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8" r:id="rId2"/>
    <p:sldId id="259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73" r:id="rId18"/>
    <p:sldId id="270" r:id="rId19"/>
    <p:sldId id="271" r:id="rId20"/>
    <p:sldId id="272" r:id="rId21"/>
    <p:sldId id="325" r:id="rId22"/>
    <p:sldId id="273" r:id="rId23"/>
    <p:sldId id="274" r:id="rId24"/>
    <p:sldId id="275" r:id="rId25"/>
    <p:sldId id="276" r:id="rId26"/>
    <p:sldId id="342" r:id="rId27"/>
    <p:sldId id="277" r:id="rId28"/>
    <p:sldId id="286" r:id="rId29"/>
    <p:sldId id="287" r:id="rId30"/>
    <p:sldId id="288" r:id="rId31"/>
    <p:sldId id="292" r:id="rId32"/>
    <p:sldId id="293" r:id="rId33"/>
    <p:sldId id="289" r:id="rId34"/>
    <p:sldId id="290" r:id="rId35"/>
    <p:sldId id="291" r:id="rId36"/>
    <p:sldId id="295" r:id="rId37"/>
    <p:sldId id="296" r:id="rId38"/>
    <p:sldId id="297" r:id="rId39"/>
    <p:sldId id="298" r:id="rId40"/>
    <p:sldId id="344" r:id="rId41"/>
    <p:sldId id="310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08" r:id="rId57"/>
    <p:sldId id="311" r:id="rId58"/>
    <p:sldId id="317" r:id="rId59"/>
    <p:sldId id="343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96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en-US"/>
              <a:t>Smart phone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8.9921494188226855E-2"/>
                  <c:y val="0.16797009748781447"/>
                </c:manualLayout>
              </c:layout>
              <c:showVal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Android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79.3</c:v>
                </c:pt>
                <c:pt idx="1">
                  <c:v>20.7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7C359-752F-4E29-A16E-58A36D9AE959}" type="doc">
      <dgm:prSet loTypeId="urn:microsoft.com/office/officeart/2005/8/layout/chevron1" loCatId="process" qsTypeId="urn:microsoft.com/office/officeart/2005/8/quickstyle/simple4" qsCatId="simple" csTypeId="urn:microsoft.com/office/officeart/2005/8/colors/accent1_3" csCatId="accent1" phldr="1"/>
      <dgm:spPr/>
    </dgm:pt>
    <dgm:pt modelId="{6D26904D-805C-4401-A1E5-F7B4B04ED51D}">
      <dgm:prSet phldrT="[Text]" custT="1"/>
      <dgm:spPr/>
      <dgm:t>
        <a:bodyPr/>
        <a:lstStyle/>
        <a:p>
          <a:r>
            <a:rPr lang="en-US" sz="2000" dirty="0" smtClean="0">
              <a:latin typeface="Times" pitchFamily="18" charset="0"/>
              <a:cs typeface="Times" pitchFamily="18" charset="0"/>
            </a:rPr>
            <a:t>Test plan</a:t>
          </a:r>
          <a:endParaRPr lang="en-US" sz="2000" dirty="0">
            <a:latin typeface="Times" pitchFamily="18" charset="0"/>
            <a:cs typeface="Times" pitchFamily="18" charset="0"/>
          </a:endParaRPr>
        </a:p>
      </dgm:t>
    </dgm:pt>
    <dgm:pt modelId="{0B98EE6E-7782-4E74-A466-CEE03E27F864}" type="parTrans" cxnId="{9B082F3A-B874-4619-8833-DD5ADAB3028C}">
      <dgm:prSet/>
      <dgm:spPr/>
      <dgm:t>
        <a:bodyPr/>
        <a:lstStyle/>
        <a:p>
          <a:endParaRPr lang="en-US"/>
        </a:p>
      </dgm:t>
    </dgm:pt>
    <dgm:pt modelId="{4883706A-9455-4424-942D-DF5534F7A192}" type="sibTrans" cxnId="{9B082F3A-B874-4619-8833-DD5ADAB3028C}">
      <dgm:prSet/>
      <dgm:spPr/>
      <dgm:t>
        <a:bodyPr/>
        <a:lstStyle/>
        <a:p>
          <a:endParaRPr lang="en-US"/>
        </a:p>
      </dgm:t>
    </dgm:pt>
    <dgm:pt modelId="{C4673E57-81D1-4579-A891-FDB70941A0E8}">
      <dgm:prSet phldrT="[Text]" custT="1"/>
      <dgm:spPr/>
      <dgm:t>
        <a:bodyPr/>
        <a:lstStyle/>
        <a:p>
          <a:r>
            <a:rPr lang="en-US" sz="2000" smtClean="0">
              <a:latin typeface="Times" pitchFamily="18" charset="0"/>
              <a:cs typeface="Times" pitchFamily="18" charset="0"/>
            </a:rPr>
            <a:t>Create TC</a:t>
          </a:r>
          <a:endParaRPr lang="en-US" sz="2000" dirty="0">
            <a:latin typeface="Times" pitchFamily="18" charset="0"/>
            <a:cs typeface="Times" pitchFamily="18" charset="0"/>
          </a:endParaRPr>
        </a:p>
      </dgm:t>
    </dgm:pt>
    <dgm:pt modelId="{D2304F4F-1ADB-4C48-BAED-1D314E4F96EC}" type="parTrans" cxnId="{73FCBC3E-0FB2-47FB-897A-1F268656DF41}">
      <dgm:prSet/>
      <dgm:spPr/>
      <dgm:t>
        <a:bodyPr/>
        <a:lstStyle/>
        <a:p>
          <a:endParaRPr lang="en-US"/>
        </a:p>
      </dgm:t>
    </dgm:pt>
    <dgm:pt modelId="{0AA390D1-A763-44F7-AE3A-6CBFAE4DE619}" type="sibTrans" cxnId="{73FCBC3E-0FB2-47FB-897A-1F268656DF41}">
      <dgm:prSet/>
      <dgm:spPr/>
      <dgm:t>
        <a:bodyPr/>
        <a:lstStyle/>
        <a:p>
          <a:endParaRPr lang="en-US"/>
        </a:p>
      </dgm:t>
    </dgm:pt>
    <dgm:pt modelId="{1657B842-F379-4C82-BE31-BEA95F90DE69}">
      <dgm:prSet phldrT="[Text]" custT="1"/>
      <dgm:spPr/>
      <dgm:t>
        <a:bodyPr/>
        <a:lstStyle/>
        <a:p>
          <a:r>
            <a:rPr lang="en-US" sz="2000" dirty="0" smtClean="0">
              <a:latin typeface="Times" pitchFamily="18" charset="0"/>
              <a:cs typeface="Times" pitchFamily="18" charset="0"/>
            </a:rPr>
            <a:t>Review TC</a:t>
          </a:r>
          <a:endParaRPr lang="en-US" sz="2000" dirty="0">
            <a:latin typeface="Times" pitchFamily="18" charset="0"/>
            <a:cs typeface="Times" pitchFamily="18" charset="0"/>
          </a:endParaRPr>
        </a:p>
      </dgm:t>
    </dgm:pt>
    <dgm:pt modelId="{5A1543EC-57D6-4F17-8295-947110A31608}" type="parTrans" cxnId="{B799ED7A-78FE-4681-B3DA-1A838AF888C3}">
      <dgm:prSet/>
      <dgm:spPr/>
      <dgm:t>
        <a:bodyPr/>
        <a:lstStyle/>
        <a:p>
          <a:endParaRPr lang="en-US"/>
        </a:p>
      </dgm:t>
    </dgm:pt>
    <dgm:pt modelId="{48425B62-4C0F-400A-B13E-29A6DC464A27}" type="sibTrans" cxnId="{B799ED7A-78FE-4681-B3DA-1A838AF888C3}">
      <dgm:prSet/>
      <dgm:spPr/>
      <dgm:t>
        <a:bodyPr/>
        <a:lstStyle/>
        <a:p>
          <a:endParaRPr lang="en-US"/>
        </a:p>
      </dgm:t>
    </dgm:pt>
    <dgm:pt modelId="{CDA0FE52-BF6D-42DC-B0D7-8B881F203998}">
      <dgm:prSet custT="1"/>
      <dgm:spPr/>
      <dgm:t>
        <a:bodyPr/>
        <a:lstStyle/>
        <a:p>
          <a:r>
            <a:rPr lang="en-US" sz="2000" dirty="0" smtClean="0">
              <a:latin typeface="Times" pitchFamily="18" charset="0"/>
              <a:cs typeface="Times" pitchFamily="18" charset="0"/>
            </a:rPr>
            <a:t>Execute test</a:t>
          </a:r>
          <a:endParaRPr lang="en-US" sz="2000" dirty="0">
            <a:latin typeface="Times" pitchFamily="18" charset="0"/>
            <a:cs typeface="Times" pitchFamily="18" charset="0"/>
          </a:endParaRPr>
        </a:p>
      </dgm:t>
    </dgm:pt>
    <dgm:pt modelId="{2A8B86FB-6D16-4CA8-B329-8E96537C293E}" type="parTrans" cxnId="{B7B4F413-E468-4349-BEFD-1BC6B21CC8FD}">
      <dgm:prSet/>
      <dgm:spPr/>
      <dgm:t>
        <a:bodyPr/>
        <a:lstStyle/>
        <a:p>
          <a:endParaRPr lang="en-US"/>
        </a:p>
      </dgm:t>
    </dgm:pt>
    <dgm:pt modelId="{BC893723-E96F-463A-90A4-B2F065339FB8}" type="sibTrans" cxnId="{B7B4F413-E468-4349-BEFD-1BC6B21CC8FD}">
      <dgm:prSet/>
      <dgm:spPr/>
      <dgm:t>
        <a:bodyPr/>
        <a:lstStyle/>
        <a:p>
          <a:endParaRPr lang="en-US"/>
        </a:p>
      </dgm:t>
    </dgm:pt>
    <dgm:pt modelId="{99826042-0B43-4696-90B6-456D50A7F44F}">
      <dgm:prSet custT="1"/>
      <dgm:spPr/>
      <dgm:t>
        <a:bodyPr/>
        <a:lstStyle/>
        <a:p>
          <a:r>
            <a:rPr lang="en-US" sz="2000" dirty="0" smtClean="0">
              <a:latin typeface="Times" pitchFamily="18" charset="0"/>
              <a:cs typeface="Times" pitchFamily="18" charset="0"/>
            </a:rPr>
            <a:t>Track bug</a:t>
          </a:r>
          <a:endParaRPr lang="en-US" sz="2000" dirty="0">
            <a:latin typeface="Times" pitchFamily="18" charset="0"/>
            <a:cs typeface="Times" pitchFamily="18" charset="0"/>
          </a:endParaRPr>
        </a:p>
      </dgm:t>
    </dgm:pt>
    <dgm:pt modelId="{1E8DA05C-F9D7-4FB0-84C6-5A2A77338C0A}" type="parTrans" cxnId="{A5564782-8E85-41F5-8D48-CA878F43D671}">
      <dgm:prSet/>
      <dgm:spPr/>
      <dgm:t>
        <a:bodyPr/>
        <a:lstStyle/>
        <a:p>
          <a:endParaRPr lang="en-US"/>
        </a:p>
      </dgm:t>
    </dgm:pt>
    <dgm:pt modelId="{8998A8B7-D090-4A37-97E3-C381B09DD74F}" type="sibTrans" cxnId="{A5564782-8E85-41F5-8D48-CA878F43D671}">
      <dgm:prSet/>
      <dgm:spPr/>
      <dgm:t>
        <a:bodyPr/>
        <a:lstStyle/>
        <a:p>
          <a:endParaRPr lang="en-US"/>
        </a:p>
      </dgm:t>
    </dgm:pt>
    <dgm:pt modelId="{F4AD6F37-EB79-4BF3-B7BC-483D45926A64}">
      <dgm:prSet/>
      <dgm:spPr/>
      <dgm:t>
        <a:bodyPr/>
        <a:lstStyle/>
        <a:p>
          <a:r>
            <a:rPr lang="en-US" dirty="0" smtClean="0">
              <a:latin typeface="Times" pitchFamily="18" charset="0"/>
              <a:cs typeface="Times" pitchFamily="18" charset="0"/>
            </a:rPr>
            <a:t>Test Report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C4A9F189-29CA-4B4E-A091-841038A44696}" type="parTrans" cxnId="{D05F81C4-D5C4-44B3-84BF-2D9CB748D086}">
      <dgm:prSet/>
      <dgm:spPr/>
      <dgm:t>
        <a:bodyPr/>
        <a:lstStyle/>
        <a:p>
          <a:endParaRPr lang="vi-VN"/>
        </a:p>
      </dgm:t>
    </dgm:pt>
    <dgm:pt modelId="{B8E5DFF5-2468-486F-81A6-3890D182C76E}" type="sibTrans" cxnId="{D05F81C4-D5C4-44B3-84BF-2D9CB748D086}">
      <dgm:prSet/>
      <dgm:spPr/>
      <dgm:t>
        <a:bodyPr/>
        <a:lstStyle/>
        <a:p>
          <a:endParaRPr lang="vi-VN"/>
        </a:p>
      </dgm:t>
    </dgm:pt>
    <dgm:pt modelId="{9B8848DD-A37B-49A9-8F42-5BBAEDC32F43}">
      <dgm:prSet/>
      <dgm:spPr/>
      <dgm:t>
        <a:bodyPr/>
        <a:lstStyle/>
        <a:p>
          <a:r>
            <a:rPr lang="en-US" dirty="0" smtClean="0">
              <a:latin typeface="Times" pitchFamily="18" charset="0"/>
              <a:cs typeface="Times" pitchFamily="18" charset="0"/>
            </a:rPr>
            <a:t>Retest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97A3E872-9E1F-4CBE-ABDB-594713E6C3FA}" type="sibTrans" cxnId="{9CE5A35C-FFB7-4344-912D-A8A875726819}">
      <dgm:prSet/>
      <dgm:spPr/>
      <dgm:t>
        <a:bodyPr/>
        <a:lstStyle/>
        <a:p>
          <a:endParaRPr lang="vi-VN"/>
        </a:p>
      </dgm:t>
    </dgm:pt>
    <dgm:pt modelId="{1A78130B-D09C-410E-9B4E-44379058A686}" type="parTrans" cxnId="{9CE5A35C-FFB7-4344-912D-A8A875726819}">
      <dgm:prSet/>
      <dgm:spPr/>
      <dgm:t>
        <a:bodyPr/>
        <a:lstStyle/>
        <a:p>
          <a:endParaRPr lang="vi-VN"/>
        </a:p>
      </dgm:t>
    </dgm:pt>
    <dgm:pt modelId="{C18F2070-AED2-4478-828D-2C8F2BB7F390}" type="pres">
      <dgm:prSet presAssocID="{F757C359-752F-4E29-A16E-58A36D9AE959}" presName="Name0" presStyleCnt="0">
        <dgm:presLayoutVars>
          <dgm:dir/>
          <dgm:animLvl val="lvl"/>
          <dgm:resizeHandles val="exact"/>
        </dgm:presLayoutVars>
      </dgm:prSet>
      <dgm:spPr/>
    </dgm:pt>
    <dgm:pt modelId="{1152C30E-1E3E-4646-B5C0-87DD7CAC4225}" type="pres">
      <dgm:prSet presAssocID="{6D26904D-805C-4401-A1E5-F7B4B04ED51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7350E-D6A1-4E99-B24D-40DC42E0EBDD}" type="pres">
      <dgm:prSet presAssocID="{4883706A-9455-4424-942D-DF5534F7A192}" presName="parTxOnlySpace" presStyleCnt="0"/>
      <dgm:spPr/>
    </dgm:pt>
    <dgm:pt modelId="{2FFF3BE5-F8DD-477F-8CAA-C16B4BE0D23C}" type="pres">
      <dgm:prSet presAssocID="{C4673E57-81D1-4579-A891-FDB70941A0E8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63A32-5EB3-4E66-B93F-9A7A440032D9}" type="pres">
      <dgm:prSet presAssocID="{0AA390D1-A763-44F7-AE3A-6CBFAE4DE619}" presName="parTxOnlySpace" presStyleCnt="0"/>
      <dgm:spPr/>
    </dgm:pt>
    <dgm:pt modelId="{610164B5-6F41-4CEF-AD02-019A585AFDBB}" type="pres">
      <dgm:prSet presAssocID="{1657B842-F379-4C82-BE31-BEA95F90DE69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9CA93-B208-4E37-BE45-3F36057C0DD6}" type="pres">
      <dgm:prSet presAssocID="{48425B62-4C0F-400A-B13E-29A6DC464A27}" presName="parTxOnlySpace" presStyleCnt="0"/>
      <dgm:spPr/>
    </dgm:pt>
    <dgm:pt modelId="{B08F8A8B-C11D-45E9-B11E-93EE2C623A4A}" type="pres">
      <dgm:prSet presAssocID="{CDA0FE52-BF6D-42DC-B0D7-8B881F203998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6486E-A4DE-4F59-B22F-208066A0B942}" type="pres">
      <dgm:prSet presAssocID="{BC893723-E96F-463A-90A4-B2F065339FB8}" presName="parTxOnlySpace" presStyleCnt="0"/>
      <dgm:spPr/>
    </dgm:pt>
    <dgm:pt modelId="{C253EDED-F5C8-4C1E-B075-6DD4B35138FC}" type="pres">
      <dgm:prSet presAssocID="{99826042-0B43-4696-90B6-456D50A7F44F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955B-7DB2-432E-BBC6-B1A34BDC9E02}" type="pres">
      <dgm:prSet presAssocID="{8998A8B7-D090-4A37-97E3-C381B09DD74F}" presName="parTxOnlySpace" presStyleCnt="0"/>
      <dgm:spPr/>
    </dgm:pt>
    <dgm:pt modelId="{4B72B508-B929-410B-A9F4-69A74F50DE99}" type="pres">
      <dgm:prSet presAssocID="{9B8848DD-A37B-49A9-8F42-5BBAEDC32F4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BC58EAB-3C9D-407A-9E9B-B3E7A23DFB99}" type="pres">
      <dgm:prSet presAssocID="{97A3E872-9E1F-4CBE-ABDB-594713E6C3FA}" presName="parTxOnlySpace" presStyleCnt="0"/>
      <dgm:spPr/>
    </dgm:pt>
    <dgm:pt modelId="{BFC921CC-C740-454D-A5A7-FB4774158EFC}" type="pres">
      <dgm:prSet presAssocID="{F4AD6F37-EB79-4BF3-B7BC-483D45926A64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C26D2112-41D5-4098-B8A9-F13593C593CD}" type="presOf" srcId="{6D26904D-805C-4401-A1E5-F7B4B04ED51D}" destId="{1152C30E-1E3E-4646-B5C0-87DD7CAC4225}" srcOrd="0" destOrd="0" presId="urn:microsoft.com/office/officeart/2005/8/layout/chevron1"/>
    <dgm:cxn modelId="{D05F81C4-D5C4-44B3-84BF-2D9CB748D086}" srcId="{F757C359-752F-4E29-A16E-58A36D9AE959}" destId="{F4AD6F37-EB79-4BF3-B7BC-483D45926A64}" srcOrd="6" destOrd="0" parTransId="{C4A9F189-29CA-4B4E-A091-841038A44696}" sibTransId="{B8E5DFF5-2468-486F-81A6-3890D182C76E}"/>
    <dgm:cxn modelId="{9B1EB0BC-1379-40A8-ADA7-A6F39020E58B}" type="presOf" srcId="{F4AD6F37-EB79-4BF3-B7BC-483D45926A64}" destId="{BFC921CC-C740-454D-A5A7-FB4774158EFC}" srcOrd="0" destOrd="0" presId="urn:microsoft.com/office/officeart/2005/8/layout/chevron1"/>
    <dgm:cxn modelId="{82E3FBE5-CF9E-4941-AD95-513338EEBBE1}" type="presOf" srcId="{1657B842-F379-4C82-BE31-BEA95F90DE69}" destId="{610164B5-6F41-4CEF-AD02-019A585AFDBB}" srcOrd="0" destOrd="0" presId="urn:microsoft.com/office/officeart/2005/8/layout/chevron1"/>
    <dgm:cxn modelId="{B799ED7A-78FE-4681-B3DA-1A838AF888C3}" srcId="{F757C359-752F-4E29-A16E-58A36D9AE959}" destId="{1657B842-F379-4C82-BE31-BEA95F90DE69}" srcOrd="2" destOrd="0" parTransId="{5A1543EC-57D6-4F17-8295-947110A31608}" sibTransId="{48425B62-4C0F-400A-B13E-29A6DC464A27}"/>
    <dgm:cxn modelId="{9CE5A35C-FFB7-4344-912D-A8A875726819}" srcId="{F757C359-752F-4E29-A16E-58A36D9AE959}" destId="{9B8848DD-A37B-49A9-8F42-5BBAEDC32F43}" srcOrd="5" destOrd="0" parTransId="{1A78130B-D09C-410E-9B4E-44379058A686}" sibTransId="{97A3E872-9E1F-4CBE-ABDB-594713E6C3FA}"/>
    <dgm:cxn modelId="{B7B4F413-E468-4349-BEFD-1BC6B21CC8FD}" srcId="{F757C359-752F-4E29-A16E-58A36D9AE959}" destId="{CDA0FE52-BF6D-42DC-B0D7-8B881F203998}" srcOrd="3" destOrd="0" parTransId="{2A8B86FB-6D16-4CA8-B329-8E96537C293E}" sibTransId="{BC893723-E96F-463A-90A4-B2F065339FB8}"/>
    <dgm:cxn modelId="{1FE1A8BD-7B6D-4AF6-B15B-ECBB643D6A32}" type="presOf" srcId="{F757C359-752F-4E29-A16E-58A36D9AE959}" destId="{C18F2070-AED2-4478-828D-2C8F2BB7F390}" srcOrd="0" destOrd="0" presId="urn:microsoft.com/office/officeart/2005/8/layout/chevron1"/>
    <dgm:cxn modelId="{1F5C6962-08E3-4D13-ABAF-32EED40DA34E}" type="presOf" srcId="{9B8848DD-A37B-49A9-8F42-5BBAEDC32F43}" destId="{4B72B508-B929-410B-A9F4-69A74F50DE99}" srcOrd="0" destOrd="0" presId="urn:microsoft.com/office/officeart/2005/8/layout/chevron1"/>
    <dgm:cxn modelId="{4B5B9366-D82B-4DDA-AFD8-9662011428CB}" type="presOf" srcId="{C4673E57-81D1-4579-A891-FDB70941A0E8}" destId="{2FFF3BE5-F8DD-477F-8CAA-C16B4BE0D23C}" srcOrd="0" destOrd="0" presId="urn:microsoft.com/office/officeart/2005/8/layout/chevron1"/>
    <dgm:cxn modelId="{A5564782-8E85-41F5-8D48-CA878F43D671}" srcId="{F757C359-752F-4E29-A16E-58A36D9AE959}" destId="{99826042-0B43-4696-90B6-456D50A7F44F}" srcOrd="4" destOrd="0" parTransId="{1E8DA05C-F9D7-4FB0-84C6-5A2A77338C0A}" sibTransId="{8998A8B7-D090-4A37-97E3-C381B09DD74F}"/>
    <dgm:cxn modelId="{37EF3A35-16DF-4138-8E3A-2E0CA5394284}" type="presOf" srcId="{CDA0FE52-BF6D-42DC-B0D7-8B881F203998}" destId="{B08F8A8B-C11D-45E9-B11E-93EE2C623A4A}" srcOrd="0" destOrd="0" presId="urn:microsoft.com/office/officeart/2005/8/layout/chevron1"/>
    <dgm:cxn modelId="{73FCBC3E-0FB2-47FB-897A-1F268656DF41}" srcId="{F757C359-752F-4E29-A16E-58A36D9AE959}" destId="{C4673E57-81D1-4579-A891-FDB70941A0E8}" srcOrd="1" destOrd="0" parTransId="{D2304F4F-1ADB-4C48-BAED-1D314E4F96EC}" sibTransId="{0AA390D1-A763-44F7-AE3A-6CBFAE4DE619}"/>
    <dgm:cxn modelId="{9B082F3A-B874-4619-8833-DD5ADAB3028C}" srcId="{F757C359-752F-4E29-A16E-58A36D9AE959}" destId="{6D26904D-805C-4401-A1E5-F7B4B04ED51D}" srcOrd="0" destOrd="0" parTransId="{0B98EE6E-7782-4E74-A466-CEE03E27F864}" sibTransId="{4883706A-9455-4424-942D-DF5534F7A192}"/>
    <dgm:cxn modelId="{9DAA3622-5DB6-4CB2-BB5B-51BE02CF7658}" type="presOf" srcId="{99826042-0B43-4696-90B6-456D50A7F44F}" destId="{C253EDED-F5C8-4C1E-B075-6DD4B35138FC}" srcOrd="0" destOrd="0" presId="urn:microsoft.com/office/officeart/2005/8/layout/chevron1"/>
    <dgm:cxn modelId="{B5DF3CBE-0BF0-4E37-8C29-F6E3BA6C64F0}" type="presParOf" srcId="{C18F2070-AED2-4478-828D-2C8F2BB7F390}" destId="{1152C30E-1E3E-4646-B5C0-87DD7CAC4225}" srcOrd="0" destOrd="0" presId="urn:microsoft.com/office/officeart/2005/8/layout/chevron1"/>
    <dgm:cxn modelId="{33CF0B84-B7E4-45C0-AE24-692AA3DA7116}" type="presParOf" srcId="{C18F2070-AED2-4478-828D-2C8F2BB7F390}" destId="{25D7350E-D6A1-4E99-B24D-40DC42E0EBDD}" srcOrd="1" destOrd="0" presId="urn:microsoft.com/office/officeart/2005/8/layout/chevron1"/>
    <dgm:cxn modelId="{53DD062D-9C7F-4D0C-BABD-A2AC46A29868}" type="presParOf" srcId="{C18F2070-AED2-4478-828D-2C8F2BB7F390}" destId="{2FFF3BE5-F8DD-477F-8CAA-C16B4BE0D23C}" srcOrd="2" destOrd="0" presId="urn:microsoft.com/office/officeart/2005/8/layout/chevron1"/>
    <dgm:cxn modelId="{AC735912-5BF9-4535-831F-86F605CABD11}" type="presParOf" srcId="{C18F2070-AED2-4478-828D-2C8F2BB7F390}" destId="{5B063A32-5EB3-4E66-B93F-9A7A440032D9}" srcOrd="3" destOrd="0" presId="urn:microsoft.com/office/officeart/2005/8/layout/chevron1"/>
    <dgm:cxn modelId="{F4B8B816-5864-4522-BFFD-65C076979955}" type="presParOf" srcId="{C18F2070-AED2-4478-828D-2C8F2BB7F390}" destId="{610164B5-6F41-4CEF-AD02-019A585AFDBB}" srcOrd="4" destOrd="0" presId="urn:microsoft.com/office/officeart/2005/8/layout/chevron1"/>
    <dgm:cxn modelId="{36A0443A-3C64-4E8A-ADB4-30342F1EFD85}" type="presParOf" srcId="{C18F2070-AED2-4478-828D-2C8F2BB7F390}" destId="{E9C9CA93-B208-4E37-BE45-3F36057C0DD6}" srcOrd="5" destOrd="0" presId="urn:microsoft.com/office/officeart/2005/8/layout/chevron1"/>
    <dgm:cxn modelId="{41BF49C7-1590-41DF-87D4-2C22EB1A36C5}" type="presParOf" srcId="{C18F2070-AED2-4478-828D-2C8F2BB7F390}" destId="{B08F8A8B-C11D-45E9-B11E-93EE2C623A4A}" srcOrd="6" destOrd="0" presId="urn:microsoft.com/office/officeart/2005/8/layout/chevron1"/>
    <dgm:cxn modelId="{C63ECD0B-3F47-46A5-93EF-15E96B79FABA}" type="presParOf" srcId="{C18F2070-AED2-4478-828D-2C8F2BB7F390}" destId="{A166486E-A4DE-4F59-B22F-208066A0B942}" srcOrd="7" destOrd="0" presId="urn:microsoft.com/office/officeart/2005/8/layout/chevron1"/>
    <dgm:cxn modelId="{26598A46-5AF2-4504-B51D-D66886F88A0C}" type="presParOf" srcId="{C18F2070-AED2-4478-828D-2C8F2BB7F390}" destId="{C253EDED-F5C8-4C1E-B075-6DD4B35138FC}" srcOrd="8" destOrd="0" presId="urn:microsoft.com/office/officeart/2005/8/layout/chevron1"/>
    <dgm:cxn modelId="{C10E0862-18B0-44E1-9D97-879F12B3A7CB}" type="presParOf" srcId="{C18F2070-AED2-4478-828D-2C8F2BB7F390}" destId="{A746955B-7DB2-432E-BBC6-B1A34BDC9E02}" srcOrd="9" destOrd="0" presId="urn:microsoft.com/office/officeart/2005/8/layout/chevron1"/>
    <dgm:cxn modelId="{9C873F36-D736-44AB-AC15-E535F1C348DA}" type="presParOf" srcId="{C18F2070-AED2-4478-828D-2C8F2BB7F390}" destId="{4B72B508-B929-410B-A9F4-69A74F50DE99}" srcOrd="10" destOrd="0" presId="urn:microsoft.com/office/officeart/2005/8/layout/chevron1"/>
    <dgm:cxn modelId="{9B71A6F0-BCB8-4628-87C5-164ECF0B8F76}" type="presParOf" srcId="{C18F2070-AED2-4478-828D-2C8F2BB7F390}" destId="{0BC58EAB-3C9D-407A-9E9B-B3E7A23DFB99}" srcOrd="11" destOrd="0" presId="urn:microsoft.com/office/officeart/2005/8/layout/chevron1"/>
    <dgm:cxn modelId="{3207F4F8-2B1C-48D6-B221-6C5D71DB83EB}" type="presParOf" srcId="{C18F2070-AED2-4478-828D-2C8F2BB7F390}" destId="{BFC921CC-C740-454D-A5A7-FB4774158EFC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52C30E-1E3E-4646-B5C0-87DD7CAC4225}">
      <dsp:nvSpPr>
        <dsp:cNvPr id="0" name=""/>
        <dsp:cNvSpPr/>
      </dsp:nvSpPr>
      <dsp:spPr>
        <a:xfrm>
          <a:off x="0" y="1502568"/>
          <a:ext cx="1440656" cy="57626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 pitchFamily="18" charset="0"/>
              <a:cs typeface="Times" pitchFamily="18" charset="0"/>
            </a:rPr>
            <a:t>Test plan</a:t>
          </a:r>
          <a:endParaRPr lang="en-US" sz="2000" kern="1200" dirty="0">
            <a:latin typeface="Times" pitchFamily="18" charset="0"/>
            <a:cs typeface="Times" pitchFamily="18" charset="0"/>
          </a:endParaRPr>
        </a:p>
      </dsp:txBody>
      <dsp:txXfrm>
        <a:off x="0" y="1502568"/>
        <a:ext cx="1440656" cy="576262"/>
      </dsp:txXfrm>
    </dsp:sp>
    <dsp:sp modelId="{2FFF3BE5-F8DD-477F-8CAA-C16B4BE0D23C}">
      <dsp:nvSpPr>
        <dsp:cNvPr id="0" name=""/>
        <dsp:cNvSpPr/>
      </dsp:nvSpPr>
      <dsp:spPr>
        <a:xfrm>
          <a:off x="1296590" y="1502568"/>
          <a:ext cx="1440656" cy="57626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51041"/>
                <a:satOff val="-732"/>
                <a:lumOff val="426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51041"/>
                <a:satOff val="-732"/>
                <a:lumOff val="426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51041"/>
                <a:satOff val="-732"/>
                <a:lumOff val="42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" pitchFamily="18" charset="0"/>
              <a:cs typeface="Times" pitchFamily="18" charset="0"/>
            </a:rPr>
            <a:t>Create TC</a:t>
          </a:r>
          <a:endParaRPr lang="en-US" sz="2000" kern="1200" dirty="0">
            <a:latin typeface="Times" pitchFamily="18" charset="0"/>
            <a:cs typeface="Times" pitchFamily="18" charset="0"/>
          </a:endParaRPr>
        </a:p>
      </dsp:txBody>
      <dsp:txXfrm>
        <a:off x="1296590" y="1502568"/>
        <a:ext cx="1440656" cy="576262"/>
      </dsp:txXfrm>
    </dsp:sp>
    <dsp:sp modelId="{610164B5-6F41-4CEF-AD02-019A585AFDBB}">
      <dsp:nvSpPr>
        <dsp:cNvPr id="0" name=""/>
        <dsp:cNvSpPr/>
      </dsp:nvSpPr>
      <dsp:spPr>
        <a:xfrm>
          <a:off x="2593181" y="1502568"/>
          <a:ext cx="1440656" cy="57626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 pitchFamily="18" charset="0"/>
              <a:cs typeface="Times" pitchFamily="18" charset="0"/>
            </a:rPr>
            <a:t>Review TC</a:t>
          </a:r>
          <a:endParaRPr lang="en-US" sz="2000" kern="1200" dirty="0">
            <a:latin typeface="Times" pitchFamily="18" charset="0"/>
            <a:cs typeface="Times" pitchFamily="18" charset="0"/>
          </a:endParaRPr>
        </a:p>
      </dsp:txBody>
      <dsp:txXfrm>
        <a:off x="2593181" y="1502568"/>
        <a:ext cx="1440656" cy="576262"/>
      </dsp:txXfrm>
    </dsp:sp>
    <dsp:sp modelId="{B08F8A8B-C11D-45E9-B11E-93EE2C623A4A}">
      <dsp:nvSpPr>
        <dsp:cNvPr id="0" name=""/>
        <dsp:cNvSpPr/>
      </dsp:nvSpPr>
      <dsp:spPr>
        <a:xfrm>
          <a:off x="3889771" y="1502568"/>
          <a:ext cx="1440656" cy="57626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 pitchFamily="18" charset="0"/>
              <a:cs typeface="Times" pitchFamily="18" charset="0"/>
            </a:rPr>
            <a:t>Execute test</a:t>
          </a:r>
          <a:endParaRPr lang="en-US" sz="2000" kern="1200" dirty="0">
            <a:latin typeface="Times" pitchFamily="18" charset="0"/>
            <a:cs typeface="Times" pitchFamily="18" charset="0"/>
          </a:endParaRPr>
        </a:p>
      </dsp:txBody>
      <dsp:txXfrm>
        <a:off x="3889771" y="1502568"/>
        <a:ext cx="1440656" cy="576262"/>
      </dsp:txXfrm>
    </dsp:sp>
    <dsp:sp modelId="{C253EDED-F5C8-4C1E-B075-6DD4B35138FC}">
      <dsp:nvSpPr>
        <dsp:cNvPr id="0" name=""/>
        <dsp:cNvSpPr/>
      </dsp:nvSpPr>
      <dsp:spPr>
        <a:xfrm>
          <a:off x="5186362" y="1502568"/>
          <a:ext cx="1440656" cy="57626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 pitchFamily="18" charset="0"/>
              <a:cs typeface="Times" pitchFamily="18" charset="0"/>
            </a:rPr>
            <a:t>Track bug</a:t>
          </a:r>
          <a:endParaRPr lang="en-US" sz="2000" kern="1200" dirty="0">
            <a:latin typeface="Times" pitchFamily="18" charset="0"/>
            <a:cs typeface="Times" pitchFamily="18" charset="0"/>
          </a:endParaRPr>
        </a:p>
      </dsp:txBody>
      <dsp:txXfrm>
        <a:off x="5186362" y="1502568"/>
        <a:ext cx="1440656" cy="576262"/>
      </dsp:txXfrm>
    </dsp:sp>
    <dsp:sp modelId="{4B72B508-B929-410B-A9F4-69A74F50DE99}">
      <dsp:nvSpPr>
        <dsp:cNvPr id="0" name=""/>
        <dsp:cNvSpPr/>
      </dsp:nvSpPr>
      <dsp:spPr>
        <a:xfrm>
          <a:off x="6482953" y="1502568"/>
          <a:ext cx="1440656" cy="57626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55205"/>
                <a:satOff val="-3660"/>
                <a:lumOff val="2134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55205"/>
                <a:satOff val="-3660"/>
                <a:lumOff val="2134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55205"/>
                <a:satOff val="-3660"/>
                <a:lumOff val="213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" pitchFamily="18" charset="0"/>
              <a:cs typeface="Times" pitchFamily="18" charset="0"/>
            </a:rPr>
            <a:t>Retest</a:t>
          </a:r>
          <a:endParaRPr lang="en-US" sz="1900" kern="1200" dirty="0">
            <a:latin typeface="Times" pitchFamily="18" charset="0"/>
            <a:cs typeface="Times" pitchFamily="18" charset="0"/>
          </a:endParaRPr>
        </a:p>
      </dsp:txBody>
      <dsp:txXfrm>
        <a:off x="6482953" y="1502568"/>
        <a:ext cx="1440656" cy="576262"/>
      </dsp:txXfrm>
    </dsp:sp>
    <dsp:sp modelId="{BFC921CC-C740-454D-A5A7-FB4774158EFC}">
      <dsp:nvSpPr>
        <dsp:cNvPr id="0" name=""/>
        <dsp:cNvSpPr/>
      </dsp:nvSpPr>
      <dsp:spPr>
        <a:xfrm>
          <a:off x="7779543" y="1502568"/>
          <a:ext cx="1440656" cy="57626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Times" pitchFamily="18" charset="0"/>
              <a:cs typeface="Times" pitchFamily="18" charset="0"/>
            </a:rPr>
            <a:t>Test Report</a:t>
          </a:r>
          <a:endParaRPr lang="en-US" sz="1900" kern="1200" dirty="0">
            <a:latin typeface="Times" pitchFamily="18" charset="0"/>
            <a:cs typeface="Times" pitchFamily="18" charset="0"/>
          </a:endParaRPr>
        </a:p>
      </dsp:txBody>
      <dsp:txXfrm>
        <a:off x="7779543" y="1502568"/>
        <a:ext cx="1440656" cy="576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F10CA-978D-48A4-8790-F0CD4C3AAA1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F2CDE-BD4B-483F-8A8F-0A03F4768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baseline="0" dirty="0" err="1" smtClean="0"/>
              <a:t>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p2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898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tmai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nay ở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ta,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qdinh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err="1" smtClean="0"/>
              <a:t>trợ</a:t>
            </a:r>
            <a:r>
              <a:rPr lang="en-US" baseline="0" smtClean="0"/>
              <a:t>:</a:t>
            </a:r>
            <a:endParaRPr lang="en-US" baseline="0" dirty="0"/>
          </a:p>
          <a:p>
            <a:r>
              <a:rPr lang="en-US" baseline="0" smtClean="0"/>
              <a:t>Liệt kê các chức năng luôn ở đây.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99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Sản</a:t>
            </a:r>
            <a:r>
              <a:rPr lang="en-US" baseline="0" smtClean="0"/>
              <a:t> phảm</a:t>
            </a:r>
          </a:p>
          <a:p>
            <a:r>
              <a:rPr lang="en-US" baseline="0" smtClean="0"/>
              <a:t>Nói rõ các technology trends là gì?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012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Chia làm</a:t>
            </a:r>
            <a:r>
              <a:rPr lang="en-US" baseline="0" smtClean="0"/>
              <a:t> bao nhiêu phase, trong mỗi phase chia làm các quy trình nào.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Liệt kê</a:t>
            </a:r>
            <a:r>
              <a:rPr lang="en-US" baseline="0" smtClean="0"/>
              <a:t> các lý do mà đã trình bày luôn ở đây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Finish to start giữa</a:t>
            </a:r>
            <a:r>
              <a:rPr lang="en-US" baseline="0" smtClean="0"/>
              <a:t> các phases.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Chưa</a:t>
            </a:r>
            <a:r>
              <a:rPr lang="en-US" baseline="0" smtClean="0"/>
              <a:t> liệt kê các framework mà chúng ta sử dụng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Nhóm</a:t>
            </a:r>
            <a:r>
              <a:rPr lang="en-US" baseline="0" smtClean="0"/>
              <a:t> đối tượng phải nói lại định nghĩa.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Internet browser link thẳng</a:t>
            </a:r>
            <a:r>
              <a:rPr lang="en-US" baseline="0" smtClean="0"/>
              <a:t> đến presentation layer.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Gộp struts , spring, hibernate</a:t>
            </a:r>
            <a:r>
              <a:rPr lang="en-US" baseline="0" smtClean="0"/>
              <a:t> thành 1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Nên</a:t>
            </a:r>
            <a:r>
              <a:rPr lang="en-US" baseline="0" smtClean="0"/>
              <a:t> tách phần presentation logic thành 2 phần action là controller và form là model. View là trang jsp.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nghệ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987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Thiếu data</a:t>
            </a:r>
            <a:r>
              <a:rPr lang="en-US" baseline="0" smtClean="0"/>
              <a:t> model trong mobile client.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Nói</a:t>
            </a:r>
            <a:r>
              <a:rPr lang="en-US" baseline="0" smtClean="0"/>
              <a:t> đây là mối quan hệ giữa các thực thể chứ ko phải các bảng.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Verification:</a:t>
            </a:r>
            <a:r>
              <a:rPr lang="en-US" baseline="0" dirty="0" smtClean="0"/>
              <a:t> </a:t>
            </a:r>
            <a:r>
              <a:rPr lang="en-US" dirty="0" err="1" smtClean="0"/>
              <a:t>Kiểm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</a:t>
            </a:r>
            <a:endParaRPr lang="en-US" baseline="0" dirty="0" smtClean="0"/>
          </a:p>
          <a:p>
            <a:r>
              <a:rPr lang="en-US" baseline="0" dirty="0" smtClean="0"/>
              <a:t>Validation: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UT, IT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verification</a:t>
            </a:r>
          </a:p>
          <a:p>
            <a:r>
              <a:rPr lang="en-US" baseline="0" dirty="0" smtClean="0"/>
              <a:t>ST: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2</a:t>
            </a:r>
          </a:p>
          <a:p>
            <a:r>
              <a:rPr lang="en-US" baseline="0" dirty="0" smtClean="0"/>
              <a:t>ACT: validation.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0066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Viết</a:t>
            </a:r>
            <a:r>
              <a:rPr lang="en-US" baseline="0" smtClean="0"/>
              <a:t> các item trong test plan ra.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992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Sản phẩm</a:t>
            </a:r>
            <a:r>
              <a:rPr lang="en-US" baseline="0" smtClean="0"/>
              <a:t> hoàn thành và đáp ứng được phạm vi đã đề cập trong phần mục tiêu. Nói luôn 1 số phần làm thêm.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Để lại định dạng như slide cũ (limitation, expectations).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Đưa</a:t>
            </a:r>
            <a:r>
              <a:rPr lang="en-US" baseline="0" smtClean="0"/>
              <a:t> ra cách giải quyết vấn đề và kết quả ra sao?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Chiều cao của</a:t>
            </a:r>
            <a:r>
              <a:rPr lang="en-US" baseline="0" smtClean="0"/>
              <a:t> row giữa các loại thuốc thấp hơn.</a:t>
            </a:r>
          </a:p>
          <a:p>
            <a:r>
              <a:rPr lang="en-US" baseline="0" smtClean="0"/>
              <a:t>Cái button phía dưới khi click vào nhà thuốc bị sai.</a:t>
            </a:r>
          </a:p>
          <a:p>
            <a:r>
              <a:rPr lang="en-US" baseline="0" smtClean="0"/>
              <a:t>Thông báo lại phần thông báo ngày của đơn thuốc.</a:t>
            </a:r>
          </a:p>
          <a:p>
            <a:r>
              <a:rPr lang="en-US" baseline="0" smtClean="0"/>
              <a:t>Thu âm lại giờ uống thuốc.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0" dirty="0" smtClean="0"/>
              <a:t>Ở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mại</a:t>
            </a:r>
            <a:r>
              <a:rPr lang="en-US" baseline="0" dirty="0" smtClean="0"/>
              <a:t>, e </a:t>
            </a:r>
            <a:r>
              <a:rPr lang="en-US" baseline="0" dirty="0" err="1" smtClean="0"/>
              <a:t>xp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sĩ</a:t>
            </a:r>
            <a:r>
              <a:rPr lang="en-US" baseline="0" dirty="0" smtClean="0"/>
              <a:t>.</a:t>
            </a:r>
          </a:p>
          <a:p>
            <a:pPr marL="285750" indent="-285750">
              <a:buAutoNum type="romanUcPeriod"/>
            </a:pPr>
            <a:endParaRPr lang="en-US" baseline="0" dirty="0" smtClean="0"/>
          </a:p>
          <a:p>
            <a:pPr marL="285750" indent="-285750">
              <a:buAutoNum type="romanUcPeriod"/>
            </a:pP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, an </a:t>
            </a:r>
            <a:r>
              <a:rPr lang="en-US" baseline="0" dirty="0" err="1" smtClean="0"/>
              <a:t>ninh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lĩnh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vực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khỏe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endParaRPr lang="en-US" baseline="0" dirty="0" smtClean="0"/>
          </a:p>
          <a:p>
            <a:pPr marL="285750" indent="-285750">
              <a:buAutoNum type="romanUcPeriod"/>
            </a:pP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lĩnh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vực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ta.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III. </a:t>
            </a:r>
            <a:r>
              <a:rPr lang="en-US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bác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sỹ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thuốc,họ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dầy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tốn</a:t>
            </a:r>
            <a:r>
              <a:rPr lang="en-US" baseline="0" dirty="0" smtClean="0"/>
              <a:t> time,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vả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alpha </a:t>
            </a:r>
            <a:r>
              <a:rPr lang="en-US" baseline="0" dirty="0" err="1" smtClean="0"/>
              <a:t>bê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r>
              <a:rPr lang="en-US" baseline="0" dirty="0" smtClean="0"/>
              <a:t>2.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</a:t>
            </a:r>
            <a:r>
              <a:rPr lang="en-US" baseline="0" dirty="0" smtClean="0"/>
              <a:t>.</a:t>
            </a:r>
          </a:p>
          <a:p>
            <a:pPr marL="0" indent="0">
              <a:buNone/>
            </a:pPr>
            <a:r>
              <a:rPr lang="en-US" baseline="0" dirty="0" smtClean="0"/>
              <a:t>3.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update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tin,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update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82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buồn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 k</a:t>
            </a:r>
            <a:r>
              <a:rPr lang="vi-VN" dirty="0" smtClean="0"/>
              <a:t>hông có kiến ​​thức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vi-VN" dirty="0" smtClean="0"/>
              <a:t> </a:t>
            </a:r>
            <a:r>
              <a:rPr lang="en-US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.</a:t>
            </a:r>
          </a:p>
          <a:p>
            <a:endParaRPr lang="vi-VN" dirty="0" smtClean="0"/>
          </a:p>
          <a:p>
            <a:r>
              <a:rPr lang="en-US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bthuong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</a:t>
            </a:r>
            <a:r>
              <a:rPr lang="en-US" dirty="0" err="1" smtClean="0"/>
              <a:t>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hộp</a:t>
            </a:r>
            <a:endParaRPr lang="en-US" baseline="0" dirty="0" smtClean="0"/>
          </a:p>
          <a:p>
            <a:endParaRPr lang="vi-VN" dirty="0" smtClean="0"/>
          </a:p>
          <a:p>
            <a:r>
              <a:rPr lang="en-US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</a:t>
            </a:r>
            <a:r>
              <a:rPr lang="en-US" dirty="0" err="1" smtClean="0"/>
              <a:t>ột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n</a:t>
            </a:r>
            <a:r>
              <a:rPr lang="vi-VN" dirty="0" smtClean="0"/>
              <a:t>hững người lớn tuổi </a:t>
            </a:r>
            <a:r>
              <a:rPr lang="en-US" dirty="0" err="1" smtClean="0"/>
              <a:t>là</a:t>
            </a:r>
            <a:r>
              <a:rPr lang="en-US" baseline="0" dirty="0" smtClean="0"/>
              <a:t> </a:t>
            </a:r>
            <a:r>
              <a:rPr lang="en-US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mắc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vi-VN" dirty="0" smtClean="0"/>
              <a:t> nhớ của họ không </a:t>
            </a:r>
            <a:r>
              <a:rPr lang="en-US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mẫn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khỏi</a:t>
            </a:r>
            <a:r>
              <a:rPr lang="vi-VN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nữa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lịch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nơi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ở hay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Mặc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</a:t>
            </a:r>
            <a:r>
              <a:rPr lang="en-US" baseline="0" dirty="0" smtClean="0"/>
              <a:t> internet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internet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chi </a:t>
            </a:r>
            <a:r>
              <a:rPr lang="en-US" baseline="0" dirty="0" err="1" smtClean="0"/>
              <a:t>phí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web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riêng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:…</a:t>
            </a:r>
          </a:p>
          <a:p>
            <a:r>
              <a:rPr lang="en-US" baseline="0" dirty="0" err="1" smtClean="0"/>
              <a:t>Hiện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web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public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bán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đâu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70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55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internet ở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Ngôn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: java …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java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framework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hữu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:…</a:t>
            </a:r>
          </a:p>
          <a:p>
            <a:pPr marL="228600" indent="-228600">
              <a:buAutoNum type="arabicPeriod"/>
            </a:pPr>
            <a:r>
              <a:rPr lang="en-US" dirty="0" err="1" smtClean="0"/>
              <a:t>Dtdd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ngừng</a:t>
            </a:r>
            <a:r>
              <a:rPr lang="en-US" baseline="0" dirty="0" smtClean="0"/>
              <a:t> ở VN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sp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dtdd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2CDE-BD4B-483F-8A8F-0A03F47681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88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1D04-1B2E-4570-9870-D01C710B32B8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42915-FFA3-4494-BCB7-6C482D0BB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dantri.com.vn/suc-manh-so/android-van-vo-doi-tren-thi-truong-smartphone-quy-ii2013-764646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u-se509-mdp.googlecode.com/svn/trunk/Source" TargetMode="Externa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25" name="Picture 24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6" name="Picture 25" descr="ab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86000"/>
            <a:ext cx="2915121" cy="3505200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FINAL PRESENTATION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981200" y="990600"/>
            <a:ext cx="5943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bliqueBottom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SMART MEDICINE DICTIONARY</a:t>
            </a:r>
          </a:p>
        </p:txBody>
      </p:sp>
      <p:pic>
        <p:nvPicPr>
          <p:cNvPr id="35" name="Picture 34" descr="Old_bo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1752600"/>
            <a:ext cx="609600" cy="60960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4572000" y="1752600"/>
            <a:ext cx="29718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Mr. Nguyễn</a:t>
            </a:r>
            <a:r>
              <a:rPr kumimoji="0" lang="en-US" sz="23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Văn Sang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05200" y="2895600"/>
            <a:ext cx="4191000" cy="33528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038600" y="3641724"/>
            <a:ext cx="3429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Lê</a:t>
            </a:r>
            <a:r>
              <a:rPr kumimoji="0" lang="en-US" sz="2300" b="1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Thị Xuân            01913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038600" y="4175124"/>
            <a:ext cx="33528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Phạm</a:t>
            </a:r>
            <a:r>
              <a:rPr kumimoji="0" lang="en-US" sz="2300" b="1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Minh Tú       01770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038600" y="4632324"/>
            <a:ext cx="3429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Phạm</a:t>
            </a:r>
            <a:r>
              <a:rPr kumimoji="0" lang="en-US" sz="2300" b="1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Huy Khôi     01888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038600" y="5135562"/>
            <a:ext cx="3276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Phạm</a:t>
            </a:r>
            <a:r>
              <a:rPr kumimoji="0" lang="en-US" sz="2300" b="1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Hà Hải         01727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038600" y="5592762"/>
            <a:ext cx="3581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Ngô</a:t>
            </a:r>
            <a:r>
              <a:rPr kumimoji="0" lang="en-US" sz="2300" b="1" i="0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Hà Thu            01522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819400" y="1752600"/>
            <a:ext cx="1752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Supervisor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038600" y="2971800"/>
            <a:ext cx="3429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Team</a:t>
            </a:r>
            <a:r>
              <a:rPr kumimoji="0" lang="en-US" sz="2300" b="1" i="0" u="none" strike="noStrike" kern="1200" cap="none" spc="0" normalizeH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Member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CURRENT SITUATION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9800" y="685800"/>
            <a:ext cx="5638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 Application Limitation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Vietnam Software – Thuoc.net.vn</a:t>
            </a:r>
            <a:endParaRPr lang="en-US" sz="23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21336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dirty="0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Many features.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19800" y="4038600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300" b="1" noProof="0" dirty="0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Sketchy content.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19800" y="25908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dirty="0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Auto </a:t>
            </a:r>
            <a:r>
              <a:rPr lang="en-US" sz="2300" b="1" dirty="0" err="1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sugesstion</a:t>
            </a:r>
            <a:r>
              <a:rPr lang="en-US" sz="2300" b="1" dirty="0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705600" y="31242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BUT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19800" y="35814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300" b="1" dirty="0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One criteria.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19800" y="45720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300" b="1" dirty="0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Not merely about medicine.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057400"/>
            <a:ext cx="55387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CURRENT SITUATION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3200" y="685800"/>
            <a:ext cx="4343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Technology Trends</a:t>
            </a:r>
            <a:endParaRPr lang="en-US" sz="2300"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7010400" cy="42672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Internet is fast growing.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Java is open source programming language.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Famous and useful framework such as Struts, Spring, Hibernate.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Smart 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phone.</a:t>
            </a:r>
          </a:p>
        </p:txBody>
      </p:sp>
      <p:pic>
        <p:nvPicPr>
          <p:cNvPr id="11" name="Picture 10" descr="kalam-presents-national-awards-on-technology-day-national-news-1611x11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1295400"/>
            <a:ext cx="1600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THE IDEAS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239000" cy="44958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Build a medicine dictionary software that: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Support normal people: patients, doctors and pharmacists.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Support pharmacy.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Inherits the advantages and learns from the similar products.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Try to improve the limitations.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Bring to a product: more suitable for Vietnamese.</a:t>
            </a:r>
          </a:p>
        </p:txBody>
      </p:sp>
      <p:pic>
        <p:nvPicPr>
          <p:cNvPr id="9" name="Picture 8" descr="idea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828800"/>
            <a:ext cx="1447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THE IDEAS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239000" cy="41148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Applied 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technology </a:t>
            </a: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trends.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Struts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Spring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Hibernate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Android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Built 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on both web &amp; android </a:t>
            </a: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version.</a:t>
            </a:r>
            <a:endParaRPr lang="en-US" sz="2300" b="1" dirty="0" smtClean="0">
              <a:solidFill>
                <a:srgbClr val="0000FF"/>
              </a:solidFill>
              <a:latin typeface="Times" pitchFamily="18" charset="0"/>
            </a:endParaRPr>
          </a:p>
        </p:txBody>
      </p:sp>
      <p:pic>
        <p:nvPicPr>
          <p:cNvPr id="9" name="Picture 8" descr="idea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752600"/>
            <a:ext cx="1447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PROJECT OVERVIEW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7" descr="differ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09750"/>
            <a:ext cx="2362200" cy="20002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4600" y="1066800"/>
            <a:ext cx="6324600" cy="45720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Support Vietnamese language.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Using map to display location.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Friendly interface.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No need account both version.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Advanced search.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Sets up medication diary.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Interaction between medicine 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&amp; pharmacy.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OBJECTIVES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05600" cy="45720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Fulfill requirements from FPT </a:t>
            </a: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University.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Develop a product that expressed the above  ideas, not commercial purposes.</a:t>
            </a:r>
            <a:endParaRPr lang="en-US" sz="2300" b="1" dirty="0" smtClean="0">
              <a:solidFill>
                <a:srgbClr val="0000FF"/>
              </a:solidFill>
              <a:latin typeface="Times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Study and apply 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new technologies.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Apply project development and software process.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</a:rPr>
              <a:t>Practical 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ways of working in groups.</a:t>
            </a:r>
          </a:p>
        </p:txBody>
      </p:sp>
      <p:pic>
        <p:nvPicPr>
          <p:cNvPr id="9" name="Picture 8" descr="WebIcon1_EnvisionBullsey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066800"/>
            <a:ext cx="1543050" cy="1543050"/>
          </a:xfrm>
          <a:prstGeom prst="rect">
            <a:avLst/>
          </a:prstGeom>
        </p:spPr>
      </p:pic>
      <p:pic>
        <p:nvPicPr>
          <p:cNvPr id="10" name="Picture 9" descr="graduation-icon-design-e13314749073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4724400"/>
            <a:ext cx="1295400" cy="1066800"/>
          </a:xfrm>
          <a:prstGeom prst="rect">
            <a:avLst/>
          </a:prstGeom>
        </p:spPr>
      </p:pic>
      <p:pic>
        <p:nvPicPr>
          <p:cNvPr id="11" name="Picture 10" descr="Technology new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4724400"/>
            <a:ext cx="1066800" cy="1066800"/>
          </a:xfrm>
          <a:prstGeom prst="rect">
            <a:avLst/>
          </a:prstGeom>
        </p:spPr>
      </p:pic>
      <p:pic>
        <p:nvPicPr>
          <p:cNvPr id="12" name="Picture 11" descr="ShowImag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4724400"/>
            <a:ext cx="1219200" cy="1143000"/>
          </a:xfrm>
          <a:prstGeom prst="rect">
            <a:avLst/>
          </a:prstGeom>
        </p:spPr>
      </p:pic>
      <p:pic>
        <p:nvPicPr>
          <p:cNvPr id="13" name="Picture 12" descr="tumblr_mb2xyh4Ojr1rwdsa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4800600"/>
            <a:ext cx="13716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OBJECTIVES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05600" cy="45720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Having more experiences and skills: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300" b="1" dirty="0" smtClean="0">
              <a:solidFill>
                <a:srgbClr val="0000FF"/>
              </a:solidFill>
              <a:latin typeface="Times" pitchFamily="18" charset="0"/>
            </a:endParaRPr>
          </a:p>
        </p:txBody>
      </p:sp>
      <p:pic>
        <p:nvPicPr>
          <p:cNvPr id="9" name="Picture 8" descr="WebIcon1_EnvisionBullsey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066800"/>
            <a:ext cx="1543050" cy="1543050"/>
          </a:xfrm>
          <a:prstGeom prst="rect">
            <a:avLst/>
          </a:prstGeom>
        </p:spPr>
      </p:pic>
      <p:pic>
        <p:nvPicPr>
          <p:cNvPr id="10" name="Picture 9" descr="72ae60a4225b3f5ab88f11fceed94c797481ba2f_lar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1600200"/>
            <a:ext cx="1866543" cy="1371600"/>
          </a:xfrm>
          <a:prstGeom prst="rect">
            <a:avLst/>
          </a:prstGeom>
        </p:spPr>
      </p:pic>
      <p:pic>
        <p:nvPicPr>
          <p:cNvPr id="11" name="Picture 10" descr="asset-management-to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2895600"/>
            <a:ext cx="1752600" cy="9906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495800" y="1981200"/>
            <a:ext cx="2971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Communication skill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95800" y="4495800"/>
            <a:ext cx="2971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Information collection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5800" y="3124200"/>
            <a:ext cx="2971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Management skill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14" descr="collect-folder-informat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4038600"/>
            <a:ext cx="159971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05400" y="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PROJECT MANAGEMENT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ltGray">
          <a:xfrm rot="5400000" flipH="1">
            <a:off x="-2602705" y="155178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ltGray">
          <a:xfrm rot="5400000">
            <a:off x="-2998787" y="1069974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1271587"/>
            <a:ext cx="381000" cy="381000"/>
            <a:chOff x="2078" y="1680"/>
            <a:chExt cx="1615" cy="1615"/>
          </a:xfrm>
        </p:grpSpPr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47800" y="2138363"/>
            <a:ext cx="381000" cy="381000"/>
            <a:chOff x="2078" y="1680"/>
            <a:chExt cx="1615" cy="1615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600200" y="3143250"/>
            <a:ext cx="381000" cy="381000"/>
            <a:chOff x="2078" y="1680"/>
            <a:chExt cx="1615" cy="1615"/>
          </a:xfrm>
        </p:grpSpPr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449390" y="4154487"/>
            <a:ext cx="381000" cy="381000"/>
            <a:chOff x="2078" y="1680"/>
            <a:chExt cx="1615" cy="1615"/>
          </a:xfrm>
        </p:grpSpPr>
        <p:sp>
          <p:nvSpPr>
            <p:cNvPr id="36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1066800" y="5016500"/>
            <a:ext cx="355600" cy="381000"/>
            <a:chOff x="2078" y="1680"/>
            <a:chExt cx="1615" cy="1615"/>
          </a:xfrm>
        </p:grpSpPr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" name="AutoShape 6"/>
          <p:cNvSpPr>
            <a:spLocks noChangeArrowheads="1"/>
          </p:cNvSpPr>
          <p:nvPr/>
        </p:nvSpPr>
        <p:spPr bwMode="gray">
          <a:xfrm>
            <a:off x="1441450" y="4948237"/>
            <a:ext cx="282575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Tools &amp; Environment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gray">
          <a:xfrm>
            <a:off x="1807370" y="4033837"/>
            <a:ext cx="299323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Objectives &amp; Deliverable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gray">
          <a:xfrm>
            <a:off x="1981200" y="3048000"/>
            <a:ext cx="327660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Master Schedule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gray">
          <a:xfrm>
            <a:off x="1828800" y="2057400"/>
            <a:ext cx="320040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Organizational Structure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3" name="AutoShape 10"/>
          <p:cNvSpPr>
            <a:spLocks noChangeArrowheads="1"/>
          </p:cNvSpPr>
          <p:nvPr/>
        </p:nvSpPr>
        <p:spPr bwMode="gray">
          <a:xfrm>
            <a:off x="1066800" y="1119187"/>
            <a:ext cx="312420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latin typeface="Times" pitchFamily="18" charset="0"/>
                <a:cs typeface="Times" pitchFamily="18" charset="0"/>
              </a:rPr>
              <a:t>Project Model</a:t>
            </a: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05400" y="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PROJECT MODEL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5" descr="ProcM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1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WHY RUP?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75438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6 Best Practices of RUP: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16002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Development Software Iteratively.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21336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noProof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Manage Requirements.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2667000"/>
            <a:ext cx="5410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Use component – based architecture.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32766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Visually model software.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0" y="38100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Verify software quality.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24000" y="43434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Controls change to software.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pic>
        <p:nvPicPr>
          <p:cNvPr id="15" name="Picture 14" descr="Why-do-we-walk-the-camino-de-santia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362200"/>
            <a:ext cx="15240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25" name="Picture 24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AGENDA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481154" y="2352675"/>
            <a:ext cx="2373313" cy="2371725"/>
            <a:chOff x="192" y="1631"/>
            <a:chExt cx="1684" cy="16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Oval 61"/>
            <p:cNvSpPr>
              <a:spLocks noChangeArrowheads="1"/>
            </p:cNvSpPr>
            <p:nvPr/>
          </p:nvSpPr>
          <p:spPr bwMode="gray">
            <a:xfrm>
              <a:off x="192" y="1631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62"/>
            <p:cNvSpPr>
              <a:spLocks noChangeArrowheads="1"/>
            </p:cNvSpPr>
            <p:nvPr/>
          </p:nvSpPr>
          <p:spPr bwMode="gray">
            <a:xfrm>
              <a:off x="303" y="1740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63"/>
            <p:cNvSpPr>
              <a:spLocks noChangeArrowheads="1"/>
            </p:cNvSpPr>
            <p:nvPr/>
          </p:nvSpPr>
          <p:spPr bwMode="gray">
            <a:xfrm>
              <a:off x="288" y="1754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gray">
            <a:xfrm>
              <a:off x="375" y="1814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65"/>
            <p:cNvSpPr>
              <a:spLocks noChangeArrowheads="1"/>
            </p:cNvSpPr>
            <p:nvPr/>
          </p:nvSpPr>
          <p:spPr bwMode="gray">
            <a:xfrm>
              <a:off x="396" y="1835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66"/>
            <p:cNvSpPr>
              <a:spLocks noChangeArrowheads="1"/>
            </p:cNvSpPr>
            <p:nvPr/>
          </p:nvSpPr>
          <p:spPr bwMode="gray">
            <a:xfrm>
              <a:off x="412" y="1842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67"/>
            <p:cNvSpPr>
              <a:spLocks noChangeArrowheads="1"/>
            </p:cNvSpPr>
            <p:nvPr/>
          </p:nvSpPr>
          <p:spPr bwMode="gray">
            <a:xfrm>
              <a:off x="426" y="1854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68"/>
            <p:cNvSpPr>
              <a:spLocks noChangeArrowheads="1"/>
            </p:cNvSpPr>
            <p:nvPr/>
          </p:nvSpPr>
          <p:spPr bwMode="gray">
            <a:xfrm>
              <a:off x="480" y="1872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" name="Text Box 69"/>
            <p:cNvSpPr txBox="1">
              <a:spLocks noChangeArrowheads="1"/>
            </p:cNvSpPr>
            <p:nvPr/>
          </p:nvSpPr>
          <p:spPr bwMode="gray">
            <a:xfrm>
              <a:off x="395" y="2257"/>
              <a:ext cx="1297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33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5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SMD</a:t>
              </a:r>
              <a:endParaRPr lang="en-US" sz="25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614754" y="1371600"/>
            <a:ext cx="381000" cy="381000"/>
            <a:chOff x="2078" y="1680"/>
            <a:chExt cx="1615" cy="1615"/>
          </a:xfrm>
        </p:grpSpPr>
        <p:sp>
          <p:nvSpPr>
            <p:cNvPr id="19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3300554" y="1981200"/>
            <a:ext cx="381000" cy="381000"/>
            <a:chOff x="2078" y="1680"/>
            <a:chExt cx="1615" cy="1615"/>
          </a:xfrm>
        </p:grpSpPr>
        <p:sp>
          <p:nvSpPr>
            <p:cNvPr id="2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3529154" y="2743200"/>
            <a:ext cx="381000" cy="381000"/>
            <a:chOff x="2078" y="1680"/>
            <a:chExt cx="1615" cy="1615"/>
          </a:xfrm>
        </p:grpSpPr>
        <p:sp>
          <p:nvSpPr>
            <p:cNvPr id="3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3681554" y="3505200"/>
            <a:ext cx="381000" cy="381000"/>
            <a:chOff x="2078" y="1680"/>
            <a:chExt cx="1615" cy="1615"/>
          </a:xfrm>
        </p:grpSpPr>
        <p:sp>
          <p:nvSpPr>
            <p:cNvPr id="4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9" name="Group 39"/>
          <p:cNvGrpSpPr>
            <a:grpSpLocks/>
          </p:cNvGrpSpPr>
          <p:nvPr/>
        </p:nvGrpSpPr>
        <p:grpSpPr bwMode="auto">
          <a:xfrm>
            <a:off x="3529154" y="4191000"/>
            <a:ext cx="355600" cy="381000"/>
            <a:chOff x="2078" y="1680"/>
            <a:chExt cx="1615" cy="1615"/>
          </a:xfrm>
        </p:grpSpPr>
        <p:sp>
          <p:nvSpPr>
            <p:cNvPr id="5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" name="Group 32"/>
          <p:cNvGrpSpPr>
            <a:grpSpLocks/>
          </p:cNvGrpSpPr>
          <p:nvPr/>
        </p:nvGrpSpPr>
        <p:grpSpPr bwMode="auto">
          <a:xfrm>
            <a:off x="3200400" y="5029200"/>
            <a:ext cx="381000" cy="381000"/>
            <a:chOff x="2078" y="1680"/>
            <a:chExt cx="1615" cy="1615"/>
          </a:xfrm>
        </p:grpSpPr>
        <p:sp>
          <p:nvSpPr>
            <p:cNvPr id="57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3" name="Group 39"/>
          <p:cNvGrpSpPr>
            <a:grpSpLocks/>
          </p:cNvGrpSpPr>
          <p:nvPr/>
        </p:nvGrpSpPr>
        <p:grpSpPr bwMode="auto">
          <a:xfrm>
            <a:off x="2667000" y="5791200"/>
            <a:ext cx="355600" cy="381000"/>
            <a:chOff x="2078" y="1680"/>
            <a:chExt cx="1615" cy="1615"/>
          </a:xfrm>
        </p:grpSpPr>
        <p:sp>
          <p:nvSpPr>
            <p:cNvPr id="64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0" name="AutoShape 45"/>
          <p:cNvSpPr>
            <a:spLocks noChangeArrowheads="1"/>
          </p:cNvSpPr>
          <p:nvPr/>
        </p:nvSpPr>
        <p:spPr bwMode="gray">
          <a:xfrm>
            <a:off x="2995754" y="1143000"/>
            <a:ext cx="378604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Project Overview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utoShape 47"/>
          <p:cNvSpPr>
            <a:spLocks noChangeArrowheads="1"/>
          </p:cNvSpPr>
          <p:nvPr/>
        </p:nvSpPr>
        <p:spPr bwMode="gray">
          <a:xfrm>
            <a:off x="3681554" y="1905000"/>
            <a:ext cx="355744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Project Management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AutoShape 49"/>
          <p:cNvSpPr>
            <a:spLocks noChangeArrowheads="1"/>
          </p:cNvSpPr>
          <p:nvPr/>
        </p:nvSpPr>
        <p:spPr bwMode="gray">
          <a:xfrm>
            <a:off x="3910154" y="2667000"/>
            <a:ext cx="363364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300" b="1" smtClean="0">
                <a:latin typeface="Times New Roman" pitchFamily="18" charset="0"/>
                <a:cs typeface="Times New Roman" pitchFamily="18" charset="0"/>
              </a:rPr>
              <a:t>Software Specification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AutoShape 54"/>
          <p:cNvSpPr>
            <a:spLocks noChangeArrowheads="1"/>
          </p:cNvSpPr>
          <p:nvPr/>
        </p:nvSpPr>
        <p:spPr bwMode="gray">
          <a:xfrm>
            <a:off x="4062554" y="3429000"/>
            <a:ext cx="393844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Architecture &amp; Technology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AutoShape 57"/>
          <p:cNvSpPr>
            <a:spLocks noChangeArrowheads="1"/>
          </p:cNvSpPr>
          <p:nvPr/>
        </p:nvSpPr>
        <p:spPr bwMode="gray">
          <a:xfrm>
            <a:off x="3910154" y="4191000"/>
            <a:ext cx="348124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Testing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AutoShape 57"/>
          <p:cNvSpPr>
            <a:spLocks noChangeArrowheads="1"/>
          </p:cNvSpPr>
          <p:nvPr/>
        </p:nvSpPr>
        <p:spPr bwMode="gray">
          <a:xfrm>
            <a:off x="3529154" y="4953000"/>
            <a:ext cx="340504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Project Result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AutoShape 57"/>
          <p:cNvSpPr>
            <a:spLocks noChangeArrowheads="1"/>
          </p:cNvSpPr>
          <p:nvPr/>
        </p:nvSpPr>
        <p:spPr bwMode="gray">
          <a:xfrm>
            <a:off x="2919554" y="5715000"/>
            <a:ext cx="3557446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Demo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Straight Connector 76"/>
          <p:cNvCxnSpPr>
            <a:endCxn id="19" idx="3"/>
          </p:cNvCxnSpPr>
          <p:nvPr/>
        </p:nvCxnSpPr>
        <p:spPr>
          <a:xfrm rot="5400000" flipH="1" flipV="1">
            <a:off x="2081354" y="1696804"/>
            <a:ext cx="589196" cy="5891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30" idx="3"/>
          </p:cNvCxnSpPr>
          <p:nvPr/>
        </p:nvCxnSpPr>
        <p:spPr>
          <a:xfrm flipV="1">
            <a:off x="2690954" y="2290619"/>
            <a:ext cx="680709" cy="3763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41" idx="2"/>
          </p:cNvCxnSpPr>
          <p:nvPr/>
        </p:nvCxnSpPr>
        <p:spPr>
          <a:xfrm flipV="1">
            <a:off x="2919554" y="2933819"/>
            <a:ext cx="670702" cy="1903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44" idx="2"/>
          </p:cNvCxnSpPr>
          <p:nvPr/>
        </p:nvCxnSpPr>
        <p:spPr>
          <a:xfrm flipV="1">
            <a:off x="2919554" y="3695346"/>
            <a:ext cx="783704" cy="3845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51" idx="2"/>
          </p:cNvCxnSpPr>
          <p:nvPr/>
        </p:nvCxnSpPr>
        <p:spPr>
          <a:xfrm>
            <a:off x="2667000" y="4267200"/>
            <a:ext cx="882411" cy="1139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57" idx="1"/>
          </p:cNvCxnSpPr>
          <p:nvPr/>
        </p:nvCxnSpPr>
        <p:spPr>
          <a:xfrm>
            <a:off x="2362200" y="4648200"/>
            <a:ext cx="893996" cy="4367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65" idx="1"/>
          </p:cNvCxnSpPr>
          <p:nvPr/>
        </p:nvCxnSpPr>
        <p:spPr>
          <a:xfrm>
            <a:off x="1981200" y="4800600"/>
            <a:ext cx="752168" cy="106147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95800" y="0"/>
            <a:ext cx="464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ORGANIZATIONAL STRUCTURE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7" descr="PicFul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" y="838200"/>
            <a:ext cx="7772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95800" y="0"/>
            <a:ext cx="4648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MASTER SCHEDULE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9" name="Picture 8" descr="SMD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43" y="838200"/>
            <a:ext cx="9056914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OBJECTIVES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990600"/>
          <a:ext cx="8686800" cy="4923523"/>
        </p:xfrm>
        <a:graphic>
          <a:graphicData uri="http://schemas.openxmlformats.org/drawingml/2006/table">
            <a:tbl>
              <a:tblPr/>
              <a:tblGrid>
                <a:gridCol w="2667000"/>
                <a:gridCol w="1676400"/>
                <a:gridCol w="1752600"/>
                <a:gridCol w="1219200"/>
                <a:gridCol w="1371600"/>
              </a:tblGrid>
              <a:tr h="703993">
                <a:tc>
                  <a:txBody>
                    <a:bodyPr/>
                    <a:lstStyle/>
                    <a:p>
                      <a:pPr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300" b="1">
                          <a:solidFill>
                            <a:srgbClr val="FFFFFF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Metrics</a:t>
                      </a:r>
                      <a:endParaRPr lang="en-US" sz="2300" b="1"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300" b="1">
                          <a:solidFill>
                            <a:srgbClr val="FFFFFF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Unit</a:t>
                      </a:r>
                      <a:endParaRPr lang="en-US" sz="2300" b="1"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300" b="1">
                          <a:solidFill>
                            <a:srgbClr val="FFFFFF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Committed</a:t>
                      </a:r>
                      <a:endParaRPr lang="en-US" sz="2300" b="1"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300" b="1">
                          <a:solidFill>
                            <a:srgbClr val="FFFFFF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Actual</a:t>
                      </a:r>
                      <a:endParaRPr lang="en-US" sz="2300" b="1"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300" b="1">
                          <a:solidFill>
                            <a:srgbClr val="FFFFFF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Deviation</a:t>
                      </a:r>
                      <a:endParaRPr lang="en-US" sz="2300" b="1">
                        <a:latin typeface="Tahom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9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Start Date 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dd-mmm-yy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13-May-13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13-May-13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0 days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3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End Date 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dd-mmm-yy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 smtClean="0">
                          <a:latin typeface="Times New Roman"/>
                          <a:ea typeface="MS Mincho"/>
                          <a:cs typeface="Times New Roman"/>
                        </a:rPr>
                        <a:t>15-Aug-13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 smtClean="0">
                          <a:latin typeface="Times New Roman"/>
                          <a:ea typeface="MS Mincho"/>
                          <a:cs typeface="Times New Roman"/>
                        </a:rPr>
                        <a:t>15-Aug-13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0 days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9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Duration 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elapsed days 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 smtClean="0">
                          <a:latin typeface="Times New Roman"/>
                          <a:ea typeface="MS Mincho"/>
                          <a:cs typeface="Times New Roman"/>
                        </a:rPr>
                        <a:t>89 </a:t>
                      </a: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days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 smtClean="0">
                          <a:latin typeface="Times New Roman"/>
                          <a:ea typeface="MS Mincho"/>
                          <a:cs typeface="Times New Roman"/>
                        </a:rPr>
                        <a:t>89 </a:t>
                      </a: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days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0 days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9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Maximum Team Size 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Person 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5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en-US" sz="2300"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DELIVERABLES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DELIVERABLES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447800"/>
            <a:ext cx="807720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914400"/>
            <a:ext cx="8077200" cy="58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24400" y="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DELIVERABLES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8077200" cy="58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447801"/>
            <a:ext cx="8048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48200" y="0"/>
            <a:ext cx="449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TOOLS &amp; ENVIRONMENT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11" name="Picture 10" descr="eclipse_indi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066800"/>
            <a:ext cx="1752600" cy="11430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2209800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Eclipse Ingido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pic>
        <p:nvPicPr>
          <p:cNvPr id="13" name="Picture 12" descr="131565064105AhC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838200"/>
            <a:ext cx="2971800" cy="16764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276600" y="2209800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SDK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pic>
        <p:nvPicPr>
          <p:cNvPr id="15" name="Picture 14" descr="mysql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1066800"/>
            <a:ext cx="1676400" cy="1115568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705600" y="2133600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MySQL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pic>
        <p:nvPicPr>
          <p:cNvPr id="17" name="Picture 16" descr="9344900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3124200"/>
            <a:ext cx="1447800" cy="137177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6200" y="44196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Beyond Compare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pic>
        <p:nvPicPr>
          <p:cNvPr id="19" name="Picture 18" descr="tortoisesv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3124200"/>
            <a:ext cx="1981200" cy="137160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048000" y="44196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SVN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pic>
        <p:nvPicPr>
          <p:cNvPr id="21" name="Picture 20" descr="logo-Project-201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2971800"/>
            <a:ext cx="1828800" cy="13716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6019800" y="4343400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300" b="1" noProof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MP 2007</a:t>
            </a:r>
            <a:endParaRPr kumimoji="0" lang="en-US" sz="23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48200" y="0"/>
            <a:ext cx="449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SOFTWARE SPECIFICATION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57200" y="1524000"/>
            <a:ext cx="2209800" cy="4114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3352800" y="1524000"/>
            <a:ext cx="2438400" cy="4114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Requirement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6324600" y="1524000"/>
            <a:ext cx="2438400" cy="41148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Requirement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SYSTEM OVERVIEW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8382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FUNCTIONAL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24" name="Picture 23" descr="User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43200"/>
            <a:ext cx="1066800" cy="1371600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19200" y="1219200"/>
          <a:ext cx="7620000" cy="4495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0000"/>
                <a:gridCol w="2878667"/>
                <a:gridCol w="931333"/>
                <a:gridCol w="1270000"/>
              </a:tblGrid>
              <a:tr h="5619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Group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Name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Web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Mobile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Search Medicine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Search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Med By Name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Search Medicine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Advanced Search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Search Pharmacy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Search Phar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By Name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Search Pharmacy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Advanced Search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Nearest Pharmacy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Nearest Pharmacy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Read News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Read News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Medication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Diary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Medication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Diary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Picture 33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2590800"/>
            <a:ext cx="457200" cy="381000"/>
          </a:xfrm>
          <a:prstGeom prst="rect">
            <a:avLst/>
          </a:prstGeom>
        </p:spPr>
      </p:pic>
      <p:pic>
        <p:nvPicPr>
          <p:cNvPr id="35" name="Picture 34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1981200"/>
            <a:ext cx="457200" cy="381000"/>
          </a:xfrm>
          <a:prstGeom prst="rect">
            <a:avLst/>
          </a:prstGeom>
        </p:spPr>
      </p:pic>
      <p:pic>
        <p:nvPicPr>
          <p:cNvPr id="36" name="Picture 35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2057400"/>
            <a:ext cx="457200" cy="381000"/>
          </a:xfrm>
          <a:prstGeom prst="rect">
            <a:avLst/>
          </a:prstGeom>
        </p:spPr>
      </p:pic>
      <p:pic>
        <p:nvPicPr>
          <p:cNvPr id="37" name="Picture 36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3124200"/>
            <a:ext cx="457200" cy="381000"/>
          </a:xfrm>
          <a:prstGeom prst="rect">
            <a:avLst/>
          </a:prstGeom>
        </p:spPr>
      </p:pic>
      <p:pic>
        <p:nvPicPr>
          <p:cNvPr id="38" name="Picture 37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3733800"/>
            <a:ext cx="457200" cy="381000"/>
          </a:xfrm>
          <a:prstGeom prst="rect">
            <a:avLst/>
          </a:prstGeom>
        </p:spPr>
      </p:pic>
      <p:pic>
        <p:nvPicPr>
          <p:cNvPr id="39" name="Picture 38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4267200"/>
            <a:ext cx="457200" cy="381000"/>
          </a:xfrm>
          <a:prstGeom prst="rect">
            <a:avLst/>
          </a:prstGeom>
        </p:spPr>
      </p:pic>
      <p:pic>
        <p:nvPicPr>
          <p:cNvPr id="40" name="Picture 39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4267200"/>
            <a:ext cx="457200" cy="381000"/>
          </a:xfrm>
          <a:prstGeom prst="rect">
            <a:avLst/>
          </a:prstGeom>
        </p:spPr>
      </p:pic>
      <p:pic>
        <p:nvPicPr>
          <p:cNvPr id="41" name="Picture 40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4800600"/>
            <a:ext cx="457200" cy="381000"/>
          </a:xfrm>
          <a:prstGeom prst="rect">
            <a:avLst/>
          </a:prstGeom>
        </p:spPr>
      </p:pic>
      <p:pic>
        <p:nvPicPr>
          <p:cNvPr id="42" name="Picture 41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5410200"/>
            <a:ext cx="457200" cy="381000"/>
          </a:xfrm>
          <a:prstGeom prst="rect">
            <a:avLst/>
          </a:prstGeom>
        </p:spPr>
      </p:pic>
      <p:sp>
        <p:nvSpPr>
          <p:cNvPr id="43" name="Content Placeholder 2"/>
          <p:cNvSpPr txBox="1">
            <a:spLocks/>
          </p:cNvSpPr>
          <p:nvPr/>
        </p:nvSpPr>
        <p:spPr>
          <a:xfrm>
            <a:off x="-1066800" y="3962400"/>
            <a:ext cx="3200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Normal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User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95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PROJECT OVERVIEW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63" name="Vertical Scroll 62"/>
          <p:cNvSpPr/>
          <p:nvPr/>
        </p:nvSpPr>
        <p:spPr>
          <a:xfrm>
            <a:off x="457200" y="1524000"/>
            <a:ext cx="2209800" cy="4114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</a:p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Situation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Vertical Scroll 64"/>
          <p:cNvSpPr/>
          <p:nvPr/>
        </p:nvSpPr>
        <p:spPr>
          <a:xfrm>
            <a:off x="3352800" y="1524000"/>
            <a:ext cx="2438400" cy="4114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Idea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 Approach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Vertical Scroll 65"/>
          <p:cNvSpPr/>
          <p:nvPr/>
        </p:nvSpPr>
        <p:spPr>
          <a:xfrm>
            <a:off x="6324600" y="1524000"/>
            <a:ext cx="2438400" cy="41148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Proposal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66" descr="arrow-57-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2971800"/>
            <a:ext cx="1143000" cy="1066800"/>
          </a:xfrm>
          <a:prstGeom prst="rect">
            <a:avLst/>
          </a:prstGeom>
        </p:spPr>
      </p:pic>
      <p:pic>
        <p:nvPicPr>
          <p:cNvPr id="68" name="Picture 67" descr="arrow-57-x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3124200"/>
            <a:ext cx="11430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FUNCTIONAL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914400" y="3962400"/>
            <a:ext cx="3200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Pharmacy</a:t>
            </a:r>
            <a:endParaRPr kumimoji="0" lang="en-US" sz="2000" b="1" i="0" u="none" strike="noStrike" kern="1200" cap="none" spc="0" normalizeH="0" noProof="0" smtClean="0">
              <a:ln>
                <a:noFill/>
              </a:ln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User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pic>
        <p:nvPicPr>
          <p:cNvPr id="9" name="Picture 8" descr="User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43200"/>
            <a:ext cx="1066800" cy="13716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71600" y="990600"/>
          <a:ext cx="7543800" cy="47148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76600"/>
                <a:gridCol w="3390014"/>
                <a:gridCol w="877186"/>
              </a:tblGrid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Group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Name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Web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Authentication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Login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Authentication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Logout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Authentication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Reset Password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Authentication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Change Password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Register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Pharmacy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Register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Pharmacy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Change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Phar Infor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Pharmacy Management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Change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Rep Infor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Pharmacy Management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Add Medicine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2286000"/>
            <a:ext cx="457200" cy="381000"/>
          </a:xfrm>
          <a:prstGeom prst="rect">
            <a:avLst/>
          </a:prstGeom>
        </p:spPr>
      </p:pic>
      <p:pic>
        <p:nvPicPr>
          <p:cNvPr id="20" name="Picture 19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1676400"/>
            <a:ext cx="457200" cy="381000"/>
          </a:xfrm>
          <a:prstGeom prst="rect">
            <a:avLst/>
          </a:prstGeom>
        </p:spPr>
      </p:pic>
      <p:pic>
        <p:nvPicPr>
          <p:cNvPr id="21" name="Picture 20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2819400"/>
            <a:ext cx="457200" cy="381000"/>
          </a:xfrm>
          <a:prstGeom prst="rect">
            <a:avLst/>
          </a:prstGeom>
        </p:spPr>
      </p:pic>
      <p:pic>
        <p:nvPicPr>
          <p:cNvPr id="22" name="Picture 21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3276600"/>
            <a:ext cx="457200" cy="381000"/>
          </a:xfrm>
          <a:prstGeom prst="rect">
            <a:avLst/>
          </a:prstGeom>
        </p:spPr>
      </p:pic>
      <p:pic>
        <p:nvPicPr>
          <p:cNvPr id="23" name="Picture 22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3810000"/>
            <a:ext cx="457200" cy="381000"/>
          </a:xfrm>
          <a:prstGeom prst="rect">
            <a:avLst/>
          </a:prstGeom>
        </p:spPr>
      </p:pic>
      <p:pic>
        <p:nvPicPr>
          <p:cNvPr id="24" name="Picture 23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4343400"/>
            <a:ext cx="457200" cy="381000"/>
          </a:xfrm>
          <a:prstGeom prst="rect">
            <a:avLst/>
          </a:prstGeom>
        </p:spPr>
      </p:pic>
      <p:pic>
        <p:nvPicPr>
          <p:cNvPr id="25" name="Picture 24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4876800"/>
            <a:ext cx="457200" cy="381000"/>
          </a:xfrm>
          <a:prstGeom prst="rect">
            <a:avLst/>
          </a:prstGeom>
        </p:spPr>
      </p:pic>
      <p:pic>
        <p:nvPicPr>
          <p:cNvPr id="26" name="Picture 25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5410200"/>
            <a:ext cx="4572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FUNCTIONAL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990600" y="4038600"/>
            <a:ext cx="3200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Admin</a:t>
            </a:r>
            <a:endParaRPr kumimoji="0" lang="en-US" sz="2000" b="1" i="0" u="none" strike="noStrike" kern="1200" cap="none" spc="0" normalizeH="0" noProof="0" smtClean="0">
              <a:ln>
                <a:noFill/>
              </a:ln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User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pic>
        <p:nvPicPr>
          <p:cNvPr id="9" name="Picture 8" descr="User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43200"/>
            <a:ext cx="1066800" cy="13716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43000" y="990600"/>
          <a:ext cx="7772399" cy="47282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4200"/>
                <a:gridCol w="3744432"/>
                <a:gridCol w="903767"/>
              </a:tblGrid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Group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Name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Web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Authentication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Login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Authentication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Logout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Authentication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Reset Password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Authentication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Change Password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Medicine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Management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Add, Update, Delete,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Restore, Accepted, Unaccepted.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Pharmacy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Accepted, Unaccepted, Delete, Restore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News Management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Add,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Update, Delete, Restore.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26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2209800"/>
            <a:ext cx="457200" cy="381000"/>
          </a:xfrm>
          <a:prstGeom prst="rect">
            <a:avLst/>
          </a:prstGeom>
        </p:spPr>
      </p:pic>
      <p:pic>
        <p:nvPicPr>
          <p:cNvPr id="28" name="Picture 27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1600200"/>
            <a:ext cx="457200" cy="381000"/>
          </a:xfrm>
          <a:prstGeom prst="rect">
            <a:avLst/>
          </a:prstGeom>
        </p:spPr>
      </p:pic>
      <p:pic>
        <p:nvPicPr>
          <p:cNvPr id="29" name="Picture 28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2743200"/>
            <a:ext cx="457200" cy="381000"/>
          </a:xfrm>
          <a:prstGeom prst="rect">
            <a:avLst/>
          </a:prstGeom>
        </p:spPr>
      </p:pic>
      <p:pic>
        <p:nvPicPr>
          <p:cNvPr id="30" name="Picture 29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3200400"/>
            <a:ext cx="457200" cy="381000"/>
          </a:xfrm>
          <a:prstGeom prst="rect">
            <a:avLst/>
          </a:prstGeom>
        </p:spPr>
      </p:pic>
      <p:pic>
        <p:nvPicPr>
          <p:cNvPr id="31" name="Picture 30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3733800"/>
            <a:ext cx="457200" cy="381000"/>
          </a:xfrm>
          <a:prstGeom prst="rect">
            <a:avLst/>
          </a:prstGeom>
        </p:spPr>
      </p:pic>
      <p:pic>
        <p:nvPicPr>
          <p:cNvPr id="32" name="Picture 31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4267200"/>
            <a:ext cx="457200" cy="381000"/>
          </a:xfrm>
          <a:prstGeom prst="rect">
            <a:avLst/>
          </a:prstGeom>
        </p:spPr>
      </p:pic>
      <p:pic>
        <p:nvPicPr>
          <p:cNvPr id="33" name="Picture 32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4800600"/>
            <a:ext cx="457200" cy="381000"/>
          </a:xfrm>
          <a:prstGeom prst="rect">
            <a:avLst/>
          </a:prstGeom>
        </p:spPr>
      </p:pic>
      <p:pic>
        <p:nvPicPr>
          <p:cNvPr id="34" name="Picture 33" descr="che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5334000"/>
            <a:ext cx="4572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NON - FUNCTIONAL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990600"/>
          <a:ext cx="8686800" cy="47766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8098"/>
                <a:gridCol w="6238702"/>
              </a:tblGrid>
              <a:tr h="664029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Non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– Functional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Description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Performance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kern="1200" smtClean="0">
                          <a:solidFill>
                            <a:schemeClr val="dk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Response times, processing times will be 2 to 5 seconds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Reliability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Data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backed up daily.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Availability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Approximately 99%.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Maintainability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0" kern="1200" smtClean="0">
                          <a:solidFill>
                            <a:schemeClr val="dk1"/>
                          </a:solidFill>
                          <a:latin typeface="Times" pitchFamily="18" charset="0"/>
                          <a:cs typeface="Times" pitchFamily="18" charset="0"/>
                        </a:rPr>
                        <a:t>Coding</a:t>
                      </a:r>
                      <a:r>
                        <a:rPr lang="en-US" sz="2300" b="0" i="0" kern="1200" baseline="0" smtClean="0">
                          <a:solidFill>
                            <a:schemeClr val="dk1"/>
                          </a:solidFill>
                          <a:latin typeface="Times" pitchFamily="18" charset="0"/>
                          <a:cs typeface="Times" pitchFamily="18" charset="0"/>
                        </a:rPr>
                        <a:t> Convention.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Usability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Friendly.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664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Portability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Firefox 20, Chrome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25, Android OS 2.3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244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ARCHITECTURE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0" y="1524000"/>
            <a:ext cx="2819400" cy="4114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Architecture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Representation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2514600" y="1524000"/>
            <a:ext cx="2362200" cy="4114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4572000" y="1524000"/>
            <a:ext cx="2438400" cy="41148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Package View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6705600" y="1524000"/>
            <a:ext cx="2438400" cy="41148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24400" y="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ARCHITECTURE OVERVIEW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7" descr="check - New P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990600"/>
            <a:ext cx="7543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TECHNOLOGY – WHY?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7" descr="struts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990600"/>
            <a:ext cx="2133600" cy="762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67000" y="762000"/>
            <a:ext cx="6248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GB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Struts 2 was built and devloped based on the MVC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GB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Providing tags, the themes and template</a:t>
            </a:r>
            <a:r>
              <a:rPr lang="en-GB" sz="2200" smtClean="0">
                <a:latin typeface="Times" pitchFamily="18" charset="0"/>
                <a:cs typeface="Times" pitchFamily="18" charset="0"/>
              </a:rPr>
              <a:t>.</a:t>
            </a:r>
          </a:p>
        </p:txBody>
      </p:sp>
      <p:pic>
        <p:nvPicPr>
          <p:cNvPr id="10" name="Picture 9" descr="Logo_Spring_258x15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04800" y="2514600"/>
            <a:ext cx="2209800" cy="14478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667000" y="2819400"/>
            <a:ext cx="6248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GB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Open source framework.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DI and IoC characteristics.</a:t>
            </a:r>
          </a:p>
        </p:txBody>
      </p:sp>
      <p:pic>
        <p:nvPicPr>
          <p:cNvPr id="13" name="Picture 12" descr="hibernate_logo_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343400"/>
            <a:ext cx="2057400" cy="9144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590800" y="4191000"/>
            <a:ext cx="5410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Better than JDBC.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Database dependency.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TECHNOLOGY – WHY?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9" name="Picture 8" descr="ANDROI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62000" y="1981200"/>
            <a:ext cx="4114800" cy="41052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200400" y="1905000"/>
            <a:ext cx="57150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Open source framework.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Using Java programming languge.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Has potential development in the future.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3200400" y="3733800"/>
          <a:ext cx="5181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667000" y="593467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" pitchFamily="18" charset="0"/>
                <a:cs typeface="Times" pitchFamily="18" charset="0"/>
                <a:hlinkClick r:id="rId7"/>
              </a:rPr>
              <a:t>http://dantri.com.vn/suc-manh-so/android-van-vo-doi-tren-thi-truong-smartphone-quy-ii2013-764646.htm</a:t>
            </a:r>
            <a:endParaRPr lang="en-US" sz="200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PACKAGE VIEW - WEB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9" name="Picture 8" descr="web-compon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838201"/>
            <a:ext cx="807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29200" y="0"/>
            <a:ext cx="4114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PACKAGE VIEW - MOBILE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2772" name="AutoShape 4" descr="https://mail-attachment.googleusercontent.com/attachment/u/0/?ui=2&amp;ik=b67405be3c&amp;view=att&amp;th=140b12a5ff3e31d0&amp;attid=0.1&amp;disp=inline&amp;realattid=f_hkr1gbpg0&amp;safe=1&amp;zw&amp;saduie=AG9B_P9YlPD1bpIhhG8drpCd7q4K&amp;sadet=1378372295149&amp;sads=L2kXB_ecv5b7HZAp1mxDQ1MfX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mobile-compon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914400"/>
            <a:ext cx="8382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RELATION DIAGRAM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11" name="Picture 10" descr="rd_upda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14399"/>
            <a:ext cx="9144000" cy="594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PROJECT OVERVIEW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7" descr="problem-ic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38200"/>
            <a:ext cx="533400" cy="533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76200" y="792162"/>
            <a:ext cx="3429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Current Situation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ltGray">
          <a:xfrm rot="5400000" flipH="1">
            <a:off x="-2983705" y="1804194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ltGray">
          <a:xfrm rot="5400000">
            <a:off x="-3379787" y="1322387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1524000"/>
            <a:ext cx="381000" cy="381000"/>
            <a:chOff x="2078" y="1680"/>
            <a:chExt cx="1615" cy="1615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19200" y="3124200"/>
            <a:ext cx="381000" cy="381000"/>
            <a:chOff x="2078" y="1680"/>
            <a:chExt cx="1615" cy="1615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914400" y="4724400"/>
            <a:ext cx="381000" cy="381000"/>
            <a:chOff x="2078" y="1680"/>
            <a:chExt cx="1615" cy="1615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5" name="Straight Connector 34"/>
          <p:cNvCxnSpPr>
            <a:stCxn id="17" idx="6"/>
            <a:endCxn id="36" idx="1"/>
          </p:cNvCxnSpPr>
          <p:nvPr/>
        </p:nvCxnSpPr>
        <p:spPr>
          <a:xfrm flipV="1">
            <a:off x="644044" y="1714500"/>
            <a:ext cx="2465292" cy="1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09336" y="1371600"/>
            <a:ext cx="4434464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 Needs</a:t>
            </a:r>
            <a:endParaRPr lang="en-US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>
            <a:stCxn id="24" idx="6"/>
            <a:endCxn id="41" idx="1"/>
          </p:cNvCxnSpPr>
          <p:nvPr/>
        </p:nvCxnSpPr>
        <p:spPr>
          <a:xfrm flipV="1">
            <a:off x="1558444" y="3314700"/>
            <a:ext cx="1565756" cy="11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124200" y="2971800"/>
            <a:ext cx="44196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Current Application Limitations</a:t>
            </a:r>
            <a:endParaRPr lang="en-US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Connector 42"/>
          <p:cNvCxnSpPr>
            <a:stCxn id="33" idx="6"/>
            <a:endCxn id="44" idx="1"/>
          </p:cNvCxnSpPr>
          <p:nvPr/>
        </p:nvCxnSpPr>
        <p:spPr>
          <a:xfrm flipV="1">
            <a:off x="1234063" y="4914900"/>
            <a:ext cx="1890137" cy="11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124200" y="4572000"/>
            <a:ext cx="4343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Technology Trends</a:t>
            </a:r>
            <a:endParaRPr lang="en-US" sz="2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 animBg="1"/>
      <p:bldP spid="41" grpId="0" animBg="1"/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DATABASE DESIGN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7" descr="dbdesig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91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0" y="1524000"/>
            <a:ext cx="1905000" cy="4114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Model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2209800" y="1524000"/>
            <a:ext cx="1905000" cy="4114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Process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Vertical Scroll 15"/>
          <p:cNvSpPr/>
          <p:nvPr/>
        </p:nvSpPr>
        <p:spPr>
          <a:xfrm>
            <a:off x="4267200" y="1524000"/>
            <a:ext cx="2514600" cy="41148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Approach</a:t>
            </a:r>
          </a:p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 Environment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6934200" y="1447800"/>
            <a:ext cx="1981200" cy="41148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Result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562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0" y="787400"/>
            <a:ext cx="7020800" cy="510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 PROCESS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1134412600"/>
              </p:ext>
            </p:extLst>
          </p:nvPr>
        </p:nvGraphicFramePr>
        <p:xfrm>
          <a:off x="-76200" y="1828800"/>
          <a:ext cx="9220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16648"/>
            <a:ext cx="9144000" cy="10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 PROCESS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 rot="5400000" flipH="1">
            <a:off x="-2718321" y="1481137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ltGray">
          <a:xfrm rot="5400000">
            <a:off x="-2998787" y="1069974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1271587"/>
            <a:ext cx="381000" cy="381000"/>
            <a:chOff x="2078" y="1680"/>
            <a:chExt cx="1615" cy="161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1885950"/>
            <a:ext cx="381000" cy="381000"/>
            <a:chOff x="2078" y="1680"/>
            <a:chExt cx="1615" cy="1615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524000" y="2586037"/>
            <a:ext cx="381000" cy="381000"/>
            <a:chOff x="2078" y="1680"/>
            <a:chExt cx="1615" cy="1615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547020" y="3297237"/>
            <a:ext cx="381000" cy="381000"/>
            <a:chOff x="2078" y="1680"/>
            <a:chExt cx="1615" cy="1615"/>
          </a:xfrm>
        </p:grpSpPr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1530350" y="3930650"/>
            <a:ext cx="355600" cy="381000"/>
            <a:chOff x="2078" y="1680"/>
            <a:chExt cx="1615" cy="1615"/>
          </a:xfrm>
        </p:grpSpPr>
        <p:sp>
          <p:nvSpPr>
            <p:cNvPr id="4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AutoShape 6"/>
          <p:cNvSpPr>
            <a:spLocks noChangeArrowheads="1"/>
          </p:cNvSpPr>
          <p:nvPr/>
        </p:nvSpPr>
        <p:spPr bwMode="gray">
          <a:xfrm>
            <a:off x="1905000" y="3862387"/>
            <a:ext cx="23622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Track Bug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1959770" y="3176587"/>
            <a:ext cx="245983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Execute 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>
            <a:off x="1905000" y="24907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Review 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1676400" y="1804987"/>
            <a:ext cx="23622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gray">
          <a:xfrm>
            <a:off x="1066800" y="1119187"/>
            <a:ext cx="259080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latin typeface="Times" pitchFamily="18" charset="0"/>
                <a:cs typeface="Times" pitchFamily="18" charset="0"/>
              </a:rPr>
              <a:t>Test Plan</a:t>
            </a: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1225550" y="4616450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AutoShape 6"/>
          <p:cNvSpPr>
            <a:spLocks noChangeArrowheads="1"/>
          </p:cNvSpPr>
          <p:nvPr/>
        </p:nvSpPr>
        <p:spPr bwMode="gray">
          <a:xfrm>
            <a:off x="1600200" y="45481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609600" y="5297487"/>
            <a:ext cx="355600" cy="381000"/>
            <a:chOff x="2078" y="1680"/>
            <a:chExt cx="1615" cy="1615"/>
          </a:xfrm>
        </p:grpSpPr>
        <p:sp>
          <p:nvSpPr>
            <p:cNvPr id="6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AutoShape 6"/>
          <p:cNvSpPr>
            <a:spLocks noChangeArrowheads="1"/>
          </p:cNvSpPr>
          <p:nvPr/>
        </p:nvSpPr>
        <p:spPr bwMode="gray">
          <a:xfrm>
            <a:off x="984250" y="5229224"/>
            <a:ext cx="191135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Report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419600" y="778415"/>
            <a:ext cx="46482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Base on Specification, create test plan: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Features to be tested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Environment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Schedules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3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Responsibilities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Risks and contingencies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vi-VN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…</a:t>
            </a:r>
            <a:endParaRPr lang="vi-VN" sz="2300" b="1" dirty="0">
              <a:solidFill>
                <a:srgbClr val="0000FF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 PROCESS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 rot="5400000" flipH="1">
            <a:off x="-2983705" y="1499395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ltGray">
          <a:xfrm rot="5400000">
            <a:off x="-3379787" y="10175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1219201"/>
            <a:ext cx="381000" cy="381000"/>
            <a:chOff x="2078" y="1680"/>
            <a:chExt cx="1615" cy="161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14400" y="1833564"/>
            <a:ext cx="381000" cy="381000"/>
            <a:chOff x="2078" y="1680"/>
            <a:chExt cx="1615" cy="1615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143000" y="2533651"/>
            <a:ext cx="381000" cy="381000"/>
            <a:chOff x="2078" y="1680"/>
            <a:chExt cx="1615" cy="1615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166020" y="3244851"/>
            <a:ext cx="381000" cy="381000"/>
            <a:chOff x="2078" y="1680"/>
            <a:chExt cx="1615" cy="1615"/>
          </a:xfrm>
        </p:grpSpPr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1149350" y="3878264"/>
            <a:ext cx="355600" cy="381000"/>
            <a:chOff x="2078" y="1680"/>
            <a:chExt cx="1615" cy="1615"/>
          </a:xfrm>
        </p:grpSpPr>
        <p:sp>
          <p:nvSpPr>
            <p:cNvPr id="4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AutoShape 6"/>
          <p:cNvSpPr>
            <a:spLocks noChangeArrowheads="1"/>
          </p:cNvSpPr>
          <p:nvPr/>
        </p:nvSpPr>
        <p:spPr bwMode="gray">
          <a:xfrm>
            <a:off x="1524000" y="3810001"/>
            <a:ext cx="23622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Track Bug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1578770" y="3124201"/>
            <a:ext cx="245983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Execute 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>
            <a:off x="1524000" y="2438401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Review 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1295400" y="1752601"/>
            <a:ext cx="236220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Test Case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gray">
          <a:xfrm>
            <a:off x="685800" y="1066801"/>
            <a:ext cx="25908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Plan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844550" y="4564064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AutoShape 6"/>
          <p:cNvSpPr>
            <a:spLocks noChangeArrowheads="1"/>
          </p:cNvSpPr>
          <p:nvPr/>
        </p:nvSpPr>
        <p:spPr bwMode="gray">
          <a:xfrm>
            <a:off x="1219200" y="4495801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228600" y="5245101"/>
            <a:ext cx="355600" cy="381000"/>
            <a:chOff x="2078" y="1680"/>
            <a:chExt cx="1615" cy="1615"/>
          </a:xfrm>
        </p:grpSpPr>
        <p:sp>
          <p:nvSpPr>
            <p:cNvPr id="6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AutoShape 6"/>
          <p:cNvSpPr>
            <a:spLocks noChangeArrowheads="1"/>
          </p:cNvSpPr>
          <p:nvPr/>
        </p:nvSpPr>
        <p:spPr bwMode="gray">
          <a:xfrm>
            <a:off x="603250" y="5176838"/>
            <a:ext cx="191135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Report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3962400" y="1981200"/>
            <a:ext cx="4724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Based on requirement, write test case about all functions.</a:t>
            </a:r>
            <a:endParaRPr lang="vi-VN" sz="2300" b="1" dirty="0">
              <a:solidFill>
                <a:srgbClr val="0000FF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05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24400" y="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 CASE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9" name="Picture 8" descr="1085400_563581573705148_98339173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066800"/>
            <a:ext cx="8763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 PROCESS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 rot="5400000" flipH="1">
            <a:off x="-2907505" y="147558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ltGray">
          <a:xfrm rot="5400000">
            <a:off x="-3303587" y="993774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1195387"/>
            <a:ext cx="381000" cy="381000"/>
            <a:chOff x="2078" y="1680"/>
            <a:chExt cx="1615" cy="161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90600" y="1809750"/>
            <a:ext cx="381000" cy="381000"/>
            <a:chOff x="2078" y="1680"/>
            <a:chExt cx="1615" cy="1615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219200" y="2509837"/>
            <a:ext cx="381000" cy="381000"/>
            <a:chOff x="2078" y="1680"/>
            <a:chExt cx="1615" cy="1615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242220" y="3221037"/>
            <a:ext cx="381000" cy="381000"/>
            <a:chOff x="2078" y="1680"/>
            <a:chExt cx="1615" cy="1615"/>
          </a:xfrm>
        </p:grpSpPr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1225550" y="3854450"/>
            <a:ext cx="355600" cy="381000"/>
            <a:chOff x="2078" y="1680"/>
            <a:chExt cx="1615" cy="1615"/>
          </a:xfrm>
        </p:grpSpPr>
        <p:sp>
          <p:nvSpPr>
            <p:cNvPr id="4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AutoShape 6"/>
          <p:cNvSpPr>
            <a:spLocks noChangeArrowheads="1"/>
          </p:cNvSpPr>
          <p:nvPr/>
        </p:nvSpPr>
        <p:spPr bwMode="gray">
          <a:xfrm>
            <a:off x="1600200" y="3786187"/>
            <a:ext cx="23622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Track Bug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1654970" y="3100387"/>
            <a:ext cx="245983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Execute 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>
            <a:off x="1600200" y="2414587"/>
            <a:ext cx="243840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Review Test Case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1371600" y="1728787"/>
            <a:ext cx="23622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gray">
          <a:xfrm>
            <a:off x="762000" y="1042987"/>
            <a:ext cx="25908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Plan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920750" y="4540250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AutoShape 6"/>
          <p:cNvSpPr>
            <a:spLocks noChangeArrowheads="1"/>
          </p:cNvSpPr>
          <p:nvPr/>
        </p:nvSpPr>
        <p:spPr bwMode="gray">
          <a:xfrm>
            <a:off x="1295400" y="44719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304800" y="5221287"/>
            <a:ext cx="355600" cy="381000"/>
            <a:chOff x="2078" y="1680"/>
            <a:chExt cx="1615" cy="1615"/>
          </a:xfrm>
        </p:grpSpPr>
        <p:sp>
          <p:nvSpPr>
            <p:cNvPr id="6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AutoShape 6"/>
          <p:cNvSpPr>
            <a:spLocks noChangeArrowheads="1"/>
          </p:cNvSpPr>
          <p:nvPr/>
        </p:nvSpPr>
        <p:spPr bwMode="gray">
          <a:xfrm>
            <a:off x="679450" y="5153024"/>
            <a:ext cx="191135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Report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191000" y="1981200"/>
            <a:ext cx="4724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Test leader &amp; developer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Add corrections or suggestions.</a:t>
            </a:r>
            <a:endParaRPr lang="vi-VN" sz="2300" b="1" dirty="0">
              <a:solidFill>
                <a:srgbClr val="0000FF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 PROCESS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 rot="5400000" flipH="1">
            <a:off x="-2755105" y="155178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ltGray">
          <a:xfrm rot="5400000">
            <a:off x="-3151187" y="1069974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1271587"/>
            <a:ext cx="381000" cy="381000"/>
            <a:chOff x="2078" y="1680"/>
            <a:chExt cx="1615" cy="161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43000" y="1885950"/>
            <a:ext cx="381000" cy="381000"/>
            <a:chOff x="2078" y="1680"/>
            <a:chExt cx="1615" cy="1615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371600" y="2586037"/>
            <a:ext cx="381000" cy="381000"/>
            <a:chOff x="2078" y="1680"/>
            <a:chExt cx="1615" cy="1615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394620" y="3297237"/>
            <a:ext cx="381000" cy="381000"/>
            <a:chOff x="2078" y="1680"/>
            <a:chExt cx="1615" cy="1615"/>
          </a:xfrm>
        </p:grpSpPr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1377950" y="3930650"/>
            <a:ext cx="355600" cy="381000"/>
            <a:chOff x="2078" y="1680"/>
            <a:chExt cx="1615" cy="1615"/>
          </a:xfrm>
        </p:grpSpPr>
        <p:sp>
          <p:nvSpPr>
            <p:cNvPr id="4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AutoShape 6"/>
          <p:cNvSpPr>
            <a:spLocks noChangeArrowheads="1"/>
          </p:cNvSpPr>
          <p:nvPr/>
        </p:nvSpPr>
        <p:spPr bwMode="gray">
          <a:xfrm>
            <a:off x="1752600" y="3862387"/>
            <a:ext cx="23622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Track Bug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1807370" y="3176587"/>
            <a:ext cx="245983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Execute Test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>
            <a:off x="1752600" y="24907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Review 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1524000" y="1804987"/>
            <a:ext cx="23622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gray">
          <a:xfrm>
            <a:off x="914400" y="1119187"/>
            <a:ext cx="25908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Plan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1073150" y="4616450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AutoShape 6"/>
          <p:cNvSpPr>
            <a:spLocks noChangeArrowheads="1"/>
          </p:cNvSpPr>
          <p:nvPr/>
        </p:nvSpPr>
        <p:spPr bwMode="gray">
          <a:xfrm>
            <a:off x="1447800" y="45481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457200" y="5297487"/>
            <a:ext cx="355600" cy="381000"/>
            <a:chOff x="2078" y="1680"/>
            <a:chExt cx="1615" cy="1615"/>
          </a:xfrm>
        </p:grpSpPr>
        <p:sp>
          <p:nvSpPr>
            <p:cNvPr id="6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AutoShape 6"/>
          <p:cNvSpPr>
            <a:spLocks noChangeArrowheads="1"/>
          </p:cNvSpPr>
          <p:nvPr/>
        </p:nvSpPr>
        <p:spPr bwMode="gray">
          <a:xfrm>
            <a:off x="831850" y="5229224"/>
            <a:ext cx="191135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Report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343400" y="1728787"/>
            <a:ext cx="4572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Execute test all function.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3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Find bug.</a:t>
            </a:r>
            <a:endParaRPr lang="en-US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 PROCESS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 rot="5400000" flipH="1">
            <a:off x="-2755105" y="155178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ltGray">
          <a:xfrm rot="5400000">
            <a:off x="-3151187" y="1069974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1271587"/>
            <a:ext cx="381000" cy="381000"/>
            <a:chOff x="2078" y="1680"/>
            <a:chExt cx="1615" cy="161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43000" y="1885950"/>
            <a:ext cx="381000" cy="381000"/>
            <a:chOff x="2078" y="1680"/>
            <a:chExt cx="1615" cy="1615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371600" y="2586037"/>
            <a:ext cx="381000" cy="381000"/>
            <a:chOff x="2078" y="1680"/>
            <a:chExt cx="1615" cy="1615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394620" y="3297237"/>
            <a:ext cx="381000" cy="381000"/>
            <a:chOff x="2078" y="1680"/>
            <a:chExt cx="1615" cy="1615"/>
          </a:xfrm>
        </p:grpSpPr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1377950" y="3930650"/>
            <a:ext cx="355600" cy="381000"/>
            <a:chOff x="2078" y="1680"/>
            <a:chExt cx="1615" cy="1615"/>
          </a:xfrm>
        </p:grpSpPr>
        <p:sp>
          <p:nvSpPr>
            <p:cNvPr id="4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8" name="AutoShape 8"/>
          <p:cNvSpPr>
            <a:spLocks noChangeArrowheads="1"/>
          </p:cNvSpPr>
          <p:nvPr/>
        </p:nvSpPr>
        <p:spPr bwMode="gray">
          <a:xfrm>
            <a:off x="1752600" y="24907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Review 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1524000" y="1804987"/>
            <a:ext cx="23622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gray">
          <a:xfrm>
            <a:off x="914400" y="1119187"/>
            <a:ext cx="25908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Plan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1073150" y="4616450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AutoShape 6"/>
          <p:cNvSpPr>
            <a:spLocks noChangeArrowheads="1"/>
          </p:cNvSpPr>
          <p:nvPr/>
        </p:nvSpPr>
        <p:spPr bwMode="gray">
          <a:xfrm>
            <a:off x="1447800" y="45481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457200" y="5297487"/>
            <a:ext cx="355600" cy="381000"/>
            <a:chOff x="2078" y="1680"/>
            <a:chExt cx="1615" cy="1615"/>
          </a:xfrm>
        </p:grpSpPr>
        <p:sp>
          <p:nvSpPr>
            <p:cNvPr id="6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AutoShape 6"/>
          <p:cNvSpPr>
            <a:spLocks noChangeArrowheads="1"/>
          </p:cNvSpPr>
          <p:nvPr/>
        </p:nvSpPr>
        <p:spPr bwMode="gray">
          <a:xfrm>
            <a:off x="831850" y="5229224"/>
            <a:ext cx="191135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Report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7" name="AutoShape 6"/>
          <p:cNvSpPr>
            <a:spLocks noChangeArrowheads="1"/>
          </p:cNvSpPr>
          <p:nvPr/>
        </p:nvSpPr>
        <p:spPr bwMode="gray">
          <a:xfrm>
            <a:off x="1676400" y="3886200"/>
            <a:ext cx="236220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Track Bug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gray">
          <a:xfrm>
            <a:off x="1752600" y="3200400"/>
            <a:ext cx="245983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Execute 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4343400" y="1371600"/>
            <a:ext cx="4724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Find, log bug and assign bug to appropriate developer to fix.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These bugs must be fixed before these related release is shipped.</a:t>
            </a:r>
            <a:endParaRPr lang="vi-VN" sz="2300" b="1" dirty="0">
              <a:solidFill>
                <a:srgbClr val="0000FF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CURRENT SITUATION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9" name="Picture 8" descr="pharmacist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362200"/>
            <a:ext cx="1219200" cy="23622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7391400" cy="35052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rgbClr val="0000FF"/>
                </a:solidFill>
                <a:latin typeface="Times" pitchFamily="18" charset="0"/>
              </a:rPr>
              <a:t>I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mportant part of life.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Apply information technology.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Medicine dictionary book.</a:t>
            </a:r>
            <a:endParaRPr lang="en-US" sz="2300" b="1" dirty="0" smtClean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62200" y="762000"/>
            <a:ext cx="472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Business Needs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Pharmacists &amp; Doctor</a:t>
            </a:r>
            <a:endParaRPr lang="en-US" sz="23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47800" y="4876800"/>
            <a:ext cx="2362200" cy="53340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 easy to find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62400" y="4876800"/>
            <a:ext cx="2057400" cy="53340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Expensive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72200" y="4876800"/>
            <a:ext cx="2438400" cy="53340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Not auto update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" name="Picture 16" descr="Down-Arrow-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4114800"/>
            <a:ext cx="628650" cy="685800"/>
          </a:xfrm>
          <a:prstGeom prst="rect">
            <a:avLst/>
          </a:prstGeom>
        </p:spPr>
      </p:pic>
      <p:pic>
        <p:nvPicPr>
          <p:cNvPr id="18" name="Picture 17" descr="Down-Arrow-Ic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4114800"/>
            <a:ext cx="609600" cy="685800"/>
          </a:xfrm>
          <a:prstGeom prst="rect">
            <a:avLst/>
          </a:prstGeom>
        </p:spPr>
      </p:pic>
      <p:pic>
        <p:nvPicPr>
          <p:cNvPr id="19" name="Picture 18" descr="Down-Arrow-Ic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4114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24400" y="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TRACK BUG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7" descr="track_bu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914400"/>
            <a:ext cx="845819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 PROCESS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 rot="5400000" flipH="1">
            <a:off x="-2755105" y="155178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ltGray">
          <a:xfrm rot="5400000">
            <a:off x="-3151187" y="1069974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1271587"/>
            <a:ext cx="381000" cy="381000"/>
            <a:chOff x="2078" y="1680"/>
            <a:chExt cx="1615" cy="161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43000" y="1885950"/>
            <a:ext cx="381000" cy="381000"/>
            <a:chOff x="2078" y="1680"/>
            <a:chExt cx="1615" cy="1615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371600" y="2586037"/>
            <a:ext cx="381000" cy="381000"/>
            <a:chOff x="2078" y="1680"/>
            <a:chExt cx="1615" cy="1615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394620" y="3297237"/>
            <a:ext cx="381000" cy="381000"/>
            <a:chOff x="2078" y="1680"/>
            <a:chExt cx="1615" cy="1615"/>
          </a:xfrm>
        </p:grpSpPr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1377950" y="3930650"/>
            <a:ext cx="355600" cy="381000"/>
            <a:chOff x="2078" y="1680"/>
            <a:chExt cx="1615" cy="1615"/>
          </a:xfrm>
        </p:grpSpPr>
        <p:sp>
          <p:nvSpPr>
            <p:cNvPr id="4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AutoShape 6"/>
          <p:cNvSpPr>
            <a:spLocks noChangeArrowheads="1"/>
          </p:cNvSpPr>
          <p:nvPr/>
        </p:nvSpPr>
        <p:spPr bwMode="gray">
          <a:xfrm>
            <a:off x="1752600" y="3862387"/>
            <a:ext cx="23622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Track Bug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>
            <a:off x="1752600" y="24907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Review 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1524000" y="1804987"/>
            <a:ext cx="23622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gray">
          <a:xfrm>
            <a:off x="914400" y="1119187"/>
            <a:ext cx="25908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Plan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1073150" y="4616450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457200" y="5297487"/>
            <a:ext cx="355600" cy="381000"/>
            <a:chOff x="2078" y="1680"/>
            <a:chExt cx="1615" cy="1615"/>
          </a:xfrm>
        </p:grpSpPr>
        <p:sp>
          <p:nvSpPr>
            <p:cNvPr id="6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AutoShape 6"/>
          <p:cNvSpPr>
            <a:spLocks noChangeArrowheads="1"/>
          </p:cNvSpPr>
          <p:nvPr/>
        </p:nvSpPr>
        <p:spPr bwMode="gray">
          <a:xfrm>
            <a:off x="831850" y="5229224"/>
            <a:ext cx="191135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Report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8" name="AutoShape 7"/>
          <p:cNvSpPr>
            <a:spLocks noChangeArrowheads="1"/>
          </p:cNvSpPr>
          <p:nvPr/>
        </p:nvSpPr>
        <p:spPr bwMode="gray">
          <a:xfrm>
            <a:off x="1752600" y="3200400"/>
            <a:ext cx="245983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Execute 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9" name="AutoShape 6"/>
          <p:cNvSpPr>
            <a:spLocks noChangeArrowheads="1"/>
          </p:cNvSpPr>
          <p:nvPr/>
        </p:nvSpPr>
        <p:spPr bwMode="gray">
          <a:xfrm>
            <a:off x="1371600" y="4572000"/>
            <a:ext cx="243840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Retest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62464" y="2409745"/>
            <a:ext cx="4572000" cy="140025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Tester has responsibility to keep track bug until it is fixed.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5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TESTING PROCESS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 rot="5400000" flipH="1">
            <a:off x="-2755105" y="1551781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ltGray">
          <a:xfrm rot="5400000">
            <a:off x="-3151187" y="1069974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1271587"/>
            <a:ext cx="381000" cy="381000"/>
            <a:chOff x="2078" y="1680"/>
            <a:chExt cx="1615" cy="1615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143000" y="1885950"/>
            <a:ext cx="381000" cy="381000"/>
            <a:chOff x="2078" y="1680"/>
            <a:chExt cx="1615" cy="1615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371600" y="2586037"/>
            <a:ext cx="381000" cy="381000"/>
            <a:chOff x="2078" y="1680"/>
            <a:chExt cx="1615" cy="1615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1394620" y="3297237"/>
            <a:ext cx="381000" cy="381000"/>
            <a:chOff x="2078" y="1680"/>
            <a:chExt cx="1615" cy="1615"/>
          </a:xfrm>
        </p:grpSpPr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1377950" y="3930650"/>
            <a:ext cx="355600" cy="381000"/>
            <a:chOff x="2078" y="1680"/>
            <a:chExt cx="1615" cy="1615"/>
          </a:xfrm>
        </p:grpSpPr>
        <p:sp>
          <p:nvSpPr>
            <p:cNvPr id="4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6" name="AutoShape 6"/>
          <p:cNvSpPr>
            <a:spLocks noChangeArrowheads="1"/>
          </p:cNvSpPr>
          <p:nvPr/>
        </p:nvSpPr>
        <p:spPr bwMode="gray">
          <a:xfrm>
            <a:off x="1752600" y="3862387"/>
            <a:ext cx="23622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Track Bug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>
            <a:off x="1752600" y="24907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Review 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gray">
          <a:xfrm>
            <a:off x="1524000" y="1804987"/>
            <a:ext cx="23622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Case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gray">
          <a:xfrm>
            <a:off x="914400" y="1119187"/>
            <a:ext cx="2590800" cy="538163"/>
          </a:xfrm>
          <a:prstGeom prst="roundRect">
            <a:avLst>
              <a:gd name="adj" fmla="val 50000"/>
            </a:avLst>
          </a:pr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Test Plan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1073150" y="4616450"/>
            <a:ext cx="355600" cy="381000"/>
            <a:chOff x="2078" y="1680"/>
            <a:chExt cx="1615" cy="1615"/>
          </a:xfrm>
        </p:grpSpPr>
        <p:sp>
          <p:nvSpPr>
            <p:cNvPr id="5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AutoShape 6"/>
          <p:cNvSpPr>
            <a:spLocks noChangeArrowheads="1"/>
          </p:cNvSpPr>
          <p:nvPr/>
        </p:nvSpPr>
        <p:spPr bwMode="gray">
          <a:xfrm>
            <a:off x="1447800" y="4548187"/>
            <a:ext cx="243840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Retest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32" name="Group 39"/>
          <p:cNvGrpSpPr>
            <a:grpSpLocks/>
          </p:cNvGrpSpPr>
          <p:nvPr/>
        </p:nvGrpSpPr>
        <p:grpSpPr bwMode="auto">
          <a:xfrm>
            <a:off x="457200" y="5297487"/>
            <a:ext cx="355600" cy="381000"/>
            <a:chOff x="2078" y="1680"/>
            <a:chExt cx="1615" cy="1615"/>
          </a:xfrm>
        </p:grpSpPr>
        <p:sp>
          <p:nvSpPr>
            <p:cNvPr id="60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AutoShape 7"/>
          <p:cNvSpPr>
            <a:spLocks noChangeArrowheads="1"/>
          </p:cNvSpPr>
          <p:nvPr/>
        </p:nvSpPr>
        <p:spPr bwMode="gray">
          <a:xfrm>
            <a:off x="1752600" y="3200400"/>
            <a:ext cx="2459830" cy="538163"/>
          </a:xfrm>
          <a:prstGeom prst="roundRect">
            <a:avLst>
              <a:gd name="adj" fmla="val 50000"/>
            </a:avLst>
          </a:prstGeom>
          <a:ln w="3175"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Execute Test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9" name="AutoShape 6"/>
          <p:cNvSpPr>
            <a:spLocks noChangeArrowheads="1"/>
          </p:cNvSpPr>
          <p:nvPr/>
        </p:nvSpPr>
        <p:spPr bwMode="gray">
          <a:xfrm>
            <a:off x="762000" y="5257800"/>
            <a:ext cx="1911350" cy="538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000" b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Test Report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267200" y="2362200"/>
            <a:ext cx="4572000" cy="21081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Test leader </a:t>
            </a:r>
            <a:r>
              <a:rPr lang="en-US" sz="2300" b="1" dirty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has responsibility to 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write test report to summary test progress and test result</a:t>
            </a:r>
            <a:endParaRPr lang="en-US" sz="2300" b="1" dirty="0">
              <a:solidFill>
                <a:srgbClr val="0000FF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24400" y="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 REPORT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3364645"/>
              </p:ext>
            </p:extLst>
          </p:nvPr>
        </p:nvGraphicFramePr>
        <p:xfrm>
          <a:off x="381000" y="990600"/>
          <a:ext cx="8382000" cy="457199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088048"/>
                <a:gridCol w="1853712"/>
                <a:gridCol w="1088048"/>
                <a:gridCol w="1088048"/>
                <a:gridCol w="1088048"/>
                <a:gridCol w="1088048"/>
                <a:gridCol w="1088048"/>
              </a:tblGrid>
              <a:tr h="967519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u="none" strike="noStrike" dirty="0">
                          <a:effectLst/>
                        </a:rPr>
                        <a:t>No.</a:t>
                      </a:r>
                      <a:endParaRPr lang="vi-VN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u="none" strike="noStrike">
                          <a:effectLst/>
                        </a:rPr>
                        <a:t>Function Name</a:t>
                      </a:r>
                      <a:endParaRPr lang="vi-VN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u="none" strike="noStrike">
                          <a:effectLst/>
                        </a:rPr>
                        <a:t>Passed</a:t>
                      </a:r>
                      <a:endParaRPr lang="vi-VN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u="none" strike="noStrike">
                          <a:effectLst/>
                        </a:rPr>
                        <a:t>Failed</a:t>
                      </a:r>
                      <a:endParaRPr lang="vi-VN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u="none" strike="noStrike">
                          <a:effectLst/>
                        </a:rPr>
                        <a:t>NotRun</a:t>
                      </a:r>
                      <a:endParaRPr lang="vi-VN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u="none" strike="noStrike">
                          <a:effectLst/>
                        </a:rPr>
                        <a:t>N/A</a:t>
                      </a:r>
                      <a:endParaRPr lang="vi-VN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u="none" strike="noStrike" dirty="0" err="1">
                          <a:effectLst/>
                        </a:rPr>
                        <a:t>Number</a:t>
                      </a:r>
                      <a:r>
                        <a:rPr lang="vi-VN" sz="1600" b="1" u="none" strike="noStrike" dirty="0">
                          <a:effectLst/>
                        </a:rPr>
                        <a:t> </a:t>
                      </a:r>
                      <a:r>
                        <a:rPr lang="vi-VN" sz="1600" b="1" u="none" strike="noStrike" dirty="0" err="1">
                          <a:effectLst/>
                        </a:rPr>
                        <a:t>of</a:t>
                      </a:r>
                      <a:r>
                        <a:rPr lang="vi-VN" sz="1600" b="1" u="none" strike="noStrike" dirty="0">
                          <a:effectLst/>
                        </a:rPr>
                        <a:t>  </a:t>
                      </a:r>
                      <a:r>
                        <a:rPr lang="vi-VN" sz="1600" b="1" u="none" strike="noStrike" dirty="0" err="1">
                          <a:effectLst/>
                        </a:rPr>
                        <a:t>test</a:t>
                      </a:r>
                      <a:r>
                        <a:rPr lang="vi-VN" sz="1600" b="1" u="none" strike="noStrike" dirty="0">
                          <a:effectLst/>
                        </a:rPr>
                        <a:t> </a:t>
                      </a:r>
                      <a:r>
                        <a:rPr lang="vi-VN" sz="1600" b="1" u="none" strike="noStrike" dirty="0" err="1">
                          <a:effectLst/>
                        </a:rPr>
                        <a:t>cases</a:t>
                      </a:r>
                      <a:endParaRPr lang="vi-VN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Account control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207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217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News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Manage</a:t>
                      </a:r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Medicine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Manage</a:t>
                      </a:r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Pharmacy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159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159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Search</a:t>
                      </a:r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Medicine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Search Pharmacy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Mobile function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Mobile UI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vi-VN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effectLst/>
                        </a:rPr>
                        <a:t> </a:t>
                      </a:r>
                      <a:endParaRPr lang="vi-VN" sz="1600" b="0" i="0" u="none" strike="noStrike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u="none" strike="noStrike">
                          <a:effectLst/>
                        </a:rPr>
                        <a:t> </a:t>
                      </a:r>
                      <a:endParaRPr lang="vi-VN" sz="1600" b="0" i="0" u="none" strike="noStrike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effectLst/>
                        </a:rPr>
                        <a:t> </a:t>
                      </a:r>
                      <a:endParaRPr lang="vi-VN" sz="1600" b="0" i="0" u="none" strike="noStrike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effectLst/>
                        </a:rPr>
                        <a:t> </a:t>
                      </a:r>
                      <a:endParaRPr lang="vi-VN" sz="1600" b="0" i="0" u="none" strike="noStrike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effectLst/>
                        </a:rPr>
                        <a:t> </a:t>
                      </a:r>
                      <a:endParaRPr lang="vi-VN" sz="1600" b="0" i="0" u="none" strike="noStrike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effectLst/>
                        </a:rPr>
                        <a:t> </a:t>
                      </a:r>
                      <a:endParaRPr lang="vi-VN" sz="1600" b="0" i="0" u="none" strike="noStrike" dirty="0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effectLst/>
                        </a:rPr>
                        <a:t> </a:t>
                      </a:r>
                      <a:endParaRPr lang="vi-VN" sz="1600" b="0" i="0" u="none" strike="noStrike" dirty="0"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448"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b="1" u="none" strike="noStrike">
                          <a:effectLst/>
                        </a:rPr>
                        <a:t> </a:t>
                      </a:r>
                      <a:endParaRPr lang="vi-VN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600" b="1" u="none" strike="noStrike" dirty="0" err="1">
                          <a:effectLst/>
                        </a:rPr>
                        <a:t>Sub</a:t>
                      </a:r>
                      <a:r>
                        <a:rPr lang="vi-VN" sz="1600" b="1" u="none" strike="noStrike" dirty="0">
                          <a:effectLst/>
                        </a:rPr>
                        <a:t> </a:t>
                      </a:r>
                      <a:r>
                        <a:rPr lang="vi-VN" sz="1600" b="1" u="none" strike="noStrike" dirty="0" err="1">
                          <a:effectLst/>
                        </a:rPr>
                        <a:t>total</a:t>
                      </a:r>
                      <a:endParaRPr lang="vi-VN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effectLst/>
                        </a:rPr>
                        <a:t>854</a:t>
                      </a:r>
                      <a:endParaRPr lang="vi-VN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effectLst/>
                        </a:rPr>
                        <a:t>29</a:t>
                      </a:r>
                      <a:endParaRPr lang="vi-VN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>
                          <a:effectLst/>
                        </a:rPr>
                        <a:t>0</a:t>
                      </a:r>
                      <a:endParaRPr lang="vi-VN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600" u="none" strike="noStrike" dirty="0">
                          <a:effectLst/>
                        </a:rPr>
                        <a:t>883</a:t>
                      </a:r>
                      <a:endParaRPr lang="vi-VN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24400" y="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TEST REPORT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1066800"/>
            <a:ext cx="7239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054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24400" y="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APPROACH &amp; ENVIRONMENT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10" name="Picture 9" descr="icon_testing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447800"/>
            <a:ext cx="1828800" cy="1828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19400" y="990600"/>
            <a:ext cx="6324600" cy="419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Test Approach: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Unit Testing: </a:t>
            </a:r>
            <a:r>
              <a:rPr lang="en-US" sz="2300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developers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System/Integration testing: </a:t>
            </a:r>
            <a:r>
              <a:rPr lang="en-US" sz="2300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testers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Acceptance testing: </a:t>
            </a:r>
            <a:r>
              <a:rPr lang="en-US" sz="2300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not have actual customer.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Manual testing by hand.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  Test environment: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Web</a:t>
            </a:r>
            <a:r>
              <a:rPr lang="en-US" sz="2300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: Chrome 25, Firefox 20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Mobile</a:t>
            </a:r>
            <a:r>
              <a:rPr lang="en-US" sz="2300" dirty="0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: Android 2.3.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PROJECT RESULT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457200" y="1524000"/>
            <a:ext cx="2209800" cy="41148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 Result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3352800" y="1524000"/>
            <a:ext cx="2667000" cy="4114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Comparation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6324600" y="1524000"/>
            <a:ext cx="2438400" cy="411480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Lessions Learned</a:t>
            </a:r>
            <a:endParaRPr lang="en-US" sz="23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PROJECT RESULT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11" name="Picture 10" descr="Facebook_like_thum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066800"/>
            <a:ext cx="2895600" cy="3429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05200" y="1066800"/>
            <a:ext cx="5029200" cy="472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New technologies have been applied successfully.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Completed basic functions.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Has more experiences and skills: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Soft skill.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Management.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300" b="1" smtClean="0">
                <a:solidFill>
                  <a:srgbClr val="0000FF"/>
                </a:solidFill>
                <a:latin typeface="Times" pitchFamily="18" charset="0"/>
                <a:cs typeface="Times" pitchFamily="18" charset="0"/>
              </a:rPr>
              <a:t>Technical.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vi-VN" sz="2300" b="1" dirty="0">
              <a:solidFill>
                <a:srgbClr val="0000FF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COMPARATION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77261"/>
              </p:ext>
            </p:extLst>
          </p:nvPr>
        </p:nvGraphicFramePr>
        <p:xfrm>
          <a:off x="152400" y="990602"/>
          <a:ext cx="8839200" cy="5029195"/>
        </p:xfrm>
        <a:graphic>
          <a:graphicData uri="http://schemas.openxmlformats.org/drawingml/2006/table">
            <a:tbl>
              <a:tblPr/>
              <a:tblGrid>
                <a:gridCol w="1905000"/>
                <a:gridCol w="3733800"/>
                <a:gridCol w="3200400"/>
              </a:tblGrid>
              <a:tr h="462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Items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Plan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Actual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375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Main objective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Develope a medicine dictionary online, help user lookup information about medicines </a:t>
                      </a:r>
                      <a:r>
                        <a:rPr lang="vi-VN" sz="1800" kern="120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easily, quickly and accurately</a:t>
                      </a:r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. Find</a:t>
                      </a:r>
                      <a:r>
                        <a:rPr lang="vi-VN" sz="1800" kern="120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 the nearest pharmacy and path to the nearest pharmacy location</a:t>
                      </a:r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. </a:t>
                      </a:r>
                      <a:r>
                        <a:rPr lang="vi-VN" sz="1800" kern="120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Diary function on mobile helps remind users use medicine on time</a:t>
                      </a:r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.</a:t>
                      </a:r>
                      <a:endParaRPr lang="en-US" sz="1600" dirty="0">
                        <a:latin typeface="Times" pitchFamily="18" charset="0"/>
                        <a:ea typeface="MS Mincho"/>
                        <a:cs typeface="Times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Purpose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Provide a SMD online on website and a SMD application on mobile.</a:t>
                      </a:r>
                      <a:endParaRPr lang="en-US" sz="1800">
                        <a:latin typeface="Times" pitchFamily="18" charset="0"/>
                        <a:ea typeface="MS Mincho"/>
                        <a:cs typeface="Times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Source Repository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  <a:hlinkClick r:id="rId5"/>
                        </a:rPr>
                        <a:t>https://fu-se509-mdp.googlecode.com/svn/trunk/Source</a:t>
                      </a:r>
                      <a:r>
                        <a:rPr lang="en-US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endParaRPr lang="en-US" sz="180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Releases 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15/08/2013</a:t>
                      </a:r>
                      <a:endParaRPr lang="en-US" sz="180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15/08/2013</a:t>
                      </a:r>
                      <a:endParaRPr lang="en-US" sz="1800" dirty="0" smtClean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Releases version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89 </a:t>
                      </a:r>
                      <a:r>
                        <a:rPr lang="en-US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days</a:t>
                      </a:r>
                      <a:endParaRPr lang="en-US" sz="18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89 </a:t>
                      </a:r>
                      <a:r>
                        <a:rPr lang="en-US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days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Test cases</a:t>
                      </a:r>
                      <a:endParaRPr lang="en-US" sz="180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600</a:t>
                      </a:r>
                      <a:endParaRPr lang="en-US" sz="18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883</a:t>
                      </a:r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Defects</a:t>
                      </a:r>
                      <a:endParaRPr lang="en-US" sz="180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15</a:t>
                      </a:r>
                      <a:endParaRPr lang="en-US" sz="18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Document pages</a:t>
                      </a:r>
                      <a:endParaRPr lang="en-US" sz="180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200</a:t>
                      </a:r>
                      <a:endParaRPr lang="en-US" sz="18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8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Lines of code</a:t>
                      </a:r>
                      <a:endParaRPr lang="en-US" sz="180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GB" sz="1800" baseline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20.000 </a:t>
                      </a:r>
                      <a:r>
                        <a:rPr lang="en-GB" sz="1800" baseline="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line</a:t>
                      </a:r>
                      <a:endParaRPr lang="en-US" sz="1800" dirty="0"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Approximately 25.000 </a:t>
                      </a:r>
                      <a:r>
                        <a:rPr lang="en-GB" sz="1800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line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48200" y="0"/>
            <a:ext cx="449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LIMITATION &amp; EXPECTATION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143000"/>
            <a:ext cx="34290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Limitation</a:t>
            </a:r>
            <a:endParaRPr lang="en-US" sz="2300" b="1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2209800"/>
            <a:ext cx="3429000" cy="434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Less functions on mobile.</a:t>
            </a:r>
          </a:p>
          <a:p>
            <a:pPr>
              <a:lnSpc>
                <a:spcPct val="150000"/>
              </a:lnSpc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Not have time to develop more functions.</a:t>
            </a:r>
            <a:endParaRPr lang="en-US" sz="2300" smtClean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300" smtClean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300" smtClean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300" smtClean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30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1143000"/>
            <a:ext cx="3657600" cy="83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smtClean="0">
                <a:latin typeface="Times" pitchFamily="18" charset="0"/>
                <a:cs typeface="Times" pitchFamily="18" charset="0"/>
              </a:rPr>
              <a:t>Expectation</a:t>
            </a:r>
            <a:endParaRPr lang="en-US" sz="23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209800"/>
            <a:ext cx="3657600" cy="434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Develop and add diagnose function.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Efficiency improvements.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Develop more functions on mobile.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Put the system in real life.</a:t>
            </a:r>
          </a:p>
          <a:p>
            <a:pPr algn="ctr"/>
            <a:endParaRPr lang="en-US" sz="23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CURRENT SITUATION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7010400" cy="37338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Basic knowledge of common medicines.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Difficult to identify.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rgbClr val="0000FF"/>
                </a:solidFill>
                <a:latin typeface="Times" pitchFamily="18" charset="0"/>
              </a:rPr>
              <a:t>The elderly 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memory is not good.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300" b="1" dirty="0">
              <a:solidFill>
                <a:srgbClr val="0000FF"/>
              </a:solidFill>
              <a:latin typeface="Times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300" b="1" dirty="0" smtClean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71800" y="6858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Business Needs</a:t>
            </a:r>
          </a:p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 user &amp; Patients</a:t>
            </a:r>
            <a:endParaRPr lang="en-US" sz="2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362200"/>
            <a:ext cx="1524000" cy="2286000"/>
          </a:xfrm>
          <a:prstGeom prst="rect">
            <a:avLst/>
          </a:prstGeom>
        </p:spPr>
      </p:pic>
      <p:pic>
        <p:nvPicPr>
          <p:cNvPr id="23" name="Picture 22" descr="8921636-capsulas-embalan-en-blister-aislado-en-blanc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1255" y="4114800"/>
            <a:ext cx="1905000" cy="1223010"/>
          </a:xfrm>
          <a:prstGeom prst="rect">
            <a:avLst/>
          </a:prstGeom>
        </p:spPr>
      </p:pic>
      <p:pic>
        <p:nvPicPr>
          <p:cNvPr id="24" name="Picture 23" descr="nguoi-gia-bi-soi-than-khong-can-giam-canxi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4267200"/>
            <a:ext cx="20574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LESSONS  LEARNED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914401"/>
          <a:ext cx="8686800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573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Situation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Problem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Lessons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learnt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1050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Lost Laptop.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Lost document, code.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Careful.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Regularly backed up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15612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Lazy during the first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time.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Not have enough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time or miss deadline.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Supports each other.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Improves</a:t>
                      </a:r>
                      <a:r>
                        <a:rPr lang="en-US" sz="2300" baseline="0" smtClean="0">
                          <a:latin typeface="Times" pitchFamily="18" charset="0"/>
                          <a:cs typeface="Times" pitchFamily="18" charset="0"/>
                        </a:rPr>
                        <a:t> consciousness.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20724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Conflict opinions.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Stress.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No decision making.</a:t>
                      </a: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Listen.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Analysis.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en-US" sz="2300" smtClean="0">
                          <a:latin typeface="Times" pitchFamily="18" charset="0"/>
                          <a:cs typeface="Times" pitchFamily="18" charset="0"/>
                        </a:rPr>
                        <a:t>Decision making.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en-US" sz="230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DEMO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8" name="Picture 7" descr="dem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362200"/>
            <a:ext cx="3790950" cy="2733675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24400" y="2514600"/>
            <a:ext cx="381000" cy="381000"/>
            <a:chOff x="2078" y="1680"/>
            <a:chExt cx="1615" cy="1615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776788" y="4114800"/>
            <a:ext cx="381000" cy="381000"/>
            <a:chOff x="2078" y="1680"/>
            <a:chExt cx="1615" cy="1615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AutoShape 45"/>
          <p:cNvSpPr>
            <a:spLocks noChangeArrowheads="1"/>
          </p:cNvSpPr>
          <p:nvPr/>
        </p:nvSpPr>
        <p:spPr bwMode="gray">
          <a:xfrm>
            <a:off x="5105400" y="2514600"/>
            <a:ext cx="33528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Mobile Application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7"/>
          <p:cNvSpPr>
            <a:spLocks noChangeArrowheads="1"/>
          </p:cNvSpPr>
          <p:nvPr/>
        </p:nvSpPr>
        <p:spPr bwMode="gray">
          <a:xfrm>
            <a:off x="5157788" y="4114800"/>
            <a:ext cx="3376612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Web Application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>
            <a:endCxn id="18" idx="2"/>
          </p:cNvCxnSpPr>
          <p:nvPr/>
        </p:nvCxnSpPr>
        <p:spPr>
          <a:xfrm>
            <a:off x="3962400" y="3657600"/>
            <a:ext cx="836092" cy="6473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62400" y="2839804"/>
            <a:ext cx="817796" cy="8177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CURRENT SITUATION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7010400" cy="32766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Emergency case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Nearest pharmacy address.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Path to pharmacy.</a:t>
            </a:r>
            <a:endParaRPr lang="en-US" sz="2300" b="1" dirty="0">
              <a:solidFill>
                <a:srgbClr val="0000FF"/>
              </a:solidFill>
              <a:latin typeface="Times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300" b="1" dirty="0" smtClean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71800" y="6858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Business Needs</a:t>
            </a:r>
          </a:p>
          <a:p>
            <a:pPr algn="ctr">
              <a:lnSpc>
                <a:spcPct val="150000"/>
              </a:lnSpc>
            </a:pP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 user &amp; Patients</a:t>
            </a:r>
            <a:endParaRPr lang="en-US" sz="23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emergenc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191000"/>
            <a:ext cx="2514600" cy="1447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058463"/>
            <a:ext cx="1623442" cy="143351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257800" y="4648200"/>
            <a:ext cx="1371600" cy="2667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CURRENT SITUATION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971800" y="1905000"/>
            <a:ext cx="4191000" cy="3505200"/>
          </a:xfr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Need to promote brand.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Lower </a:t>
            </a:r>
            <a:r>
              <a:rPr lang="en-US" sz="2300" b="1" dirty="0">
                <a:solidFill>
                  <a:srgbClr val="0000FF"/>
                </a:solidFill>
                <a:latin typeface="Times" pitchFamily="18" charset="0"/>
              </a:rPr>
              <a:t>c</a:t>
            </a: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osts.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Accuracy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 smtClean="0">
                <a:solidFill>
                  <a:srgbClr val="0000FF"/>
                </a:solidFill>
                <a:latin typeface="Times" pitchFamily="18" charset="0"/>
              </a:rPr>
              <a:t>Benefits.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300" b="1" dirty="0">
              <a:solidFill>
                <a:srgbClr val="0000FF"/>
              </a:solidFill>
              <a:latin typeface="Times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300" b="1" dirty="0" smtClean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71800" y="6858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Business Needs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Pharmacy</a:t>
            </a:r>
            <a:endParaRPr lang="en-US" sz="23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Pharmacy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6200" y="1828800"/>
            <a:ext cx="2209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fpt_univers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695" y="6096248"/>
            <a:ext cx="685505" cy="609352"/>
          </a:xfrm>
          <a:prstGeom prst="rect">
            <a:avLst/>
          </a:prstGeom>
        </p:spPr>
      </p:pic>
      <p:pic>
        <p:nvPicPr>
          <p:cNvPr id="6" name="Picture 5" descr="xu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2300" b="1" smtClean="0">
                <a:solidFill>
                  <a:schemeClr val="bg1"/>
                </a:solidFill>
                <a:latin typeface="Times" pitchFamily="18" charset="0"/>
              </a:rPr>
              <a:t>CURRENT SITUATION</a:t>
            </a:r>
            <a:endParaRPr lang="en-US" sz="2300" b="1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685800"/>
            <a:ext cx="5181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 Application Limitation</a:t>
            </a:r>
          </a:p>
          <a:p>
            <a:pPr algn="ctr">
              <a:lnSpc>
                <a:spcPct val="150000"/>
              </a:lnSpc>
            </a:pPr>
            <a:r>
              <a:rPr lang="en-US" sz="23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sz="23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Software – Medical Handbook</a:t>
            </a:r>
            <a:endParaRPr lang="en-US" sz="23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andbo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209800"/>
            <a:ext cx="533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40386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300" b="1" dirty="0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Using English.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19800" y="4648200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300" b="1" noProof="0" dirty="0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Just support search.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19800" y="26670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300" b="1" dirty="0" smtClean="0">
                <a:solidFill>
                  <a:schemeClr val="tx2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Easy to use.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705600" y="3276600"/>
            <a:ext cx="838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BUT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2689</Words>
  <Application>Microsoft Office PowerPoint</Application>
  <PresentationFormat>On-screen Show (4:3)</PresentationFormat>
  <Paragraphs>619</Paragraphs>
  <Slides>61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</dc:title>
  <dc:creator>VAIO</dc:creator>
  <cp:lastModifiedBy>sangnv</cp:lastModifiedBy>
  <cp:revision>448</cp:revision>
  <dcterms:created xsi:type="dcterms:W3CDTF">2013-08-16T13:18:48Z</dcterms:created>
  <dcterms:modified xsi:type="dcterms:W3CDTF">2013-09-05T09:23:47Z</dcterms:modified>
</cp:coreProperties>
</file>