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57" r:id="rId4"/>
    <p:sldId id="304" r:id="rId5"/>
    <p:sldId id="305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1" r:id="rId42"/>
    <p:sldId id="300" r:id="rId43"/>
    <p:sldId id="302" r:id="rId44"/>
    <p:sldId id="303" r:id="rId45"/>
  </p:sldIdLst>
  <p:sldSz cx="11887200" cy="6858000"/>
  <p:notesSz cx="6858000" cy="9144000"/>
  <p:defaultTextStyle>
    <a:defPPr>
      <a:defRPr lang="en-US"/>
    </a:defPPr>
    <a:lvl1pPr marL="0" algn="l" defTabSz="10413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20659" algn="l" defTabSz="10413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41319" algn="l" defTabSz="10413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61978" algn="l" defTabSz="10413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82637" algn="l" defTabSz="10413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603297" algn="l" defTabSz="10413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23956" algn="l" defTabSz="10413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44616" algn="l" defTabSz="10413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65275" algn="l" defTabSz="10413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60" d="100"/>
          <a:sy n="60" d="100"/>
        </p:scale>
        <p:origin x="-792" y="-11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32F2A-B7DD-405D-A286-DAFAD908625D}" type="doc">
      <dgm:prSet loTypeId="urn:microsoft.com/office/officeart/2005/8/layout/hProcess11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40FE41-1EB9-4F0C-ACC0-61051F7E2FF0}">
      <dgm:prSet/>
      <dgm:spPr/>
      <dgm:t>
        <a:bodyPr/>
        <a:lstStyle/>
        <a:p>
          <a:pPr rtl="0"/>
          <a:r>
            <a:rPr lang="en-US" dirty="0" smtClean="0"/>
            <a:t>The demand for searching information of pregnant healthcare</a:t>
          </a:r>
          <a:endParaRPr lang="en-US" dirty="0"/>
        </a:p>
      </dgm:t>
    </dgm:pt>
    <dgm:pt modelId="{C06E8697-B780-48FF-BF1B-60BC37B84D12}" type="parTrans" cxnId="{698CD3B1-004A-40EC-B867-29A6233F834B}">
      <dgm:prSet/>
      <dgm:spPr/>
      <dgm:t>
        <a:bodyPr/>
        <a:lstStyle/>
        <a:p>
          <a:endParaRPr lang="en-US"/>
        </a:p>
      </dgm:t>
    </dgm:pt>
    <dgm:pt modelId="{DB59AAB8-175C-45BD-9B0F-954F8050970C}" type="sibTrans" cxnId="{698CD3B1-004A-40EC-B867-29A6233F834B}">
      <dgm:prSet/>
      <dgm:spPr/>
      <dgm:t>
        <a:bodyPr/>
        <a:lstStyle/>
        <a:p>
          <a:endParaRPr lang="en-US"/>
        </a:p>
      </dgm:t>
    </dgm:pt>
    <dgm:pt modelId="{3382773E-A415-45B3-8058-58EBF9BD240A}">
      <dgm:prSet/>
      <dgm:spPr/>
      <dgm:t>
        <a:bodyPr/>
        <a:lstStyle/>
        <a:p>
          <a:pPr rtl="0"/>
          <a:r>
            <a:rPr lang="en-US" dirty="0" smtClean="0"/>
            <a:t>Build a website combine  content management system  with a page like social network.</a:t>
          </a:r>
          <a:endParaRPr lang="en-US" dirty="0"/>
        </a:p>
      </dgm:t>
    </dgm:pt>
    <dgm:pt modelId="{3B5C91A3-8C23-4882-9E74-BC457442A3CC}" type="parTrans" cxnId="{07AFB60B-11B0-45F8-A618-04DEA309F51F}">
      <dgm:prSet/>
      <dgm:spPr/>
      <dgm:t>
        <a:bodyPr/>
        <a:lstStyle/>
        <a:p>
          <a:endParaRPr lang="en-US"/>
        </a:p>
      </dgm:t>
    </dgm:pt>
    <dgm:pt modelId="{3D3DE6BE-AAE1-40B8-AE3A-408783396744}" type="sibTrans" cxnId="{07AFB60B-11B0-45F8-A618-04DEA309F51F}">
      <dgm:prSet/>
      <dgm:spPr/>
      <dgm:t>
        <a:bodyPr/>
        <a:lstStyle/>
        <a:p>
          <a:endParaRPr lang="en-US"/>
        </a:p>
      </dgm:t>
    </dgm:pt>
    <dgm:pt modelId="{3EED37AA-96E4-4BAA-B467-F29177B507E8}">
      <dgm:prSet/>
      <dgm:spPr/>
      <dgm:t>
        <a:bodyPr/>
        <a:lstStyle/>
        <a:p>
          <a:pPr rtl="0"/>
          <a:r>
            <a:rPr lang="en-US" dirty="0" smtClean="0"/>
            <a:t>Become a convenient website.</a:t>
          </a:r>
          <a:endParaRPr lang="en-US" dirty="0"/>
        </a:p>
      </dgm:t>
    </dgm:pt>
    <dgm:pt modelId="{DDC45837-2C14-41C1-976B-E5E5DEA61EC6}" type="parTrans" cxnId="{A40E1980-DF5B-47A9-BB05-65CFE66B62A9}">
      <dgm:prSet/>
      <dgm:spPr/>
      <dgm:t>
        <a:bodyPr/>
        <a:lstStyle/>
        <a:p>
          <a:endParaRPr lang="en-US"/>
        </a:p>
      </dgm:t>
    </dgm:pt>
    <dgm:pt modelId="{F28803BD-E7EF-440B-A86E-A55008328E0A}" type="sibTrans" cxnId="{A40E1980-DF5B-47A9-BB05-65CFE66B62A9}">
      <dgm:prSet/>
      <dgm:spPr/>
      <dgm:t>
        <a:bodyPr/>
        <a:lstStyle/>
        <a:p>
          <a:endParaRPr lang="en-US"/>
        </a:p>
      </dgm:t>
    </dgm:pt>
    <dgm:pt modelId="{94707FD7-43FD-4F0B-8EE3-AB3A64CE9EEF}">
      <dgm:prSet/>
      <dgm:spPr/>
      <dgm:t>
        <a:bodyPr/>
        <a:lstStyle/>
        <a:p>
          <a:pPr rtl="0"/>
          <a:r>
            <a:rPr lang="en-US" dirty="0" smtClean="0"/>
            <a:t>Provide specific of function for schedule management</a:t>
          </a:r>
          <a:endParaRPr lang="en-US" dirty="0"/>
        </a:p>
      </dgm:t>
    </dgm:pt>
    <dgm:pt modelId="{7ACB8A11-7AB3-4B8A-B008-346D71230ECA}" type="parTrans" cxnId="{2FC6374E-1A09-40A7-BA3B-88115D9620A2}">
      <dgm:prSet/>
      <dgm:spPr/>
      <dgm:t>
        <a:bodyPr/>
        <a:lstStyle/>
        <a:p>
          <a:endParaRPr lang="en-US"/>
        </a:p>
      </dgm:t>
    </dgm:pt>
    <dgm:pt modelId="{C9CEEA98-085D-4E95-8D62-A2DD094C1492}" type="sibTrans" cxnId="{2FC6374E-1A09-40A7-BA3B-88115D9620A2}">
      <dgm:prSet/>
      <dgm:spPr/>
      <dgm:t>
        <a:bodyPr/>
        <a:lstStyle/>
        <a:p>
          <a:endParaRPr lang="en-US"/>
        </a:p>
      </dgm:t>
    </dgm:pt>
    <dgm:pt modelId="{FB71F586-FF2B-4444-9BC1-034DFA772CC3}" type="pres">
      <dgm:prSet presAssocID="{4EF32F2A-B7DD-405D-A286-DAFAD90862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5C6CFA-1231-447C-A5BD-439DE6458577}" type="pres">
      <dgm:prSet presAssocID="{4EF32F2A-B7DD-405D-A286-DAFAD908625D}" presName="arrow" presStyleLbl="bgShp" presStyleIdx="0" presStyleCnt="1" custLinFactNeighborX="2143" custLinFactNeighborY="-4688"/>
      <dgm:spPr/>
      <dgm:t>
        <a:bodyPr/>
        <a:lstStyle/>
        <a:p>
          <a:endParaRPr lang="en-US"/>
        </a:p>
      </dgm:t>
    </dgm:pt>
    <dgm:pt modelId="{67639B09-05F0-4BCD-9FF1-555B8AF43FCA}" type="pres">
      <dgm:prSet presAssocID="{4EF32F2A-B7DD-405D-A286-DAFAD908625D}" presName="points" presStyleCnt="0"/>
      <dgm:spPr/>
      <dgm:t>
        <a:bodyPr/>
        <a:lstStyle/>
        <a:p>
          <a:endParaRPr lang="en-US"/>
        </a:p>
      </dgm:t>
    </dgm:pt>
    <dgm:pt modelId="{4006915D-84EF-49A6-ACF9-974F2627884D}" type="pres">
      <dgm:prSet presAssocID="{D240FE41-1EB9-4F0C-ACC0-61051F7E2FF0}" presName="compositeA" presStyleCnt="0"/>
      <dgm:spPr/>
      <dgm:t>
        <a:bodyPr/>
        <a:lstStyle/>
        <a:p>
          <a:endParaRPr lang="en-US"/>
        </a:p>
      </dgm:t>
    </dgm:pt>
    <dgm:pt modelId="{AA289EC2-A82A-43F1-9A55-D4D7C7CEEBD1}" type="pres">
      <dgm:prSet presAssocID="{D240FE41-1EB9-4F0C-ACC0-61051F7E2FF0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DAB3D-C921-4674-89C3-0B7C22CD3B48}" type="pres">
      <dgm:prSet presAssocID="{D240FE41-1EB9-4F0C-ACC0-61051F7E2FF0}" presName="circleA" presStyleLbl="node1" presStyleIdx="0" presStyleCnt="4"/>
      <dgm:spPr/>
      <dgm:t>
        <a:bodyPr/>
        <a:lstStyle/>
        <a:p>
          <a:endParaRPr lang="en-US"/>
        </a:p>
      </dgm:t>
    </dgm:pt>
    <dgm:pt modelId="{18EBF6CE-4B97-434A-8EEB-96FBBA381534}" type="pres">
      <dgm:prSet presAssocID="{D240FE41-1EB9-4F0C-ACC0-61051F7E2FF0}" presName="spaceA" presStyleCnt="0"/>
      <dgm:spPr/>
      <dgm:t>
        <a:bodyPr/>
        <a:lstStyle/>
        <a:p>
          <a:endParaRPr lang="en-US"/>
        </a:p>
      </dgm:t>
    </dgm:pt>
    <dgm:pt modelId="{90BDB1AA-20C7-4357-A96B-14E599EEB258}" type="pres">
      <dgm:prSet presAssocID="{DB59AAB8-175C-45BD-9B0F-954F8050970C}" presName="space" presStyleCnt="0"/>
      <dgm:spPr/>
      <dgm:t>
        <a:bodyPr/>
        <a:lstStyle/>
        <a:p>
          <a:endParaRPr lang="en-US"/>
        </a:p>
      </dgm:t>
    </dgm:pt>
    <dgm:pt modelId="{F81365E1-E787-4E15-8FFE-2BA58F8AF525}" type="pres">
      <dgm:prSet presAssocID="{3382773E-A415-45B3-8058-58EBF9BD240A}" presName="compositeB" presStyleCnt="0"/>
      <dgm:spPr/>
      <dgm:t>
        <a:bodyPr/>
        <a:lstStyle/>
        <a:p>
          <a:endParaRPr lang="en-US"/>
        </a:p>
      </dgm:t>
    </dgm:pt>
    <dgm:pt modelId="{8543C0BC-F804-4426-BA34-3830FEF01482}" type="pres">
      <dgm:prSet presAssocID="{3382773E-A415-45B3-8058-58EBF9BD240A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557ED-EEA6-4347-9CC7-E3A5A22ADFDF}" type="pres">
      <dgm:prSet presAssocID="{3382773E-A415-45B3-8058-58EBF9BD240A}" presName="circleB" presStyleLbl="node1" presStyleIdx="1" presStyleCnt="4"/>
      <dgm:spPr/>
      <dgm:t>
        <a:bodyPr/>
        <a:lstStyle/>
        <a:p>
          <a:endParaRPr lang="en-US"/>
        </a:p>
      </dgm:t>
    </dgm:pt>
    <dgm:pt modelId="{2A3C529C-3986-4DD1-915B-96E3B86F4D99}" type="pres">
      <dgm:prSet presAssocID="{3382773E-A415-45B3-8058-58EBF9BD240A}" presName="spaceB" presStyleCnt="0"/>
      <dgm:spPr/>
      <dgm:t>
        <a:bodyPr/>
        <a:lstStyle/>
        <a:p>
          <a:endParaRPr lang="en-US"/>
        </a:p>
      </dgm:t>
    </dgm:pt>
    <dgm:pt modelId="{4AAE751A-385E-4419-954A-839B36BFC034}" type="pres">
      <dgm:prSet presAssocID="{3D3DE6BE-AAE1-40B8-AE3A-408783396744}" presName="space" presStyleCnt="0"/>
      <dgm:spPr/>
      <dgm:t>
        <a:bodyPr/>
        <a:lstStyle/>
        <a:p>
          <a:endParaRPr lang="en-US"/>
        </a:p>
      </dgm:t>
    </dgm:pt>
    <dgm:pt modelId="{773D5996-0576-4224-A4D5-D405EC1929E1}" type="pres">
      <dgm:prSet presAssocID="{94707FD7-43FD-4F0B-8EE3-AB3A64CE9EEF}" presName="compositeA" presStyleCnt="0"/>
      <dgm:spPr/>
      <dgm:t>
        <a:bodyPr/>
        <a:lstStyle/>
        <a:p>
          <a:endParaRPr lang="en-US"/>
        </a:p>
      </dgm:t>
    </dgm:pt>
    <dgm:pt modelId="{FDD3E8D4-D358-44EF-BFCC-4EBBF5C1A437}" type="pres">
      <dgm:prSet presAssocID="{94707FD7-43FD-4F0B-8EE3-AB3A64CE9EEF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69D21-CA7B-4978-9521-CA0E5DF6C075}" type="pres">
      <dgm:prSet presAssocID="{94707FD7-43FD-4F0B-8EE3-AB3A64CE9EEF}" presName="circleA" presStyleLbl="node1" presStyleIdx="2" presStyleCnt="4"/>
      <dgm:spPr/>
      <dgm:t>
        <a:bodyPr/>
        <a:lstStyle/>
        <a:p>
          <a:endParaRPr lang="en-US"/>
        </a:p>
      </dgm:t>
    </dgm:pt>
    <dgm:pt modelId="{F3F554AC-9C5A-413D-A53C-336A4F827E5C}" type="pres">
      <dgm:prSet presAssocID="{94707FD7-43FD-4F0B-8EE3-AB3A64CE9EEF}" presName="spaceA" presStyleCnt="0"/>
      <dgm:spPr/>
      <dgm:t>
        <a:bodyPr/>
        <a:lstStyle/>
        <a:p>
          <a:endParaRPr lang="en-US"/>
        </a:p>
      </dgm:t>
    </dgm:pt>
    <dgm:pt modelId="{4FD4599C-DDD1-4C9C-8D59-BA0277C9DD8B}" type="pres">
      <dgm:prSet presAssocID="{C9CEEA98-085D-4E95-8D62-A2DD094C1492}" presName="space" presStyleCnt="0"/>
      <dgm:spPr/>
      <dgm:t>
        <a:bodyPr/>
        <a:lstStyle/>
        <a:p>
          <a:endParaRPr lang="en-US"/>
        </a:p>
      </dgm:t>
    </dgm:pt>
    <dgm:pt modelId="{EEB205A7-07B5-49E3-A922-5BE08D843B25}" type="pres">
      <dgm:prSet presAssocID="{3EED37AA-96E4-4BAA-B467-F29177B507E8}" presName="compositeB" presStyleCnt="0"/>
      <dgm:spPr/>
      <dgm:t>
        <a:bodyPr/>
        <a:lstStyle/>
        <a:p>
          <a:endParaRPr lang="en-US"/>
        </a:p>
      </dgm:t>
    </dgm:pt>
    <dgm:pt modelId="{FFAAA526-06EA-4900-88C9-FC14A99CE9AB}" type="pres">
      <dgm:prSet presAssocID="{3EED37AA-96E4-4BAA-B467-F29177B507E8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6EEC7-ED63-4998-B3F1-837AE9DD34D4}" type="pres">
      <dgm:prSet presAssocID="{3EED37AA-96E4-4BAA-B467-F29177B507E8}" presName="circleB" presStyleLbl="node1" presStyleIdx="3" presStyleCnt="4"/>
      <dgm:spPr/>
      <dgm:t>
        <a:bodyPr/>
        <a:lstStyle/>
        <a:p>
          <a:endParaRPr lang="en-US"/>
        </a:p>
      </dgm:t>
    </dgm:pt>
    <dgm:pt modelId="{75A84F68-7022-4544-9BC1-130475C42558}" type="pres">
      <dgm:prSet presAssocID="{3EED37AA-96E4-4BAA-B467-F29177B507E8}" presName="spaceB" presStyleCnt="0"/>
      <dgm:spPr/>
      <dgm:t>
        <a:bodyPr/>
        <a:lstStyle/>
        <a:p>
          <a:endParaRPr lang="en-US"/>
        </a:p>
      </dgm:t>
    </dgm:pt>
  </dgm:ptLst>
  <dgm:cxnLst>
    <dgm:cxn modelId="{638BBCBC-1BD2-4A5D-86B2-BAB4EEFAD612}" type="presOf" srcId="{3EED37AA-96E4-4BAA-B467-F29177B507E8}" destId="{FFAAA526-06EA-4900-88C9-FC14A99CE9AB}" srcOrd="0" destOrd="0" presId="urn:microsoft.com/office/officeart/2005/8/layout/hProcess11"/>
    <dgm:cxn modelId="{CC61F876-F817-4C29-8321-0DA2A4544940}" type="presOf" srcId="{3382773E-A415-45B3-8058-58EBF9BD240A}" destId="{8543C0BC-F804-4426-BA34-3830FEF01482}" srcOrd="0" destOrd="0" presId="urn:microsoft.com/office/officeart/2005/8/layout/hProcess11"/>
    <dgm:cxn modelId="{A40E1980-DF5B-47A9-BB05-65CFE66B62A9}" srcId="{4EF32F2A-B7DD-405D-A286-DAFAD908625D}" destId="{3EED37AA-96E4-4BAA-B467-F29177B507E8}" srcOrd="3" destOrd="0" parTransId="{DDC45837-2C14-41C1-976B-E5E5DEA61EC6}" sibTransId="{F28803BD-E7EF-440B-A86E-A55008328E0A}"/>
    <dgm:cxn modelId="{07AFB60B-11B0-45F8-A618-04DEA309F51F}" srcId="{4EF32F2A-B7DD-405D-A286-DAFAD908625D}" destId="{3382773E-A415-45B3-8058-58EBF9BD240A}" srcOrd="1" destOrd="0" parTransId="{3B5C91A3-8C23-4882-9E74-BC457442A3CC}" sibTransId="{3D3DE6BE-AAE1-40B8-AE3A-408783396744}"/>
    <dgm:cxn modelId="{F2B2A701-3421-4A52-A93C-EE27A9D22AE3}" type="presOf" srcId="{D240FE41-1EB9-4F0C-ACC0-61051F7E2FF0}" destId="{AA289EC2-A82A-43F1-9A55-D4D7C7CEEBD1}" srcOrd="0" destOrd="0" presId="urn:microsoft.com/office/officeart/2005/8/layout/hProcess11"/>
    <dgm:cxn modelId="{698CD3B1-004A-40EC-B867-29A6233F834B}" srcId="{4EF32F2A-B7DD-405D-A286-DAFAD908625D}" destId="{D240FE41-1EB9-4F0C-ACC0-61051F7E2FF0}" srcOrd="0" destOrd="0" parTransId="{C06E8697-B780-48FF-BF1B-60BC37B84D12}" sibTransId="{DB59AAB8-175C-45BD-9B0F-954F8050970C}"/>
    <dgm:cxn modelId="{3CD08902-BD64-4607-A655-14C105E52FC3}" type="presOf" srcId="{94707FD7-43FD-4F0B-8EE3-AB3A64CE9EEF}" destId="{FDD3E8D4-D358-44EF-BFCC-4EBBF5C1A437}" srcOrd="0" destOrd="0" presId="urn:microsoft.com/office/officeart/2005/8/layout/hProcess11"/>
    <dgm:cxn modelId="{3F67399E-6A36-432E-B414-D1BC3B99C27C}" type="presOf" srcId="{4EF32F2A-B7DD-405D-A286-DAFAD908625D}" destId="{FB71F586-FF2B-4444-9BC1-034DFA772CC3}" srcOrd="0" destOrd="0" presId="urn:microsoft.com/office/officeart/2005/8/layout/hProcess11"/>
    <dgm:cxn modelId="{2FC6374E-1A09-40A7-BA3B-88115D9620A2}" srcId="{4EF32F2A-B7DD-405D-A286-DAFAD908625D}" destId="{94707FD7-43FD-4F0B-8EE3-AB3A64CE9EEF}" srcOrd="2" destOrd="0" parTransId="{7ACB8A11-7AB3-4B8A-B008-346D71230ECA}" sibTransId="{C9CEEA98-085D-4E95-8D62-A2DD094C1492}"/>
    <dgm:cxn modelId="{8451999D-B465-4640-AA69-FE625909524A}" type="presParOf" srcId="{FB71F586-FF2B-4444-9BC1-034DFA772CC3}" destId="{295C6CFA-1231-447C-A5BD-439DE6458577}" srcOrd="0" destOrd="0" presId="urn:microsoft.com/office/officeart/2005/8/layout/hProcess11"/>
    <dgm:cxn modelId="{E4FC97D3-ECB8-41ED-9134-6973AFC0C832}" type="presParOf" srcId="{FB71F586-FF2B-4444-9BC1-034DFA772CC3}" destId="{67639B09-05F0-4BCD-9FF1-555B8AF43FCA}" srcOrd="1" destOrd="0" presId="urn:microsoft.com/office/officeart/2005/8/layout/hProcess11"/>
    <dgm:cxn modelId="{CEF156E9-EF72-4E7B-AFC7-D5061EF48E53}" type="presParOf" srcId="{67639B09-05F0-4BCD-9FF1-555B8AF43FCA}" destId="{4006915D-84EF-49A6-ACF9-974F2627884D}" srcOrd="0" destOrd="0" presId="urn:microsoft.com/office/officeart/2005/8/layout/hProcess11"/>
    <dgm:cxn modelId="{CC277FBA-827F-4CD8-9F6C-F55100E3476A}" type="presParOf" srcId="{4006915D-84EF-49A6-ACF9-974F2627884D}" destId="{AA289EC2-A82A-43F1-9A55-D4D7C7CEEBD1}" srcOrd="0" destOrd="0" presId="urn:microsoft.com/office/officeart/2005/8/layout/hProcess11"/>
    <dgm:cxn modelId="{7210BF9C-B878-4C36-A6DB-6413C55B1E76}" type="presParOf" srcId="{4006915D-84EF-49A6-ACF9-974F2627884D}" destId="{B08DAB3D-C921-4674-89C3-0B7C22CD3B48}" srcOrd="1" destOrd="0" presId="urn:microsoft.com/office/officeart/2005/8/layout/hProcess11"/>
    <dgm:cxn modelId="{9043595D-9C1B-4946-871E-9686D9574FA7}" type="presParOf" srcId="{4006915D-84EF-49A6-ACF9-974F2627884D}" destId="{18EBF6CE-4B97-434A-8EEB-96FBBA381534}" srcOrd="2" destOrd="0" presId="urn:microsoft.com/office/officeart/2005/8/layout/hProcess11"/>
    <dgm:cxn modelId="{849B5742-5A5C-4F6D-ACE1-CECF2864E3A6}" type="presParOf" srcId="{67639B09-05F0-4BCD-9FF1-555B8AF43FCA}" destId="{90BDB1AA-20C7-4357-A96B-14E599EEB258}" srcOrd="1" destOrd="0" presId="urn:microsoft.com/office/officeart/2005/8/layout/hProcess11"/>
    <dgm:cxn modelId="{01AF6014-14E0-4E38-BB96-AACDB760564A}" type="presParOf" srcId="{67639B09-05F0-4BCD-9FF1-555B8AF43FCA}" destId="{F81365E1-E787-4E15-8FFE-2BA58F8AF525}" srcOrd="2" destOrd="0" presId="urn:microsoft.com/office/officeart/2005/8/layout/hProcess11"/>
    <dgm:cxn modelId="{2A89C2BE-63A9-4CF4-936D-387A7FE47948}" type="presParOf" srcId="{F81365E1-E787-4E15-8FFE-2BA58F8AF525}" destId="{8543C0BC-F804-4426-BA34-3830FEF01482}" srcOrd="0" destOrd="0" presId="urn:microsoft.com/office/officeart/2005/8/layout/hProcess11"/>
    <dgm:cxn modelId="{15DAF3CA-C9EB-4D11-8656-01C2D471D9D6}" type="presParOf" srcId="{F81365E1-E787-4E15-8FFE-2BA58F8AF525}" destId="{495557ED-EEA6-4347-9CC7-E3A5A22ADFDF}" srcOrd="1" destOrd="0" presId="urn:microsoft.com/office/officeart/2005/8/layout/hProcess11"/>
    <dgm:cxn modelId="{1BBE8F4E-D281-4BAE-8FA8-EA32E89A3F15}" type="presParOf" srcId="{F81365E1-E787-4E15-8FFE-2BA58F8AF525}" destId="{2A3C529C-3986-4DD1-915B-96E3B86F4D99}" srcOrd="2" destOrd="0" presId="urn:microsoft.com/office/officeart/2005/8/layout/hProcess11"/>
    <dgm:cxn modelId="{C0E45203-81C3-40A0-9109-1075115A8B5B}" type="presParOf" srcId="{67639B09-05F0-4BCD-9FF1-555B8AF43FCA}" destId="{4AAE751A-385E-4419-954A-839B36BFC034}" srcOrd="3" destOrd="0" presId="urn:microsoft.com/office/officeart/2005/8/layout/hProcess11"/>
    <dgm:cxn modelId="{DCF9FC33-E360-45CD-8A64-774440493B42}" type="presParOf" srcId="{67639B09-05F0-4BCD-9FF1-555B8AF43FCA}" destId="{773D5996-0576-4224-A4D5-D405EC1929E1}" srcOrd="4" destOrd="0" presId="urn:microsoft.com/office/officeart/2005/8/layout/hProcess11"/>
    <dgm:cxn modelId="{4D63EBFB-73CB-41B4-AA0A-EE7B697DA790}" type="presParOf" srcId="{773D5996-0576-4224-A4D5-D405EC1929E1}" destId="{FDD3E8D4-D358-44EF-BFCC-4EBBF5C1A437}" srcOrd="0" destOrd="0" presId="urn:microsoft.com/office/officeart/2005/8/layout/hProcess11"/>
    <dgm:cxn modelId="{B7328230-9DFB-4D5B-BE04-414FBB3913CA}" type="presParOf" srcId="{773D5996-0576-4224-A4D5-D405EC1929E1}" destId="{87069D21-CA7B-4978-9521-CA0E5DF6C075}" srcOrd="1" destOrd="0" presId="urn:microsoft.com/office/officeart/2005/8/layout/hProcess11"/>
    <dgm:cxn modelId="{B0CBC94F-AC48-4AC2-BE9B-45D70F2149AA}" type="presParOf" srcId="{773D5996-0576-4224-A4D5-D405EC1929E1}" destId="{F3F554AC-9C5A-413D-A53C-336A4F827E5C}" srcOrd="2" destOrd="0" presId="urn:microsoft.com/office/officeart/2005/8/layout/hProcess11"/>
    <dgm:cxn modelId="{7F8E3AC9-97AB-4864-8FAD-DFD29A97EF6D}" type="presParOf" srcId="{67639B09-05F0-4BCD-9FF1-555B8AF43FCA}" destId="{4FD4599C-DDD1-4C9C-8D59-BA0277C9DD8B}" srcOrd="5" destOrd="0" presId="urn:microsoft.com/office/officeart/2005/8/layout/hProcess11"/>
    <dgm:cxn modelId="{93532EEA-B9FD-4125-9987-AFE333053551}" type="presParOf" srcId="{67639B09-05F0-4BCD-9FF1-555B8AF43FCA}" destId="{EEB205A7-07B5-49E3-A922-5BE08D843B25}" srcOrd="6" destOrd="0" presId="urn:microsoft.com/office/officeart/2005/8/layout/hProcess11"/>
    <dgm:cxn modelId="{2B60AA70-B048-4B53-AF93-61E847B71782}" type="presParOf" srcId="{EEB205A7-07B5-49E3-A922-5BE08D843B25}" destId="{FFAAA526-06EA-4900-88C9-FC14A99CE9AB}" srcOrd="0" destOrd="0" presId="urn:microsoft.com/office/officeart/2005/8/layout/hProcess11"/>
    <dgm:cxn modelId="{330917D9-764C-4350-B08C-F64A298ADCE3}" type="presParOf" srcId="{EEB205A7-07B5-49E3-A922-5BE08D843B25}" destId="{F8A6EEC7-ED63-4998-B3F1-837AE9DD34D4}" srcOrd="1" destOrd="0" presId="urn:microsoft.com/office/officeart/2005/8/layout/hProcess11"/>
    <dgm:cxn modelId="{61219D3C-CCEA-4D5C-AA0B-6831B8F5313B}" type="presParOf" srcId="{EEB205A7-07B5-49E3-A922-5BE08D843B25}" destId="{75A84F68-7022-4544-9BC1-130475C425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BA1DC-9C37-4E1A-8B92-3F7AA9C2898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E51A979-6743-48AC-A96D-6BE43E9EA20C}">
      <dgm:prSet phldrT="[Text]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0" h="63500"/>
        </a:sp3d>
      </dgm:spPr>
      <dgm:t>
        <a:bodyPr/>
        <a:lstStyle/>
        <a:p>
          <a:r>
            <a:rPr lang="en-US" b="1" dirty="0" smtClean="0"/>
            <a:t>Test plan</a:t>
          </a:r>
          <a:endParaRPr lang="en-US" b="1" dirty="0"/>
        </a:p>
      </dgm:t>
    </dgm:pt>
    <dgm:pt modelId="{AEB22C5F-F964-4867-9CD9-C8120A565236}" type="parTrans" cxnId="{7F92F3B0-B2D6-448D-826B-9EC80534BE77}">
      <dgm:prSet/>
      <dgm:spPr/>
      <dgm:t>
        <a:bodyPr/>
        <a:lstStyle/>
        <a:p>
          <a:endParaRPr lang="en-US" b="1"/>
        </a:p>
      </dgm:t>
    </dgm:pt>
    <dgm:pt modelId="{313054B5-1952-4111-B5E2-46997825B7CF}" type="sibTrans" cxnId="{7F92F3B0-B2D6-448D-826B-9EC80534BE77}">
      <dgm:prSet/>
      <dgm:spPr/>
      <dgm:t>
        <a:bodyPr/>
        <a:lstStyle/>
        <a:p>
          <a:endParaRPr lang="en-US" b="1"/>
        </a:p>
      </dgm:t>
    </dgm:pt>
    <dgm:pt modelId="{DBD28C5E-4130-4EDA-9923-84F9253B148C}">
      <dgm:prSet phldrT="[Text]"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b="1" dirty="0" smtClean="0"/>
            <a:t>Create test case</a:t>
          </a:r>
          <a:endParaRPr lang="en-US" b="1" dirty="0"/>
        </a:p>
      </dgm:t>
    </dgm:pt>
    <dgm:pt modelId="{4D46A007-E5B6-465F-A9D1-6CE38A97085D}" type="parTrans" cxnId="{1D87B102-E3DC-473A-ABF7-0F4E167DC90D}">
      <dgm:prSet/>
      <dgm:spPr/>
      <dgm:t>
        <a:bodyPr/>
        <a:lstStyle/>
        <a:p>
          <a:endParaRPr lang="en-US" b="1"/>
        </a:p>
      </dgm:t>
    </dgm:pt>
    <dgm:pt modelId="{7014919A-872A-4BD5-AE04-A689139104D1}" type="sibTrans" cxnId="{1D87B102-E3DC-473A-ABF7-0F4E167DC90D}">
      <dgm:prSet/>
      <dgm:spPr/>
      <dgm:t>
        <a:bodyPr/>
        <a:lstStyle/>
        <a:p>
          <a:endParaRPr lang="en-US" b="1"/>
        </a:p>
      </dgm:t>
    </dgm:pt>
    <dgm:pt modelId="{A083756A-2879-4E20-8742-0A9A6F121CE7}">
      <dgm:prSet phldrT="[Text]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b="1" dirty="0" smtClean="0"/>
            <a:t>Review TC</a:t>
          </a:r>
          <a:endParaRPr lang="en-US" b="1" dirty="0"/>
        </a:p>
      </dgm:t>
    </dgm:pt>
    <dgm:pt modelId="{92D19A0D-36DC-46B4-A85D-46FD6777ED8E}" type="parTrans" cxnId="{31987A80-37CF-4CCA-875A-3DDA19A7ED44}">
      <dgm:prSet/>
      <dgm:spPr/>
      <dgm:t>
        <a:bodyPr/>
        <a:lstStyle/>
        <a:p>
          <a:endParaRPr lang="en-US" b="1"/>
        </a:p>
      </dgm:t>
    </dgm:pt>
    <dgm:pt modelId="{946D6BA5-F01C-4A0A-9B55-5714EEDB84EE}" type="sibTrans" cxnId="{31987A80-37CF-4CCA-875A-3DDA19A7ED44}">
      <dgm:prSet/>
      <dgm:spPr/>
      <dgm:t>
        <a:bodyPr/>
        <a:lstStyle/>
        <a:p>
          <a:endParaRPr lang="en-US" b="1"/>
        </a:p>
      </dgm:t>
    </dgm:pt>
    <dgm:pt modelId="{21ECE2D7-A4E6-43C4-BF35-BDD9BF7D855E}">
      <dgm:prSet/>
      <dgm:spPr>
        <a:solidFill>
          <a:schemeClr val="tx2">
            <a:lumMod val="75000"/>
            <a:lumOff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b="1" dirty="0" smtClean="0"/>
            <a:t>Execute test</a:t>
          </a:r>
          <a:endParaRPr lang="en-US" b="1" dirty="0"/>
        </a:p>
      </dgm:t>
    </dgm:pt>
    <dgm:pt modelId="{166AAA04-5B7C-41CA-A740-766D53B2560A}" type="parTrans" cxnId="{8F17AF08-6CD0-4353-8FCF-7AED28432E12}">
      <dgm:prSet/>
      <dgm:spPr/>
      <dgm:t>
        <a:bodyPr/>
        <a:lstStyle/>
        <a:p>
          <a:endParaRPr lang="en-US" b="1"/>
        </a:p>
      </dgm:t>
    </dgm:pt>
    <dgm:pt modelId="{E250B28F-52DB-4B16-A44B-12007F2DEDC6}" type="sibTrans" cxnId="{8F17AF08-6CD0-4353-8FCF-7AED28432E12}">
      <dgm:prSet/>
      <dgm:spPr/>
      <dgm:t>
        <a:bodyPr/>
        <a:lstStyle/>
        <a:p>
          <a:endParaRPr lang="en-US" b="1"/>
        </a:p>
      </dgm:t>
    </dgm:pt>
    <dgm:pt modelId="{8C9534AD-7255-4F61-A407-7FBC301F851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b="1" dirty="0" smtClean="0"/>
            <a:t>Test Report</a:t>
          </a:r>
          <a:endParaRPr lang="en-US" b="1" dirty="0"/>
        </a:p>
      </dgm:t>
    </dgm:pt>
    <dgm:pt modelId="{76C948EE-1D16-48D9-AE71-7C161B1E6C48}" type="parTrans" cxnId="{5C96B286-8F36-43E7-8172-354F0CBD0FB5}">
      <dgm:prSet/>
      <dgm:spPr/>
      <dgm:t>
        <a:bodyPr/>
        <a:lstStyle/>
        <a:p>
          <a:endParaRPr lang="en-US" b="1"/>
        </a:p>
      </dgm:t>
    </dgm:pt>
    <dgm:pt modelId="{E2F96EB0-1D6A-4837-9617-F949315BC3CA}" type="sibTrans" cxnId="{5C96B286-8F36-43E7-8172-354F0CBD0FB5}">
      <dgm:prSet/>
      <dgm:spPr/>
      <dgm:t>
        <a:bodyPr/>
        <a:lstStyle/>
        <a:p>
          <a:endParaRPr lang="en-US" b="1"/>
        </a:p>
      </dgm:t>
    </dgm:pt>
    <dgm:pt modelId="{2FBF4835-A585-4006-885F-2DDBED111CF5}" type="pres">
      <dgm:prSet presAssocID="{2ADBA1DC-9C37-4E1A-8B92-3F7AA9C2898C}" presName="CompostProcess" presStyleCnt="0">
        <dgm:presLayoutVars>
          <dgm:dir/>
          <dgm:resizeHandles val="exact"/>
        </dgm:presLayoutVars>
      </dgm:prSet>
      <dgm:spPr/>
    </dgm:pt>
    <dgm:pt modelId="{37988761-B179-4BA5-B5DC-6193247545EE}" type="pres">
      <dgm:prSet presAssocID="{2ADBA1DC-9C37-4E1A-8B92-3F7AA9C2898C}" presName="arrow" presStyleLbl="bgShp" presStyleIdx="0" presStyleCnt="1" custScaleX="117647"/>
      <dgm:spPr>
        <a:solidFill>
          <a:srgbClr val="66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A7C56820-978F-4CAE-B9EB-2E6E612C7360}" type="pres">
      <dgm:prSet presAssocID="{2ADBA1DC-9C37-4E1A-8B92-3F7AA9C2898C}" presName="linearProcess" presStyleCnt="0"/>
      <dgm:spPr/>
    </dgm:pt>
    <dgm:pt modelId="{04A6DF56-35E4-46E5-A24D-F33EF390680F}" type="pres">
      <dgm:prSet presAssocID="{1E51A979-6743-48AC-A96D-6BE43E9EA20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84293-AD4D-4301-A860-3ACCFB4BE5DE}" type="pres">
      <dgm:prSet presAssocID="{313054B5-1952-4111-B5E2-46997825B7CF}" presName="sibTrans" presStyleCnt="0"/>
      <dgm:spPr/>
    </dgm:pt>
    <dgm:pt modelId="{0876E9D2-9A75-4455-911D-456C44B7427A}" type="pres">
      <dgm:prSet presAssocID="{DBD28C5E-4130-4EDA-9923-84F9253B148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DBE5-CC50-472D-BDAB-ED1B6974183F}" type="pres">
      <dgm:prSet presAssocID="{7014919A-872A-4BD5-AE04-A689139104D1}" presName="sibTrans" presStyleCnt="0"/>
      <dgm:spPr/>
    </dgm:pt>
    <dgm:pt modelId="{97BC4AFB-6A4B-4D1E-8BA1-65153A2973BB}" type="pres">
      <dgm:prSet presAssocID="{A083756A-2879-4E20-8742-0A9A6F121CE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879B3-A4FB-4361-BFF0-B424B24A3CC9}" type="pres">
      <dgm:prSet presAssocID="{946D6BA5-F01C-4A0A-9B55-5714EEDB84EE}" presName="sibTrans" presStyleCnt="0"/>
      <dgm:spPr/>
    </dgm:pt>
    <dgm:pt modelId="{CE321174-ABE6-4198-B016-112AEA6559EB}" type="pres">
      <dgm:prSet presAssocID="{21ECE2D7-A4E6-43C4-BF35-BDD9BF7D855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EA62D-4E4B-4663-8681-7960A2CCC131}" type="pres">
      <dgm:prSet presAssocID="{E250B28F-52DB-4B16-A44B-12007F2DEDC6}" presName="sibTrans" presStyleCnt="0"/>
      <dgm:spPr/>
    </dgm:pt>
    <dgm:pt modelId="{5B0724DA-0BA5-476B-B8EF-4869D1AF2EDE}" type="pres">
      <dgm:prSet presAssocID="{8C9534AD-7255-4F61-A407-7FBC301F851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FCB78-C491-4C4F-86BD-978893C011D7}" type="presOf" srcId="{DBD28C5E-4130-4EDA-9923-84F9253B148C}" destId="{0876E9D2-9A75-4455-911D-456C44B7427A}" srcOrd="0" destOrd="0" presId="urn:microsoft.com/office/officeart/2005/8/layout/hProcess9"/>
    <dgm:cxn modelId="{BFE8996D-E304-4A97-A3F5-C578E33468B5}" type="presOf" srcId="{1E51A979-6743-48AC-A96D-6BE43E9EA20C}" destId="{04A6DF56-35E4-46E5-A24D-F33EF390680F}" srcOrd="0" destOrd="0" presId="urn:microsoft.com/office/officeart/2005/8/layout/hProcess9"/>
    <dgm:cxn modelId="{74DA8935-6412-4714-8640-9614B1B3B786}" type="presOf" srcId="{A083756A-2879-4E20-8742-0A9A6F121CE7}" destId="{97BC4AFB-6A4B-4D1E-8BA1-65153A2973BB}" srcOrd="0" destOrd="0" presId="urn:microsoft.com/office/officeart/2005/8/layout/hProcess9"/>
    <dgm:cxn modelId="{31987A80-37CF-4CCA-875A-3DDA19A7ED44}" srcId="{2ADBA1DC-9C37-4E1A-8B92-3F7AA9C2898C}" destId="{A083756A-2879-4E20-8742-0A9A6F121CE7}" srcOrd="2" destOrd="0" parTransId="{92D19A0D-36DC-46B4-A85D-46FD6777ED8E}" sibTransId="{946D6BA5-F01C-4A0A-9B55-5714EEDB84EE}"/>
    <dgm:cxn modelId="{40EF2F97-20FD-4F9D-9047-3355AAF5DCB7}" type="presOf" srcId="{2ADBA1DC-9C37-4E1A-8B92-3F7AA9C2898C}" destId="{2FBF4835-A585-4006-885F-2DDBED111CF5}" srcOrd="0" destOrd="0" presId="urn:microsoft.com/office/officeart/2005/8/layout/hProcess9"/>
    <dgm:cxn modelId="{8F17AF08-6CD0-4353-8FCF-7AED28432E12}" srcId="{2ADBA1DC-9C37-4E1A-8B92-3F7AA9C2898C}" destId="{21ECE2D7-A4E6-43C4-BF35-BDD9BF7D855E}" srcOrd="3" destOrd="0" parTransId="{166AAA04-5B7C-41CA-A740-766D53B2560A}" sibTransId="{E250B28F-52DB-4B16-A44B-12007F2DEDC6}"/>
    <dgm:cxn modelId="{39D06358-3DE2-4650-9ECC-67A8A3B1640E}" type="presOf" srcId="{8C9534AD-7255-4F61-A407-7FBC301F8518}" destId="{5B0724DA-0BA5-476B-B8EF-4869D1AF2EDE}" srcOrd="0" destOrd="0" presId="urn:microsoft.com/office/officeart/2005/8/layout/hProcess9"/>
    <dgm:cxn modelId="{7F92F3B0-B2D6-448D-826B-9EC80534BE77}" srcId="{2ADBA1DC-9C37-4E1A-8B92-3F7AA9C2898C}" destId="{1E51A979-6743-48AC-A96D-6BE43E9EA20C}" srcOrd="0" destOrd="0" parTransId="{AEB22C5F-F964-4867-9CD9-C8120A565236}" sibTransId="{313054B5-1952-4111-B5E2-46997825B7CF}"/>
    <dgm:cxn modelId="{5C96B286-8F36-43E7-8172-354F0CBD0FB5}" srcId="{2ADBA1DC-9C37-4E1A-8B92-3F7AA9C2898C}" destId="{8C9534AD-7255-4F61-A407-7FBC301F8518}" srcOrd="4" destOrd="0" parTransId="{76C948EE-1D16-48D9-AE71-7C161B1E6C48}" sibTransId="{E2F96EB0-1D6A-4837-9617-F949315BC3CA}"/>
    <dgm:cxn modelId="{50B07ACC-3EC5-41B2-A0CA-64094AC0C86E}" type="presOf" srcId="{21ECE2D7-A4E6-43C4-BF35-BDD9BF7D855E}" destId="{CE321174-ABE6-4198-B016-112AEA6559EB}" srcOrd="0" destOrd="0" presId="urn:microsoft.com/office/officeart/2005/8/layout/hProcess9"/>
    <dgm:cxn modelId="{1D87B102-E3DC-473A-ABF7-0F4E167DC90D}" srcId="{2ADBA1DC-9C37-4E1A-8B92-3F7AA9C2898C}" destId="{DBD28C5E-4130-4EDA-9923-84F9253B148C}" srcOrd="1" destOrd="0" parTransId="{4D46A007-E5B6-465F-A9D1-6CE38A97085D}" sibTransId="{7014919A-872A-4BD5-AE04-A689139104D1}"/>
    <dgm:cxn modelId="{0CAEE8C8-F667-41A0-8733-B62BEE935F95}" type="presParOf" srcId="{2FBF4835-A585-4006-885F-2DDBED111CF5}" destId="{37988761-B179-4BA5-B5DC-6193247545EE}" srcOrd="0" destOrd="0" presId="urn:microsoft.com/office/officeart/2005/8/layout/hProcess9"/>
    <dgm:cxn modelId="{4160AFC8-474C-4130-9EC3-76C1C65175C8}" type="presParOf" srcId="{2FBF4835-A585-4006-885F-2DDBED111CF5}" destId="{A7C56820-978F-4CAE-B9EB-2E6E612C7360}" srcOrd="1" destOrd="0" presId="urn:microsoft.com/office/officeart/2005/8/layout/hProcess9"/>
    <dgm:cxn modelId="{BC80E164-A613-4CD0-A8FB-306289C0FF7F}" type="presParOf" srcId="{A7C56820-978F-4CAE-B9EB-2E6E612C7360}" destId="{04A6DF56-35E4-46E5-A24D-F33EF390680F}" srcOrd="0" destOrd="0" presId="urn:microsoft.com/office/officeart/2005/8/layout/hProcess9"/>
    <dgm:cxn modelId="{2C5A1555-3990-4344-A96A-79A6B490F4B2}" type="presParOf" srcId="{A7C56820-978F-4CAE-B9EB-2E6E612C7360}" destId="{BBC84293-AD4D-4301-A860-3ACCFB4BE5DE}" srcOrd="1" destOrd="0" presId="urn:microsoft.com/office/officeart/2005/8/layout/hProcess9"/>
    <dgm:cxn modelId="{727C70F0-AB90-4BBE-BA8D-699E3B35E6CA}" type="presParOf" srcId="{A7C56820-978F-4CAE-B9EB-2E6E612C7360}" destId="{0876E9D2-9A75-4455-911D-456C44B7427A}" srcOrd="2" destOrd="0" presId="urn:microsoft.com/office/officeart/2005/8/layout/hProcess9"/>
    <dgm:cxn modelId="{81733122-6692-4111-865B-9699D512503F}" type="presParOf" srcId="{A7C56820-978F-4CAE-B9EB-2E6E612C7360}" destId="{11FFDBE5-CC50-472D-BDAB-ED1B6974183F}" srcOrd="3" destOrd="0" presId="urn:microsoft.com/office/officeart/2005/8/layout/hProcess9"/>
    <dgm:cxn modelId="{9170C93A-AC6A-4BC5-92EE-97722A5F4F75}" type="presParOf" srcId="{A7C56820-978F-4CAE-B9EB-2E6E612C7360}" destId="{97BC4AFB-6A4B-4D1E-8BA1-65153A2973BB}" srcOrd="4" destOrd="0" presId="urn:microsoft.com/office/officeart/2005/8/layout/hProcess9"/>
    <dgm:cxn modelId="{240BEAF4-8049-4C74-AE3D-BF374460B19D}" type="presParOf" srcId="{A7C56820-978F-4CAE-B9EB-2E6E612C7360}" destId="{221879B3-A4FB-4361-BFF0-B424B24A3CC9}" srcOrd="5" destOrd="0" presId="urn:microsoft.com/office/officeart/2005/8/layout/hProcess9"/>
    <dgm:cxn modelId="{B32ACA88-03ED-429F-9E00-9265F581D08A}" type="presParOf" srcId="{A7C56820-978F-4CAE-B9EB-2E6E612C7360}" destId="{CE321174-ABE6-4198-B016-112AEA6559EB}" srcOrd="6" destOrd="0" presId="urn:microsoft.com/office/officeart/2005/8/layout/hProcess9"/>
    <dgm:cxn modelId="{7661926C-A4A7-4BCD-AD19-97B3FF6AA06C}" type="presParOf" srcId="{A7C56820-978F-4CAE-B9EB-2E6E612C7360}" destId="{F61EA62D-4E4B-4663-8681-7960A2CCC131}" srcOrd="7" destOrd="0" presId="urn:microsoft.com/office/officeart/2005/8/layout/hProcess9"/>
    <dgm:cxn modelId="{32F8165E-6BC2-4CD5-8FE1-0ED68DA89B41}" type="presParOf" srcId="{A7C56820-978F-4CAE-B9EB-2E6E612C7360}" destId="{5B0724DA-0BA5-476B-B8EF-4869D1AF2ED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6CFA-1231-447C-A5BD-439DE6458577}">
      <dsp:nvSpPr>
        <dsp:cNvPr id="0" name=""/>
        <dsp:cNvSpPr/>
      </dsp:nvSpPr>
      <dsp:spPr>
        <a:xfrm>
          <a:off x="0" y="1371590"/>
          <a:ext cx="10668000" cy="19507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89EC2-A82A-43F1-9A55-D4D7C7CEEBD1}">
      <dsp:nvSpPr>
        <dsp:cNvPr id="0" name=""/>
        <dsp:cNvSpPr/>
      </dsp:nvSpPr>
      <dsp:spPr>
        <a:xfrm>
          <a:off x="4805" y="0"/>
          <a:ext cx="2311226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demand for searching information of pregnant healthcare</a:t>
          </a:r>
          <a:endParaRPr lang="en-US" sz="2000" kern="1200" dirty="0"/>
        </a:p>
      </dsp:txBody>
      <dsp:txXfrm>
        <a:off x="4805" y="0"/>
        <a:ext cx="2311226" cy="1950720"/>
      </dsp:txXfrm>
    </dsp:sp>
    <dsp:sp modelId="{B08DAB3D-C921-4674-89C3-0B7C22CD3B48}">
      <dsp:nvSpPr>
        <dsp:cNvPr id="0" name=""/>
        <dsp:cNvSpPr/>
      </dsp:nvSpPr>
      <dsp:spPr>
        <a:xfrm>
          <a:off x="916578" y="2194560"/>
          <a:ext cx="487680" cy="48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43C0BC-F804-4426-BA34-3830FEF01482}">
      <dsp:nvSpPr>
        <dsp:cNvPr id="0" name=""/>
        <dsp:cNvSpPr/>
      </dsp:nvSpPr>
      <dsp:spPr>
        <a:xfrm>
          <a:off x="2431592" y="2926080"/>
          <a:ext cx="2311226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Build a website combine  content management system  with a page like social network.</a:t>
          </a:r>
          <a:endParaRPr lang="en-US" sz="2000" kern="1200" dirty="0"/>
        </a:p>
      </dsp:txBody>
      <dsp:txXfrm>
        <a:off x="2431592" y="2926080"/>
        <a:ext cx="2311226" cy="1950720"/>
      </dsp:txXfrm>
    </dsp:sp>
    <dsp:sp modelId="{495557ED-EEA6-4347-9CC7-E3A5A22ADFDF}">
      <dsp:nvSpPr>
        <dsp:cNvPr id="0" name=""/>
        <dsp:cNvSpPr/>
      </dsp:nvSpPr>
      <dsp:spPr>
        <a:xfrm>
          <a:off x="3343366" y="2194560"/>
          <a:ext cx="487680" cy="48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D3E8D4-D358-44EF-BFCC-4EBBF5C1A437}">
      <dsp:nvSpPr>
        <dsp:cNvPr id="0" name=""/>
        <dsp:cNvSpPr/>
      </dsp:nvSpPr>
      <dsp:spPr>
        <a:xfrm>
          <a:off x="4858380" y="0"/>
          <a:ext cx="2311226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Provide specific of function for schedule management</a:t>
          </a:r>
          <a:endParaRPr lang="en-US" sz="2000" kern="1200" dirty="0"/>
        </a:p>
      </dsp:txBody>
      <dsp:txXfrm>
        <a:off x="4858380" y="0"/>
        <a:ext cx="2311226" cy="1950720"/>
      </dsp:txXfrm>
    </dsp:sp>
    <dsp:sp modelId="{87069D21-CA7B-4978-9521-CA0E5DF6C075}">
      <dsp:nvSpPr>
        <dsp:cNvPr id="0" name=""/>
        <dsp:cNvSpPr/>
      </dsp:nvSpPr>
      <dsp:spPr>
        <a:xfrm>
          <a:off x="5770153" y="2194560"/>
          <a:ext cx="487680" cy="48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AAA526-06EA-4900-88C9-FC14A99CE9AB}">
      <dsp:nvSpPr>
        <dsp:cNvPr id="0" name=""/>
        <dsp:cNvSpPr/>
      </dsp:nvSpPr>
      <dsp:spPr>
        <a:xfrm>
          <a:off x="7285168" y="2926080"/>
          <a:ext cx="2311226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Become a convenient website.</a:t>
          </a:r>
          <a:endParaRPr lang="en-US" sz="2000" kern="1200" dirty="0"/>
        </a:p>
      </dsp:txBody>
      <dsp:txXfrm>
        <a:off x="7285168" y="2926080"/>
        <a:ext cx="2311226" cy="1950720"/>
      </dsp:txXfrm>
    </dsp:sp>
    <dsp:sp modelId="{F8A6EEC7-ED63-4998-B3F1-837AE9DD34D4}">
      <dsp:nvSpPr>
        <dsp:cNvPr id="0" name=""/>
        <dsp:cNvSpPr/>
      </dsp:nvSpPr>
      <dsp:spPr>
        <a:xfrm>
          <a:off x="8196941" y="2194560"/>
          <a:ext cx="487680" cy="48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88761-B179-4BA5-B5DC-6193247545EE}">
      <dsp:nvSpPr>
        <dsp:cNvPr id="0" name=""/>
        <dsp:cNvSpPr/>
      </dsp:nvSpPr>
      <dsp:spPr>
        <a:xfrm>
          <a:off x="1" y="0"/>
          <a:ext cx="6095996" cy="4064000"/>
        </a:xfrm>
        <a:prstGeom prst="rightArrow">
          <a:avLst/>
        </a:prstGeom>
        <a:solidFill>
          <a:srgbClr val="66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6DF56-35E4-46E5-A24D-F33EF390680F}">
      <dsp:nvSpPr>
        <dsp:cNvPr id="0" name=""/>
        <dsp:cNvSpPr/>
      </dsp:nvSpPr>
      <dsp:spPr>
        <a:xfrm>
          <a:off x="2678" y="1219199"/>
          <a:ext cx="1171277" cy="1625600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Test plan</a:t>
          </a:r>
          <a:endParaRPr lang="en-US" sz="1900" b="1" kern="1200" dirty="0"/>
        </a:p>
      </dsp:txBody>
      <dsp:txXfrm>
        <a:off x="59855" y="1276376"/>
        <a:ext cx="1056923" cy="1511246"/>
      </dsp:txXfrm>
    </dsp:sp>
    <dsp:sp modelId="{0876E9D2-9A75-4455-911D-456C44B7427A}">
      <dsp:nvSpPr>
        <dsp:cNvPr id="0" name=""/>
        <dsp:cNvSpPr/>
      </dsp:nvSpPr>
      <dsp:spPr>
        <a:xfrm>
          <a:off x="1232520" y="1219199"/>
          <a:ext cx="1171277" cy="162560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Create test case</a:t>
          </a:r>
          <a:endParaRPr lang="en-US" sz="1900" b="1" kern="1200" dirty="0"/>
        </a:p>
      </dsp:txBody>
      <dsp:txXfrm>
        <a:off x="1289697" y="1276376"/>
        <a:ext cx="1056923" cy="1511246"/>
      </dsp:txXfrm>
    </dsp:sp>
    <dsp:sp modelId="{97BC4AFB-6A4B-4D1E-8BA1-65153A2973BB}">
      <dsp:nvSpPr>
        <dsp:cNvPr id="0" name=""/>
        <dsp:cNvSpPr/>
      </dsp:nvSpPr>
      <dsp:spPr>
        <a:xfrm>
          <a:off x="2462361" y="1219199"/>
          <a:ext cx="1171277" cy="1625600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Review TC</a:t>
          </a:r>
          <a:endParaRPr lang="en-US" sz="1900" b="1" kern="1200" dirty="0"/>
        </a:p>
      </dsp:txBody>
      <dsp:txXfrm>
        <a:off x="2519538" y="1276376"/>
        <a:ext cx="1056923" cy="1511246"/>
      </dsp:txXfrm>
    </dsp:sp>
    <dsp:sp modelId="{CE321174-ABE6-4198-B016-112AEA6559EB}">
      <dsp:nvSpPr>
        <dsp:cNvPr id="0" name=""/>
        <dsp:cNvSpPr/>
      </dsp:nvSpPr>
      <dsp:spPr>
        <a:xfrm>
          <a:off x="3692202" y="1219199"/>
          <a:ext cx="1171277" cy="162560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Execute test</a:t>
          </a:r>
          <a:endParaRPr lang="en-US" sz="1900" b="1" kern="1200" dirty="0"/>
        </a:p>
      </dsp:txBody>
      <dsp:txXfrm>
        <a:off x="3749379" y="1276376"/>
        <a:ext cx="1056923" cy="1511246"/>
      </dsp:txXfrm>
    </dsp:sp>
    <dsp:sp modelId="{5B0724DA-0BA5-476B-B8EF-4869D1AF2EDE}">
      <dsp:nvSpPr>
        <dsp:cNvPr id="0" name=""/>
        <dsp:cNvSpPr/>
      </dsp:nvSpPr>
      <dsp:spPr>
        <a:xfrm>
          <a:off x="4922043" y="1219199"/>
          <a:ext cx="1171277" cy="1625600"/>
        </a:xfrm>
        <a:prstGeom prst="round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Test Report</a:t>
          </a:r>
          <a:endParaRPr lang="en-US" sz="1900" b="1" kern="1200" dirty="0"/>
        </a:p>
      </dsp:txBody>
      <dsp:txXfrm>
        <a:off x="4979220" y="1276376"/>
        <a:ext cx="1056923" cy="1511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F7476-C70A-4232-9A22-53D00233175A}" type="datetimeFigureOut">
              <a:rPr lang="en-US" smtClean="0"/>
              <a:pPr/>
              <a:t>12/22/12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B0457-6578-4941-A4AB-70B6EC26E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18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769A9-D41A-4B2D-8B17-A2CB90C48AE4}" type="datetimeFigureOut">
              <a:rPr lang="en-US" smtClean="0"/>
              <a:pPr/>
              <a:t>12/22/12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4B41E-8315-454C-9399-A1E3113A9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32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1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659" algn="l" defTabSz="1041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319" algn="l" defTabSz="1041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978" algn="l" defTabSz="1041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2637" algn="l" defTabSz="1041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3297" algn="l" defTabSz="1041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3956" algn="l" defTabSz="1041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4616" algn="l" defTabSz="1041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5275" algn="l" defTabSz="1041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4B41E-8315-454C-9399-A1E3113A9B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4B41E-8315-454C-9399-A1E3113A9B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93420" y="1371600"/>
            <a:ext cx="10207143" cy="1828800"/>
          </a:xfrm>
          <a:ln>
            <a:noFill/>
          </a:ln>
        </p:spPr>
        <p:txBody>
          <a:bodyPr vert="horz" tIns="0" rIns="2082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93420" y="3228536"/>
            <a:ext cx="10211105" cy="1752600"/>
          </a:xfrm>
        </p:spPr>
        <p:txBody>
          <a:bodyPr lIns="0" rIns="20826"/>
          <a:lstStyle>
            <a:lvl1pPr marL="0" marR="52066" indent="0" algn="r">
              <a:buNone/>
              <a:defRPr>
                <a:solidFill>
                  <a:schemeClr val="tx1"/>
                </a:solidFill>
              </a:defRPr>
            </a:lvl1pPr>
            <a:lvl2pPr marL="520659" indent="0" algn="ctr">
              <a:buNone/>
            </a:lvl2pPr>
            <a:lvl3pPr marL="1041319" indent="0" algn="ctr">
              <a:buNone/>
            </a:lvl3pPr>
            <a:lvl4pPr marL="1561978" indent="0" algn="ctr">
              <a:buNone/>
            </a:lvl4pPr>
            <a:lvl5pPr marL="2082637" indent="0" algn="ctr">
              <a:buNone/>
            </a:lvl5pPr>
            <a:lvl6pPr marL="2603297" indent="0" algn="ctr">
              <a:buNone/>
            </a:lvl6pPr>
            <a:lvl7pPr marL="3123956" indent="0" algn="ctr">
              <a:buNone/>
            </a:lvl7pPr>
            <a:lvl8pPr marL="3644616" indent="0" algn="ctr">
              <a:buNone/>
            </a:lvl8pPr>
            <a:lvl9pPr marL="416527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D0CE-11D7-49DF-99B2-73CE3A8874B3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F705-64A8-4C24-B8E7-D132320E9BAD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914401"/>
            <a:ext cx="267462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914401"/>
            <a:ext cx="782574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DDE9-5AD6-48AC-AA15-10CD8A0F1AF2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D501-2AEF-4149-8973-CEE1E8B0C1A2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57" y="1316736"/>
            <a:ext cx="1010412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" y="2704664"/>
            <a:ext cx="10104120" cy="1509713"/>
          </a:xfrm>
        </p:spPr>
        <p:txBody>
          <a:bodyPr lIns="52066" rIns="52066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4AAA-4763-87C3-76B1EDF244DA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6984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920085"/>
            <a:ext cx="5250180" cy="44348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920085"/>
            <a:ext cx="5250180" cy="44348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3E-BCDC-46EA-ACB1-47CDEA78A1FA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698480" cy="1143000"/>
          </a:xfrm>
        </p:spPr>
        <p:txBody>
          <a:bodyPr tIns="52066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855249"/>
            <a:ext cx="5252245" cy="659352"/>
          </a:xfrm>
        </p:spPr>
        <p:txBody>
          <a:bodyPr lIns="52066" tIns="0" rIns="52066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8534" y="1859759"/>
            <a:ext cx="5254308" cy="654843"/>
          </a:xfrm>
        </p:spPr>
        <p:txBody>
          <a:bodyPr lIns="52066" tIns="0" rIns="52066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360" y="2514601"/>
            <a:ext cx="5252245" cy="3845720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514601"/>
            <a:ext cx="5254308" cy="3845720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E0E5-B9D5-4760-A091-FB9DBAC2C02D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797540" cy="1143000"/>
          </a:xfrm>
        </p:spPr>
        <p:txBody>
          <a:bodyPr vert="horz" tIns="5206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EDD3-42AA-4BE5-852E-1034AF6410C7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44AF-3F1C-4492-9207-543B584162B4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14352"/>
            <a:ext cx="356616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1540" y="1676400"/>
            <a:ext cx="3566160" cy="4572000"/>
          </a:xfrm>
        </p:spPr>
        <p:txBody>
          <a:bodyPr lIns="20826" rIns="20826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7566" y="1676400"/>
            <a:ext cx="6645275" cy="45720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3E9-24CF-4D8C-9C3A-FD1DEAFC9E7D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115479" y="1108077"/>
            <a:ext cx="683514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32" tIns="52066" rIns="104132" bIns="5206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405374" y="5359770"/>
            <a:ext cx="202083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32" tIns="52066" rIns="104132" bIns="5206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176997"/>
            <a:ext cx="2876703" cy="1582621"/>
          </a:xfrm>
        </p:spPr>
        <p:txBody>
          <a:bodyPr vert="horz" lIns="52066" tIns="52066" rIns="52066" bIns="52066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2828785"/>
            <a:ext cx="2872740" cy="2179320"/>
          </a:xfrm>
        </p:spPr>
        <p:txBody>
          <a:bodyPr lIns="72892" rIns="52066" bIns="52066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963-54EC-419D-9996-277A473E8FC4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0360" y="6356351"/>
            <a:ext cx="792480" cy="365125"/>
          </a:xfrm>
        </p:spPr>
        <p:txBody>
          <a:bodyPr/>
          <a:lstStyle/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531531" y="1199517"/>
            <a:ext cx="6003036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383" y="5816601"/>
            <a:ext cx="119119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32" tIns="52066" rIns="104132" bIns="52066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695950" y="6219825"/>
            <a:ext cx="619125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32" tIns="52066" rIns="104132" bIns="52066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383" y="-7144"/>
            <a:ext cx="119119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32" tIns="52066" rIns="104132" bIns="52066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695950" y="-7143"/>
            <a:ext cx="619125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32" tIns="52066" rIns="104132" bIns="52066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698480" cy="1143000"/>
          </a:xfrm>
          <a:prstGeom prst="rect">
            <a:avLst/>
          </a:prstGeom>
        </p:spPr>
        <p:txBody>
          <a:bodyPr vert="horz" lIns="0" tIns="52066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94360" y="1935480"/>
            <a:ext cx="10698480" cy="4389120"/>
          </a:xfrm>
          <a:prstGeom prst="rect">
            <a:avLst/>
          </a:prstGeom>
        </p:spPr>
        <p:txBody>
          <a:bodyPr vert="horz" lIns="104132" tIns="52066" rIns="104132" bIns="5206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DA35FE-6DF7-4617-B03F-F7FA34B82B6D}" type="datetime1">
              <a:rPr lang="en-US" smtClean="0"/>
              <a:pPr/>
              <a:t>12/22/12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467100" y="6356351"/>
            <a:ext cx="43586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302240" y="6356351"/>
            <a:ext cx="990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2F2891-6934-4CDA-9DF1-44B80A7135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4722" y="202408"/>
            <a:ext cx="11934713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396" indent="-31239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8923" indent="-281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319" indent="-281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714" indent="-23950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110" indent="-23950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506" indent="-23950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86769" indent="-20826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99165" indent="-208264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1561" indent="-20826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6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1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2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3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3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4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5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11193780" cy="1828800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Pregnant healthcare website</a:t>
            </a:r>
            <a:endParaRPr lang="en-US" sz="5400" b="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124200"/>
            <a:ext cx="6705600" cy="3200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Century Gothic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Supervisor: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Nguyễn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Tất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Trung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1218987">
              <a:lnSpc>
                <a:spcPct val="95000"/>
              </a:lnSpc>
              <a:spcBef>
                <a:spcPts val="0"/>
              </a:spcBef>
              <a:buClrTx/>
              <a:buSzPct val="100000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Team members: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Hà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Đăng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Tiến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1218987">
              <a:lnSpc>
                <a:spcPct val="95000"/>
              </a:lnSpc>
              <a:spcBef>
                <a:spcPts val="0"/>
              </a:spcBef>
              <a:buClrTx/>
              <a:buSzPct val="100000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Đào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Tuấn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1218987">
              <a:lnSpc>
                <a:spcPct val="95000"/>
              </a:lnSpc>
              <a:spcBef>
                <a:spcPts val="0"/>
              </a:spcBef>
              <a:buClrTx/>
              <a:buSzPct val="100000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Trần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Thanh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Tùng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1218987">
              <a:lnSpc>
                <a:spcPct val="95000"/>
              </a:lnSpc>
              <a:spcBef>
                <a:spcPts val="0"/>
              </a:spcBef>
              <a:buClrTx/>
              <a:buSzPct val="100000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Nguyễn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Văn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Dũng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1218987">
              <a:lnSpc>
                <a:spcPct val="95000"/>
              </a:lnSpc>
              <a:spcBef>
                <a:spcPts val="0"/>
              </a:spcBef>
              <a:buClrTx/>
              <a:buSzPct val="100000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Nguyễn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Việt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Hùng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z="1600" smtClean="0">
                <a:solidFill>
                  <a:schemeClr val="tx1"/>
                </a:solidFill>
              </a:rPr>
              <a:pPr/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984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 – Project Management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10698480" cy="4389120"/>
          </a:xfrm>
        </p:spPr>
        <p:txBody>
          <a:bodyPr/>
          <a:lstStyle/>
          <a:p>
            <a:r>
              <a:rPr lang="en-US" sz="3200" b="1" kern="0" dirty="0" smtClean="0">
                <a:cs typeface="Arial" pitchFamily="34" charset="0"/>
              </a:rPr>
              <a:t>Team Work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430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199" y="1894344"/>
            <a:ext cx="8686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Time: 8 hours/day, 6 days/week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Location: school, home ,office , cafe	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   </a:t>
            </a:r>
          </a:p>
          <a:p>
            <a:pPr marL="342900" indent="-3429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Meeting minutes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tuvanhotro.ctu.edu.vn/userfiles/image/skype-logo-white-200x200%2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48" y="3181349"/>
            <a:ext cx="990600" cy="990600"/>
          </a:xfrm>
          <a:prstGeom prst="rect">
            <a:avLst/>
          </a:prstGeom>
          <a:noFill/>
        </p:spPr>
      </p:pic>
      <p:pic>
        <p:nvPicPr>
          <p:cNvPr id="8" name="Picture 4" descr="http://scm-l3.technorati.com/11/02/27/27973/GMail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1" y="3105150"/>
            <a:ext cx="1066799" cy="1066800"/>
          </a:xfrm>
          <a:prstGeom prst="rect">
            <a:avLst/>
          </a:prstGeom>
          <a:noFill/>
        </p:spPr>
      </p:pic>
      <p:pic>
        <p:nvPicPr>
          <p:cNvPr id="9" name="Picture 8" descr="http://www.dreamstime.com/symbol-people-social-media-network-ring-group-talk-thumb13649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3105150"/>
            <a:ext cx="1238250" cy="1238250"/>
          </a:xfrm>
          <a:prstGeom prst="rect">
            <a:avLst/>
          </a:prstGeom>
          <a:noFill/>
        </p:spPr>
      </p:pic>
      <p:pic>
        <p:nvPicPr>
          <p:cNvPr id="10" name="Picture 2" descr="C:\Users\Tienhd01308\Desktop\presentation\image\12-15-2012 10-54-43 P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7550" y="3562353"/>
            <a:ext cx="1414463" cy="561975"/>
          </a:xfrm>
          <a:prstGeom prst="rect">
            <a:avLst/>
          </a:prstGeom>
          <a:noFill/>
        </p:spPr>
      </p:pic>
      <p:pic>
        <p:nvPicPr>
          <p:cNvPr id="11" name="Picture 2" descr="http://www.associatedegreeonline.com/wp-content/uploads/2011/11/2137737248_e9f3e429d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343400"/>
            <a:ext cx="2400300" cy="24003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106984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 – Project Management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10698480" cy="4389120"/>
          </a:xfrm>
        </p:spPr>
        <p:txBody>
          <a:bodyPr/>
          <a:lstStyle/>
          <a:p>
            <a:r>
              <a:rPr lang="en-US" sz="3200" b="1" kern="0" dirty="0" smtClean="0">
                <a:cs typeface="Arial" pitchFamily="34" charset="0"/>
              </a:rPr>
              <a:t>Development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9144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17"/>
          <p:cNvSpPr txBox="1"/>
          <p:nvPr/>
        </p:nvSpPr>
        <p:spPr>
          <a:xfrm>
            <a:off x="1988541" y="1600200"/>
            <a:ext cx="144045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Hardware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14"/>
          <p:cNvSpPr txBox="1">
            <a:spLocks/>
          </p:cNvSpPr>
          <p:nvPr/>
        </p:nvSpPr>
        <p:spPr>
          <a:xfrm>
            <a:off x="988695" y="2057400"/>
            <a:ext cx="4040505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 computers for developing with the minimum configuration:1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RAM, 60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hard disk, Core Duo 1.6 GHz.</a:t>
            </a:r>
          </a:p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server computer for testing with the minimum configuration: 4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RAM, 100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hard disk, Core 2 Duo 2.0 GHz.</a:t>
            </a:r>
          </a:p>
          <a:p>
            <a:pPr marL="312396" marR="0" lvl="0" indent="-312396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テキスト ボックス 18"/>
          <p:cNvSpPr txBox="1"/>
          <p:nvPr/>
        </p:nvSpPr>
        <p:spPr>
          <a:xfrm>
            <a:off x="7315200" y="1676400"/>
            <a:ext cx="134004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Software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16"/>
          <p:cNvSpPr txBox="1">
            <a:spLocks/>
          </p:cNvSpPr>
          <p:nvPr/>
        </p:nvSpPr>
        <p:spPr>
          <a:xfrm>
            <a:off x="5635472" y="1676400"/>
            <a:ext cx="5337328" cy="4191000"/>
          </a:xfrm>
          <a:prstGeom prst="rect">
            <a:avLst/>
          </a:prstGeom>
        </p:spPr>
        <p:txBody>
          <a:bodyPr/>
          <a:lstStyle/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Framework: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</a:p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 :Apache/2.2.17 PHP/5.3.6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reamweaverer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8.0        </a:t>
            </a:r>
          </a:p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Dropbox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</a:t>
            </a:r>
          </a:p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Design:  Visio 2007</a:t>
            </a:r>
          </a:p>
          <a:p>
            <a:pPr marL="1353715" lvl="2" indent="-312396" defTabSz="91440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353715" lvl="2" indent="-312396" defTabSz="91440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Enterprise Architect 7.5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874374" lvl="3" indent="-312396" defTabSz="914400">
              <a:spcBef>
                <a:spcPct val="20000"/>
              </a:spcBef>
              <a:buClr>
                <a:schemeClr val="accent3"/>
              </a:buClr>
              <a:buSzPct val="95000"/>
              <a:buFont typeface="Courier New" pitchFamily="49" charset="0"/>
              <a:buChar char="o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 descr="12-15-2012 11-34-58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7400" y="3124200"/>
            <a:ext cx="838200" cy="817179"/>
          </a:xfrm>
          <a:prstGeom prst="rect">
            <a:avLst/>
          </a:prstGeom>
        </p:spPr>
      </p:pic>
      <p:pic>
        <p:nvPicPr>
          <p:cNvPr id="12" name="Picture 2" descr="C:\Users\Tienhd01308\Desktop\presentation\image\12-15-2012 10-54-43 P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7" y="3886200"/>
            <a:ext cx="1414463" cy="561975"/>
          </a:xfrm>
          <a:prstGeom prst="rect">
            <a:avLst/>
          </a:prstGeom>
          <a:noFill/>
        </p:spPr>
      </p:pic>
      <p:pic>
        <p:nvPicPr>
          <p:cNvPr id="13" name="Picture 2" descr="http://www.hotsoftwares.com/images/en-US111_Office_Visio_Pro_2010_D87-043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4419600"/>
            <a:ext cx="868680" cy="1143000"/>
          </a:xfrm>
          <a:prstGeom prst="rect">
            <a:avLst/>
          </a:prstGeom>
          <a:noFill/>
        </p:spPr>
      </p:pic>
      <p:pic>
        <p:nvPicPr>
          <p:cNvPr id="14" name="Picture 13" descr="Enterprise-Architect-for-UML-2-1-1160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5029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106984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 – Project Management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114800" cy="609600"/>
          </a:xfrm>
        </p:spPr>
        <p:txBody>
          <a:bodyPr/>
          <a:lstStyle/>
          <a:p>
            <a:r>
              <a:rPr lang="en-US" sz="2400" b="1" kern="0" dirty="0" smtClean="0">
                <a:cs typeface="Arial" pitchFamily="34" charset="0"/>
              </a:rPr>
              <a:t>Detail Plan – </a:t>
            </a:r>
            <a:r>
              <a:rPr lang="en-US" sz="2400" b="1" dirty="0" smtClean="0"/>
              <a:t>WBS</a:t>
            </a:r>
          </a:p>
          <a:p>
            <a:endParaRPr lang="en-US" sz="3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9144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ienhd01308\Desktop\ss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990600"/>
            <a:ext cx="7239000" cy="577157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106984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 – Project Management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724400" cy="685800"/>
          </a:xfrm>
        </p:spPr>
        <p:txBody>
          <a:bodyPr>
            <a:normAutofit/>
          </a:bodyPr>
          <a:lstStyle/>
          <a:p>
            <a:r>
              <a:rPr lang="en-US" sz="2400" b="1" kern="0" dirty="0" smtClean="0">
                <a:cs typeface="Arial" pitchFamily="34" charset="0"/>
              </a:rPr>
              <a:t>Detail Plan – </a:t>
            </a:r>
            <a:r>
              <a:rPr lang="en-US" sz="2400" b="1" dirty="0" smtClean="0"/>
              <a:t>Gantt Chart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9144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Tienhd01308\Desktop\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7848600" cy="532105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106984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 – Project Management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10698480" cy="4389120"/>
          </a:xfrm>
        </p:spPr>
        <p:txBody>
          <a:bodyPr/>
          <a:lstStyle/>
          <a:p>
            <a:r>
              <a:rPr lang="en-US" sz="3200" b="1" kern="0" dirty="0" smtClean="0">
                <a:cs typeface="Arial" pitchFamily="34" charset="0"/>
              </a:rPr>
              <a:t>Quality Plan</a:t>
            </a:r>
            <a:endParaRPr lang="en-US" sz="3200" b="1" dirty="0" smtClean="0"/>
          </a:p>
          <a:p>
            <a:endParaRPr lang="en-US" sz="3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9144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71663"/>
              </p:ext>
            </p:extLst>
          </p:nvPr>
        </p:nvGraphicFramePr>
        <p:xfrm>
          <a:off x="1524000" y="1676400"/>
          <a:ext cx="8229600" cy="1585811"/>
        </p:xfrm>
        <a:graphic>
          <a:graphicData uri="http://schemas.openxmlformats.org/drawingml/2006/table">
            <a:tbl>
              <a:tblPr/>
              <a:tblGrid>
                <a:gridCol w="2894807"/>
                <a:gridCol w="5334793"/>
              </a:tblGrid>
              <a:tr h="874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Arial"/>
                        </a:rPr>
                        <a:t>Estimated </a:t>
                      </a:r>
                      <a:endParaRPr lang="en-US" sz="24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4" marR="73024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Arial"/>
                          <a:ea typeface="MS Mincho"/>
                          <a:cs typeface="Arial"/>
                        </a:rPr>
                        <a:t>Quantity</a:t>
                      </a:r>
                      <a:endParaRPr lang="en-US" sz="24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4" marR="73024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11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/>
                          <a:ea typeface="MS Mincho"/>
                          <a:cs typeface="Arial"/>
                        </a:rPr>
                        <a:t>Defect density</a:t>
                      </a:r>
                      <a:endParaRPr lang="en-US" sz="2000" b="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4" marR="73024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MS Mincho"/>
                          <a:cs typeface="Arial"/>
                        </a:rPr>
                        <a:t>5 bugs per </a:t>
                      </a:r>
                      <a:r>
                        <a:rPr lang="en-US" sz="2000" dirty="0" err="1">
                          <a:latin typeface="Arial"/>
                          <a:ea typeface="MS Mincho"/>
                          <a:cs typeface="Arial"/>
                        </a:rPr>
                        <a:t>kLOC</a:t>
                      </a:r>
                      <a:endParaRPr lang="en-US" sz="2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4" marR="73024" marT="18415" marB="1841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581400" y="3657600"/>
            <a:ext cx="38862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106984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 – Project Management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10698480" cy="4389120"/>
          </a:xfrm>
        </p:spPr>
        <p:txBody>
          <a:bodyPr/>
          <a:lstStyle/>
          <a:p>
            <a:r>
              <a:rPr lang="en-US" sz="3200" b="1" kern="0" dirty="0" smtClean="0">
                <a:cs typeface="Arial" pitchFamily="34" charset="0"/>
              </a:rPr>
              <a:t>Risk Management</a:t>
            </a:r>
          </a:p>
          <a:p>
            <a:pPr>
              <a:buNone/>
            </a:pPr>
            <a:endParaRPr lang="en-US" sz="3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9144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600200"/>
          <a:ext cx="10058400" cy="5083853"/>
        </p:xfrm>
        <a:graphic>
          <a:graphicData uri="http://schemas.openxmlformats.org/drawingml/2006/table">
            <a:tbl>
              <a:tblPr/>
              <a:tblGrid>
                <a:gridCol w="562969"/>
                <a:gridCol w="1989161"/>
                <a:gridCol w="3377820"/>
                <a:gridCol w="3096337"/>
                <a:gridCol w="1032113"/>
              </a:tblGrid>
              <a:tr h="325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Risk Description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Avoidance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Contingency Plan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Status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87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S Mincho"/>
                          <a:cs typeface="Times New Roman"/>
                        </a:rPr>
                        <a:t>Member is ill at critical times in the project­­­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S Mincho"/>
                          <a:cs typeface="Times New Roman"/>
                        </a:rPr>
                        <a:t>Organize team so that there is more overlap of work and people therefore.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Using buffer time (Saturday and Sunday) to recover jobs.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9774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Team members conflict with each others.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Increase number of communication channels that will help team members understand each other’s better.</a:t>
                      </a:r>
                      <a:b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</a:b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 PM has responsibility to find the root cause and help to solve conflict between individuals.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- Team-building is also an essential activity.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Failure to meet scope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 Study technical and assign research task for each member.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 Learning from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Mr.TrungNT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 (lecturer) and person have technology expert.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latin typeface="Arial"/>
                          <a:ea typeface="MS Mincho"/>
                          <a:cs typeface="Times New Roman"/>
                        </a:rPr>
                        <a:t>- Spend more time for research about technology.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latin typeface="Arial"/>
                          <a:ea typeface="MS Mincho"/>
                          <a:cs typeface="Times New Roman"/>
                        </a:rPr>
                        <a:t>- Reference from the experience of lecturer for support and research solution.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latin typeface="Arial"/>
                          <a:ea typeface="MS Mincho"/>
                          <a:cs typeface="Times New Roman"/>
                        </a:rPr>
                        <a:t>- Inform to lecturer to reduce scope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4661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latin typeface="Arial"/>
                          <a:ea typeface="MS Mincho"/>
                          <a:cs typeface="Times New Roman"/>
                        </a:rPr>
                        <a:t>Failure to meet agree schedule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 PM control task and push member finish task daily.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 Member: Daily Report and raise issue when mistake have or not solve.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 Learning from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TrungNT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 (lecturer) or other Group: how to manage time and task.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200" dirty="0">
                          <a:latin typeface="Arial"/>
                          <a:ea typeface="MS Mincho"/>
                          <a:cs typeface="Times New Roman"/>
                        </a:rPr>
                        <a:t>Create buffer in Plan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200" dirty="0">
                          <a:latin typeface="Arial"/>
                          <a:ea typeface="MS Mincho"/>
                          <a:cs typeface="Times New Roman"/>
                        </a:rPr>
                        <a:t>Use Saturday and Sunday as Buffer time.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Closed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5" marR="45545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kern="0" dirty="0" smtClean="0">
                <a:cs typeface="Arial" pitchFamily="34" charset="0"/>
              </a:rPr>
              <a:t>Functional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ループ化 20"/>
          <p:cNvGrpSpPr/>
          <p:nvPr/>
        </p:nvGrpSpPr>
        <p:grpSpPr>
          <a:xfrm>
            <a:off x="2667000" y="1828800"/>
            <a:ext cx="6019800" cy="4572000"/>
            <a:chOff x="2895600" y="1219200"/>
            <a:chExt cx="4619625" cy="52578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9" name="正方形/長方形 21"/>
            <p:cNvSpPr/>
            <p:nvPr/>
          </p:nvSpPr>
          <p:spPr>
            <a:xfrm>
              <a:off x="2895600" y="1219200"/>
              <a:ext cx="4619625" cy="52578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テキスト ボックス 23"/>
            <p:cNvSpPr txBox="1"/>
            <p:nvPr/>
          </p:nvSpPr>
          <p:spPr>
            <a:xfrm>
              <a:off x="4343400" y="1676400"/>
              <a:ext cx="25146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CMS  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News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テキスト ボックス 34"/>
            <p:cNvSpPr txBox="1"/>
            <p:nvPr/>
          </p:nvSpPr>
          <p:spPr>
            <a:xfrm>
              <a:off x="4343400" y="2743200"/>
              <a:ext cx="239671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WALL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Users Communication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テキスト ボックス 35"/>
            <p:cNvSpPr txBox="1"/>
            <p:nvPr/>
          </p:nvSpPr>
          <p:spPr>
            <a:xfrm>
              <a:off x="4419600" y="5129629"/>
              <a:ext cx="2071901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SMS 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Pregnancy Remind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22" descr="CMS3841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864000" cy="864000"/>
          </a:xfrm>
          <a:prstGeom prst="rect">
            <a:avLst/>
          </a:prstGeom>
        </p:spPr>
      </p:pic>
      <p:pic>
        <p:nvPicPr>
          <p:cNvPr id="24" name="Picture 23" descr="Communication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94200"/>
            <a:ext cx="871200" cy="792000"/>
          </a:xfrm>
          <a:prstGeom prst="rect">
            <a:avLst/>
          </a:prstGeom>
        </p:spPr>
      </p:pic>
      <p:sp>
        <p:nvSpPr>
          <p:cNvPr id="25" name="テキスト ボックス 35"/>
          <p:cNvSpPr txBox="1"/>
          <p:nvPr/>
        </p:nvSpPr>
        <p:spPr>
          <a:xfrm>
            <a:off x="4572000" y="4355068"/>
            <a:ext cx="217015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POST - REVIEW</a:t>
            </a:r>
          </a:p>
        </p:txBody>
      </p:sp>
      <p:pic>
        <p:nvPicPr>
          <p:cNvPr id="26" name="Picture 25" descr="review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14800"/>
            <a:ext cx="871200" cy="792000"/>
          </a:xfrm>
          <a:prstGeom prst="rect">
            <a:avLst/>
          </a:prstGeom>
        </p:spPr>
      </p:pic>
      <p:pic>
        <p:nvPicPr>
          <p:cNvPr id="27" name="Picture 26" descr="SMS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63" y="5069163"/>
            <a:ext cx="1020037" cy="102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dirty="0" smtClean="0"/>
              <a:t>CMS – News :  Index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143000" y="20574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2pPr>
            <a:lvl3pPr marL="82296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3pPr>
            <a:lvl4pPr marL="123444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64592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057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6pPr>
            <a:lvl7pPr marL="24688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28803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2918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400" b="1" dirty="0" smtClean="0"/>
              <a:t>- News</a:t>
            </a:r>
          </a:p>
          <a:p>
            <a:pPr algn="l"/>
            <a:r>
              <a:rPr lang="en-US" sz="2400" b="1" dirty="0" smtClean="0"/>
              <a:t>- Categories</a:t>
            </a:r>
          </a:p>
          <a:p>
            <a:pPr algn="l"/>
            <a:r>
              <a:rPr lang="en-US" sz="2400" b="1" dirty="0" smtClean="0"/>
              <a:t>- Image slider</a:t>
            </a:r>
          </a:p>
          <a:p>
            <a:pPr algn="l"/>
            <a:r>
              <a:rPr lang="en-US" sz="2400" b="1" dirty="0" smtClean="0"/>
              <a:t>- Due </a:t>
            </a:r>
            <a:r>
              <a:rPr lang="en-US" sz="2400" b="1" dirty="0"/>
              <a:t>date </a:t>
            </a:r>
            <a:r>
              <a:rPr lang="en-US" sz="2400" b="1" dirty="0" smtClean="0"/>
              <a:t>calculator</a:t>
            </a:r>
          </a:p>
          <a:p>
            <a:pPr algn="l"/>
            <a:r>
              <a:rPr lang="en-US" sz="2400" b="1" dirty="0" smtClean="0"/>
              <a:t>- Advertiser</a:t>
            </a:r>
          </a:p>
          <a:p>
            <a:pPr algn="l"/>
            <a:r>
              <a:rPr lang="en-US" sz="2400" b="1" dirty="0" smtClean="0"/>
              <a:t>- Search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</p:txBody>
      </p:sp>
      <p:pic>
        <p:nvPicPr>
          <p:cNvPr id="5" name="Picture 4" descr="Screen Shot 2012-12-20 at 4.2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24230"/>
            <a:ext cx="7010399" cy="4702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dirty="0" smtClean="0"/>
              <a:t>CMS – News: Index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17"/>
          <p:cNvSpPr txBox="1"/>
          <p:nvPr/>
        </p:nvSpPr>
        <p:spPr>
          <a:xfrm>
            <a:off x="1219200" y="2070318"/>
            <a:ext cx="3048000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News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+ Title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+ Content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+ Date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+ Source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+ Relation news</a:t>
            </a: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Shot 2012-12-19 at 12.3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05000"/>
            <a:ext cx="735998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dirty="0" smtClean="0"/>
              <a:t>CMS – News: Index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7"/>
          <p:cNvSpPr txBox="1"/>
          <p:nvPr/>
        </p:nvSpPr>
        <p:spPr>
          <a:xfrm>
            <a:off x="990600" y="2667000"/>
            <a:ext cx="6019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Index – Search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+ Search by news title,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news content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Screen Shot 2012-12-17 at 3.5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0797"/>
            <a:ext cx="6781800" cy="442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698480" cy="1143000"/>
          </a:xfrm>
        </p:spPr>
        <p:txBody>
          <a:bodyPr/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Members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430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napshot_20101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295400"/>
            <a:ext cx="2895600" cy="2016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149944_1356707178075_130692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9422" y="3962400"/>
            <a:ext cx="1846978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550537_3702135625426_11222714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7114" y="3962400"/>
            <a:ext cx="2593486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547292_3474028980618_132937607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1295400"/>
            <a:ext cx="24840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724400" y="33336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Hà Đăng </a:t>
            </a:r>
            <a:r>
              <a:rPr lang="en-US" dirty="0" err="1" smtClean="0"/>
              <a:t>Tiến</a:t>
            </a:r>
            <a:r>
              <a:rPr lang="en-US" dirty="0" smtClean="0"/>
              <a:t> (PM)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352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Nguyễn</a:t>
            </a:r>
            <a:r>
              <a:rPr lang="en-US" dirty="0" smtClean="0"/>
              <a:t> </a:t>
            </a:r>
            <a:r>
              <a:rPr lang="en-US" dirty="0" err="1" smtClean="0"/>
              <a:t>Việt</a:t>
            </a:r>
            <a:r>
              <a:rPr lang="en-US" dirty="0" smtClean="0"/>
              <a:t> </a:t>
            </a:r>
            <a:r>
              <a:rPr lang="en-US" dirty="0" err="1" smtClean="0"/>
              <a:t>Hùng</a:t>
            </a:r>
            <a:r>
              <a:rPr lang="en-US" dirty="0" smtClean="0"/>
              <a:t> (Tester)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6248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Nguyễn</a:t>
            </a:r>
            <a:r>
              <a:rPr lang="en-US" dirty="0" smtClean="0"/>
              <a:t> Văn </a:t>
            </a:r>
            <a:r>
              <a:rPr lang="en-US" dirty="0" err="1" smtClean="0"/>
              <a:t>Dũng</a:t>
            </a:r>
            <a:r>
              <a:rPr lang="en-US" smtClean="0"/>
              <a:t> (Dev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6248400"/>
            <a:ext cx="275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Đào</a:t>
            </a:r>
            <a:r>
              <a:rPr lang="en-US" dirty="0" smtClean="0"/>
              <a:t> Anh </a:t>
            </a:r>
            <a:r>
              <a:rPr lang="en-US" dirty="0" err="1" smtClean="0"/>
              <a:t>Tuấn</a:t>
            </a:r>
            <a:r>
              <a:rPr lang="en-US" dirty="0" smtClean="0"/>
              <a:t> (Dev)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6248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Trần</a:t>
            </a:r>
            <a:r>
              <a:rPr lang="en-US" dirty="0" smtClean="0"/>
              <a:t> Thanh </a:t>
            </a:r>
            <a:r>
              <a:rPr lang="en-US" dirty="0" err="1" smtClean="0"/>
              <a:t>Tùng</a:t>
            </a:r>
            <a:r>
              <a:rPr lang="en-US" dirty="0" smtClean="0"/>
              <a:t> (Dev)                  </a:t>
            </a:r>
            <a:endParaRPr lang="en-US" dirty="0"/>
          </a:p>
        </p:txBody>
      </p:sp>
      <p:pic>
        <p:nvPicPr>
          <p:cNvPr id="17" name="図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57200"/>
            <a:ext cx="25908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8763000" y="4038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Nguyễn</a:t>
            </a:r>
            <a:r>
              <a:rPr lang="en-US" dirty="0" smtClean="0"/>
              <a:t> </a:t>
            </a:r>
            <a:r>
              <a:rPr lang="en-US" dirty="0" err="1" smtClean="0"/>
              <a:t>Tất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(Supervisor)</a:t>
            </a:r>
            <a:endParaRPr lang="en-US" dirty="0"/>
          </a:p>
        </p:txBody>
      </p:sp>
      <p:pic>
        <p:nvPicPr>
          <p:cNvPr id="19" name="Picture 18" descr="pictur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2484000" cy="2240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dirty="0" smtClean="0"/>
              <a:t>CMS – News: Admin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9812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2pPr>
            <a:lvl3pPr marL="82296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3pPr>
            <a:lvl4pPr marL="123444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64592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057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6pPr>
            <a:lvl7pPr marL="24688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28803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2918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200" b="1" dirty="0" smtClean="0"/>
              <a:t>Categories</a:t>
            </a:r>
          </a:p>
          <a:p>
            <a:pPr algn="l"/>
            <a:r>
              <a:rPr lang="en-US" sz="2200" b="1" dirty="0" smtClean="0"/>
              <a:t>News</a:t>
            </a:r>
          </a:p>
          <a:p>
            <a:pPr algn="l"/>
            <a:r>
              <a:rPr lang="en-US" sz="2200" b="1" dirty="0" smtClean="0"/>
              <a:t>Users</a:t>
            </a:r>
          </a:p>
          <a:p>
            <a:pPr algn="l"/>
            <a:r>
              <a:rPr lang="en-US" sz="2200" b="1" dirty="0" smtClean="0"/>
              <a:t>Templates</a:t>
            </a:r>
          </a:p>
          <a:p>
            <a:pPr algn="l"/>
            <a:r>
              <a:rPr lang="en-US" sz="2200" b="1" dirty="0" smtClean="0"/>
              <a:t>Home images (out of scope)</a:t>
            </a:r>
          </a:p>
          <a:p>
            <a:pPr algn="l"/>
            <a:r>
              <a:rPr lang="en-US" sz="2200" b="1" dirty="0" smtClean="0"/>
              <a:t>Advertises (out of scope)</a:t>
            </a:r>
          </a:p>
          <a:p>
            <a:pPr algn="l"/>
            <a:r>
              <a:rPr lang="en-US" sz="2200" b="1" dirty="0" smtClean="0"/>
              <a:t>Configurations </a:t>
            </a:r>
          </a:p>
          <a:p>
            <a:pPr algn="l"/>
            <a:r>
              <a:rPr lang="en-US" sz="2200" b="1" dirty="0" smtClean="0"/>
              <a:t>Backup database</a:t>
            </a:r>
          </a:p>
        </p:txBody>
      </p:sp>
      <p:pic>
        <p:nvPicPr>
          <p:cNvPr id="5" name="Picture 4" descr="Screen Shot 2012-12-20 at 4.25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7405946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dirty="0" smtClean="0"/>
              <a:t>Wall – Users communication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7"/>
          <p:cNvSpPr txBox="1"/>
          <p:nvPr/>
        </p:nvSpPr>
        <p:spPr>
          <a:xfrm>
            <a:off x="990600" y="2133600"/>
            <a:ext cx="3505200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+ Register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	+ User name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Email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Password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Gender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Login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Forgot password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Logout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Screen Shot 2012-12-19 at 12.48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43688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creen Shot 2012-12-19 at 12.49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95800"/>
            <a:ext cx="43688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dirty="0" smtClean="0"/>
              <a:t>Wall – Users communication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7"/>
          <p:cNvSpPr txBox="1"/>
          <p:nvPr/>
        </p:nvSpPr>
        <p:spPr>
          <a:xfrm>
            <a:off x="990600" y="2133600"/>
            <a:ext cx="3505200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+ Register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	+ User name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Email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Password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Gender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Login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Forgot password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Logout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Screen Shot 2012-12-19 at 12.48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43688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creen Shot 2012-12-19 at 12.49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95800"/>
            <a:ext cx="43688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dirty="0" smtClean="0"/>
              <a:t>Wall – Users communication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7"/>
          <p:cNvSpPr txBox="1"/>
          <p:nvPr/>
        </p:nvSpPr>
        <p:spPr>
          <a:xfrm>
            <a:off x="1219200" y="2133600"/>
            <a:ext cx="3429000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+ User home page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	+ Avatar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Information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Friends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Messages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Pictures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Stories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3" name="Picture 12" descr="Screen Shot 2012-12-17 at 11.40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93563"/>
            <a:ext cx="5867400" cy="3850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dirty="0" smtClean="0"/>
              <a:t>Wall – Users communication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17"/>
          <p:cNvSpPr txBox="1"/>
          <p:nvPr/>
        </p:nvSpPr>
        <p:spPr>
          <a:xfrm>
            <a:off x="762000" y="2286000"/>
            <a:ext cx="38100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User </a:t>
            </a:r>
            <a:r>
              <a:rPr lang="en-US" sz="2400" b="1" smtClean="0">
                <a:solidFill>
                  <a:schemeClr val="tx1"/>
                </a:solidFill>
              </a:rPr>
              <a:t>configuration page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0" name="Picture 9" descr="Screen Shot 2012-12-17 at 11.4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057400"/>
            <a:ext cx="6048187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dirty="0" smtClean="0"/>
              <a:t>Post – Review: Post news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7"/>
          <p:cNvSpPr txBox="1"/>
          <p:nvPr/>
        </p:nvSpPr>
        <p:spPr>
          <a:xfrm>
            <a:off x="914400" y="1981200"/>
            <a:ext cx="5029200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+ News post form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	+ Title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Type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Picture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Content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Source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News posted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News have been reviewed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News haven’t been reviewed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News haven’t been reviewed yet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Screen Shot 2012-12-17 at 1.3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5791200" cy="268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dirty="0" smtClean="0"/>
              <a:t>Post – Review: Review news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17"/>
          <p:cNvSpPr txBox="1"/>
          <p:nvPr/>
        </p:nvSpPr>
        <p:spPr>
          <a:xfrm>
            <a:off x="990600" y="2133600"/>
            <a:ext cx="4191000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+ News post form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	+ News information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Accept/Reject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+ Comment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News haven’t reviewed yet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News rejected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+ News reviewed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Screen Shot 2012-12-17 at 1.4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4800600" cy="212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Screen Shot 2012-12-17 at 11.27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38601"/>
            <a:ext cx="4800600" cy="2248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dirty="0" smtClean="0"/>
              <a:t>SMS – Pregnancy Remind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35"/>
          <p:cNvSpPr txBox="1"/>
          <p:nvPr/>
        </p:nvSpPr>
        <p:spPr>
          <a:xfrm>
            <a:off x="1041289" y="2438400"/>
            <a:ext cx="32391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1. Member input date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35"/>
          <p:cNvSpPr txBox="1"/>
          <p:nvPr/>
        </p:nvSpPr>
        <p:spPr>
          <a:xfrm>
            <a:off x="1041289" y="2819400"/>
            <a:ext cx="35347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2. Input phone number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35"/>
          <p:cNvSpPr txBox="1"/>
          <p:nvPr/>
        </p:nvSpPr>
        <p:spPr>
          <a:xfrm>
            <a:off x="1041289" y="3200400"/>
            <a:ext cx="31037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3. Click “</a:t>
            </a:r>
            <a:r>
              <a:rPr lang="en-US" sz="2400" b="1" dirty="0" err="1" smtClean="0">
                <a:solidFill>
                  <a:schemeClr val="tx1"/>
                </a:solidFill>
              </a:rPr>
              <a:t>Chấp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</a:rPr>
              <a:t>”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35"/>
          <p:cNvSpPr txBox="1"/>
          <p:nvPr/>
        </p:nvSpPr>
        <p:spPr>
          <a:xfrm>
            <a:off x="6638186" y="1600200"/>
            <a:ext cx="367587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Automatic send remind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message 6h AM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ca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613610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kern="0" dirty="0" smtClean="0">
                <a:cs typeface="Arial" pitchFamily="34" charset="0"/>
              </a:rPr>
              <a:t>Non-Functional Requirement</a:t>
            </a:r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2"/>
          <p:cNvSpPr txBox="1"/>
          <p:nvPr/>
        </p:nvSpPr>
        <p:spPr>
          <a:xfrm>
            <a:off x="990600" y="2314813"/>
            <a:ext cx="4724400" cy="2375009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Usability</a:t>
            </a: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Vietnamese </a:t>
            </a:r>
            <a:r>
              <a:rPr lang="en-US" b="1" dirty="0" smtClean="0">
                <a:solidFill>
                  <a:schemeClr val="bg1"/>
                </a:solidFill>
              </a:rPr>
              <a:t>language</a:t>
            </a: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UI: </a:t>
            </a:r>
            <a:r>
              <a:rPr lang="en-US" b="1" dirty="0" smtClean="0">
                <a:solidFill>
                  <a:schemeClr val="bg1"/>
                </a:solidFill>
              </a:rPr>
              <a:t>simple</a:t>
            </a:r>
            <a:r>
              <a:rPr lang="en-US" b="1" dirty="0" smtClean="0">
                <a:solidFill>
                  <a:schemeClr val="bg1"/>
                </a:solidFill>
              </a:rPr>
              <a:t>, out-standing</a:t>
            </a: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Searching tool: </a:t>
            </a:r>
            <a:r>
              <a:rPr lang="en-US" b="1" dirty="0" smtClean="0">
                <a:solidFill>
                  <a:schemeClr val="bg1"/>
                </a:solidFill>
              </a:rPr>
              <a:t>full text search</a:t>
            </a: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テキスト ボックス 1"/>
          <p:cNvSpPr txBox="1"/>
          <p:nvPr/>
        </p:nvSpPr>
        <p:spPr>
          <a:xfrm>
            <a:off x="5943600" y="2349391"/>
            <a:ext cx="4876800" cy="2375009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Reliability</a:t>
            </a: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Data collected, reviewed carefully  and correctly.</a:t>
            </a: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Database and files: backed up regularly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III – Software Requirement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200" b="1" kern="0" dirty="0" smtClean="0">
                <a:cs typeface="Arial" pitchFamily="34" charset="0"/>
              </a:rPr>
              <a:t>Non-Functional Requirement</a:t>
            </a:r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2"/>
          <p:cNvSpPr txBox="1"/>
          <p:nvPr/>
        </p:nvSpPr>
        <p:spPr>
          <a:xfrm>
            <a:off x="838200" y="2188061"/>
            <a:ext cx="4953000" cy="1451679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Security</a:t>
            </a: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User password: invisible even to admin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6248400" y="2188061"/>
            <a:ext cx="4953000" cy="3298339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Availability</a:t>
            </a: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Install on two different server</a:t>
            </a:r>
            <a:endParaRPr lang="en-US" b="1" dirty="0" smtClean="0">
              <a:solidFill>
                <a:schemeClr val="bg1"/>
              </a:solidFill>
            </a:endParaRP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Can be turned off when </a:t>
            </a:r>
            <a:r>
              <a:rPr lang="en-US" b="1" dirty="0" smtClean="0">
                <a:solidFill>
                  <a:schemeClr val="bg1"/>
                </a:solidFill>
              </a:rPr>
              <a:t>upgrading</a:t>
            </a: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endParaRPr lang="en-US" b="1" dirty="0">
              <a:solidFill>
                <a:schemeClr val="bg1"/>
              </a:solidFill>
            </a:endParaRP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endParaRPr lang="en-US" b="1" dirty="0" smtClean="0">
              <a:solidFill>
                <a:schemeClr val="bg1"/>
              </a:solidFill>
            </a:endParaRP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27"/>
          <p:cNvSpPr txBox="1"/>
          <p:nvPr/>
        </p:nvSpPr>
        <p:spPr>
          <a:xfrm>
            <a:off x="838200" y="4016861"/>
            <a:ext cx="4953000" cy="1451679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Maintainability</a:t>
            </a: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Coding convention</a:t>
            </a:r>
          </a:p>
          <a:p>
            <a:pPr marL="741363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Source </a:t>
            </a:r>
            <a:r>
              <a:rPr lang="en-US" b="1" dirty="0" smtClean="0">
                <a:solidFill>
                  <a:schemeClr val="bg1"/>
                </a:solidFill>
              </a:rPr>
              <a:t>structure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850880" cy="1143000"/>
          </a:xfrm>
        </p:spPr>
        <p:txBody>
          <a:bodyPr/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Outline of content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3</a:t>
            </a:fld>
            <a:endParaRPr lang="en-US" dirty="0"/>
          </a:p>
        </p:txBody>
      </p:sp>
      <p:sp useBgFill="1">
        <p:nvSpPr>
          <p:cNvPr id="29" name="AutoShape 65"/>
          <p:cNvSpPr>
            <a:spLocks noGrp="1" noChangeArrowheads="1"/>
          </p:cNvSpPr>
          <p:nvPr>
            <p:ph idx="1"/>
          </p:nvPr>
        </p:nvSpPr>
        <p:spPr bwMode="auto">
          <a:xfrm>
            <a:off x="1416050" y="1600200"/>
            <a:ext cx="5273675" cy="4572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lvl="0"/>
            <a:r>
              <a:rPr lang="en-US" sz="2000" dirty="0" smtClean="0"/>
              <a:t>1.   Introduction</a:t>
            </a:r>
            <a:endParaRPr lang="en-US" sz="2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04800" y="12192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AutoShape 65"/>
          <p:cNvSpPr txBox="1">
            <a:spLocks noChangeArrowheads="1"/>
          </p:cNvSpPr>
          <p:nvPr/>
        </p:nvSpPr>
        <p:spPr bwMode="auto">
          <a:xfrm>
            <a:off x="1431925" y="2209800"/>
            <a:ext cx="5273675" cy="4572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132" tIns="52066" rIns="104132" bIns="52066" anchor="ctr">
            <a:noAutofit/>
          </a:bodyPr>
          <a:lstStyle/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dirty="0"/>
              <a:t>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Project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0" name="AutoShape 65"/>
          <p:cNvSpPr txBox="1">
            <a:spLocks noChangeArrowheads="1"/>
          </p:cNvSpPr>
          <p:nvPr/>
        </p:nvSpPr>
        <p:spPr bwMode="auto">
          <a:xfrm>
            <a:off x="1431925" y="2819400"/>
            <a:ext cx="5273675" cy="4572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132" tIns="52066" rIns="104132" bIns="52066" anchor="ctr">
            <a:noAutofit/>
          </a:bodyPr>
          <a:lstStyle/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dirty="0"/>
              <a:t>3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Software Requirement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Specification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1" name="AutoShape 65"/>
          <p:cNvSpPr txBox="1">
            <a:spLocks noChangeArrowheads="1"/>
          </p:cNvSpPr>
          <p:nvPr/>
        </p:nvSpPr>
        <p:spPr bwMode="auto">
          <a:xfrm>
            <a:off x="1431925" y="3429000"/>
            <a:ext cx="5273675" cy="4572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132" tIns="52066" rIns="104132" bIns="52066" anchor="ctr">
            <a:noAutofit/>
          </a:bodyPr>
          <a:lstStyle/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dirty="0"/>
              <a:t>4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Software Design Description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2" name="AutoShape 65"/>
          <p:cNvSpPr txBox="1">
            <a:spLocks noChangeArrowheads="1"/>
          </p:cNvSpPr>
          <p:nvPr/>
        </p:nvSpPr>
        <p:spPr bwMode="auto">
          <a:xfrm>
            <a:off x="1431925" y="4038600"/>
            <a:ext cx="5273675" cy="4572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132" tIns="52066" rIns="104132" bIns="52066" anchor="ctr">
            <a:noAutofit/>
          </a:bodyPr>
          <a:lstStyle/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dirty="0"/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Testing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3" name="AutoShape 65"/>
          <p:cNvSpPr txBox="1">
            <a:spLocks noChangeArrowheads="1"/>
          </p:cNvSpPr>
          <p:nvPr/>
        </p:nvSpPr>
        <p:spPr bwMode="auto">
          <a:xfrm>
            <a:off x="1431925" y="4648200"/>
            <a:ext cx="5273675" cy="4572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132" tIns="52066" rIns="104132" bIns="52066" anchor="ctr">
            <a:noAutofit/>
          </a:bodyPr>
          <a:lstStyle/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dirty="0"/>
              <a:t>6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Lesson Learned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4" name="AutoShape 65"/>
          <p:cNvSpPr txBox="1">
            <a:spLocks noChangeArrowheads="1"/>
          </p:cNvSpPr>
          <p:nvPr/>
        </p:nvSpPr>
        <p:spPr bwMode="auto">
          <a:xfrm>
            <a:off x="1431925" y="5257800"/>
            <a:ext cx="5273675" cy="4572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132" tIns="52066" rIns="104132" bIns="52066" anchor="ctr">
            <a:noAutofit/>
          </a:bodyPr>
          <a:lstStyle/>
          <a:p>
            <a:pPr marL="312396" lvl="0" indent="-312396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dirty="0"/>
              <a:t>7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</a:t>
            </a:r>
            <a:r>
              <a:rPr lang="en-US" dirty="0" smtClean="0"/>
              <a:t>Demo</a:t>
            </a:r>
            <a:endParaRPr lang="en-US" dirty="0"/>
          </a:p>
        </p:txBody>
      </p:sp>
      <p:sp useBgFill="1">
        <p:nvSpPr>
          <p:cNvPr id="45" name="AutoShape 65"/>
          <p:cNvSpPr txBox="1">
            <a:spLocks noChangeArrowheads="1"/>
          </p:cNvSpPr>
          <p:nvPr/>
        </p:nvSpPr>
        <p:spPr bwMode="auto">
          <a:xfrm>
            <a:off x="1431925" y="5867400"/>
            <a:ext cx="5273675" cy="4572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132" tIns="52066" rIns="104132" bIns="52066" anchor="ctr">
            <a:noAutofit/>
          </a:bodyPr>
          <a:lstStyle/>
          <a:p>
            <a:pPr marL="312396" marR="0" lvl="0" indent="-31239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dirty="0"/>
              <a:t>8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Q&amp;A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IV – Design Description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smtClean="0">
                <a:cs typeface="Arial" pitchFamily="34" charset="0"/>
              </a:rPr>
              <a:t>Structural Diagram</a:t>
            </a:r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05"/>
          <p:cNvGrpSpPr>
            <a:grpSpLocks noChangeAspect="1"/>
          </p:cNvGrpSpPr>
          <p:nvPr/>
        </p:nvGrpSpPr>
        <p:grpSpPr bwMode="auto">
          <a:xfrm>
            <a:off x="2286000" y="1752600"/>
            <a:ext cx="8153400" cy="4789204"/>
            <a:chOff x="1977" y="-2382"/>
            <a:chExt cx="8203" cy="8781"/>
          </a:xfrm>
        </p:grpSpPr>
        <p:sp>
          <p:nvSpPr>
            <p:cNvPr id="11" name="AutoShape 167"/>
            <p:cNvSpPr>
              <a:spLocks noChangeAspect="1" noChangeArrowheads="1" noTextEdit="1"/>
            </p:cNvSpPr>
            <p:nvPr/>
          </p:nvSpPr>
          <p:spPr bwMode="auto">
            <a:xfrm>
              <a:off x="1977" y="-2382"/>
              <a:ext cx="8203" cy="878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66"/>
            <p:cNvSpPr>
              <a:spLocks noChangeArrowheads="1"/>
            </p:cNvSpPr>
            <p:nvPr/>
          </p:nvSpPr>
          <p:spPr bwMode="auto">
            <a:xfrm>
              <a:off x="4201" y="4625"/>
              <a:ext cx="5523" cy="16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Database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165"/>
            <p:cNvSpPr>
              <a:spLocks noChangeArrowheads="1"/>
            </p:cNvSpPr>
            <p:nvPr/>
          </p:nvSpPr>
          <p:spPr bwMode="auto">
            <a:xfrm>
              <a:off x="5857" y="5118"/>
              <a:ext cx="2708" cy="983"/>
            </a:xfrm>
            <a:prstGeom prst="flowChartMagneticDisk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HeraDB (Mysql-5.5.10)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164"/>
            <p:cNvSpPr>
              <a:spLocks noChangeArrowheads="1"/>
            </p:cNvSpPr>
            <p:nvPr/>
          </p:nvSpPr>
          <p:spPr bwMode="auto">
            <a:xfrm>
              <a:off x="4201" y="2291"/>
              <a:ext cx="5524" cy="22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 Access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Group 161"/>
            <p:cNvGrpSpPr>
              <a:grpSpLocks/>
            </p:cNvGrpSpPr>
            <p:nvPr/>
          </p:nvGrpSpPr>
          <p:grpSpPr bwMode="auto">
            <a:xfrm>
              <a:off x="6047" y="2992"/>
              <a:ext cx="2691" cy="1332"/>
              <a:chOff x="5531" y="-175"/>
              <a:chExt cx="1526" cy="1154"/>
            </a:xfrm>
          </p:grpSpPr>
          <p:sp>
            <p:nvSpPr>
              <p:cNvPr id="71" name="Text Box 163"/>
              <p:cNvSpPr txBox="1">
                <a:spLocks noChangeArrowheads="1"/>
              </p:cNvSpPr>
              <p:nvPr/>
            </p:nvSpPr>
            <p:spPr bwMode="auto">
              <a:xfrm>
                <a:off x="5531" y="9"/>
                <a:ext cx="1526" cy="9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DBAccess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(config.php &amp; dbconnect.php)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Text Box 162"/>
              <p:cNvSpPr txBox="1">
                <a:spLocks noChangeArrowheads="1"/>
              </p:cNvSpPr>
              <p:nvPr/>
            </p:nvSpPr>
            <p:spPr bwMode="auto">
              <a:xfrm>
                <a:off x="5531" y="-175"/>
                <a:ext cx="738" cy="1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AutoShape 160"/>
            <p:cNvSpPr>
              <a:spLocks noChangeArrowheads="1"/>
            </p:cNvSpPr>
            <p:nvPr/>
          </p:nvSpPr>
          <p:spPr bwMode="auto">
            <a:xfrm>
              <a:off x="2127" y="-2319"/>
              <a:ext cx="1638" cy="86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Common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50"/>
            <p:cNvGrpSpPr>
              <a:grpSpLocks/>
            </p:cNvGrpSpPr>
            <p:nvPr/>
          </p:nvGrpSpPr>
          <p:grpSpPr bwMode="auto">
            <a:xfrm>
              <a:off x="2296" y="-1213"/>
              <a:ext cx="1306" cy="3359"/>
              <a:chOff x="2296" y="-1213"/>
              <a:chExt cx="1306" cy="3359"/>
            </a:xfrm>
          </p:grpSpPr>
          <p:grpSp>
            <p:nvGrpSpPr>
              <p:cNvPr id="62" name="Group 153"/>
              <p:cNvGrpSpPr>
                <a:grpSpLocks/>
              </p:cNvGrpSpPr>
              <p:nvPr/>
            </p:nvGrpSpPr>
            <p:grpSpPr bwMode="auto">
              <a:xfrm>
                <a:off x="2296" y="-1213"/>
                <a:ext cx="1306" cy="2079"/>
                <a:chOff x="2296" y="-1213"/>
                <a:chExt cx="1306" cy="2079"/>
              </a:xfrm>
            </p:grpSpPr>
            <p:grpSp>
              <p:nvGrpSpPr>
                <p:cNvPr id="65" name="Group 157"/>
                <p:cNvGrpSpPr>
                  <a:grpSpLocks/>
                </p:cNvGrpSpPr>
                <p:nvPr/>
              </p:nvGrpSpPr>
              <p:grpSpPr bwMode="auto">
                <a:xfrm>
                  <a:off x="2296" y="139"/>
                  <a:ext cx="1306" cy="727"/>
                  <a:chOff x="5531" y="-175"/>
                  <a:chExt cx="1303" cy="727"/>
                </a:xfrm>
              </p:grpSpPr>
              <p:sp>
                <p:nvSpPr>
                  <p:cNvPr id="69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1" y="9"/>
                    <a:ext cx="1303" cy="54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rPr>
                      <a:t>Logging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Text Box 1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1" y="-175"/>
                    <a:ext cx="738" cy="18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6" name="Group 154"/>
                <p:cNvGrpSpPr>
                  <a:grpSpLocks/>
                </p:cNvGrpSpPr>
                <p:nvPr/>
              </p:nvGrpSpPr>
              <p:grpSpPr bwMode="auto">
                <a:xfrm>
                  <a:off x="2296" y="-1213"/>
                  <a:ext cx="1305" cy="727"/>
                  <a:chOff x="5531" y="-175"/>
                  <a:chExt cx="1303" cy="727"/>
                </a:xfrm>
              </p:grpSpPr>
              <p:sp>
                <p:nvSpPr>
                  <p:cNvPr id="67" name="Text Box 1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1" y="9"/>
                    <a:ext cx="1303" cy="54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rPr>
                      <a:t>Exception</a:t>
                    </a: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" name="Text Box 1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1" y="-175"/>
                    <a:ext cx="738" cy="18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3" name="Text Box 152"/>
              <p:cNvSpPr txBox="1">
                <a:spLocks noChangeArrowheads="1"/>
              </p:cNvSpPr>
              <p:nvPr/>
            </p:nvSpPr>
            <p:spPr bwMode="auto">
              <a:xfrm>
                <a:off x="2296" y="1602"/>
                <a:ext cx="1303" cy="5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Utilities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 Box 151"/>
              <p:cNvSpPr txBox="1">
                <a:spLocks noChangeArrowheads="1"/>
              </p:cNvSpPr>
              <p:nvPr/>
            </p:nvSpPr>
            <p:spPr bwMode="auto">
              <a:xfrm>
                <a:off x="2296" y="1418"/>
                <a:ext cx="738" cy="1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106"/>
            <p:cNvGrpSpPr>
              <a:grpSpLocks/>
            </p:cNvGrpSpPr>
            <p:nvPr/>
          </p:nvGrpSpPr>
          <p:grpSpPr bwMode="auto">
            <a:xfrm>
              <a:off x="3869" y="-2160"/>
              <a:ext cx="6123" cy="4306"/>
              <a:chOff x="3869" y="-2160"/>
              <a:chExt cx="6123" cy="4306"/>
            </a:xfrm>
          </p:grpSpPr>
          <p:sp>
            <p:nvSpPr>
              <p:cNvPr id="19" name="AutoShape 149"/>
              <p:cNvSpPr>
                <a:spLocks noChangeArrowheads="1"/>
              </p:cNvSpPr>
              <p:nvPr/>
            </p:nvSpPr>
            <p:spPr bwMode="auto">
              <a:xfrm>
                <a:off x="3869" y="-2160"/>
                <a:ext cx="6123" cy="430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Presentation and </a:t>
                </a:r>
                <a:r>
                  <a:rPr kumimoji="0" lang="en-US" sz="13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Bussiness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" name="Group 146"/>
              <p:cNvGrpSpPr>
                <a:grpSpLocks/>
              </p:cNvGrpSpPr>
              <p:nvPr/>
            </p:nvGrpSpPr>
            <p:grpSpPr bwMode="auto">
              <a:xfrm>
                <a:off x="6963" y="-1445"/>
                <a:ext cx="1383" cy="728"/>
                <a:chOff x="5531" y="-175"/>
                <a:chExt cx="1303" cy="727"/>
              </a:xfrm>
            </p:grpSpPr>
            <p:sp>
              <p:nvSpPr>
                <p:cNvPr id="60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5531" y="9"/>
                  <a:ext cx="1303" cy="54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javascript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5531" y="-175"/>
                  <a:ext cx="738" cy="1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1" name="Group 135"/>
              <p:cNvGrpSpPr>
                <a:grpSpLocks/>
              </p:cNvGrpSpPr>
              <p:nvPr/>
            </p:nvGrpSpPr>
            <p:grpSpPr bwMode="auto">
              <a:xfrm>
                <a:off x="3945" y="-1444"/>
                <a:ext cx="1490" cy="3254"/>
                <a:chOff x="4549" y="-2502"/>
                <a:chExt cx="1407" cy="3254"/>
              </a:xfrm>
            </p:grpSpPr>
            <p:grpSp>
              <p:nvGrpSpPr>
                <p:cNvPr id="50" name="Group 139"/>
                <p:cNvGrpSpPr>
                  <a:grpSpLocks/>
                </p:cNvGrpSpPr>
                <p:nvPr/>
              </p:nvGrpSpPr>
              <p:grpSpPr bwMode="auto">
                <a:xfrm>
                  <a:off x="4549" y="-2502"/>
                  <a:ext cx="1305" cy="1996"/>
                  <a:chOff x="4549" y="-2503"/>
                  <a:chExt cx="1305" cy="1996"/>
                </a:xfrm>
              </p:grpSpPr>
              <p:grpSp>
                <p:nvGrpSpPr>
                  <p:cNvPr id="54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4549" y="-2503"/>
                    <a:ext cx="1305" cy="727"/>
                    <a:chOff x="5531" y="-175"/>
                    <a:chExt cx="1303" cy="727"/>
                  </a:xfrm>
                </p:grpSpPr>
                <p:sp>
                  <p:nvSpPr>
                    <p:cNvPr id="58" name="Text Box 1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9"/>
                      <a:ext cx="1303" cy="54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templates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9" name="Text Box 1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-175"/>
                      <a:ext cx="738" cy="18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5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4549" y="-1429"/>
                    <a:ext cx="1305" cy="922"/>
                    <a:chOff x="5531" y="-175"/>
                    <a:chExt cx="1303" cy="922"/>
                  </a:xfrm>
                </p:grpSpPr>
                <p:sp>
                  <p:nvSpPr>
                    <p:cNvPr id="56" name="Text Box 1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9"/>
                      <a:ext cx="1303" cy="73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Content management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7" name="Text Box 1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-175"/>
                      <a:ext cx="738" cy="18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1" name="Group 136"/>
                <p:cNvGrpSpPr>
                  <a:grpSpLocks/>
                </p:cNvGrpSpPr>
                <p:nvPr/>
              </p:nvGrpSpPr>
              <p:grpSpPr bwMode="auto">
                <a:xfrm>
                  <a:off x="4650" y="-182"/>
                  <a:ext cx="1306" cy="934"/>
                  <a:chOff x="5531" y="-175"/>
                  <a:chExt cx="1303" cy="935"/>
                </a:xfrm>
              </p:grpSpPr>
              <p:sp>
                <p:nvSpPr>
                  <p:cNvPr id="52" name="Text Box 1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1" y="9"/>
                    <a:ext cx="1303" cy="75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user home page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Text Box 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1" y="-175"/>
                    <a:ext cx="738" cy="18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22" name="Group 132"/>
              <p:cNvGrpSpPr>
                <a:grpSpLocks/>
              </p:cNvGrpSpPr>
              <p:nvPr/>
            </p:nvGrpSpPr>
            <p:grpSpPr bwMode="auto">
              <a:xfrm>
                <a:off x="6963" y="-405"/>
                <a:ext cx="1383" cy="957"/>
                <a:chOff x="5531" y="-175"/>
                <a:chExt cx="1303" cy="956"/>
              </a:xfrm>
            </p:grpSpPr>
            <p:sp>
              <p:nvSpPr>
                <p:cNvPr id="48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5531" y="9"/>
                  <a:ext cx="1303" cy="77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dirty="0" smtClean="0"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dmin control panel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5531" y="-175"/>
                  <a:ext cx="738" cy="1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3" name="Group 121"/>
              <p:cNvGrpSpPr>
                <a:grpSpLocks/>
              </p:cNvGrpSpPr>
              <p:nvPr/>
            </p:nvGrpSpPr>
            <p:grpSpPr bwMode="auto">
              <a:xfrm>
                <a:off x="5435" y="-1445"/>
                <a:ext cx="1452" cy="3254"/>
                <a:chOff x="5671" y="-1177"/>
                <a:chExt cx="1451" cy="3254"/>
              </a:xfrm>
            </p:grpSpPr>
            <p:grpSp>
              <p:nvGrpSpPr>
                <p:cNvPr id="38" name="Group 125"/>
                <p:cNvGrpSpPr>
                  <a:grpSpLocks/>
                </p:cNvGrpSpPr>
                <p:nvPr/>
              </p:nvGrpSpPr>
              <p:grpSpPr bwMode="auto">
                <a:xfrm>
                  <a:off x="5671" y="-1177"/>
                  <a:ext cx="1383" cy="1997"/>
                  <a:chOff x="5671" y="-1177"/>
                  <a:chExt cx="1383" cy="1997"/>
                </a:xfrm>
              </p:grpSpPr>
              <p:grpSp>
                <p:nvGrpSpPr>
                  <p:cNvPr id="42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5671" y="-1177"/>
                    <a:ext cx="1383" cy="728"/>
                    <a:chOff x="5531" y="-175"/>
                    <a:chExt cx="1303" cy="727"/>
                  </a:xfrm>
                </p:grpSpPr>
                <p:sp>
                  <p:nvSpPr>
                    <p:cNvPr id="46" name="Text Box 1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9"/>
                      <a:ext cx="1303" cy="54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stylesheet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" name="Text Box 1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-175"/>
                      <a:ext cx="738" cy="18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3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5671" y="-103"/>
                    <a:ext cx="1382" cy="923"/>
                    <a:chOff x="5531" y="-175"/>
                    <a:chExt cx="1303" cy="923"/>
                  </a:xfrm>
                </p:grpSpPr>
                <p:sp>
                  <p:nvSpPr>
                    <p:cNvPr id="44" name="Text Box 1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9"/>
                      <a:ext cx="1303" cy="73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Session component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" name="Text Box 1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-175"/>
                      <a:ext cx="738" cy="18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9" name="Group 122"/>
                <p:cNvGrpSpPr>
                  <a:grpSpLocks/>
                </p:cNvGrpSpPr>
                <p:nvPr/>
              </p:nvGrpSpPr>
              <p:grpSpPr bwMode="auto">
                <a:xfrm>
                  <a:off x="5739" y="1142"/>
                  <a:ext cx="1383" cy="935"/>
                  <a:chOff x="5531" y="-175"/>
                  <a:chExt cx="1303" cy="934"/>
                </a:xfrm>
              </p:grpSpPr>
              <p:sp>
                <p:nvSpPr>
                  <p:cNvPr id="40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1" y="9"/>
                    <a:ext cx="1303" cy="7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user activity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1" y="-175"/>
                    <a:ext cx="738" cy="18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24" name="Group 118"/>
              <p:cNvGrpSpPr>
                <a:grpSpLocks/>
              </p:cNvGrpSpPr>
              <p:nvPr/>
            </p:nvGrpSpPr>
            <p:grpSpPr bwMode="auto">
              <a:xfrm>
                <a:off x="7021" y="866"/>
                <a:ext cx="1383" cy="943"/>
                <a:chOff x="5531" y="-175"/>
                <a:chExt cx="1303" cy="942"/>
              </a:xfrm>
            </p:grpSpPr>
            <p:sp>
              <p:nvSpPr>
                <p:cNvPr id="36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5531" y="9"/>
                  <a:ext cx="1303" cy="75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sms</a:t>
                  </a: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1200" dirty="0" smtClean="0"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&amp; </a:t>
                  </a: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email sender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5531" y="-175"/>
                  <a:ext cx="738" cy="1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5" name="Group 107"/>
              <p:cNvGrpSpPr>
                <a:grpSpLocks/>
              </p:cNvGrpSpPr>
              <p:nvPr/>
            </p:nvGrpSpPr>
            <p:grpSpPr bwMode="auto">
              <a:xfrm>
                <a:off x="8501" y="-1452"/>
                <a:ext cx="1491" cy="3262"/>
                <a:chOff x="4549" y="-2502"/>
                <a:chExt cx="1407" cy="3262"/>
              </a:xfrm>
            </p:grpSpPr>
            <p:grpSp>
              <p:nvGrpSpPr>
                <p:cNvPr id="26" name="Group 111"/>
                <p:cNvGrpSpPr>
                  <a:grpSpLocks/>
                </p:cNvGrpSpPr>
                <p:nvPr/>
              </p:nvGrpSpPr>
              <p:grpSpPr bwMode="auto">
                <a:xfrm>
                  <a:off x="4549" y="-2502"/>
                  <a:ext cx="1305" cy="2004"/>
                  <a:chOff x="4549" y="-2503"/>
                  <a:chExt cx="1305" cy="2004"/>
                </a:xfrm>
              </p:grpSpPr>
              <p:grpSp>
                <p:nvGrpSpPr>
                  <p:cNvPr id="30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4549" y="-2503"/>
                    <a:ext cx="1305" cy="727"/>
                    <a:chOff x="5531" y="-175"/>
                    <a:chExt cx="1303" cy="727"/>
                  </a:xfrm>
                </p:grpSpPr>
                <p:sp>
                  <p:nvSpPr>
                    <p:cNvPr id="34" name="Text Box 1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9"/>
                      <a:ext cx="1303" cy="54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images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Text Box 1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-175"/>
                      <a:ext cx="738" cy="18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1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549" y="-1429"/>
                    <a:ext cx="1305" cy="930"/>
                    <a:chOff x="5531" y="-175"/>
                    <a:chExt cx="1303" cy="930"/>
                  </a:xfrm>
                </p:grpSpPr>
                <p:sp>
                  <p:nvSpPr>
                    <p:cNvPr id="32" name="Text Box 1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9"/>
                      <a:ext cx="1303" cy="74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ser control panel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Text Box 1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31" y="-175"/>
                      <a:ext cx="738" cy="18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" name="Group 108"/>
                <p:cNvGrpSpPr>
                  <a:grpSpLocks/>
                </p:cNvGrpSpPr>
                <p:nvPr/>
              </p:nvGrpSpPr>
              <p:grpSpPr bwMode="auto">
                <a:xfrm>
                  <a:off x="4650" y="-182"/>
                  <a:ext cx="1306" cy="942"/>
                  <a:chOff x="5531" y="-175"/>
                  <a:chExt cx="1303" cy="943"/>
                </a:xfrm>
              </p:grpSpPr>
              <p:sp>
                <p:nvSpPr>
                  <p:cNvPr id="28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1" y="9"/>
                    <a:ext cx="1303" cy="75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Ajax 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(JQuery1.8.3)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1" y="-175"/>
                    <a:ext cx="738" cy="18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IV – Design Description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smtClean="0">
                <a:cs typeface="Arial" pitchFamily="34" charset="0"/>
              </a:rPr>
              <a:t>Send SMS Component</a:t>
            </a:r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Flowchart: Magnetic Disk 135"/>
          <p:cNvSpPr/>
          <p:nvPr/>
        </p:nvSpPr>
        <p:spPr>
          <a:xfrm>
            <a:off x="5257800" y="4876800"/>
            <a:ext cx="17526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876800" y="2438400"/>
            <a:ext cx="24384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 Logic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8153400" y="2438400"/>
            <a:ext cx="24384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Send SMS API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057400" y="2438400"/>
            <a:ext cx="19812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Scheduled Task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Up-Down Arrow 139"/>
          <p:cNvSpPr/>
          <p:nvPr/>
        </p:nvSpPr>
        <p:spPr>
          <a:xfrm>
            <a:off x="5867400" y="3657600"/>
            <a:ext cx="381000" cy="1066800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/>
          <p:cNvSpPr/>
          <p:nvPr/>
        </p:nvSpPr>
        <p:spPr>
          <a:xfrm>
            <a:off x="4038600" y="2819400"/>
            <a:ext cx="6858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/>
          <p:cNvSpPr/>
          <p:nvPr/>
        </p:nvSpPr>
        <p:spPr>
          <a:xfrm>
            <a:off x="7315200" y="2819400"/>
            <a:ext cx="6858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IV – Design Description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smtClean="0">
                <a:cs typeface="Arial" pitchFamily="34" charset="0"/>
              </a:rPr>
              <a:t>Class diagram example</a:t>
            </a:r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0010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IV – Design Description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smtClean="0">
                <a:cs typeface="Arial" pitchFamily="34" charset="0"/>
              </a:rPr>
              <a:t>Sequence diagram example</a:t>
            </a:r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76200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IV – Design Description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/>
              <a:t>Database design</a:t>
            </a:r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066800" y="1798637"/>
            <a:ext cx="8229600" cy="4525963"/>
          </a:xfrm>
          <a:prstGeom prst="rect">
            <a:avLst/>
          </a:prstGeom>
        </p:spPr>
        <p:txBody>
          <a:bodyPr vert="horz" lIns="104132" tIns="52066" rIns="104132" bIns="52066">
            <a:normAutofit fontScale="92500" lnSpcReduction="20000"/>
          </a:bodyPr>
          <a:lstStyle/>
          <a:p>
            <a:pPr marL="312396" marR="0" lvl="0" indent="-312396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Business tables: user, comment…</a:t>
            </a:r>
          </a:p>
          <a:p>
            <a:pPr marL="312396" marR="0" lvl="0" indent="-312396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Support tables: template, config…</a:t>
            </a:r>
          </a:p>
          <a:p>
            <a:pPr marL="312396" marR="0" lvl="0" indent="-312396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Every table has a PRIMARY_KEY named _id which is of type: INT NOT NULL AUTO_INCREMENT</a:t>
            </a:r>
          </a:p>
          <a:p>
            <a:pPr marL="312396" marR="0" lvl="0" indent="-312396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Indexing  for better performance: posterId, cat_id…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IV – Design Description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smtClean="0">
                <a:cs typeface="Arial" pitchFamily="34" charset="0"/>
              </a:rPr>
              <a:t>Database design</a:t>
            </a:r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V – Test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smtClean="0">
                <a:cs typeface="Arial" pitchFamily="34" charset="0"/>
              </a:rPr>
              <a:t>Test process</a:t>
            </a:r>
            <a:endParaRPr lang="en-US" sz="3200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03920038"/>
              </p:ext>
            </p:extLst>
          </p:nvPr>
        </p:nvGraphicFramePr>
        <p:xfrm>
          <a:off x="28194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V – Test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smtClean="0">
                <a:cs typeface="Arial" pitchFamily="34" charset="0"/>
              </a:rPr>
              <a:t>Test phases</a:t>
            </a:r>
            <a:endParaRPr lang="en-US" sz="3200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2345489" y="2719009"/>
            <a:ext cx="7941511" cy="3662225"/>
            <a:chOff x="381000" y="2392362"/>
            <a:chExt cx="8305800" cy="3782298"/>
          </a:xfrm>
        </p:grpSpPr>
        <p:sp>
          <p:nvSpPr>
            <p:cNvPr id="80" name="Curved Left Arrow 79"/>
            <p:cNvSpPr/>
            <p:nvPr/>
          </p:nvSpPr>
          <p:spPr>
            <a:xfrm rot="644326" flipV="1">
              <a:off x="6925396" y="2727959"/>
              <a:ext cx="533400" cy="762000"/>
            </a:xfrm>
            <a:prstGeom prst="curvedLeftArrow">
              <a:avLst>
                <a:gd name="adj1" fmla="val 25000"/>
                <a:gd name="adj2" fmla="val 50000"/>
                <a:gd name="adj3" fmla="val 41260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1" name="Curved Left Arrow 80"/>
            <p:cNvSpPr/>
            <p:nvPr/>
          </p:nvSpPr>
          <p:spPr>
            <a:xfrm rot="644326" flipV="1">
              <a:off x="6639645" y="4530890"/>
              <a:ext cx="533400" cy="762000"/>
            </a:xfrm>
            <a:prstGeom prst="curvedLeftArrow">
              <a:avLst>
                <a:gd name="adj1" fmla="val 25000"/>
                <a:gd name="adj2" fmla="val 50000"/>
                <a:gd name="adj3" fmla="val 41260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2" name="Curved Left Arrow 81"/>
            <p:cNvSpPr/>
            <p:nvPr/>
          </p:nvSpPr>
          <p:spPr>
            <a:xfrm rot="644326" flipV="1">
              <a:off x="6711083" y="3660509"/>
              <a:ext cx="533400" cy="762000"/>
            </a:xfrm>
            <a:prstGeom prst="curvedLeftArrow">
              <a:avLst>
                <a:gd name="adj1" fmla="val 25000"/>
                <a:gd name="adj2" fmla="val 50000"/>
                <a:gd name="adj3" fmla="val 41260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9" name="Circular Arrow 88"/>
            <p:cNvSpPr/>
            <p:nvPr/>
          </p:nvSpPr>
          <p:spPr>
            <a:xfrm rot="5400000" flipV="1">
              <a:off x="643059" y="3535362"/>
              <a:ext cx="1143000" cy="1143000"/>
            </a:xfrm>
            <a:prstGeom prst="circularArrow">
              <a:avLst>
                <a:gd name="adj1" fmla="val 9731"/>
                <a:gd name="adj2" fmla="val 2727214"/>
                <a:gd name="adj3" fmla="val 21359020"/>
                <a:gd name="adj4" fmla="val 10348932"/>
                <a:gd name="adj5" fmla="val 13739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0" name="Circular Arrow 89"/>
            <p:cNvSpPr/>
            <p:nvPr/>
          </p:nvSpPr>
          <p:spPr>
            <a:xfrm rot="5400000" flipV="1">
              <a:off x="871659" y="4602162"/>
              <a:ext cx="1143000" cy="1143000"/>
            </a:xfrm>
            <a:prstGeom prst="circularArrow">
              <a:avLst>
                <a:gd name="adj1" fmla="val 9731"/>
                <a:gd name="adj2" fmla="val 2727214"/>
                <a:gd name="adj3" fmla="val 21359020"/>
                <a:gd name="adj4" fmla="val 10348932"/>
                <a:gd name="adj5" fmla="val 14502"/>
              </a:avLst>
            </a:prstGeom>
            <a:solidFill>
              <a:srgbClr val="00C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1" name="Circular Arrow 90"/>
            <p:cNvSpPr/>
            <p:nvPr/>
          </p:nvSpPr>
          <p:spPr>
            <a:xfrm rot="5400000" flipV="1">
              <a:off x="381000" y="2544762"/>
              <a:ext cx="1143000" cy="1143000"/>
            </a:xfrm>
            <a:prstGeom prst="circularArrow">
              <a:avLst>
                <a:gd name="adj1" fmla="val 9731"/>
                <a:gd name="adj2" fmla="val 2727214"/>
                <a:gd name="adj3" fmla="val 21359020"/>
                <a:gd name="adj4" fmla="val 10348932"/>
                <a:gd name="adj5" fmla="val 13739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239000" y="5059362"/>
              <a:ext cx="1447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15/11-18/11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239000" y="4144962"/>
              <a:ext cx="1447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19</a:t>
              </a:r>
              <a:r>
                <a:rPr lang="en-US" sz="1800" b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/11-23/11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239000" y="3306762"/>
              <a:ext cx="1447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24/11-28/11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62800" y="2468562"/>
              <a:ext cx="1447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29</a:t>
              </a:r>
              <a:r>
                <a:rPr lang="en-US" sz="1800" b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/11-10/12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6" name="Up Arrow 95"/>
            <p:cNvSpPr/>
            <p:nvPr/>
          </p:nvSpPr>
          <p:spPr>
            <a:xfrm>
              <a:off x="8534400" y="2392362"/>
              <a:ext cx="152400" cy="3048000"/>
            </a:xfrm>
            <a:prstGeom prst="upArrow">
              <a:avLst/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1" name="Down Arrow 100"/>
            <p:cNvSpPr/>
            <p:nvPr/>
          </p:nvSpPr>
          <p:spPr>
            <a:xfrm rot="13564274">
              <a:off x="5069991" y="5622297"/>
              <a:ext cx="268353" cy="83064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2" name="Down Arrow 101"/>
            <p:cNvSpPr/>
            <p:nvPr/>
          </p:nvSpPr>
          <p:spPr>
            <a:xfrm rot="18333957">
              <a:off x="2967912" y="5645232"/>
              <a:ext cx="259749" cy="79910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058192" y="1600200"/>
            <a:ext cx="3428208" cy="914400"/>
          </a:xfrm>
          <a:prstGeom prst="rect">
            <a:avLst/>
          </a:prstGeom>
          <a:solidFill>
            <a:srgbClr val="6699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ea typeface="Times New Roman"/>
              </a:rPr>
              <a:t>Software Development Phases </a:t>
            </a:r>
            <a:endParaRPr lang="en-US" sz="1600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105" name="Flowchart: Alternate Process 104"/>
          <p:cNvSpPr/>
          <p:nvPr/>
        </p:nvSpPr>
        <p:spPr>
          <a:xfrm>
            <a:off x="2971800" y="2514600"/>
            <a:ext cx="1790700" cy="685800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a typeface="Times New Roman"/>
              </a:rPr>
              <a:t>User Requirement</a:t>
            </a:r>
          </a:p>
        </p:txBody>
      </p:sp>
      <p:sp>
        <p:nvSpPr>
          <p:cNvPr id="106" name="Flowchart: Alternate Process 105"/>
          <p:cNvSpPr/>
          <p:nvPr/>
        </p:nvSpPr>
        <p:spPr>
          <a:xfrm>
            <a:off x="3200400" y="3505200"/>
            <a:ext cx="1905000" cy="685800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a typeface="Times New Roman"/>
              </a:rPr>
              <a:t>System Requirement Spec</a:t>
            </a:r>
          </a:p>
        </p:txBody>
      </p:sp>
      <p:sp>
        <p:nvSpPr>
          <p:cNvPr id="107" name="Flowchart: Alternate Process 106"/>
          <p:cNvSpPr/>
          <p:nvPr/>
        </p:nvSpPr>
        <p:spPr>
          <a:xfrm>
            <a:off x="3429000" y="4492752"/>
            <a:ext cx="1866900" cy="612648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a typeface="Times New Roman"/>
              </a:rPr>
              <a:t>Architectural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a typeface="Times New Roman"/>
              </a:rPr>
              <a:t>Design Spec</a:t>
            </a:r>
          </a:p>
        </p:txBody>
      </p:sp>
      <p:sp>
        <p:nvSpPr>
          <p:cNvPr id="108" name="Flowchart: Alternate Process 107"/>
          <p:cNvSpPr/>
          <p:nvPr/>
        </p:nvSpPr>
        <p:spPr>
          <a:xfrm>
            <a:off x="3581400" y="5410201"/>
            <a:ext cx="1905000" cy="609600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a typeface="Times New Roman"/>
              </a:rPr>
              <a:t>Detail Design Spec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962583" y="1600200"/>
            <a:ext cx="3248217" cy="914400"/>
          </a:xfrm>
          <a:prstGeom prst="rect">
            <a:avLst/>
          </a:prstGeom>
          <a:solidFill>
            <a:srgbClr val="6699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ea typeface="Times New Roman"/>
              </a:rPr>
              <a:t>Test </a:t>
            </a:r>
            <a:r>
              <a:rPr lang="en-US" sz="1600" b="1" dirty="0" smtClean="0">
                <a:solidFill>
                  <a:schemeClr val="bg1"/>
                </a:solidFill>
                <a:ea typeface="Times New Roman"/>
              </a:rPr>
              <a:t>Execute </a:t>
            </a:r>
            <a:r>
              <a:rPr lang="en-US" sz="1600" b="1" dirty="0">
                <a:solidFill>
                  <a:schemeClr val="bg1"/>
                </a:solidFill>
                <a:ea typeface="Times New Roman"/>
              </a:rPr>
              <a:t>Phases</a:t>
            </a:r>
            <a:endParaRPr lang="en-US" sz="1600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110" name="Flowchart: Alternate Process 109"/>
          <p:cNvSpPr/>
          <p:nvPr/>
        </p:nvSpPr>
        <p:spPr>
          <a:xfrm>
            <a:off x="5400675" y="6172200"/>
            <a:ext cx="1152525" cy="533400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a typeface="Times New Roman"/>
              </a:rPr>
              <a:t>Coding &amp; Review</a:t>
            </a:r>
          </a:p>
        </p:txBody>
      </p:sp>
      <p:sp>
        <p:nvSpPr>
          <p:cNvPr id="111" name="Flowchart: Alternate Process 110"/>
          <p:cNvSpPr/>
          <p:nvPr/>
        </p:nvSpPr>
        <p:spPr>
          <a:xfrm>
            <a:off x="6629400" y="5254752"/>
            <a:ext cx="1592513" cy="612648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a typeface="Times New Roman"/>
              </a:rPr>
              <a:t>Unit Test</a:t>
            </a:r>
          </a:p>
        </p:txBody>
      </p:sp>
      <p:sp>
        <p:nvSpPr>
          <p:cNvPr id="112" name="Flowchart: Alternate Process 111"/>
          <p:cNvSpPr/>
          <p:nvPr/>
        </p:nvSpPr>
        <p:spPr>
          <a:xfrm>
            <a:off x="6884737" y="4416552"/>
            <a:ext cx="1497263" cy="612648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a typeface="Times New Roman"/>
              </a:rPr>
              <a:t>Integration Test</a:t>
            </a:r>
          </a:p>
        </p:txBody>
      </p:sp>
      <p:sp>
        <p:nvSpPr>
          <p:cNvPr id="113" name="Flowchart: Alternate Process 112"/>
          <p:cNvSpPr/>
          <p:nvPr/>
        </p:nvSpPr>
        <p:spPr>
          <a:xfrm>
            <a:off x="7014269" y="3505200"/>
            <a:ext cx="1520131" cy="685800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a typeface="Times New Roman"/>
              </a:rPr>
              <a:t>System Test</a:t>
            </a:r>
          </a:p>
        </p:txBody>
      </p:sp>
      <p:sp>
        <p:nvSpPr>
          <p:cNvPr id="114" name="Flowchart: Alternate Process 113"/>
          <p:cNvSpPr/>
          <p:nvPr/>
        </p:nvSpPr>
        <p:spPr>
          <a:xfrm>
            <a:off x="7119918" y="2557458"/>
            <a:ext cx="1795482" cy="642942"/>
          </a:xfrm>
          <a:prstGeom prst="flowChartAlternateProcess">
            <a:avLst/>
          </a:prstGeom>
          <a:solidFill>
            <a:srgbClr val="66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ea typeface="Times New Roman"/>
              </a:rPr>
              <a:t>Acceptance </a:t>
            </a:r>
            <a:r>
              <a:rPr lang="en-US" sz="1600" dirty="0">
                <a:solidFill>
                  <a:schemeClr val="bg1"/>
                </a:solidFill>
                <a:ea typeface="Times New Roman"/>
              </a:rPr>
              <a:t>Test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4781544" y="2819400"/>
            <a:ext cx="2305056" cy="1588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105400" y="3810000"/>
            <a:ext cx="1905000" cy="1588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7" idx="3"/>
          </p:cNvCxnSpPr>
          <p:nvPr/>
        </p:nvCxnSpPr>
        <p:spPr>
          <a:xfrm>
            <a:off x="5295900" y="4799076"/>
            <a:ext cx="1588837" cy="1588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62600" y="5638800"/>
            <a:ext cx="990600" cy="1588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V – Test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smtClean="0">
                <a:cs typeface="Arial" pitchFamily="34" charset="0"/>
              </a:rPr>
              <a:t>Defect log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Using excel to log defect, sample:</a:t>
            </a:r>
          </a:p>
          <a:p>
            <a:pPr lvl="1"/>
            <a:endParaRPr lang="en-US" sz="2900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106268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V – Test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smtClean="0">
                <a:cs typeface="Arial" pitchFamily="34" charset="0"/>
              </a:rPr>
              <a:t>Test result</a:t>
            </a:r>
          </a:p>
          <a:p>
            <a:pPr lvl="1">
              <a:buNone/>
            </a:pPr>
            <a:endParaRPr lang="en-US" sz="2900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9296400" cy="377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4572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6984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 – Introduction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430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ct_Mar2011_V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19200"/>
            <a:ext cx="3479452" cy="4572000"/>
          </a:xfrm>
          <a:prstGeom prst="rect">
            <a:avLst/>
          </a:prstGeom>
        </p:spPr>
      </p:pic>
      <p:pic>
        <p:nvPicPr>
          <p:cNvPr id="14" name="Content Placeholder 13" descr="800px-Internet_users_per_100_inhabitants_ITU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295400"/>
            <a:ext cx="6663282" cy="4389437"/>
          </a:xfrm>
        </p:spPr>
      </p:pic>
      <p:sp>
        <p:nvSpPr>
          <p:cNvPr id="15" name="TextBox 14"/>
          <p:cNvSpPr txBox="1"/>
          <p:nvPr/>
        </p:nvSpPr>
        <p:spPr>
          <a:xfrm>
            <a:off x="1766456" y="5791200"/>
            <a:ext cx="3838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cs typeface="Arial" pitchFamily="34" charset="0"/>
              </a:rPr>
              <a:t>Internet </a:t>
            </a:r>
            <a:r>
              <a:rPr lang="fr-FR" i="1" dirty="0" err="1" smtClean="0">
                <a:cs typeface="Arial" pitchFamily="34" charset="0"/>
              </a:rPr>
              <a:t>users</a:t>
            </a:r>
            <a:r>
              <a:rPr lang="fr-FR" i="1" dirty="0" smtClean="0">
                <a:cs typeface="Arial" pitchFamily="34" charset="0"/>
              </a:rPr>
              <a:t> per 100 </a:t>
            </a:r>
            <a:r>
              <a:rPr lang="fr-FR" i="1" dirty="0" err="1" smtClean="0">
                <a:cs typeface="Arial" pitchFamily="34" charset="0"/>
              </a:rPr>
              <a:t>inhabitants</a:t>
            </a:r>
            <a:endParaRPr lang="en-US" i="1" dirty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9200" y="6019800"/>
            <a:ext cx="1678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Quality of life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V – Test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r>
              <a:rPr lang="en-US" sz="3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smtClean="0">
                <a:cs typeface="Arial" pitchFamily="34" charset="0"/>
              </a:rPr>
              <a:t>Acceptance test result</a:t>
            </a:r>
          </a:p>
          <a:p>
            <a:pPr lvl="1">
              <a:buNone/>
            </a:pPr>
            <a:endParaRPr lang="en-US" sz="2900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24"/>
          <p:cNvGrpSpPr/>
          <p:nvPr/>
        </p:nvGrpSpPr>
        <p:grpSpPr>
          <a:xfrm>
            <a:off x="1758264" y="1891162"/>
            <a:ext cx="7385736" cy="4357238"/>
            <a:chOff x="967208" y="1357521"/>
            <a:chExt cx="7385736" cy="4357238"/>
          </a:xfrm>
        </p:grpSpPr>
        <p:sp>
          <p:nvSpPr>
            <p:cNvPr id="11" name="フリーフォーム 2"/>
            <p:cNvSpPr/>
            <p:nvPr/>
          </p:nvSpPr>
          <p:spPr>
            <a:xfrm>
              <a:off x="967208" y="1357521"/>
              <a:ext cx="3451278" cy="862819"/>
            </a:xfrm>
            <a:custGeom>
              <a:avLst/>
              <a:gdLst>
                <a:gd name="connsiteX0" fmla="*/ 0 w 3451278"/>
                <a:gd name="connsiteY0" fmla="*/ 86282 h 862819"/>
                <a:gd name="connsiteX1" fmla="*/ 86282 w 3451278"/>
                <a:gd name="connsiteY1" fmla="*/ 0 h 862819"/>
                <a:gd name="connsiteX2" fmla="*/ 3364996 w 3451278"/>
                <a:gd name="connsiteY2" fmla="*/ 0 h 862819"/>
                <a:gd name="connsiteX3" fmla="*/ 3451278 w 3451278"/>
                <a:gd name="connsiteY3" fmla="*/ 86282 h 862819"/>
                <a:gd name="connsiteX4" fmla="*/ 3451278 w 3451278"/>
                <a:gd name="connsiteY4" fmla="*/ 776537 h 862819"/>
                <a:gd name="connsiteX5" fmla="*/ 3364996 w 3451278"/>
                <a:gd name="connsiteY5" fmla="*/ 862819 h 862819"/>
                <a:gd name="connsiteX6" fmla="*/ 86282 w 3451278"/>
                <a:gd name="connsiteY6" fmla="*/ 862819 h 862819"/>
                <a:gd name="connsiteX7" fmla="*/ 0 w 3451278"/>
                <a:gd name="connsiteY7" fmla="*/ 776537 h 862819"/>
                <a:gd name="connsiteX8" fmla="*/ 0 w 3451278"/>
                <a:gd name="connsiteY8" fmla="*/ 86282 h 86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1278" h="862819">
                  <a:moveTo>
                    <a:pt x="0" y="86282"/>
                  </a:moveTo>
                  <a:cubicBezTo>
                    <a:pt x="0" y="38630"/>
                    <a:pt x="38630" y="0"/>
                    <a:pt x="86282" y="0"/>
                  </a:cubicBezTo>
                  <a:lnTo>
                    <a:pt x="3364996" y="0"/>
                  </a:lnTo>
                  <a:cubicBezTo>
                    <a:pt x="3412648" y="0"/>
                    <a:pt x="3451278" y="38630"/>
                    <a:pt x="3451278" y="86282"/>
                  </a:cubicBezTo>
                  <a:lnTo>
                    <a:pt x="3451278" y="776537"/>
                  </a:lnTo>
                  <a:cubicBezTo>
                    <a:pt x="3451278" y="824189"/>
                    <a:pt x="3412648" y="862819"/>
                    <a:pt x="3364996" y="862819"/>
                  </a:cubicBezTo>
                  <a:lnTo>
                    <a:pt x="86282" y="862819"/>
                  </a:lnTo>
                  <a:cubicBezTo>
                    <a:pt x="38630" y="862819"/>
                    <a:pt x="0" y="824189"/>
                    <a:pt x="0" y="776537"/>
                  </a:cubicBezTo>
                  <a:lnTo>
                    <a:pt x="0" y="86282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41" tIns="90041" rIns="90041" bIns="90041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00" dirty="0" smtClean="0"/>
                <a:t>PHW</a:t>
              </a:r>
              <a:endParaRPr lang="vi-VN" sz="5100" kern="1200" dirty="0"/>
            </a:p>
          </p:txBody>
        </p:sp>
        <p:sp>
          <p:nvSpPr>
            <p:cNvPr id="12" name="右矢印 4"/>
            <p:cNvSpPr/>
            <p:nvPr/>
          </p:nvSpPr>
          <p:spPr>
            <a:xfrm rot="5400000">
              <a:off x="2560132" y="2200708"/>
              <a:ext cx="265431" cy="341252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7030A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フリーフォーム 12"/>
            <p:cNvSpPr/>
            <p:nvPr/>
          </p:nvSpPr>
          <p:spPr>
            <a:xfrm>
              <a:off x="967208" y="2522327"/>
              <a:ext cx="3451278" cy="862819"/>
            </a:xfrm>
            <a:custGeom>
              <a:avLst/>
              <a:gdLst>
                <a:gd name="connsiteX0" fmla="*/ 0 w 3451278"/>
                <a:gd name="connsiteY0" fmla="*/ 86282 h 862819"/>
                <a:gd name="connsiteX1" fmla="*/ 86282 w 3451278"/>
                <a:gd name="connsiteY1" fmla="*/ 0 h 862819"/>
                <a:gd name="connsiteX2" fmla="*/ 3364996 w 3451278"/>
                <a:gd name="connsiteY2" fmla="*/ 0 h 862819"/>
                <a:gd name="connsiteX3" fmla="*/ 3451278 w 3451278"/>
                <a:gd name="connsiteY3" fmla="*/ 86282 h 862819"/>
                <a:gd name="connsiteX4" fmla="*/ 3451278 w 3451278"/>
                <a:gd name="connsiteY4" fmla="*/ 776537 h 862819"/>
                <a:gd name="connsiteX5" fmla="*/ 3364996 w 3451278"/>
                <a:gd name="connsiteY5" fmla="*/ 862819 h 862819"/>
                <a:gd name="connsiteX6" fmla="*/ 86282 w 3451278"/>
                <a:gd name="connsiteY6" fmla="*/ 862819 h 862819"/>
                <a:gd name="connsiteX7" fmla="*/ 0 w 3451278"/>
                <a:gd name="connsiteY7" fmla="*/ 776537 h 862819"/>
                <a:gd name="connsiteX8" fmla="*/ 0 w 3451278"/>
                <a:gd name="connsiteY8" fmla="*/ 86282 h 86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1278" h="862819">
                  <a:moveTo>
                    <a:pt x="0" y="86282"/>
                  </a:moveTo>
                  <a:cubicBezTo>
                    <a:pt x="0" y="38630"/>
                    <a:pt x="38630" y="0"/>
                    <a:pt x="86282" y="0"/>
                  </a:cubicBezTo>
                  <a:lnTo>
                    <a:pt x="3364996" y="0"/>
                  </a:lnTo>
                  <a:cubicBezTo>
                    <a:pt x="3412648" y="0"/>
                    <a:pt x="3451278" y="38630"/>
                    <a:pt x="3451278" y="86282"/>
                  </a:cubicBezTo>
                  <a:lnTo>
                    <a:pt x="3451278" y="776537"/>
                  </a:lnTo>
                  <a:cubicBezTo>
                    <a:pt x="3451278" y="824189"/>
                    <a:pt x="3412648" y="862819"/>
                    <a:pt x="3364996" y="862819"/>
                  </a:cubicBezTo>
                  <a:lnTo>
                    <a:pt x="86282" y="862819"/>
                  </a:lnTo>
                  <a:cubicBezTo>
                    <a:pt x="38630" y="862819"/>
                    <a:pt x="0" y="824189"/>
                    <a:pt x="0" y="776537"/>
                  </a:cubicBezTo>
                  <a:lnTo>
                    <a:pt x="0" y="86282"/>
                  </a:lnTo>
                  <a:close/>
                </a:path>
              </a:pathLst>
            </a:custGeom>
            <a:solidFill>
              <a:srgbClr val="6699F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481" tIns="54481" rIns="54481" bIns="5448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Release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29/11</a:t>
              </a:r>
              <a:endParaRPr lang="vi-VN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右矢印 13"/>
            <p:cNvSpPr/>
            <p:nvPr/>
          </p:nvSpPr>
          <p:spPr>
            <a:xfrm rot="10800000" flipH="1">
              <a:off x="4462463" y="2819397"/>
              <a:ext cx="411956" cy="294347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7030A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フリーフォーム 14"/>
            <p:cNvSpPr/>
            <p:nvPr/>
          </p:nvSpPr>
          <p:spPr>
            <a:xfrm>
              <a:off x="967208" y="3687134"/>
              <a:ext cx="3451278" cy="862819"/>
            </a:xfrm>
            <a:custGeom>
              <a:avLst/>
              <a:gdLst>
                <a:gd name="connsiteX0" fmla="*/ 0 w 3451278"/>
                <a:gd name="connsiteY0" fmla="*/ 86282 h 862819"/>
                <a:gd name="connsiteX1" fmla="*/ 86282 w 3451278"/>
                <a:gd name="connsiteY1" fmla="*/ 0 h 862819"/>
                <a:gd name="connsiteX2" fmla="*/ 3364996 w 3451278"/>
                <a:gd name="connsiteY2" fmla="*/ 0 h 862819"/>
                <a:gd name="connsiteX3" fmla="*/ 3451278 w 3451278"/>
                <a:gd name="connsiteY3" fmla="*/ 86282 h 862819"/>
                <a:gd name="connsiteX4" fmla="*/ 3451278 w 3451278"/>
                <a:gd name="connsiteY4" fmla="*/ 776537 h 862819"/>
                <a:gd name="connsiteX5" fmla="*/ 3364996 w 3451278"/>
                <a:gd name="connsiteY5" fmla="*/ 862819 h 862819"/>
                <a:gd name="connsiteX6" fmla="*/ 86282 w 3451278"/>
                <a:gd name="connsiteY6" fmla="*/ 862819 h 862819"/>
                <a:gd name="connsiteX7" fmla="*/ 0 w 3451278"/>
                <a:gd name="connsiteY7" fmla="*/ 776537 h 862819"/>
                <a:gd name="connsiteX8" fmla="*/ 0 w 3451278"/>
                <a:gd name="connsiteY8" fmla="*/ 86282 h 86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1278" h="862819">
                  <a:moveTo>
                    <a:pt x="0" y="86282"/>
                  </a:moveTo>
                  <a:cubicBezTo>
                    <a:pt x="0" y="38630"/>
                    <a:pt x="38630" y="0"/>
                    <a:pt x="86282" y="0"/>
                  </a:cubicBezTo>
                  <a:lnTo>
                    <a:pt x="3364996" y="0"/>
                  </a:lnTo>
                  <a:cubicBezTo>
                    <a:pt x="3412648" y="0"/>
                    <a:pt x="3451278" y="38630"/>
                    <a:pt x="3451278" y="86282"/>
                  </a:cubicBezTo>
                  <a:lnTo>
                    <a:pt x="3451278" y="776537"/>
                  </a:lnTo>
                  <a:cubicBezTo>
                    <a:pt x="3451278" y="824189"/>
                    <a:pt x="3412648" y="862819"/>
                    <a:pt x="3364996" y="862819"/>
                  </a:cubicBezTo>
                  <a:lnTo>
                    <a:pt x="86282" y="862819"/>
                  </a:lnTo>
                  <a:cubicBezTo>
                    <a:pt x="38630" y="862819"/>
                    <a:pt x="0" y="824189"/>
                    <a:pt x="0" y="776537"/>
                  </a:cubicBezTo>
                  <a:lnTo>
                    <a:pt x="0" y="86282"/>
                  </a:lnTo>
                  <a:close/>
                </a:path>
              </a:pathLst>
            </a:custGeom>
            <a:solidFill>
              <a:srgbClr val="6699F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481" tIns="54481" rIns="54481" bIns="5448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>
                  <a:solidFill>
                    <a:schemeClr val="bg1"/>
                  </a:solidFill>
                </a:rPr>
                <a:t>Fix bugs 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on time</a:t>
              </a:r>
              <a:endParaRPr lang="vi-VN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右矢印 15"/>
            <p:cNvSpPr/>
            <p:nvPr/>
          </p:nvSpPr>
          <p:spPr>
            <a:xfrm rot="16200000" flipH="1">
              <a:off x="2544844" y="4530321"/>
              <a:ext cx="296007" cy="341252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7030A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フリーフォーム 16"/>
            <p:cNvSpPr/>
            <p:nvPr/>
          </p:nvSpPr>
          <p:spPr>
            <a:xfrm>
              <a:off x="967208" y="4851940"/>
              <a:ext cx="3451278" cy="862819"/>
            </a:xfrm>
            <a:custGeom>
              <a:avLst/>
              <a:gdLst>
                <a:gd name="connsiteX0" fmla="*/ 0 w 3451278"/>
                <a:gd name="connsiteY0" fmla="*/ 86282 h 862819"/>
                <a:gd name="connsiteX1" fmla="*/ 86282 w 3451278"/>
                <a:gd name="connsiteY1" fmla="*/ 0 h 862819"/>
                <a:gd name="connsiteX2" fmla="*/ 3364996 w 3451278"/>
                <a:gd name="connsiteY2" fmla="*/ 0 h 862819"/>
                <a:gd name="connsiteX3" fmla="*/ 3451278 w 3451278"/>
                <a:gd name="connsiteY3" fmla="*/ 86282 h 862819"/>
                <a:gd name="connsiteX4" fmla="*/ 3451278 w 3451278"/>
                <a:gd name="connsiteY4" fmla="*/ 776537 h 862819"/>
                <a:gd name="connsiteX5" fmla="*/ 3364996 w 3451278"/>
                <a:gd name="connsiteY5" fmla="*/ 862819 h 862819"/>
                <a:gd name="connsiteX6" fmla="*/ 86282 w 3451278"/>
                <a:gd name="connsiteY6" fmla="*/ 862819 h 862819"/>
                <a:gd name="connsiteX7" fmla="*/ 0 w 3451278"/>
                <a:gd name="connsiteY7" fmla="*/ 776537 h 862819"/>
                <a:gd name="connsiteX8" fmla="*/ 0 w 3451278"/>
                <a:gd name="connsiteY8" fmla="*/ 86282 h 86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1278" h="862819">
                  <a:moveTo>
                    <a:pt x="0" y="86282"/>
                  </a:moveTo>
                  <a:cubicBezTo>
                    <a:pt x="0" y="38630"/>
                    <a:pt x="38630" y="0"/>
                    <a:pt x="86282" y="0"/>
                  </a:cubicBezTo>
                  <a:lnTo>
                    <a:pt x="3364996" y="0"/>
                  </a:lnTo>
                  <a:cubicBezTo>
                    <a:pt x="3412648" y="0"/>
                    <a:pt x="3451278" y="38630"/>
                    <a:pt x="3451278" y="86282"/>
                  </a:cubicBezTo>
                  <a:lnTo>
                    <a:pt x="3451278" y="776537"/>
                  </a:lnTo>
                  <a:cubicBezTo>
                    <a:pt x="3451278" y="824189"/>
                    <a:pt x="3412648" y="862819"/>
                    <a:pt x="3364996" y="862819"/>
                  </a:cubicBezTo>
                  <a:lnTo>
                    <a:pt x="86282" y="862819"/>
                  </a:lnTo>
                  <a:cubicBezTo>
                    <a:pt x="38630" y="862819"/>
                    <a:pt x="0" y="824189"/>
                    <a:pt x="0" y="776537"/>
                  </a:cubicBezTo>
                  <a:lnTo>
                    <a:pt x="0" y="86282"/>
                  </a:lnTo>
                  <a:close/>
                </a:path>
              </a:pathLst>
            </a:custGeom>
            <a:solidFill>
              <a:srgbClr val="6699F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481" tIns="54481" rIns="54481" bIns="5448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Release  (2</a:t>
              </a:r>
              <a:r>
                <a:rPr lang="en-US" sz="2300" kern="1200" baseline="30000" dirty="0" smtClean="0">
                  <a:solidFill>
                    <a:schemeClr val="bg1"/>
                  </a:solidFill>
                </a:rPr>
                <a:t>nd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)</a:t>
              </a:r>
              <a:br>
                <a:rPr lang="en-US" sz="2300" kern="1200" dirty="0" smtClean="0">
                  <a:solidFill>
                    <a:schemeClr val="bg1"/>
                  </a:solidFill>
                </a:rPr>
              </a:br>
              <a:r>
                <a:rPr lang="en-US" sz="2300" kern="1200" dirty="0" smtClean="0">
                  <a:solidFill>
                    <a:schemeClr val="bg1"/>
                  </a:solidFill>
                </a:rPr>
                <a:t>05/12</a:t>
              </a:r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4901666" y="1357521"/>
              <a:ext cx="3451278" cy="862819"/>
            </a:xfrm>
            <a:custGeom>
              <a:avLst/>
              <a:gdLst>
                <a:gd name="connsiteX0" fmla="*/ 0 w 3451278"/>
                <a:gd name="connsiteY0" fmla="*/ 86282 h 862819"/>
                <a:gd name="connsiteX1" fmla="*/ 86282 w 3451278"/>
                <a:gd name="connsiteY1" fmla="*/ 0 h 862819"/>
                <a:gd name="connsiteX2" fmla="*/ 3364996 w 3451278"/>
                <a:gd name="connsiteY2" fmla="*/ 0 h 862819"/>
                <a:gd name="connsiteX3" fmla="*/ 3451278 w 3451278"/>
                <a:gd name="connsiteY3" fmla="*/ 86282 h 862819"/>
                <a:gd name="connsiteX4" fmla="*/ 3451278 w 3451278"/>
                <a:gd name="connsiteY4" fmla="*/ 776537 h 862819"/>
                <a:gd name="connsiteX5" fmla="*/ 3364996 w 3451278"/>
                <a:gd name="connsiteY5" fmla="*/ 862819 h 862819"/>
                <a:gd name="connsiteX6" fmla="*/ 86282 w 3451278"/>
                <a:gd name="connsiteY6" fmla="*/ 862819 h 862819"/>
                <a:gd name="connsiteX7" fmla="*/ 0 w 3451278"/>
                <a:gd name="connsiteY7" fmla="*/ 776537 h 862819"/>
                <a:gd name="connsiteX8" fmla="*/ 0 w 3451278"/>
                <a:gd name="connsiteY8" fmla="*/ 86282 h 86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1278" h="862819">
                  <a:moveTo>
                    <a:pt x="0" y="86282"/>
                  </a:moveTo>
                  <a:cubicBezTo>
                    <a:pt x="0" y="38630"/>
                    <a:pt x="38630" y="0"/>
                    <a:pt x="86282" y="0"/>
                  </a:cubicBezTo>
                  <a:lnTo>
                    <a:pt x="3364996" y="0"/>
                  </a:lnTo>
                  <a:cubicBezTo>
                    <a:pt x="3412648" y="0"/>
                    <a:pt x="3451278" y="38630"/>
                    <a:pt x="3451278" y="86282"/>
                  </a:cubicBezTo>
                  <a:lnTo>
                    <a:pt x="3451278" y="776537"/>
                  </a:lnTo>
                  <a:cubicBezTo>
                    <a:pt x="3451278" y="824189"/>
                    <a:pt x="3412648" y="862819"/>
                    <a:pt x="3364996" y="862819"/>
                  </a:cubicBezTo>
                  <a:lnTo>
                    <a:pt x="86282" y="862819"/>
                  </a:lnTo>
                  <a:cubicBezTo>
                    <a:pt x="38630" y="862819"/>
                    <a:pt x="0" y="824189"/>
                    <a:pt x="0" y="776537"/>
                  </a:cubicBezTo>
                  <a:lnTo>
                    <a:pt x="0" y="86282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41" tIns="90041" rIns="90041" bIns="90041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00" kern="1200" dirty="0" smtClean="0"/>
                <a:t>User</a:t>
              </a:r>
            </a:p>
          </p:txBody>
        </p:sp>
        <p:sp>
          <p:nvSpPr>
            <p:cNvPr id="19" name="右矢印 18"/>
            <p:cNvSpPr/>
            <p:nvPr/>
          </p:nvSpPr>
          <p:spPr>
            <a:xfrm rot="5400000">
              <a:off x="6484799" y="2196018"/>
              <a:ext cx="285012" cy="350632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7030A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フリーフォーム 19"/>
            <p:cNvSpPr/>
            <p:nvPr/>
          </p:nvSpPr>
          <p:spPr>
            <a:xfrm>
              <a:off x="4901666" y="2522327"/>
              <a:ext cx="3451278" cy="862819"/>
            </a:xfrm>
            <a:custGeom>
              <a:avLst/>
              <a:gdLst>
                <a:gd name="connsiteX0" fmla="*/ 0 w 3451278"/>
                <a:gd name="connsiteY0" fmla="*/ 86282 h 862819"/>
                <a:gd name="connsiteX1" fmla="*/ 86282 w 3451278"/>
                <a:gd name="connsiteY1" fmla="*/ 0 h 862819"/>
                <a:gd name="connsiteX2" fmla="*/ 3364996 w 3451278"/>
                <a:gd name="connsiteY2" fmla="*/ 0 h 862819"/>
                <a:gd name="connsiteX3" fmla="*/ 3451278 w 3451278"/>
                <a:gd name="connsiteY3" fmla="*/ 86282 h 862819"/>
                <a:gd name="connsiteX4" fmla="*/ 3451278 w 3451278"/>
                <a:gd name="connsiteY4" fmla="*/ 776537 h 862819"/>
                <a:gd name="connsiteX5" fmla="*/ 3364996 w 3451278"/>
                <a:gd name="connsiteY5" fmla="*/ 862819 h 862819"/>
                <a:gd name="connsiteX6" fmla="*/ 86282 w 3451278"/>
                <a:gd name="connsiteY6" fmla="*/ 862819 h 862819"/>
                <a:gd name="connsiteX7" fmla="*/ 0 w 3451278"/>
                <a:gd name="connsiteY7" fmla="*/ 776537 h 862819"/>
                <a:gd name="connsiteX8" fmla="*/ 0 w 3451278"/>
                <a:gd name="connsiteY8" fmla="*/ 86282 h 86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1278" h="862819">
                  <a:moveTo>
                    <a:pt x="0" y="86282"/>
                  </a:moveTo>
                  <a:cubicBezTo>
                    <a:pt x="0" y="38630"/>
                    <a:pt x="38630" y="0"/>
                    <a:pt x="86282" y="0"/>
                  </a:cubicBezTo>
                  <a:lnTo>
                    <a:pt x="3364996" y="0"/>
                  </a:lnTo>
                  <a:cubicBezTo>
                    <a:pt x="3412648" y="0"/>
                    <a:pt x="3451278" y="38630"/>
                    <a:pt x="3451278" y="86282"/>
                  </a:cubicBezTo>
                  <a:lnTo>
                    <a:pt x="3451278" y="776537"/>
                  </a:lnTo>
                  <a:cubicBezTo>
                    <a:pt x="3451278" y="824189"/>
                    <a:pt x="3412648" y="862819"/>
                    <a:pt x="3364996" y="862819"/>
                  </a:cubicBezTo>
                  <a:lnTo>
                    <a:pt x="86282" y="862819"/>
                  </a:lnTo>
                  <a:cubicBezTo>
                    <a:pt x="38630" y="862819"/>
                    <a:pt x="0" y="824189"/>
                    <a:pt x="0" y="776537"/>
                  </a:cubicBezTo>
                  <a:lnTo>
                    <a:pt x="0" y="86282"/>
                  </a:lnTo>
                  <a:close/>
                </a:path>
              </a:pathLst>
            </a:custGeom>
            <a:solidFill>
              <a:srgbClr val="6699F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481" tIns="54481" rIns="54481" bIns="5448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Acceptance Test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30/11 – 03/12</a:t>
              </a:r>
              <a:endParaRPr lang="vi-VN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右矢印 20"/>
            <p:cNvSpPr/>
            <p:nvPr/>
          </p:nvSpPr>
          <p:spPr>
            <a:xfrm rot="5400000">
              <a:off x="6482047" y="3360824"/>
              <a:ext cx="290515" cy="350632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7030A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フリーフォーム 21"/>
            <p:cNvSpPr/>
            <p:nvPr/>
          </p:nvSpPr>
          <p:spPr>
            <a:xfrm>
              <a:off x="4901666" y="3687134"/>
              <a:ext cx="3451278" cy="862819"/>
            </a:xfrm>
            <a:custGeom>
              <a:avLst/>
              <a:gdLst>
                <a:gd name="connsiteX0" fmla="*/ 0 w 3451278"/>
                <a:gd name="connsiteY0" fmla="*/ 86282 h 862819"/>
                <a:gd name="connsiteX1" fmla="*/ 86282 w 3451278"/>
                <a:gd name="connsiteY1" fmla="*/ 0 h 862819"/>
                <a:gd name="connsiteX2" fmla="*/ 3364996 w 3451278"/>
                <a:gd name="connsiteY2" fmla="*/ 0 h 862819"/>
                <a:gd name="connsiteX3" fmla="*/ 3451278 w 3451278"/>
                <a:gd name="connsiteY3" fmla="*/ 86282 h 862819"/>
                <a:gd name="connsiteX4" fmla="*/ 3451278 w 3451278"/>
                <a:gd name="connsiteY4" fmla="*/ 776537 h 862819"/>
                <a:gd name="connsiteX5" fmla="*/ 3364996 w 3451278"/>
                <a:gd name="connsiteY5" fmla="*/ 862819 h 862819"/>
                <a:gd name="connsiteX6" fmla="*/ 86282 w 3451278"/>
                <a:gd name="connsiteY6" fmla="*/ 862819 h 862819"/>
                <a:gd name="connsiteX7" fmla="*/ 0 w 3451278"/>
                <a:gd name="connsiteY7" fmla="*/ 776537 h 862819"/>
                <a:gd name="connsiteX8" fmla="*/ 0 w 3451278"/>
                <a:gd name="connsiteY8" fmla="*/ 86282 h 86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1278" h="862819">
                  <a:moveTo>
                    <a:pt x="0" y="86282"/>
                  </a:moveTo>
                  <a:cubicBezTo>
                    <a:pt x="0" y="38630"/>
                    <a:pt x="38630" y="0"/>
                    <a:pt x="86282" y="0"/>
                  </a:cubicBezTo>
                  <a:lnTo>
                    <a:pt x="3364996" y="0"/>
                  </a:lnTo>
                  <a:cubicBezTo>
                    <a:pt x="3412648" y="0"/>
                    <a:pt x="3451278" y="38630"/>
                    <a:pt x="3451278" y="86282"/>
                  </a:cubicBezTo>
                  <a:lnTo>
                    <a:pt x="3451278" y="776537"/>
                  </a:lnTo>
                  <a:cubicBezTo>
                    <a:pt x="3451278" y="824189"/>
                    <a:pt x="3412648" y="862819"/>
                    <a:pt x="3364996" y="862819"/>
                  </a:cubicBezTo>
                  <a:lnTo>
                    <a:pt x="86282" y="862819"/>
                  </a:lnTo>
                  <a:cubicBezTo>
                    <a:pt x="38630" y="862819"/>
                    <a:pt x="0" y="824189"/>
                    <a:pt x="0" y="776537"/>
                  </a:cubicBezTo>
                  <a:lnTo>
                    <a:pt x="0" y="86282"/>
                  </a:lnTo>
                  <a:close/>
                </a:path>
              </a:pathLst>
            </a:custGeom>
            <a:solidFill>
              <a:srgbClr val="6699F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481" tIns="54481" rIns="54481" bIns="5448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aseline="0" dirty="0" smtClean="0">
                  <a:solidFill>
                    <a:schemeClr val="bg1"/>
                  </a:solidFill>
                </a:rPr>
                <a:t>Inform</a:t>
              </a:r>
              <a:r>
                <a:rPr lang="en-US" sz="2300" dirty="0" smtClean="0">
                  <a:solidFill>
                    <a:schemeClr val="bg1"/>
                  </a:solidFill>
                </a:rPr>
                <a:t> bug</a:t>
              </a:r>
              <a:endParaRPr lang="en-US" sz="2300" kern="1200" baseline="0" dirty="0" smtClean="0">
                <a:solidFill>
                  <a:schemeClr val="bg1"/>
                </a:solidFill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baseline="0" dirty="0" smtClean="0">
                  <a:solidFill>
                    <a:schemeClr val="bg1"/>
                  </a:solidFill>
                </a:rPr>
                <a:t>(Total : 2 bugs)</a:t>
              </a:r>
            </a:p>
          </p:txBody>
        </p:sp>
        <p:sp>
          <p:nvSpPr>
            <p:cNvPr id="23" name="右矢印 22"/>
            <p:cNvSpPr/>
            <p:nvPr/>
          </p:nvSpPr>
          <p:spPr>
            <a:xfrm flipV="1">
              <a:off x="4448175" y="5181597"/>
              <a:ext cx="428625" cy="304047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7030A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フリーフォーム 23"/>
            <p:cNvSpPr/>
            <p:nvPr/>
          </p:nvSpPr>
          <p:spPr>
            <a:xfrm>
              <a:off x="4901666" y="4851940"/>
              <a:ext cx="3451278" cy="862819"/>
            </a:xfrm>
            <a:custGeom>
              <a:avLst/>
              <a:gdLst>
                <a:gd name="connsiteX0" fmla="*/ 0 w 3451278"/>
                <a:gd name="connsiteY0" fmla="*/ 86282 h 862819"/>
                <a:gd name="connsiteX1" fmla="*/ 86282 w 3451278"/>
                <a:gd name="connsiteY1" fmla="*/ 0 h 862819"/>
                <a:gd name="connsiteX2" fmla="*/ 3364996 w 3451278"/>
                <a:gd name="connsiteY2" fmla="*/ 0 h 862819"/>
                <a:gd name="connsiteX3" fmla="*/ 3451278 w 3451278"/>
                <a:gd name="connsiteY3" fmla="*/ 86282 h 862819"/>
                <a:gd name="connsiteX4" fmla="*/ 3451278 w 3451278"/>
                <a:gd name="connsiteY4" fmla="*/ 776537 h 862819"/>
                <a:gd name="connsiteX5" fmla="*/ 3364996 w 3451278"/>
                <a:gd name="connsiteY5" fmla="*/ 862819 h 862819"/>
                <a:gd name="connsiteX6" fmla="*/ 86282 w 3451278"/>
                <a:gd name="connsiteY6" fmla="*/ 862819 h 862819"/>
                <a:gd name="connsiteX7" fmla="*/ 0 w 3451278"/>
                <a:gd name="connsiteY7" fmla="*/ 776537 h 862819"/>
                <a:gd name="connsiteX8" fmla="*/ 0 w 3451278"/>
                <a:gd name="connsiteY8" fmla="*/ 86282 h 86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1278" h="862819">
                  <a:moveTo>
                    <a:pt x="0" y="86282"/>
                  </a:moveTo>
                  <a:cubicBezTo>
                    <a:pt x="0" y="38630"/>
                    <a:pt x="38630" y="0"/>
                    <a:pt x="86282" y="0"/>
                  </a:cubicBezTo>
                  <a:lnTo>
                    <a:pt x="3364996" y="0"/>
                  </a:lnTo>
                  <a:cubicBezTo>
                    <a:pt x="3412648" y="0"/>
                    <a:pt x="3451278" y="38630"/>
                    <a:pt x="3451278" y="86282"/>
                  </a:cubicBezTo>
                  <a:lnTo>
                    <a:pt x="3451278" y="776537"/>
                  </a:lnTo>
                  <a:cubicBezTo>
                    <a:pt x="3451278" y="824189"/>
                    <a:pt x="3412648" y="862819"/>
                    <a:pt x="3364996" y="862819"/>
                  </a:cubicBezTo>
                  <a:lnTo>
                    <a:pt x="86282" y="862819"/>
                  </a:lnTo>
                  <a:cubicBezTo>
                    <a:pt x="38630" y="862819"/>
                    <a:pt x="0" y="824189"/>
                    <a:pt x="0" y="776537"/>
                  </a:cubicBezTo>
                  <a:lnTo>
                    <a:pt x="0" y="86282"/>
                  </a:lnTo>
                  <a:close/>
                </a:path>
              </a:pathLst>
            </a:custGeom>
            <a:solidFill>
              <a:srgbClr val="6699F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481" tIns="54481" rIns="54481" bIns="5448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Acceptance Test (2</a:t>
              </a:r>
              <a:r>
                <a:rPr lang="en-US" sz="2300" kern="1200" baseline="30000" dirty="0" smtClean="0">
                  <a:solidFill>
                    <a:schemeClr val="bg1"/>
                  </a:solidFill>
                </a:rPr>
                <a:t>nd</a:t>
              </a:r>
              <a:r>
                <a:rPr lang="en-US" sz="2300" kern="1200" dirty="0" smtClean="0">
                  <a:solidFill>
                    <a:schemeClr val="bg1"/>
                  </a:solidFill>
                </a:rPr>
                <a:t>)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06/12 – 10/012</a:t>
              </a:r>
              <a:endParaRPr lang="vi-VN" sz="2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flipH="1">
              <a:off x="4445793" y="3912961"/>
              <a:ext cx="426245" cy="354239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7030A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6" name="Picture 3" descr="C:\Users\F87\Desktop\passed-rubber-stamp-vector-811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800" y="4343401"/>
            <a:ext cx="1371600" cy="124840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VI – Lesson Learned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pPr lvl="1">
              <a:buNone/>
            </a:pPr>
            <a:endParaRPr lang="en-US" sz="2900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219200"/>
          <a:ext cx="10287000" cy="437162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33078"/>
                <a:gridCol w="7753922"/>
              </a:tblGrid>
              <a:tr h="412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499" marR="77499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Success criteria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499" marR="77499" marT="0" marB="0">
                    <a:solidFill>
                      <a:srgbClr val="002060"/>
                    </a:solidFill>
                  </a:tcPr>
                </a:tc>
              </a:tr>
              <a:tr h="1873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Working in group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499" marR="7749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vi-VN" sz="1500" dirty="0" smtClean="0"/>
                        <a:t>Resolve conflicts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vi-VN" sz="1500" dirty="0" smtClean="0"/>
                        <a:t>Communication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499" marR="77499" marT="0" marB="0"/>
                </a:tc>
              </a:tr>
              <a:tr h="20856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Management skills: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499" marR="7749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 smtClean="0"/>
                        <a:t>Organize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 smtClean="0"/>
                        <a:t>Negotiate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smtClean="0"/>
                        <a:t>Make plan apply </a:t>
                      </a:r>
                      <a:r>
                        <a:rPr lang="en-US" sz="1500" dirty="0"/>
                        <a:t>working-in-group knowledge into the project. 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499" marR="77499" marT="0" marB="0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VII – Demo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pPr lvl="1">
              <a:buNone/>
            </a:pPr>
            <a:endParaRPr lang="en-US" sz="2900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42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free-pph-de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0"/>
            <a:ext cx="5600567" cy="4038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1069848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VIII – Q&amp;A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98480" cy="4389120"/>
          </a:xfrm>
        </p:spPr>
        <p:txBody>
          <a:bodyPr/>
          <a:lstStyle/>
          <a:p>
            <a:pPr lvl="1">
              <a:buNone/>
            </a:pPr>
            <a:endParaRPr lang="en-US" sz="2900" dirty="0" smtClean="0"/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43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906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Administrator\Desktop\seo-fa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6049792" cy="420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6984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 – Introduction (cont.)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430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h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2819400" cy="14837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34171" y="1828800"/>
            <a:ext cx="82530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 PHP is accessible.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It's quick to develop in PHP.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Programmers of Java, PERL, BASIC, and other popular </a:t>
            </a:r>
          </a:p>
          <a:p>
            <a:r>
              <a:rPr lang="en-US" sz="2400" dirty="0" smtClean="0"/>
              <a:t>   languages can find many parallels to ease transition to PHP.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PHP is flexible. Use OOP or not. Use naming convention(s) </a:t>
            </a:r>
          </a:p>
          <a:p>
            <a:r>
              <a:rPr lang="en-US" sz="2400" dirty="0" smtClean="0"/>
              <a:t>  or not.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It runs on many different operating systems.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….</a:t>
            </a:r>
          </a:p>
          <a:p>
            <a:endParaRPr lang="en-US" sz="2400" dirty="0" smtClean="0"/>
          </a:p>
          <a:p>
            <a:pPr>
              <a:buFont typeface="Arial" charset="0"/>
              <a:buChar char="•"/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6984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 – Introduction ( 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430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295400"/>
            <a:ext cx="10698480" cy="5257800"/>
          </a:xfrm>
        </p:spPr>
        <p:txBody>
          <a:bodyPr/>
          <a:lstStyle/>
          <a:p>
            <a:r>
              <a:rPr lang="en-US" dirty="0" smtClean="0"/>
              <a:t>Idea</a:t>
            </a:r>
          </a:p>
          <a:p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387192"/>
              </p:ext>
            </p:extLst>
          </p:nvPr>
        </p:nvGraphicFramePr>
        <p:xfrm>
          <a:off x="685800" y="1447800"/>
          <a:ext cx="1066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984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 – Introduction ( 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10698480" cy="4389120"/>
          </a:xfrm>
        </p:spPr>
        <p:txBody>
          <a:bodyPr/>
          <a:lstStyle/>
          <a:p>
            <a:r>
              <a:rPr lang="en-US" dirty="0" smtClean="0"/>
              <a:t>Our proposals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430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1981200" y="2286000"/>
            <a:ext cx="37338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5867400" y="2286000"/>
            <a:ext cx="40386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gray">
          <a:xfrm>
            <a:off x="1981200" y="4187825"/>
            <a:ext cx="37338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5867400" y="4187825"/>
            <a:ext cx="40386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gray">
          <a:xfrm>
            <a:off x="3963988" y="3276600"/>
            <a:ext cx="1752600" cy="766763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gray">
          <a:xfrm>
            <a:off x="5857875" y="3276600"/>
            <a:ext cx="1752600" cy="766763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10"/>
          <p:cNvSpPr>
            <a:spLocks noChangeArrowheads="1"/>
          </p:cNvSpPr>
          <p:nvPr/>
        </p:nvSpPr>
        <p:spPr bwMode="gray">
          <a:xfrm>
            <a:off x="3963988" y="4178300"/>
            <a:ext cx="1752600" cy="746125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gray">
          <a:xfrm>
            <a:off x="5857875" y="4178300"/>
            <a:ext cx="1752600" cy="746125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gray">
          <a:xfrm>
            <a:off x="4057650" y="3476625"/>
            <a:ext cx="15779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Vietnamese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gray">
          <a:xfrm>
            <a:off x="5929313" y="3476625"/>
            <a:ext cx="15779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Information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gray">
          <a:xfrm>
            <a:off x="4057650" y="4354513"/>
            <a:ext cx="15779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Network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gray">
          <a:xfrm>
            <a:off x="5867400" y="4343400"/>
            <a:ext cx="1681162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User Friendly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gray">
          <a:xfrm>
            <a:off x="2171700" y="2366823"/>
            <a:ext cx="2819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Vietnamese users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gray">
          <a:xfrm>
            <a:off x="2171700" y="5207681"/>
            <a:ext cx="2286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More interesting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gray">
          <a:xfrm>
            <a:off x="6096000" y="2366823"/>
            <a:ext cx="381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</a:rPr>
              <a:t>C</a:t>
            </a:r>
            <a:r>
              <a:rPr lang="en-US" sz="1600" dirty="0" smtClean="0">
                <a:solidFill>
                  <a:schemeClr val="tx2"/>
                </a:solidFill>
              </a:rPr>
              <a:t>ontribution </a:t>
            </a:r>
            <a:r>
              <a:rPr lang="en-US" sz="1600" dirty="0">
                <a:solidFill>
                  <a:schemeClr val="tx2"/>
                </a:solidFill>
              </a:rPr>
              <a:t>and opinion from all users</a:t>
            </a:r>
            <a:endParaRPr lang="en-US" sz="1600" b="0" dirty="0">
              <a:solidFill>
                <a:srgbClr val="000000"/>
              </a:solidFill>
            </a:endParaRPr>
          </a:p>
          <a:p>
            <a:pPr lvl="0">
              <a:spcBef>
                <a:spcPct val="50000"/>
              </a:spcBef>
              <a:buFontTx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Give the </a:t>
            </a:r>
            <a:r>
              <a:rPr lang="en-US" sz="1600" dirty="0">
                <a:solidFill>
                  <a:schemeClr val="tx2"/>
                </a:solidFill>
              </a:rPr>
              <a:t>best information they need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gray">
          <a:xfrm>
            <a:off x="6096000" y="5226505"/>
            <a:ext cx="373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Make </a:t>
            </a:r>
            <a:r>
              <a:rPr lang="en-US" sz="1600" dirty="0">
                <a:solidFill>
                  <a:schemeClr val="tx2"/>
                </a:solidFill>
              </a:rPr>
              <a:t>the system </a:t>
            </a:r>
            <a:r>
              <a:rPr lang="en-US" sz="1600" dirty="0" smtClean="0">
                <a:solidFill>
                  <a:schemeClr val="tx2"/>
                </a:solidFill>
              </a:rPr>
              <a:t>user-friendly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Have </a:t>
            </a:r>
            <a:r>
              <a:rPr lang="en-US" sz="1600" dirty="0">
                <a:solidFill>
                  <a:schemeClr val="tx2"/>
                </a:solidFill>
              </a:rPr>
              <a:t>best performance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9848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 – Introduction ( cont.)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10698480" cy="4389120"/>
          </a:xfrm>
        </p:spPr>
        <p:txBody>
          <a:bodyPr/>
          <a:lstStyle/>
          <a:p>
            <a:r>
              <a:rPr lang="en-US" dirty="0" smtClean="0"/>
              <a:t>Products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430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47182" y="5701937"/>
            <a:ext cx="1579565" cy="6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Website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15200" y="5334000"/>
            <a:ext cx="1981200" cy="6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Mobile apps</a:t>
            </a:r>
            <a:endParaRPr lang="en-US" sz="2400" dirty="0"/>
          </a:p>
        </p:txBody>
      </p:sp>
      <p:pic>
        <p:nvPicPr>
          <p:cNvPr id="10" name="Picture 9" descr="hero_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2203518"/>
            <a:ext cx="1676400" cy="3130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black">
          <a:xfrm>
            <a:off x="6858000" y="5728063"/>
            <a:ext cx="2666998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(out of scope)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S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133600"/>
            <a:ext cx="5042759" cy="3233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98480" cy="1143000"/>
          </a:xfrm>
        </p:spPr>
        <p:txBody>
          <a:bodyPr/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II – Project Management</a:t>
            </a: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rPr>
              <a:t> 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10698480" cy="4389120"/>
          </a:xfrm>
        </p:spPr>
        <p:txBody>
          <a:bodyPr/>
          <a:lstStyle/>
          <a:p>
            <a:r>
              <a:rPr lang="en-US" sz="3200" b="1" kern="0" dirty="0" smtClean="0">
                <a:cs typeface="Arial" pitchFamily="34" charset="0"/>
              </a:rPr>
              <a:t>Software Process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2891-6934-4CDA-9DF1-44B80A713586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143000"/>
            <a:ext cx="1112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2"/>
          <p:cNvGrpSpPr/>
          <p:nvPr/>
        </p:nvGrpSpPr>
        <p:grpSpPr>
          <a:xfrm>
            <a:off x="838200" y="2209800"/>
            <a:ext cx="5715000" cy="3821272"/>
            <a:chOff x="0" y="1741779"/>
            <a:chExt cx="5715000" cy="3821272"/>
          </a:xfrm>
        </p:grpSpPr>
        <p:pic>
          <p:nvPicPr>
            <p:cNvPr id="7" name="Picture 2" descr="C:\Users\Dark Magic\Desktop\BMW-Design\iterative-mode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41779"/>
              <a:ext cx="5715000" cy="3821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1"/>
            <p:cNvSpPr txBox="1"/>
            <p:nvPr/>
          </p:nvSpPr>
          <p:spPr>
            <a:xfrm>
              <a:off x="1752600" y="3395246"/>
              <a:ext cx="9094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C00000"/>
                  </a:solidFill>
                </a:rPr>
                <a:t>Report 1</a:t>
              </a:r>
              <a:endParaRPr lang="en-US" sz="16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9" name="テキスト ボックス 12"/>
            <p:cNvSpPr txBox="1"/>
            <p:nvPr/>
          </p:nvSpPr>
          <p:spPr>
            <a:xfrm>
              <a:off x="2519777" y="4343400"/>
              <a:ext cx="9094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C00000"/>
                  </a:solidFill>
                </a:rPr>
                <a:t>Report 5</a:t>
              </a:r>
              <a:endParaRPr lang="en-US" sz="16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0" name="テキスト ボックス 13"/>
            <p:cNvSpPr txBox="1"/>
            <p:nvPr/>
          </p:nvSpPr>
          <p:spPr>
            <a:xfrm>
              <a:off x="2900778" y="2938046"/>
              <a:ext cx="9094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C00000"/>
                  </a:solidFill>
                </a:rPr>
                <a:t>Report 4</a:t>
              </a:r>
              <a:endParaRPr lang="en-US" sz="16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1" name="テキスト ボックス 14"/>
            <p:cNvSpPr txBox="1"/>
            <p:nvPr/>
          </p:nvSpPr>
          <p:spPr>
            <a:xfrm>
              <a:off x="1828800" y="3928646"/>
              <a:ext cx="9094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C00000"/>
                  </a:solidFill>
                </a:rPr>
                <a:t>Report 6</a:t>
              </a:r>
              <a:endParaRPr lang="en-US" sz="16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2" name="テキスト ボックス 15"/>
            <p:cNvSpPr txBox="1"/>
            <p:nvPr/>
          </p:nvSpPr>
          <p:spPr>
            <a:xfrm>
              <a:off x="2435810" y="2633246"/>
              <a:ext cx="9094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C00000"/>
                  </a:solidFill>
                </a:rPr>
                <a:t>Report 3</a:t>
              </a:r>
              <a:endParaRPr lang="en-US" sz="16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3" name="テキスト ボックス 16"/>
            <p:cNvSpPr txBox="1"/>
            <p:nvPr/>
          </p:nvSpPr>
          <p:spPr>
            <a:xfrm>
              <a:off x="1910176" y="2971800"/>
              <a:ext cx="9094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C00000"/>
                  </a:solidFill>
                </a:rPr>
                <a:t>Report 2</a:t>
              </a:r>
              <a:endParaRPr lang="en-US" sz="16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39000" y="1676400"/>
            <a:ext cx="3276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 Incremental delivery</a:t>
            </a:r>
          </a:p>
          <a:p>
            <a:pPr marL="342900" indent="-342900"/>
            <a:endParaRPr lang="en-US" sz="2400" dirty="0" smtClean="0">
              <a:latin typeface="+mn-lt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Easy for team members who don’t have much experience</a:t>
            </a:r>
            <a:endParaRPr lang="en-US" sz="2400" dirty="0" smtClean="0">
              <a:latin typeface="+mn-lt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>
              <a:latin typeface="+mn-lt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cs typeface="Arial" pitchFamily="34" charset="0"/>
              </a:rPr>
              <a:t> Easily identify the source of last error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>
              <a:latin typeface="+mn-lt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 Less time for corrections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572</TotalTime>
  <Words>1436</Words>
  <Application>Microsoft Macintosh PowerPoint</Application>
  <PresentationFormat>Custom</PresentationFormat>
  <Paragraphs>432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Pregnant healthcare website</vt:lpstr>
      <vt:lpstr>Members</vt:lpstr>
      <vt:lpstr>Outline of content</vt:lpstr>
      <vt:lpstr>I – Introduction</vt:lpstr>
      <vt:lpstr>I – Introduction (cont.)</vt:lpstr>
      <vt:lpstr>I – Introduction ( cont.)</vt:lpstr>
      <vt:lpstr>I – Introduction ( cont.)</vt:lpstr>
      <vt:lpstr>I – Introduction ( cont.)</vt:lpstr>
      <vt:lpstr>II – Project Management  </vt:lpstr>
      <vt:lpstr>II – Project Management (cont.)</vt:lpstr>
      <vt:lpstr>II – Project Management (cont.)</vt:lpstr>
      <vt:lpstr>II – Project Management (cont.)</vt:lpstr>
      <vt:lpstr>II – Project Management (cont.)</vt:lpstr>
      <vt:lpstr>II – Project Management (cont.)</vt:lpstr>
      <vt:lpstr>II – Project Management (cont.)</vt:lpstr>
      <vt:lpstr>III – Software Requirement</vt:lpstr>
      <vt:lpstr>III – Software Requirement (cont.)</vt:lpstr>
      <vt:lpstr>III – Software Requirement (cont.)</vt:lpstr>
      <vt:lpstr>III – Software Requirement (cont.)</vt:lpstr>
      <vt:lpstr>III – Software Requirement (cont.)</vt:lpstr>
      <vt:lpstr>III – Software Requirement (cont.)</vt:lpstr>
      <vt:lpstr>III – Software Requirement (cont.)</vt:lpstr>
      <vt:lpstr>III – Software Requirement (cont.)</vt:lpstr>
      <vt:lpstr>III – Software Requirement (cont.)</vt:lpstr>
      <vt:lpstr>III – Software Requirement (cont.)</vt:lpstr>
      <vt:lpstr>III – Software Requirement (cont.)</vt:lpstr>
      <vt:lpstr>III – Software Requirement (cont.)</vt:lpstr>
      <vt:lpstr>III – Software Requirement (cont.)</vt:lpstr>
      <vt:lpstr>III – Software Requirement (cont.)</vt:lpstr>
      <vt:lpstr>IV – Design Description</vt:lpstr>
      <vt:lpstr>IV – Design Description (cont.)</vt:lpstr>
      <vt:lpstr>IV – Design Description (cont.)</vt:lpstr>
      <vt:lpstr>IV – Design Description (cont.)</vt:lpstr>
      <vt:lpstr>IV – Design Description (cont.)</vt:lpstr>
      <vt:lpstr>IV – Design Description (cont.)</vt:lpstr>
      <vt:lpstr>V – Test</vt:lpstr>
      <vt:lpstr>V – Test (cont.)</vt:lpstr>
      <vt:lpstr>V – Test (cont.)</vt:lpstr>
      <vt:lpstr>V – Test (cont.)</vt:lpstr>
      <vt:lpstr>V – Test (cont.)</vt:lpstr>
      <vt:lpstr>VI – Lesson Learned</vt:lpstr>
      <vt:lpstr>VII – Demo</vt:lpstr>
      <vt:lpstr>VIII – Q&amp;A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tungtt</dc:creator>
  <cp:lastModifiedBy>Yuuki Nguyen</cp:lastModifiedBy>
  <cp:revision>535</cp:revision>
  <dcterms:created xsi:type="dcterms:W3CDTF">2012-12-18T13:53:15Z</dcterms:created>
  <dcterms:modified xsi:type="dcterms:W3CDTF">2012-12-21T18:27:22Z</dcterms:modified>
</cp:coreProperties>
</file>