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8"/>
  </p:notesMasterIdLst>
  <p:sldIdLst>
    <p:sldId id="257" r:id="rId3"/>
    <p:sldId id="270" r:id="rId4"/>
    <p:sldId id="258" r:id="rId5"/>
    <p:sldId id="279" r:id="rId6"/>
    <p:sldId id="282" r:id="rId7"/>
    <p:sldId id="260" r:id="rId8"/>
    <p:sldId id="261" r:id="rId9"/>
    <p:sldId id="283" r:id="rId10"/>
    <p:sldId id="263" r:id="rId11"/>
    <p:sldId id="264" r:id="rId12"/>
    <p:sldId id="265" r:id="rId13"/>
    <p:sldId id="266" r:id="rId14"/>
    <p:sldId id="267" r:id="rId15"/>
    <p:sldId id="276" r:id="rId16"/>
    <p:sldId id="277" r:id="rId17"/>
    <p:sldId id="284" r:id="rId18"/>
    <p:sldId id="280" r:id="rId19"/>
    <p:sldId id="278" r:id="rId20"/>
    <p:sldId id="272" r:id="rId21"/>
    <p:sldId id="273" r:id="rId22"/>
    <p:sldId id="274" r:id="rId23"/>
    <p:sldId id="275" r:id="rId24"/>
    <p:sldId id="268" r:id="rId25"/>
    <p:sldId id="281"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CC6"/>
    <a:srgbClr val="47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13" autoAdjust="0"/>
  </p:normalViewPr>
  <p:slideViewPr>
    <p:cSldViewPr>
      <p:cViewPr>
        <p:scale>
          <a:sx n="66" d="100"/>
          <a:sy n="66" d="100"/>
        </p:scale>
        <p:origin x="-12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marL="0" algn="ctr" defTabSz="914400" rtl="0" eaLnBrk="1" latinLnBrk="0" hangingPunct="1">
              <a:spcBef>
                <a:spcPct val="0"/>
              </a:spcBef>
              <a:buNone/>
              <a:defRPr/>
            </a:pPr>
            <a:r>
              <a:rPr lang="en-US" sz="3600" kern="12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latin typeface="+mj-lt"/>
                <a:ea typeface="+mj-ea"/>
                <a:cs typeface="+mj-cs"/>
              </a:rPr>
              <a:t>Unfinished expectation</a:t>
            </a:r>
            <a:endParaRPr lang="en-US" sz="3600" kern="1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latin typeface="+mj-lt"/>
              <a:ea typeface="+mj-ea"/>
              <a:cs typeface="+mj-cs"/>
            </a:endParaRPr>
          </a:p>
        </c:rich>
      </c:tx>
      <c:overlay val="0"/>
    </c:title>
    <c:autoTitleDeleted val="0"/>
    <c:plotArea>
      <c:layout/>
      <c:pieChart>
        <c:varyColors val="1"/>
        <c:ser>
          <c:idx val="0"/>
          <c:order val="0"/>
          <c:tx>
            <c:strRef>
              <c:f>Sheet1!$B$1</c:f>
              <c:strCache>
                <c:ptCount val="1"/>
                <c:pt idx="0">
                  <c:v>Sales</c:v>
                </c:pt>
              </c:strCache>
            </c:strRef>
          </c:tx>
          <c:dLbls>
            <c:showLegendKey val="0"/>
            <c:showVal val="0"/>
            <c:showCatName val="0"/>
            <c:showSerName val="0"/>
            <c:showPercent val="1"/>
            <c:showBubbleSize val="0"/>
            <c:showLeaderLines val="1"/>
          </c:dLbls>
          <c:cat>
            <c:strRef>
              <c:f>Sheet1!$A$2:$A$3</c:f>
              <c:strCache>
                <c:ptCount val="2"/>
                <c:pt idx="0">
                  <c:v>Auto Matching
Online interview rating
Online CV submitting
Workspace
Time schedule</c:v>
                </c:pt>
                <c:pt idx="1">
                  <c:v>Notification
History comment</c:v>
                </c:pt>
              </c:strCache>
            </c:strRef>
          </c:cat>
          <c:val>
            <c:numRef>
              <c:f>Sheet1!$B$2:$B$3</c:f>
              <c:numCache>
                <c:formatCode>General</c:formatCode>
                <c:ptCount val="2"/>
                <c:pt idx="0">
                  <c:v>5</c:v>
                </c:pt>
                <c:pt idx="1">
                  <c:v>2</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E9B1B-E69C-4A18-816D-E0953AE37188}" type="datetimeFigureOut">
              <a:rPr lang="en-US" smtClean="0"/>
              <a:t>4/25/2011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6DE85-4DB7-461A-A6D2-0725C625C876}" type="slidenum">
              <a:rPr lang="en-US" smtClean="0"/>
              <a:t>‹#›</a:t>
            </a:fld>
            <a:endParaRPr lang="en-US"/>
          </a:p>
        </p:txBody>
      </p:sp>
    </p:spTree>
    <p:extLst>
      <p:ext uri="{BB962C8B-B14F-4D97-AF65-F5344CB8AC3E}">
        <p14:creationId xmlns:p14="http://schemas.microsoft.com/office/powerpoint/2010/main" val="255243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Giới</a:t>
            </a:r>
            <a:r>
              <a:rPr lang="en-US" baseline="0" dirty="0" smtClean="0"/>
              <a:t> </a:t>
            </a:r>
            <a:r>
              <a:rPr lang="en-US" baseline="0" dirty="0" err="1" smtClean="0"/>
              <a:t>thiệu</a:t>
            </a:r>
            <a:r>
              <a:rPr lang="en-US" baseline="0" dirty="0" smtClean="0"/>
              <a:t> (5p – </a:t>
            </a:r>
            <a:r>
              <a:rPr lang="en-US" baseline="0" dirty="0" err="1" smtClean="0"/>
              <a:t>Béo</a:t>
            </a:r>
            <a:r>
              <a:rPr lang="en-US" baseline="0" dirty="0" smtClean="0"/>
              <a:t>)</a:t>
            </a:r>
            <a:endParaRPr lang="en-US" dirty="0" smtClean="0"/>
          </a:p>
          <a:p>
            <a:pPr marL="685800" lvl="1" indent="-228600">
              <a:buAutoNum type="arabicPeriod"/>
            </a:pPr>
            <a:r>
              <a:rPr lang="en-US" dirty="0" err="1" smtClean="0"/>
              <a:t>Giới</a:t>
            </a:r>
            <a:r>
              <a:rPr lang="en-US" dirty="0" smtClean="0"/>
              <a:t> </a:t>
            </a:r>
            <a:r>
              <a:rPr lang="en-US" dirty="0" err="1" smtClean="0"/>
              <a:t>thiệu</a:t>
            </a:r>
            <a:r>
              <a:rPr lang="en-US" baseline="0" dirty="0" smtClean="0"/>
              <a:t> </a:t>
            </a:r>
            <a:r>
              <a:rPr lang="en-US" baseline="0" dirty="0" err="1" smtClean="0"/>
              <a:t>nhóm</a:t>
            </a:r>
            <a:r>
              <a:rPr lang="en-US" baseline="0" dirty="0" smtClean="0"/>
              <a:t> + </a:t>
            </a:r>
            <a:r>
              <a:rPr lang="en-US" baseline="0" dirty="0" err="1" smtClean="0"/>
              <a:t>các</a:t>
            </a:r>
            <a:r>
              <a:rPr lang="en-US" baseline="0" dirty="0" smtClean="0"/>
              <a:t> </a:t>
            </a:r>
            <a:r>
              <a:rPr lang="en-US" baseline="0" dirty="0" err="1" smtClean="0"/>
              <a:t>thành</a:t>
            </a:r>
            <a:r>
              <a:rPr lang="en-US" baseline="0" dirty="0" smtClean="0"/>
              <a:t> </a:t>
            </a:r>
            <a:r>
              <a:rPr lang="en-US" baseline="0" dirty="0" err="1" smtClean="0"/>
              <a:t>viên</a:t>
            </a:r>
            <a:endParaRPr lang="en-US" baseline="0" dirty="0" smtClean="0"/>
          </a:p>
          <a:p>
            <a:pPr marL="685800" lvl="1" indent="-228600">
              <a:buAutoNum type="arabicPeriod"/>
            </a:pPr>
            <a:r>
              <a:rPr lang="en-US" baseline="0" dirty="0" err="1" smtClean="0"/>
              <a:t>Giới</a:t>
            </a:r>
            <a:r>
              <a:rPr lang="en-US" baseline="0" dirty="0" smtClean="0"/>
              <a:t> </a:t>
            </a:r>
            <a:r>
              <a:rPr lang="en-US" baseline="0" dirty="0" err="1" smtClean="0"/>
              <a:t>thiệu</a:t>
            </a:r>
            <a:r>
              <a:rPr lang="en-US" baseline="0" dirty="0" smtClean="0"/>
              <a:t> </a:t>
            </a:r>
            <a:r>
              <a:rPr lang="en-US" baseline="0" dirty="0" err="1" smtClean="0"/>
              <a:t>đồ</a:t>
            </a:r>
            <a:r>
              <a:rPr lang="en-US" baseline="0" dirty="0" smtClean="0"/>
              <a:t> </a:t>
            </a:r>
            <a:r>
              <a:rPr lang="en-US" baseline="0" dirty="0" err="1" smtClean="0"/>
              <a:t>án</a:t>
            </a:r>
            <a:endParaRPr lang="en-US" dirty="0"/>
          </a:p>
        </p:txBody>
      </p:sp>
      <p:sp>
        <p:nvSpPr>
          <p:cNvPr id="4" name="Slide Number Placeholder 3"/>
          <p:cNvSpPr>
            <a:spLocks noGrp="1"/>
          </p:cNvSpPr>
          <p:nvPr>
            <p:ph type="sldNum" sz="quarter" idx="10"/>
          </p:nvPr>
        </p:nvSpPr>
        <p:spPr/>
        <p:txBody>
          <a:bodyPr/>
          <a:lstStyle/>
          <a:p>
            <a:fld id="{45C16BA6-4B47-48B9-8DB4-BFE50D5D58D7}" type="slidenum">
              <a:rPr lang="en-US" smtClean="0"/>
              <a:t>1</a:t>
            </a:fld>
            <a:endParaRPr lang="en-US"/>
          </a:p>
        </p:txBody>
      </p:sp>
    </p:spTree>
    <p:extLst>
      <p:ext uri="{BB962C8B-B14F-4D97-AF65-F5344CB8AC3E}">
        <p14:creationId xmlns:p14="http://schemas.microsoft.com/office/powerpoint/2010/main" val="267444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Các</a:t>
            </a:r>
            <a:r>
              <a:rPr lang="en-US" b="1" baseline="0" dirty="0" smtClean="0"/>
              <a:t> </a:t>
            </a:r>
            <a:r>
              <a:rPr lang="en-US" b="1" baseline="0" dirty="0" err="1" smtClean="0"/>
              <a:t>bước</a:t>
            </a:r>
            <a:r>
              <a:rPr lang="en-US" b="1" baseline="0" dirty="0" smtClean="0"/>
              <a:t> </a:t>
            </a:r>
            <a:r>
              <a:rPr lang="en-US" b="1" baseline="0" dirty="0" err="1" smtClean="0"/>
              <a:t>cơ</a:t>
            </a:r>
            <a:r>
              <a:rPr lang="en-US" b="1" baseline="0" dirty="0" smtClean="0"/>
              <a:t> </a:t>
            </a:r>
            <a:r>
              <a:rPr lang="en-US" b="1" baseline="0" dirty="0" err="1" smtClean="0"/>
              <a:t>bản</a:t>
            </a:r>
            <a:r>
              <a:rPr lang="en-US" b="1" baseline="0" dirty="0" smtClean="0"/>
              <a:t> </a:t>
            </a:r>
            <a:r>
              <a:rPr lang="en-US" b="1" baseline="0" dirty="0" err="1" smtClean="0"/>
              <a:t>trong</a:t>
            </a:r>
            <a:r>
              <a:rPr lang="en-US" b="1" baseline="0" dirty="0" smtClean="0"/>
              <a:t> </a:t>
            </a:r>
            <a:r>
              <a:rPr lang="en-US" b="1" baseline="0" dirty="0" err="1" smtClean="0"/>
              <a:t>quy</a:t>
            </a:r>
            <a:r>
              <a:rPr lang="en-US" b="1" baseline="0" dirty="0" smtClean="0"/>
              <a:t> </a:t>
            </a:r>
            <a:r>
              <a:rPr lang="en-US" b="1" baseline="0" dirty="0" err="1" smtClean="0"/>
              <a:t>trình</a:t>
            </a:r>
            <a:r>
              <a:rPr lang="en-US" b="1" baseline="0" dirty="0" smtClean="0"/>
              <a:t> </a:t>
            </a:r>
            <a:r>
              <a:rPr lang="en-US" b="1" baseline="0" dirty="0" err="1" smtClean="0"/>
              <a:t>tuyển</a:t>
            </a:r>
            <a:r>
              <a:rPr lang="en-US" b="1" baseline="0" dirty="0" smtClean="0"/>
              <a:t> </a:t>
            </a:r>
            <a:r>
              <a:rPr lang="en-US" b="1" baseline="0" dirty="0" err="1" smtClean="0"/>
              <a:t>dụng</a:t>
            </a:r>
            <a:endParaRPr lang="en-US" b="1" baseline="0" dirty="0" smtClean="0"/>
          </a:p>
          <a:p>
            <a:r>
              <a:rPr lang="en-US" b="1" baseline="0" dirty="0" err="1" smtClean="0"/>
              <a:t>Sẽ</a:t>
            </a:r>
            <a:r>
              <a:rPr lang="en-US" b="1" baseline="0" dirty="0" smtClean="0"/>
              <a:t> chi </a:t>
            </a:r>
            <a:r>
              <a:rPr lang="en-US" b="1" baseline="0" dirty="0" err="1" smtClean="0"/>
              <a:t>tiết</a:t>
            </a:r>
            <a:r>
              <a:rPr lang="en-US" b="1" baseline="0" dirty="0" smtClean="0"/>
              <a:t> </a:t>
            </a:r>
            <a:r>
              <a:rPr lang="en-US" b="1" baseline="0" dirty="0" err="1" smtClean="0"/>
              <a:t>về</a:t>
            </a:r>
            <a:r>
              <a:rPr lang="en-US" b="1" baseline="0" dirty="0" smtClean="0"/>
              <a:t> role ở </a:t>
            </a:r>
            <a:r>
              <a:rPr lang="en-US" b="1" baseline="0" dirty="0" err="1" smtClean="0"/>
              <a:t>phần</a:t>
            </a:r>
            <a:r>
              <a:rPr lang="en-US" b="1" baseline="0" dirty="0" smtClean="0"/>
              <a:t> </a:t>
            </a:r>
            <a:r>
              <a:rPr lang="en-US" b="1" baseline="0" dirty="0" err="1" smtClean="0"/>
              <a:t>sau</a:t>
            </a:r>
            <a:endParaRPr lang="en-US" b="1" dirty="0" smtClean="0"/>
          </a:p>
          <a:p>
            <a:r>
              <a:rPr lang="en-US" b="1" dirty="0" smtClean="0"/>
              <a:t>Application screening </a:t>
            </a:r>
            <a:r>
              <a:rPr lang="en-US" dirty="0" smtClean="0"/>
              <a:t>is the initial process a recruiter goes through once receiving an employment application. During the initial screening, the recruiter checks for completeness of the application, along with a comparison against the job requirements.</a:t>
            </a:r>
          </a:p>
          <a:p>
            <a:endParaRPr lang="en-US" dirty="0" smtClean="0"/>
          </a:p>
          <a:p>
            <a:r>
              <a:rPr lang="en-US" dirty="0" smtClean="0"/>
              <a:t>Once the application is screened, and it is determined that the application meets the initial requirements, the recruiter can move the candidate forward to the next step of the hiring process. If an application is not deemed a proper fit to continue, the company will disqualify the candidate. </a:t>
            </a:r>
            <a:endParaRPr lang="en-US" dirty="0"/>
          </a:p>
        </p:txBody>
      </p:sp>
      <p:sp>
        <p:nvSpPr>
          <p:cNvPr id="4" name="Slide Number Placeholder 3"/>
          <p:cNvSpPr>
            <a:spLocks noGrp="1"/>
          </p:cNvSpPr>
          <p:nvPr>
            <p:ph type="sldNum" sz="quarter" idx="10"/>
          </p:nvPr>
        </p:nvSpPr>
        <p:spPr/>
        <p:txBody>
          <a:bodyPr/>
          <a:lstStyle/>
          <a:p>
            <a:fld id="{45C16BA6-4B47-48B9-8DB4-BFE50D5D58D7}" type="slidenum">
              <a:rPr lang="en-US" smtClean="0"/>
              <a:t>12</a:t>
            </a:fld>
            <a:endParaRPr lang="en-US"/>
          </a:p>
        </p:txBody>
      </p:sp>
    </p:spTree>
    <p:extLst>
      <p:ext uri="{BB962C8B-B14F-4D97-AF65-F5344CB8AC3E}">
        <p14:creationId xmlns:p14="http://schemas.microsoft.com/office/powerpoint/2010/main" val="665230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Software Process Model - Kiki</a:t>
            </a:r>
          </a:p>
          <a:p>
            <a:pPr lvl="1">
              <a:spcBef>
                <a:spcPct val="0"/>
              </a:spcBef>
            </a:pPr>
            <a:r>
              <a:rPr lang="en-US" smtClean="0"/>
              <a:t>Spiral Model</a:t>
            </a:r>
          </a:p>
          <a:p>
            <a:pPr>
              <a:spcBef>
                <a:spcPct val="0"/>
              </a:spcBef>
            </a:pPr>
            <a:r>
              <a:rPr lang="en-US" smtClean="0"/>
              <a:t>ERD - Bông</a:t>
            </a:r>
          </a:p>
          <a:p>
            <a:pPr lvl="1">
              <a:spcBef>
                <a:spcPct val="0"/>
              </a:spcBef>
            </a:pPr>
            <a:r>
              <a:rPr lang="en-US" smtClean="0"/>
              <a:t>Describe relationships between objects</a:t>
            </a:r>
          </a:p>
          <a:p>
            <a:pPr>
              <a:spcBef>
                <a:spcPct val="0"/>
              </a:spcBef>
            </a:pPr>
            <a:r>
              <a:rPr lang="en-US" smtClean="0"/>
              <a:t>System Architecture design - Khanh</a:t>
            </a:r>
          </a:p>
          <a:p>
            <a:pPr lvl="1">
              <a:spcBef>
                <a:spcPct val="0"/>
              </a:spcBef>
            </a:pPr>
            <a:r>
              <a:rPr lang="en-US" smtClean="0"/>
              <a:t>MVC</a:t>
            </a:r>
          </a:p>
          <a:p>
            <a:pPr>
              <a:spcBef>
                <a:spcPct val="0"/>
              </a:spcBef>
            </a:pPr>
            <a:r>
              <a:rPr lang="en-US" smtClean="0"/>
              <a:t>Components - Minh</a:t>
            </a:r>
          </a:p>
          <a:p>
            <a:pPr lvl="1">
              <a:spcBef>
                <a:spcPct val="0"/>
              </a:spcBef>
            </a:pPr>
            <a:r>
              <a:rPr lang="en-US" smtClean="0"/>
              <a:t>Describe components and relationships</a:t>
            </a:r>
          </a:p>
          <a:p>
            <a:pPr>
              <a:spcBef>
                <a:spcPct val="0"/>
              </a:spcBef>
            </a:pPr>
            <a:r>
              <a:rPr lang="en-US" smtClean="0"/>
              <a:t>Database - Bông</a:t>
            </a:r>
          </a:p>
          <a:p>
            <a:pPr lvl="1">
              <a:spcBef>
                <a:spcPct val="0"/>
              </a:spcBef>
            </a:pPr>
            <a:r>
              <a:rPr lang="en-US" smtClean="0"/>
              <a:t>Adventure Works</a:t>
            </a:r>
          </a:p>
          <a:p>
            <a:pPr>
              <a:spcBef>
                <a:spcPct val="0"/>
              </a:spcBef>
            </a:pPr>
            <a:r>
              <a:rPr lang="en-US" smtClean="0"/>
              <a:t>Page flow - Kiki</a:t>
            </a:r>
          </a:p>
          <a:p>
            <a:pPr lvl="1">
              <a:spcBef>
                <a:spcPct val="0"/>
              </a:spcBef>
            </a:pPr>
            <a:r>
              <a:rPr lang="en-US" smtClean="0"/>
              <a:t>Each page is collaborative with </a:t>
            </a:r>
          </a:p>
          <a:p>
            <a:pPr>
              <a:spcBef>
                <a:spcPct val="0"/>
              </a:spcBef>
            </a:pPr>
            <a:r>
              <a:rPr lang="en-US" smtClean="0"/>
              <a:t>Test plan + Defect log - Béo</a:t>
            </a:r>
          </a:p>
          <a:p>
            <a:pPr>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0B05FE-0A93-41D6-96BF-DC47EFAC4BCA}" type="slidenum">
              <a:rPr lang="en-US"/>
              <a:pPr fontAlgn="base">
                <a:spcBef>
                  <a:spcPct val="0"/>
                </a:spcBef>
                <a:spcAft>
                  <a:spcPct val="0"/>
                </a:spcAft>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pPr>
            <a:r>
              <a:rPr lang="en-US" dirty="0" smtClean="0"/>
              <a:t>Describe relationships between objects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EB7DDA-0D34-4FB2-BFF9-48C1DD8F8670}" type="slidenum">
              <a:rPr lang="en-US"/>
              <a:pPr fontAlgn="base">
                <a:spcBef>
                  <a:spcPct val="0"/>
                </a:spcBef>
                <a:spcAft>
                  <a:spcPct val="0"/>
                </a:spcAft>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pPr>
            <a:r>
              <a:rPr lang="en-US" dirty="0" smtClean="0"/>
              <a:t>Describe relationships between objects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EB7DDA-0D34-4FB2-BFF9-48C1DD8F8670}" type="slidenum">
              <a:rPr lang="en-US"/>
              <a:pPr fontAlgn="base">
                <a:spcBef>
                  <a:spcPct val="0"/>
                </a:spcBef>
                <a:spcAft>
                  <a:spcPct val="0"/>
                </a:spcAft>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Advantages of MVC</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There's no duplicated code.</a:t>
            </a:r>
          </a:p>
          <a:p>
            <a:pPr lvl="0"/>
            <a:r>
              <a:rPr lang="en-US" sz="1200" kern="1200" dirty="0" smtClean="0">
                <a:solidFill>
                  <a:schemeClr val="tx1"/>
                </a:solidFill>
                <a:effectLst/>
                <a:latin typeface="+mn-lt"/>
                <a:ea typeface="+mn-ea"/>
                <a:cs typeface="+mn-cs"/>
              </a:rPr>
              <a:t>2. The business logic is encapsulated; hence the controller code is transparent and safer.</a:t>
            </a:r>
          </a:p>
          <a:p>
            <a:pPr lvl="0"/>
            <a:r>
              <a:rPr lang="en-US" sz="1200" kern="1200" dirty="0" smtClean="0">
                <a:solidFill>
                  <a:schemeClr val="tx1"/>
                </a:solidFill>
                <a:effectLst/>
                <a:latin typeface="+mn-lt"/>
                <a:ea typeface="+mn-ea"/>
                <a:cs typeface="+mn-cs"/>
              </a:rPr>
              <a:t>3. The business logic can be used in several front ends like Web pages, Web services, Windows applications, services, etc.</a:t>
            </a:r>
          </a:p>
          <a:p>
            <a:pPr lvl="0"/>
            <a:r>
              <a:rPr lang="en-US" sz="1200" kern="1200" dirty="0" smtClean="0">
                <a:solidFill>
                  <a:schemeClr val="tx1"/>
                </a:solidFill>
                <a:effectLst/>
                <a:latin typeface="+mn-lt"/>
                <a:ea typeface="+mn-ea"/>
                <a:cs typeface="+mn-cs"/>
              </a:rPr>
              <a:t>4. Exception handling is well managed showing the user only digested error messages.</a:t>
            </a:r>
          </a:p>
          <a:p>
            <a:pPr lvl="0"/>
            <a:r>
              <a:rPr lang="en-US" sz="1200" kern="1200" dirty="0" smtClean="0">
                <a:solidFill>
                  <a:schemeClr val="tx1"/>
                </a:solidFill>
                <a:effectLst/>
                <a:latin typeface="+mn-lt"/>
                <a:ea typeface="+mn-ea"/>
                <a:cs typeface="+mn-cs"/>
              </a:rPr>
              <a:t>5. Testing every part of an application is easier as it can be done separately using automated methods.</a:t>
            </a:r>
          </a:p>
          <a:p>
            <a:pPr lvl="0"/>
            <a:r>
              <a:rPr lang="en-US" sz="1200" kern="1200" smtClean="0">
                <a:solidFill>
                  <a:schemeClr val="tx1"/>
                </a:solidFill>
                <a:effectLst/>
                <a:latin typeface="+mn-lt"/>
                <a:ea typeface="+mn-ea"/>
                <a:cs typeface="+mn-cs"/>
              </a:rPr>
              <a:t>6. Application </a:t>
            </a:r>
            <a:r>
              <a:rPr lang="en-US" sz="1200" kern="1200" dirty="0" smtClean="0">
                <a:solidFill>
                  <a:schemeClr val="tx1"/>
                </a:solidFill>
                <a:effectLst/>
                <a:latin typeface="+mn-lt"/>
                <a:ea typeface="+mn-ea"/>
                <a:cs typeface="+mn-cs"/>
              </a:rPr>
              <a:t>changes are easier to apply as they are focused in one part of the architecture only.</a:t>
            </a:r>
          </a:p>
          <a:p>
            <a:endParaRPr lang="en-US" dirty="0"/>
          </a:p>
        </p:txBody>
      </p:sp>
      <p:sp>
        <p:nvSpPr>
          <p:cNvPr id="4" name="Slide Number Placeholder 3"/>
          <p:cNvSpPr>
            <a:spLocks noGrp="1"/>
          </p:cNvSpPr>
          <p:nvPr>
            <p:ph type="sldNum" sz="quarter" idx="10"/>
          </p:nvPr>
        </p:nvSpPr>
        <p:spPr/>
        <p:txBody>
          <a:bodyPr/>
          <a:lstStyle/>
          <a:p>
            <a:fld id="{B095C312-DE6F-4EA6-9A38-32EC77483DBC}" type="slidenum">
              <a:rPr lang="en-US" smtClean="0"/>
              <a:t>17</a:t>
            </a:fld>
            <a:endParaRPr lang="en-US"/>
          </a:p>
        </p:txBody>
      </p:sp>
    </p:spTree>
    <p:extLst>
      <p:ext uri="{BB962C8B-B14F-4D97-AF65-F5344CB8AC3E}">
        <p14:creationId xmlns:p14="http://schemas.microsoft.com/office/powerpoint/2010/main" val="155086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pPr>
            <a:r>
              <a:rPr lang="en-US" smtClean="0"/>
              <a:t>Describe relationships between objects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EB7DDA-0D34-4FB2-BFF9-48C1DD8F8670}" type="slidenum">
              <a:rPr lang="en-US"/>
              <a:pPr fontAlgn="base">
                <a:spcBef>
                  <a:spcPct val="0"/>
                </a:spcBef>
                <a:spcAft>
                  <a:spcPct val="0"/>
                </a:spcAft>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page is collaborative with </a:t>
            </a:r>
          </a:p>
          <a:p>
            <a:endParaRPr lang="en-US" dirty="0"/>
          </a:p>
        </p:txBody>
      </p:sp>
      <p:sp>
        <p:nvSpPr>
          <p:cNvPr id="4" name="Slide Number Placeholder 3"/>
          <p:cNvSpPr>
            <a:spLocks noGrp="1"/>
          </p:cNvSpPr>
          <p:nvPr>
            <p:ph type="sldNum" sz="quarter" idx="10"/>
          </p:nvPr>
        </p:nvSpPr>
        <p:spPr/>
        <p:txBody>
          <a:bodyPr/>
          <a:lstStyle/>
          <a:p>
            <a:fld id="{38C6DE85-4DB7-461A-A6D2-0725C625C876}" type="slidenum">
              <a:rPr lang="en-US" smtClean="0"/>
              <a:t>19</a:t>
            </a:fld>
            <a:endParaRPr lang="en-US"/>
          </a:p>
        </p:txBody>
      </p:sp>
    </p:spTree>
    <p:extLst>
      <p:ext uri="{BB962C8B-B14F-4D97-AF65-F5344CB8AC3E}">
        <p14:creationId xmlns:p14="http://schemas.microsoft.com/office/powerpoint/2010/main" val="87489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F336A92-8CF4-4E9E-944F-712ACA306386}" type="slidenum">
              <a:rPr lang="en-US"/>
              <a:pPr fontAlgn="base">
                <a:spcBef>
                  <a:spcPct val="0"/>
                </a:spcBef>
                <a:spcAft>
                  <a:spcPct val="0"/>
                </a:spcAft>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Phần</a:t>
            </a:r>
            <a:r>
              <a:rPr lang="en-US" baseline="0" dirty="0" smtClean="0"/>
              <a:t> </a:t>
            </a:r>
            <a:r>
              <a:rPr lang="en-US" baseline="0" dirty="0" err="1" smtClean="0"/>
              <a:t>này</a:t>
            </a:r>
            <a:r>
              <a:rPr lang="en-US" baseline="0" dirty="0" smtClean="0"/>
              <a:t> </a:t>
            </a:r>
            <a:r>
              <a:rPr lang="en-US" baseline="0" dirty="0" err="1" smtClean="0"/>
              <a:t>thêm</a:t>
            </a:r>
            <a:r>
              <a:rPr lang="en-US" baseline="0" dirty="0" smtClean="0"/>
              <a:t>, </a:t>
            </a:r>
            <a:r>
              <a:rPr lang="en-US" baseline="0" dirty="0" err="1" smtClean="0"/>
              <a:t>chưa</a:t>
            </a:r>
            <a:r>
              <a:rPr lang="en-US" baseline="0" dirty="0" smtClean="0"/>
              <a:t> </a:t>
            </a:r>
            <a:r>
              <a:rPr lang="en-US" baseline="0" dirty="0" err="1" smtClean="0"/>
              <a:t>biết</a:t>
            </a:r>
            <a:r>
              <a:rPr lang="en-US" baseline="0" dirty="0" smtClean="0"/>
              <a:t> </a:t>
            </a:r>
            <a:r>
              <a:rPr lang="en-US" baseline="0" dirty="0" err="1" smtClean="0"/>
              <a:t>có</a:t>
            </a:r>
            <a:r>
              <a:rPr lang="en-US" baseline="0" dirty="0" smtClean="0"/>
              <a:t> </a:t>
            </a:r>
            <a:r>
              <a:rPr lang="en-US" baseline="0" dirty="0" err="1" smtClean="0"/>
              <a:t>cần</a:t>
            </a:r>
            <a:r>
              <a:rPr lang="en-US" baseline="0" dirty="0" smtClean="0"/>
              <a:t> </a:t>
            </a:r>
            <a:r>
              <a:rPr lang="en-US" baseline="0" dirty="0" err="1" smtClean="0"/>
              <a:t>ko</a:t>
            </a:r>
            <a:r>
              <a:rPr lang="en-US" baseline="0" dirty="0" smtClean="0"/>
              <a:t>. </a:t>
            </a:r>
            <a:r>
              <a:rPr lang="en-US" baseline="0" dirty="0" err="1" smtClean="0"/>
              <a:t>Nói</a:t>
            </a:r>
            <a:r>
              <a:rPr lang="en-US" baseline="0" dirty="0" smtClean="0"/>
              <a:t> </a:t>
            </a:r>
            <a:r>
              <a:rPr lang="en-US" baseline="0" dirty="0" err="1" smtClean="0"/>
              <a:t>về</a:t>
            </a:r>
            <a:r>
              <a:rPr lang="en-US" baseline="0" dirty="0" smtClean="0"/>
              <a:t> </a:t>
            </a:r>
            <a:r>
              <a:rPr lang="en-US" baseline="0" dirty="0" err="1" smtClean="0"/>
              <a:t>thiếu</a:t>
            </a:r>
            <a:r>
              <a:rPr lang="en-US" baseline="0" dirty="0" smtClean="0"/>
              <a:t> </a:t>
            </a:r>
            <a:r>
              <a:rPr lang="en-US" baseline="0" dirty="0" err="1" smtClean="0"/>
              <a:t>sót</a:t>
            </a:r>
            <a:r>
              <a:rPr lang="en-US" baseline="0" dirty="0" smtClean="0"/>
              <a:t> so </a:t>
            </a:r>
            <a:r>
              <a:rPr lang="en-US" baseline="0" dirty="0" err="1" smtClean="0"/>
              <a:t>với</a:t>
            </a:r>
            <a:r>
              <a:rPr lang="en-US" baseline="0" dirty="0" smtClean="0"/>
              <a:t> </a:t>
            </a:r>
            <a:r>
              <a:rPr lang="en-US" baseline="0" dirty="0" err="1" smtClean="0"/>
              <a:t>dự</a:t>
            </a:r>
            <a:r>
              <a:rPr lang="en-US" baseline="0" dirty="0" smtClean="0"/>
              <a:t> </a:t>
            </a:r>
            <a:r>
              <a:rPr lang="en-US" baseline="0" dirty="0" err="1" smtClean="0"/>
              <a:t>định</a:t>
            </a:r>
            <a:r>
              <a:rPr lang="en-US" baseline="0" dirty="0" smtClean="0"/>
              <a:t> ban </a:t>
            </a:r>
            <a:r>
              <a:rPr lang="en-US" baseline="0" dirty="0" err="1" smtClean="0"/>
              <a:t>đầu</a:t>
            </a:r>
            <a:r>
              <a:rPr lang="en-US" baseline="0" dirty="0" smtClean="0"/>
              <a:t>. </a:t>
            </a:r>
          </a:p>
          <a:p>
            <a:r>
              <a:rPr lang="en-US" baseline="0" dirty="0" smtClean="0"/>
              <a:t>Show </a:t>
            </a:r>
            <a:r>
              <a:rPr lang="en-US" baseline="0" dirty="0" err="1" smtClean="0"/>
              <a:t>luôn</a:t>
            </a:r>
            <a:r>
              <a:rPr lang="en-US" baseline="0" dirty="0" smtClean="0"/>
              <a:t> </a:t>
            </a:r>
            <a:r>
              <a:rPr lang="en-US" baseline="0" dirty="0" err="1" smtClean="0"/>
              <a:t>hướng</a:t>
            </a:r>
            <a:r>
              <a:rPr lang="en-US" baseline="0" dirty="0" smtClean="0"/>
              <a:t> </a:t>
            </a: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tầm</a:t>
            </a:r>
            <a:r>
              <a:rPr lang="en-US" baseline="0" dirty="0" smtClean="0"/>
              <a:t> </a:t>
            </a:r>
            <a:r>
              <a:rPr lang="en-US" baseline="0" dirty="0" err="1" smtClean="0"/>
              <a:t>nhìn</a:t>
            </a:r>
            <a:endParaRPr lang="en-US" baseline="0" dirty="0" smtClean="0"/>
          </a:p>
          <a:p>
            <a:r>
              <a:rPr lang="vi-VN" dirty="0" smtClean="0"/>
              <a:t>History comment - ở CV profile UV, sau phỏng vấn sẽ có comment… Việc này giúp DN và UV gần nhau hơn, UV biết được điểm thiếu sót của mình nếu trượt phỏng vấn, UV có thể update hồ sơ để cho lần apply sau. Cũng từ đó, DN</a:t>
            </a:r>
            <a:endParaRPr lang="en-US" dirty="0"/>
          </a:p>
        </p:txBody>
      </p:sp>
      <p:sp>
        <p:nvSpPr>
          <p:cNvPr id="4" name="Slide Number Placeholder 3"/>
          <p:cNvSpPr>
            <a:spLocks noGrp="1"/>
          </p:cNvSpPr>
          <p:nvPr>
            <p:ph type="sldNum" sz="quarter" idx="10"/>
          </p:nvPr>
        </p:nvSpPr>
        <p:spPr/>
        <p:txBody>
          <a:bodyPr/>
          <a:lstStyle/>
          <a:p>
            <a:fld id="{38C6DE85-4DB7-461A-A6D2-0725C625C876}" type="slidenum">
              <a:rPr lang="en-US" smtClean="0"/>
              <a:t>23</a:t>
            </a:fld>
            <a:endParaRPr lang="en-US"/>
          </a:p>
        </p:txBody>
      </p:sp>
    </p:spTree>
    <p:extLst>
      <p:ext uri="{BB962C8B-B14F-4D97-AF65-F5344CB8AC3E}">
        <p14:creationId xmlns:p14="http://schemas.microsoft.com/office/powerpoint/2010/main" val="170355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Giới</a:t>
            </a:r>
            <a:r>
              <a:rPr lang="en-US" baseline="0" dirty="0" smtClean="0"/>
              <a:t> </a:t>
            </a:r>
            <a:r>
              <a:rPr lang="en-US" baseline="0" dirty="0" err="1" smtClean="0"/>
              <a:t>thiệu</a:t>
            </a:r>
            <a:r>
              <a:rPr lang="en-US" baseline="0" dirty="0" smtClean="0"/>
              <a:t> </a:t>
            </a:r>
            <a:r>
              <a:rPr lang="en-US" baseline="0" dirty="0" err="1" smtClean="0"/>
              <a:t>nội</a:t>
            </a:r>
            <a:r>
              <a:rPr lang="en-US" baseline="0" dirty="0" smtClean="0"/>
              <a:t> dung </a:t>
            </a:r>
            <a:r>
              <a:rPr lang="en-US" baseline="0" dirty="0" err="1" smtClean="0"/>
              <a:t>trình</a:t>
            </a:r>
            <a:r>
              <a:rPr lang="en-US" baseline="0" dirty="0" smtClean="0"/>
              <a:t> </a:t>
            </a:r>
            <a:r>
              <a:rPr lang="en-US" baseline="0" dirty="0" err="1" smtClean="0"/>
              <a:t>bày</a:t>
            </a:r>
            <a:endParaRPr lang="en-US" baseline="0" dirty="0" smtClean="0"/>
          </a:p>
          <a:p>
            <a:pPr marL="685800" lvl="1" indent="-228600">
              <a:buAutoNum type="arabicPeriod"/>
            </a:pPr>
            <a:r>
              <a:rPr lang="en-US" baseline="0" dirty="0" smtClean="0"/>
              <a:t>ERP </a:t>
            </a:r>
            <a:r>
              <a:rPr lang="en-US" baseline="0" dirty="0" err="1" smtClean="0"/>
              <a:t>và</a:t>
            </a:r>
            <a:r>
              <a:rPr lang="en-US" baseline="0" dirty="0" smtClean="0"/>
              <a:t> HRM (5p – Hoàng)</a:t>
            </a:r>
          </a:p>
          <a:p>
            <a:pPr marL="685800" lvl="1" indent="-228600">
              <a:buAutoNum type="arabicPeriod"/>
            </a:pPr>
            <a:r>
              <a:rPr lang="en-US" baseline="0" dirty="0" smtClean="0"/>
              <a:t>Recruitment (15p – Hoàng) [</a:t>
            </a:r>
            <a:r>
              <a:rPr lang="en-US" baseline="0" dirty="0" err="1" smtClean="0"/>
              <a:t>hết</a:t>
            </a:r>
            <a:r>
              <a:rPr lang="en-US" baseline="0" dirty="0" smtClean="0"/>
              <a:t> </a:t>
            </a:r>
            <a:r>
              <a:rPr lang="en-US" baseline="0" dirty="0" err="1" smtClean="0"/>
              <a:t>phần</a:t>
            </a:r>
            <a:r>
              <a:rPr lang="en-US" baseline="0" dirty="0" smtClean="0"/>
              <a:t> </a:t>
            </a:r>
            <a:r>
              <a:rPr lang="en-US" baseline="0" dirty="0" err="1" smtClean="0"/>
              <a:t>này</a:t>
            </a:r>
            <a:r>
              <a:rPr lang="en-US" baseline="0" dirty="0" smtClean="0"/>
              <a:t> </a:t>
            </a:r>
            <a:r>
              <a:rPr lang="en-US" baseline="0" dirty="0" err="1" smtClean="0"/>
              <a:t>là</a:t>
            </a:r>
            <a:r>
              <a:rPr lang="en-US" baseline="0" dirty="0" smtClean="0"/>
              <a:t> </a:t>
            </a:r>
            <a:r>
              <a:rPr lang="en-US" baseline="0" dirty="0" err="1" smtClean="0"/>
              <a:t>mất</a:t>
            </a:r>
            <a:r>
              <a:rPr lang="en-US" baseline="0" dirty="0" smtClean="0"/>
              <a:t> 25p]</a:t>
            </a:r>
          </a:p>
          <a:p>
            <a:pPr marL="685800" lvl="1" indent="-228600">
              <a:buAutoNum type="arabicPeriod"/>
            </a:pPr>
            <a:r>
              <a:rPr lang="en-US" baseline="0" dirty="0" smtClean="0"/>
              <a:t>Technical Solution (40p)</a:t>
            </a:r>
          </a:p>
          <a:p>
            <a:pPr marL="1143000" lvl="2" indent="-228600">
              <a:buAutoNum type="arabicPeriod"/>
            </a:pPr>
            <a:r>
              <a:rPr lang="en-US" sz="1200" kern="1200" dirty="0" smtClean="0">
                <a:solidFill>
                  <a:schemeClr val="tx1"/>
                </a:solidFill>
                <a:effectLst/>
                <a:latin typeface="+mn-lt"/>
                <a:ea typeface="+mn-ea"/>
                <a:cs typeface="+mn-cs"/>
              </a:rPr>
              <a:t>Software Process Model (5p – Ki)</a:t>
            </a:r>
            <a:endParaRPr lang="en-US" baseline="0" dirty="0" smtClean="0"/>
          </a:p>
          <a:p>
            <a:pPr marL="1143000" lvl="2" indent="-228600">
              <a:buAutoNum type="arabicPeriod"/>
            </a:pPr>
            <a:r>
              <a:rPr lang="en-US" baseline="0" dirty="0" smtClean="0"/>
              <a:t>ERD (5p – </a:t>
            </a:r>
            <a:r>
              <a:rPr lang="en-US" baseline="0" dirty="0" err="1" smtClean="0"/>
              <a:t>Bông</a:t>
            </a:r>
            <a:r>
              <a:rPr lang="en-US" baseline="0" dirty="0" smtClean="0"/>
              <a:t>)</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System Architecture design </a:t>
            </a:r>
            <a:r>
              <a:rPr lang="en-US" baseline="0" dirty="0" smtClean="0"/>
              <a:t>(5p - </a:t>
            </a:r>
            <a:r>
              <a:rPr lang="en-US" baseline="0" dirty="0" err="1" smtClean="0"/>
              <a:t>Khanh</a:t>
            </a:r>
            <a:r>
              <a:rPr lang="en-US" baseline="0" dirty="0" smtClean="0"/>
              <a:t>)</a:t>
            </a:r>
          </a:p>
          <a:p>
            <a:pPr marL="1143000" lvl="2" indent="-228600">
              <a:buAutoNum type="arabicPeriod"/>
            </a:pPr>
            <a:r>
              <a:rPr lang="en-US" sz="1200" kern="1200" dirty="0" smtClean="0">
                <a:solidFill>
                  <a:schemeClr val="tx1"/>
                </a:solidFill>
                <a:effectLst/>
                <a:latin typeface="+mn-lt"/>
                <a:ea typeface="+mn-ea"/>
                <a:cs typeface="+mn-cs"/>
              </a:rPr>
              <a:t>Components (5p - Minh)</a:t>
            </a:r>
          </a:p>
          <a:p>
            <a:pPr marL="1143000" lvl="2" indent="-228600">
              <a:buAutoNum type="arabicPeriod"/>
            </a:pPr>
            <a:r>
              <a:rPr lang="en-US" baseline="0" dirty="0" smtClean="0"/>
              <a:t>Database (</a:t>
            </a:r>
            <a:r>
              <a:rPr lang="en-US" sz="1200" kern="1200" dirty="0" smtClean="0">
                <a:solidFill>
                  <a:schemeClr val="tx1"/>
                </a:solidFill>
                <a:effectLst/>
                <a:latin typeface="+mn-lt"/>
                <a:ea typeface="+mn-ea"/>
                <a:cs typeface="+mn-cs"/>
              </a:rPr>
              <a:t>5p - </a:t>
            </a:r>
            <a:r>
              <a:rPr lang="en-US" baseline="0" dirty="0" err="1" smtClean="0"/>
              <a:t>Bông</a:t>
            </a:r>
            <a:r>
              <a:rPr lang="en-US" baseline="0" dirty="0" smtClean="0"/>
              <a:t>)</a:t>
            </a:r>
          </a:p>
          <a:p>
            <a:pPr marL="1143000" lvl="2" indent="-228600">
              <a:buAutoNum type="arabicPeriod"/>
            </a:pPr>
            <a:r>
              <a:rPr lang="en-US" sz="1200" kern="1200" dirty="0" smtClean="0">
                <a:solidFill>
                  <a:schemeClr val="tx1"/>
                </a:solidFill>
                <a:effectLst/>
                <a:latin typeface="+mn-lt"/>
                <a:ea typeface="+mn-ea"/>
                <a:cs typeface="+mn-cs"/>
              </a:rPr>
              <a:t>Page flow (5p – Ki)</a:t>
            </a:r>
            <a:endParaRPr lang="en-US" baseline="0" dirty="0" smtClean="0"/>
          </a:p>
          <a:p>
            <a:pPr marL="1143000" lvl="2" indent="-228600">
              <a:buAutoNum type="arabicPeriod"/>
            </a:pPr>
            <a:r>
              <a:rPr lang="en-US" baseline="0" dirty="0" smtClean="0"/>
              <a:t>Testing (5p – </a:t>
            </a:r>
            <a:r>
              <a:rPr lang="en-US" baseline="0" dirty="0" err="1" smtClean="0"/>
              <a:t>Béo</a:t>
            </a:r>
            <a:r>
              <a:rPr lang="en-US" baseline="0" dirty="0" smtClean="0"/>
              <a:t>) [</a:t>
            </a:r>
            <a:r>
              <a:rPr lang="en-US" baseline="0" dirty="0" err="1" smtClean="0"/>
              <a:t>hết</a:t>
            </a:r>
            <a:r>
              <a:rPr lang="en-US" baseline="0" dirty="0" smtClean="0"/>
              <a:t> </a:t>
            </a:r>
            <a:r>
              <a:rPr lang="en-US" baseline="0" dirty="0" err="1" smtClean="0"/>
              <a:t>phần</a:t>
            </a:r>
            <a:r>
              <a:rPr lang="en-US" baseline="0" dirty="0" smtClean="0"/>
              <a:t> </a:t>
            </a:r>
            <a:r>
              <a:rPr lang="en-US" baseline="0" dirty="0" err="1" smtClean="0"/>
              <a:t>này</a:t>
            </a:r>
            <a:r>
              <a:rPr lang="en-US" baseline="0" dirty="0" smtClean="0"/>
              <a:t> </a:t>
            </a:r>
            <a:r>
              <a:rPr lang="en-US" baseline="0" dirty="0" err="1" smtClean="0"/>
              <a:t>mất</a:t>
            </a:r>
            <a:r>
              <a:rPr lang="en-US" baseline="0" dirty="0" smtClean="0"/>
              <a:t> 65p, </a:t>
            </a:r>
            <a:r>
              <a:rPr lang="en-US" baseline="0" dirty="0" err="1" smtClean="0"/>
              <a:t>còn</a:t>
            </a:r>
            <a:r>
              <a:rPr lang="en-US" baseline="0" dirty="0" smtClean="0"/>
              <a:t> 25p]</a:t>
            </a:r>
          </a:p>
          <a:p>
            <a:pPr marL="685800" lvl="1" indent="-228600">
              <a:buAutoNum type="arabicPeriod"/>
            </a:pPr>
            <a:r>
              <a:rPr lang="en-US" baseline="0" dirty="0" smtClean="0"/>
              <a:t>Demo (15p – </a:t>
            </a:r>
            <a:r>
              <a:rPr lang="en-US" baseline="0" dirty="0" err="1" smtClean="0"/>
              <a:t>Khanh</a:t>
            </a:r>
            <a:r>
              <a:rPr lang="en-US" baseline="0" dirty="0" smtClean="0"/>
              <a:t>, Ki, Minh)</a:t>
            </a:r>
          </a:p>
          <a:p>
            <a:pPr marL="685800" lvl="1" indent="-228600">
              <a:buAutoNum type="arabicPeriod"/>
            </a:pPr>
            <a:r>
              <a:rPr lang="en-US" baseline="0" dirty="0" smtClean="0"/>
              <a:t>Q&amp;A (10p – </a:t>
            </a:r>
            <a:r>
              <a:rPr lang="en-US" baseline="0" dirty="0" err="1" smtClean="0"/>
              <a:t>Béo</a:t>
            </a:r>
            <a:r>
              <a:rPr lang="en-US" baseline="0" dirty="0" smtClean="0"/>
              <a:t> </a:t>
            </a:r>
            <a:r>
              <a:rPr lang="en-US" baseline="0" dirty="0" err="1" smtClean="0"/>
              <a:t>vs</a:t>
            </a:r>
            <a:r>
              <a:rPr lang="en-US" baseline="0" dirty="0" smtClean="0"/>
              <a:t> </a:t>
            </a:r>
            <a:r>
              <a:rPr lang="en-US" baseline="0" dirty="0" err="1" smtClean="0"/>
              <a:t>các</a:t>
            </a:r>
            <a:r>
              <a:rPr lang="en-US" baseline="0" dirty="0" smtClean="0"/>
              <a:t> </a:t>
            </a:r>
            <a:r>
              <a:rPr lang="en-US" baseline="0" dirty="0" err="1" smtClean="0"/>
              <a:t>đồng</a:t>
            </a:r>
            <a:r>
              <a:rPr lang="en-US" baseline="0" dirty="0" smtClean="0"/>
              <a:t> </a:t>
            </a:r>
            <a:r>
              <a:rPr lang="en-US" baseline="0" dirty="0" err="1" smtClean="0"/>
              <a:t>đội</a:t>
            </a:r>
            <a:r>
              <a:rPr lang="en-US" baseline="0" dirty="0" smtClean="0"/>
              <a:t>) [</a:t>
            </a:r>
            <a:r>
              <a:rPr lang="en-US" baseline="0" dirty="0" err="1" smtClean="0"/>
              <a:t>vừa</a:t>
            </a:r>
            <a:r>
              <a:rPr lang="en-US" baseline="0" dirty="0" smtClean="0"/>
              <a:t> </a:t>
            </a:r>
            <a:r>
              <a:rPr lang="en-US" baseline="0" dirty="0" err="1" smtClean="0"/>
              <a:t>đẹp</a:t>
            </a:r>
            <a:r>
              <a:rPr lang="en-US" baseline="0" dirty="0" smtClean="0"/>
              <a:t> :D]</a:t>
            </a:r>
            <a:endParaRPr lang="en-US" dirty="0"/>
          </a:p>
        </p:txBody>
      </p:sp>
      <p:sp>
        <p:nvSpPr>
          <p:cNvPr id="4" name="Slide Number Placeholder 3"/>
          <p:cNvSpPr>
            <a:spLocks noGrp="1"/>
          </p:cNvSpPr>
          <p:nvPr>
            <p:ph type="sldNum" sz="quarter" idx="10"/>
          </p:nvPr>
        </p:nvSpPr>
        <p:spPr/>
        <p:txBody>
          <a:bodyPr/>
          <a:lstStyle/>
          <a:p>
            <a:fld id="{45C16BA6-4B47-48B9-8DB4-BFE50D5D58D7}" type="slidenum">
              <a:rPr lang="en-US" smtClean="0"/>
              <a:t>3</a:t>
            </a:fld>
            <a:endParaRPr lang="en-US"/>
          </a:p>
        </p:txBody>
      </p:sp>
    </p:spTree>
    <p:extLst>
      <p:ext uri="{BB962C8B-B14F-4D97-AF65-F5344CB8AC3E}">
        <p14:creationId xmlns:p14="http://schemas.microsoft.com/office/powerpoint/2010/main" val="255058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Giới</a:t>
            </a:r>
            <a:r>
              <a:rPr lang="en-US" baseline="0" dirty="0" smtClean="0"/>
              <a:t> </a:t>
            </a:r>
            <a:r>
              <a:rPr lang="en-US" baseline="0" dirty="0" err="1" smtClean="0"/>
              <a:t>thiệu</a:t>
            </a:r>
            <a:r>
              <a:rPr lang="en-US" baseline="0" dirty="0" smtClean="0"/>
              <a:t> HR</a:t>
            </a:r>
          </a:p>
          <a:p>
            <a:r>
              <a:rPr lang="en-US" baseline="0" dirty="0" err="1" smtClean="0"/>
              <a:t>Giới</a:t>
            </a:r>
            <a:r>
              <a:rPr lang="en-US" baseline="0" dirty="0" smtClean="0"/>
              <a:t> </a:t>
            </a:r>
            <a:r>
              <a:rPr lang="en-US" baseline="0" dirty="0" err="1" smtClean="0"/>
              <a:t>thiệu</a:t>
            </a:r>
            <a:r>
              <a:rPr lang="en-US" baseline="0" dirty="0" smtClean="0"/>
              <a:t> IRS: </a:t>
            </a:r>
            <a:r>
              <a:rPr lang="en-US" baseline="0" dirty="0" err="1" smtClean="0"/>
              <a:t>Công</a:t>
            </a:r>
            <a:r>
              <a:rPr lang="en-US" baseline="0" dirty="0" smtClean="0"/>
              <a:t> </a:t>
            </a:r>
            <a:r>
              <a:rPr lang="en-US" baseline="0" dirty="0" err="1" smtClean="0"/>
              <a:t>ty</a:t>
            </a:r>
            <a:r>
              <a:rPr lang="en-US" baseline="0" dirty="0" smtClean="0"/>
              <a:t> </a:t>
            </a:r>
            <a:r>
              <a:rPr lang="en-US" baseline="0" dirty="0" err="1" smtClean="0"/>
              <a:t>chứng</a:t>
            </a:r>
            <a:r>
              <a:rPr lang="en-US" baseline="0" dirty="0" smtClean="0"/>
              <a:t> </a:t>
            </a:r>
            <a:r>
              <a:rPr lang="en-US" baseline="0" dirty="0" err="1" smtClean="0"/>
              <a:t>khoán</a:t>
            </a:r>
            <a:r>
              <a:rPr lang="en-US" baseline="0" dirty="0" smtClean="0"/>
              <a:t> </a:t>
            </a:r>
            <a:r>
              <a:rPr lang="en-US" baseline="0" dirty="0" err="1" smtClean="0"/>
              <a:t>hoàng</a:t>
            </a:r>
            <a:r>
              <a:rPr lang="en-US" baseline="0" dirty="0" smtClean="0"/>
              <a:t> </a:t>
            </a:r>
            <a:r>
              <a:rPr lang="en-US" baseline="0" dirty="0" err="1" smtClean="0"/>
              <a:t>gia</a:t>
            </a:r>
            <a:endParaRPr lang="en-US" baseline="0" dirty="0" smtClean="0"/>
          </a:p>
          <a:p>
            <a:pPr marL="171450" indent="-171450">
              <a:buFontTx/>
              <a:buChar char="-"/>
            </a:pPr>
            <a:r>
              <a:rPr lang="en-US" baseline="0" dirty="0" err="1" smtClean="0"/>
              <a:t>Cty</a:t>
            </a:r>
            <a:r>
              <a:rPr lang="en-US" baseline="0" dirty="0" smtClean="0"/>
              <a:t> </a:t>
            </a:r>
            <a:r>
              <a:rPr lang="en-US" baseline="0" dirty="0" err="1" smtClean="0"/>
              <a:t>trẻ</a:t>
            </a:r>
            <a:r>
              <a:rPr lang="en-US" baseline="0" dirty="0" smtClean="0"/>
              <a:t> - </a:t>
            </a:r>
            <a:r>
              <a:rPr lang="en-US" baseline="0" dirty="0" err="1" smtClean="0"/>
              <a:t>đội</a:t>
            </a:r>
            <a:r>
              <a:rPr lang="en-US" baseline="0" dirty="0" smtClean="0"/>
              <a:t> </a:t>
            </a:r>
            <a:r>
              <a:rPr lang="en-US" baseline="0" dirty="0" err="1" smtClean="0"/>
              <a:t>ngũ</a:t>
            </a:r>
            <a:r>
              <a:rPr lang="en-US" baseline="0" dirty="0" smtClean="0"/>
              <a:t> </a:t>
            </a:r>
            <a:r>
              <a:rPr lang="en-US" baseline="0" dirty="0" err="1" smtClean="0"/>
              <a:t>trẻ</a:t>
            </a:r>
            <a:endParaRPr lang="en-US" baseline="0" dirty="0" smtClean="0"/>
          </a:p>
          <a:p>
            <a:pPr marL="171450" indent="-171450">
              <a:buFontTx/>
              <a:buChar char="-"/>
            </a:pPr>
            <a:r>
              <a:rPr lang="en-US" baseline="0" dirty="0" err="1" smtClean="0"/>
              <a:t>Vì</a:t>
            </a:r>
            <a:r>
              <a:rPr lang="en-US" baseline="0" dirty="0" smtClean="0"/>
              <a:t> </a:t>
            </a:r>
            <a:r>
              <a:rPr lang="en-US" baseline="0" dirty="0" err="1" smtClean="0"/>
              <a:t>mới</a:t>
            </a:r>
            <a:r>
              <a:rPr lang="en-US" baseline="0" dirty="0" smtClean="0"/>
              <a:t> </a:t>
            </a:r>
            <a:r>
              <a:rPr lang="en-US" baseline="0" dirty="0" err="1" smtClean="0"/>
              <a:t>nên</a:t>
            </a:r>
            <a:r>
              <a:rPr lang="en-US" baseline="0" dirty="0" smtClean="0"/>
              <a:t> </a:t>
            </a:r>
            <a:r>
              <a:rPr lang="en-US" baseline="0" dirty="0" err="1" smtClean="0"/>
              <a:t>chưa</a:t>
            </a:r>
            <a:r>
              <a:rPr lang="en-US" baseline="0" dirty="0" smtClean="0"/>
              <a:t> </a:t>
            </a:r>
            <a:r>
              <a:rPr lang="en-US" baseline="0" dirty="0" err="1" smtClean="0"/>
              <a:t>có</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quản</a:t>
            </a:r>
            <a:r>
              <a:rPr lang="en-US" baseline="0" dirty="0" smtClean="0"/>
              <a:t> </a:t>
            </a:r>
            <a:r>
              <a:rPr lang="en-US" baseline="0" dirty="0" err="1" smtClean="0"/>
              <a:t>lý</a:t>
            </a:r>
            <a:r>
              <a:rPr lang="en-US" baseline="0" dirty="0" smtClean="0"/>
              <a:t> </a:t>
            </a:r>
            <a:r>
              <a:rPr lang="en-US" baseline="0" dirty="0" err="1" smtClean="0"/>
              <a:t>tốt</a:t>
            </a:r>
            <a:endParaRPr lang="en-US" dirty="0"/>
          </a:p>
        </p:txBody>
      </p:sp>
      <p:sp>
        <p:nvSpPr>
          <p:cNvPr id="4" name="Slide Number Placeholder 3"/>
          <p:cNvSpPr>
            <a:spLocks noGrp="1"/>
          </p:cNvSpPr>
          <p:nvPr>
            <p:ph type="sldNum" sz="quarter" idx="10"/>
          </p:nvPr>
        </p:nvSpPr>
        <p:spPr/>
        <p:txBody>
          <a:bodyPr/>
          <a:lstStyle/>
          <a:p>
            <a:fld id="{45C16BA6-4B47-48B9-8DB4-BFE50D5D58D7}" type="slidenum">
              <a:rPr lang="en-US" smtClean="0"/>
              <a:t>4</a:t>
            </a:fld>
            <a:endParaRPr lang="en-US"/>
          </a:p>
        </p:txBody>
      </p:sp>
    </p:spTree>
    <p:extLst>
      <p:ext uri="{BB962C8B-B14F-4D97-AF65-F5344CB8AC3E}">
        <p14:creationId xmlns:p14="http://schemas.microsoft.com/office/powerpoint/2010/main" val="134326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HR </a:t>
            </a:r>
            <a:r>
              <a:rPr lang="en-US" dirty="0" err="1" smtClean="0"/>
              <a:t>là</a:t>
            </a:r>
            <a:r>
              <a:rPr lang="en-US" baseline="0" dirty="0" smtClean="0"/>
              <a:t> </a:t>
            </a:r>
            <a:r>
              <a:rPr lang="en-US" baseline="0" dirty="0" err="1" smtClean="0"/>
              <a:t>phòng</a:t>
            </a:r>
            <a:r>
              <a:rPr lang="en-US" baseline="0" dirty="0" smtClean="0"/>
              <a:t> ban </a:t>
            </a:r>
            <a:r>
              <a:rPr lang="en-US" baseline="0" dirty="0" err="1" smtClean="0"/>
              <a:t>chăm</a:t>
            </a:r>
            <a:r>
              <a:rPr lang="en-US" baseline="0" dirty="0" smtClean="0"/>
              <a:t> lo </a:t>
            </a:r>
            <a:r>
              <a:rPr lang="en-US" baseline="0" dirty="0" err="1" smtClean="0"/>
              <a:t>tất</a:t>
            </a:r>
            <a:r>
              <a:rPr lang="en-US" baseline="0" dirty="0" smtClean="0"/>
              <a:t> </a:t>
            </a:r>
            <a:r>
              <a:rPr lang="en-US" baseline="0" dirty="0" err="1" smtClean="0"/>
              <a:t>cả</a:t>
            </a:r>
            <a:r>
              <a:rPr lang="en-US" baseline="0" dirty="0" smtClean="0"/>
              <a:t> </a:t>
            </a:r>
            <a:r>
              <a:rPr lang="en-US" baseline="0" dirty="0" err="1" smtClean="0"/>
              <a:t>các</a:t>
            </a:r>
            <a:r>
              <a:rPr lang="en-US" baseline="0" dirty="0" smtClean="0"/>
              <a:t> </a:t>
            </a:r>
            <a:r>
              <a:rPr lang="en-US" baseline="0" dirty="0" err="1" smtClean="0"/>
              <a:t>công</a:t>
            </a:r>
            <a:r>
              <a:rPr lang="en-US" baseline="0" dirty="0" smtClean="0"/>
              <a:t> </a:t>
            </a:r>
            <a:r>
              <a:rPr lang="en-US" baseline="0" dirty="0" err="1" smtClean="0"/>
              <a:t>việc</a:t>
            </a:r>
            <a:r>
              <a:rPr lang="en-US" baseline="0" dirty="0" smtClean="0"/>
              <a:t> </a:t>
            </a:r>
            <a:r>
              <a:rPr lang="en-US" baseline="0" dirty="0" err="1" smtClean="0"/>
              <a:t>có</a:t>
            </a:r>
            <a:r>
              <a:rPr lang="en-US" baseline="0" dirty="0" smtClean="0"/>
              <a:t> </a:t>
            </a:r>
            <a:r>
              <a:rPr lang="en-US" baseline="0" dirty="0" err="1" smtClean="0"/>
              <a:t>liên</a:t>
            </a:r>
            <a:r>
              <a:rPr lang="en-US" baseline="0" dirty="0" smtClean="0"/>
              <a:t> </a:t>
            </a:r>
            <a:r>
              <a:rPr lang="en-US" baseline="0" dirty="0" err="1" smtClean="0"/>
              <a:t>quan</a:t>
            </a:r>
            <a:r>
              <a:rPr lang="en-US" baseline="0" dirty="0" smtClean="0"/>
              <a:t> </a:t>
            </a:r>
            <a:r>
              <a:rPr lang="en-US" baseline="0" dirty="0" err="1" smtClean="0"/>
              <a:t>đến</a:t>
            </a:r>
            <a:r>
              <a:rPr lang="en-US" baseline="0" dirty="0" smtClean="0"/>
              <a:t> </a:t>
            </a:r>
            <a:r>
              <a:rPr lang="en-US" baseline="0" dirty="0" err="1" smtClean="0"/>
              <a:t>nguồn</a:t>
            </a:r>
            <a:r>
              <a:rPr lang="en-US" baseline="0" dirty="0" smtClean="0"/>
              <a:t> </a:t>
            </a:r>
            <a:r>
              <a:rPr lang="en-US" baseline="0" dirty="0" err="1" smtClean="0"/>
              <a:t>lực</a:t>
            </a:r>
            <a:r>
              <a:rPr lang="en-US" baseline="0" dirty="0" smtClean="0"/>
              <a:t>, </a:t>
            </a:r>
            <a:r>
              <a:rPr lang="en-US" baseline="0" dirty="0" err="1" smtClean="0"/>
              <a:t>nhân</a:t>
            </a:r>
            <a:r>
              <a:rPr lang="en-US" baseline="0" dirty="0" smtClean="0"/>
              <a:t> </a:t>
            </a:r>
            <a:r>
              <a:rPr lang="en-US" baseline="0" dirty="0" err="1" smtClean="0"/>
              <a:t>sự</a:t>
            </a:r>
            <a:r>
              <a:rPr lang="en-US" baseline="0" dirty="0" smtClean="0"/>
              <a:t> </a:t>
            </a:r>
            <a:r>
              <a:rPr lang="en-US" baseline="0" dirty="0" err="1" smtClean="0"/>
              <a:t>trong</a:t>
            </a:r>
            <a:r>
              <a:rPr lang="en-US" baseline="0" dirty="0" smtClean="0"/>
              <a:t> 1 </a:t>
            </a:r>
            <a:r>
              <a:rPr lang="en-US" baseline="0" dirty="0" err="1" smtClean="0"/>
              <a:t>cty</a:t>
            </a:r>
            <a:r>
              <a:rPr lang="en-US" baseline="0" dirty="0" smtClean="0"/>
              <a:t> hay 1 </a:t>
            </a:r>
            <a:r>
              <a:rPr lang="en-US" baseline="0" dirty="0" err="1" smtClean="0"/>
              <a:t>tổ</a:t>
            </a:r>
            <a:r>
              <a:rPr lang="en-US" baseline="0" dirty="0" smtClean="0"/>
              <a:t> </a:t>
            </a:r>
            <a:r>
              <a:rPr lang="en-US" baseline="0" dirty="0" err="1" smtClean="0"/>
              <a:t>chức</a:t>
            </a:r>
            <a:endParaRPr lang="en-US" dirty="0"/>
          </a:p>
        </p:txBody>
      </p:sp>
      <p:sp>
        <p:nvSpPr>
          <p:cNvPr id="4" name="Slide Number Placeholder 3"/>
          <p:cNvSpPr>
            <a:spLocks noGrp="1"/>
          </p:cNvSpPr>
          <p:nvPr>
            <p:ph type="sldNum" sz="quarter" idx="10"/>
          </p:nvPr>
        </p:nvSpPr>
        <p:spPr/>
        <p:txBody>
          <a:bodyPr/>
          <a:lstStyle/>
          <a:p>
            <a:fld id="{38C6DE85-4DB7-461A-A6D2-0725C625C876}" type="slidenum">
              <a:rPr lang="en-US" smtClean="0"/>
              <a:t>5</a:t>
            </a:fld>
            <a:endParaRPr lang="en-US"/>
          </a:p>
        </p:txBody>
      </p:sp>
    </p:spTree>
    <p:extLst>
      <p:ext uri="{BB962C8B-B14F-4D97-AF65-F5344CB8AC3E}">
        <p14:creationId xmlns:p14="http://schemas.microsoft.com/office/powerpoint/2010/main" val="15814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Nếu</a:t>
            </a:r>
            <a:r>
              <a:rPr lang="en-US" baseline="0" dirty="0" smtClean="0"/>
              <a:t> </a:t>
            </a:r>
            <a:r>
              <a:rPr lang="en-US" baseline="0" dirty="0" err="1" smtClean="0"/>
              <a:t>coi</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là</a:t>
            </a:r>
            <a:r>
              <a:rPr lang="en-US" baseline="0" dirty="0" smtClean="0"/>
              <a:t> 1 </a:t>
            </a:r>
            <a:r>
              <a:rPr lang="en-US" baseline="0" dirty="0" err="1" smtClean="0"/>
              <a:t>thực</a:t>
            </a:r>
            <a:r>
              <a:rPr lang="en-US" baseline="0" dirty="0" smtClean="0"/>
              <a:t> </a:t>
            </a:r>
            <a:r>
              <a:rPr lang="en-US" baseline="0" dirty="0" err="1" smtClean="0"/>
              <a:t>thể</a:t>
            </a:r>
            <a:r>
              <a:rPr lang="en-US" baseline="0" dirty="0" smtClean="0"/>
              <a:t> </a:t>
            </a:r>
            <a:r>
              <a:rPr lang="en-US" baseline="0" dirty="0" err="1" smtClean="0"/>
              <a:t>thì</a:t>
            </a:r>
            <a:r>
              <a:rPr lang="en-US" baseline="0" dirty="0" smtClean="0"/>
              <a:t> </a:t>
            </a:r>
            <a:r>
              <a:rPr lang="en-US" baseline="0" dirty="0" err="1" smtClean="0"/>
              <a:t>mỗi</a:t>
            </a:r>
            <a:r>
              <a:rPr lang="en-US" baseline="0" dirty="0" smtClean="0"/>
              <a:t> </a:t>
            </a:r>
            <a:r>
              <a:rPr lang="en-US" baseline="0" dirty="0" err="1" smtClean="0"/>
              <a:t>nhân</a:t>
            </a:r>
            <a:r>
              <a:rPr lang="en-US" baseline="0" dirty="0" smtClean="0"/>
              <a:t> </a:t>
            </a:r>
            <a:r>
              <a:rPr lang="en-US" baseline="0" dirty="0" err="1" smtClean="0"/>
              <a:t>viên</a:t>
            </a:r>
            <a:r>
              <a:rPr lang="en-US" baseline="0" dirty="0" smtClean="0"/>
              <a:t> </a:t>
            </a:r>
            <a:r>
              <a:rPr lang="en-US" baseline="0" dirty="0" err="1" smtClean="0"/>
              <a:t>là</a:t>
            </a:r>
            <a:r>
              <a:rPr lang="en-US" baseline="0" dirty="0" smtClean="0"/>
              <a:t> 1 </a:t>
            </a:r>
            <a:r>
              <a:rPr lang="en-US" baseline="0" dirty="0" err="1" smtClean="0"/>
              <a:t>tế</a:t>
            </a:r>
            <a:r>
              <a:rPr lang="en-US" baseline="0" dirty="0" smtClean="0"/>
              <a:t> </a:t>
            </a:r>
            <a:r>
              <a:rPr lang="en-US" baseline="0" dirty="0" err="1" smtClean="0"/>
              <a:t>bào</a:t>
            </a:r>
            <a:r>
              <a:rPr lang="en-US" baseline="0" dirty="0" smtClean="0"/>
              <a:t> </a:t>
            </a:r>
            <a:r>
              <a:rPr lang="en-US" baseline="0" dirty="0" err="1" smtClean="0"/>
              <a:t>của</a:t>
            </a:r>
            <a:r>
              <a:rPr lang="en-US" baseline="0" dirty="0" smtClean="0"/>
              <a:t> </a:t>
            </a:r>
            <a:r>
              <a:rPr lang="en-US" baseline="0" dirty="0" err="1" smtClean="0"/>
              <a:t>thực</a:t>
            </a:r>
            <a:r>
              <a:rPr lang="en-US" baseline="0" dirty="0" smtClean="0"/>
              <a:t> </a:t>
            </a:r>
            <a:r>
              <a:rPr lang="en-US" baseline="0" dirty="0" err="1" smtClean="0"/>
              <a:t>thể</a:t>
            </a:r>
            <a:r>
              <a:rPr lang="en-US" baseline="0" dirty="0" smtClean="0"/>
              <a:t> </a:t>
            </a:r>
            <a:r>
              <a:rPr lang="en-US" baseline="0" dirty="0" err="1" smtClean="0"/>
              <a:t>đó</a:t>
            </a:r>
            <a:r>
              <a:rPr lang="en-US" baseline="0" dirty="0" smtClean="0"/>
              <a:t>. </a:t>
            </a:r>
            <a:r>
              <a:rPr lang="en-US" baseline="0" dirty="0" err="1" smtClean="0"/>
              <a:t>Muốn</a:t>
            </a:r>
            <a:r>
              <a:rPr lang="en-US" baseline="0" dirty="0" smtClean="0"/>
              <a:t> </a:t>
            </a:r>
            <a:r>
              <a:rPr lang="en-US" baseline="0" dirty="0" err="1" smtClean="0"/>
              <a:t>thực</a:t>
            </a:r>
            <a:r>
              <a:rPr lang="en-US" baseline="0" dirty="0" smtClean="0"/>
              <a:t> </a:t>
            </a:r>
            <a:r>
              <a:rPr lang="en-US" baseline="0" dirty="0" err="1" smtClean="0"/>
              <a:t>thể</a:t>
            </a:r>
            <a:r>
              <a:rPr lang="en-US" baseline="0" dirty="0" smtClean="0"/>
              <a:t> </a:t>
            </a:r>
            <a:r>
              <a:rPr lang="en-US" baseline="0" dirty="0" err="1" smtClean="0"/>
              <a:t>khỏe</a:t>
            </a:r>
            <a:r>
              <a:rPr lang="en-US" baseline="0" dirty="0" smtClean="0"/>
              <a:t> </a:t>
            </a:r>
            <a:r>
              <a:rPr lang="en-US" baseline="0" dirty="0" err="1" smtClean="0"/>
              <a:t>mạnh</a:t>
            </a:r>
            <a:r>
              <a:rPr lang="en-US" baseline="0" dirty="0" smtClean="0"/>
              <a:t> </a:t>
            </a:r>
            <a:r>
              <a:rPr lang="en-US" baseline="0" dirty="0" err="1" smtClean="0"/>
              <a:t>thì</a:t>
            </a:r>
            <a:r>
              <a:rPr lang="en-US" baseline="0" dirty="0" smtClean="0"/>
              <a:t> </a:t>
            </a:r>
            <a:r>
              <a:rPr lang="en-US" baseline="0" dirty="0" err="1" smtClean="0"/>
              <a:t>mỗi</a:t>
            </a:r>
            <a:r>
              <a:rPr lang="en-US" baseline="0" dirty="0" smtClean="0"/>
              <a:t> </a:t>
            </a:r>
            <a:r>
              <a:rPr lang="en-US" baseline="0" dirty="0" err="1" smtClean="0"/>
              <a:t>tế</a:t>
            </a:r>
            <a:r>
              <a:rPr lang="en-US" baseline="0" dirty="0" smtClean="0"/>
              <a:t> </a:t>
            </a:r>
            <a:r>
              <a:rPr lang="en-US" baseline="0" dirty="0" err="1" smtClean="0"/>
              <a:t>bào</a:t>
            </a:r>
            <a:r>
              <a:rPr lang="en-US" baseline="0" dirty="0" smtClean="0"/>
              <a:t> </a:t>
            </a:r>
            <a:r>
              <a:rPr lang="en-US" baseline="0" dirty="0" err="1" smtClean="0"/>
              <a:t>trong</a:t>
            </a:r>
            <a:r>
              <a:rPr lang="en-US" baseline="0" dirty="0" smtClean="0"/>
              <a:t> </a:t>
            </a:r>
            <a:r>
              <a:rPr lang="en-US" baseline="0" dirty="0" err="1" smtClean="0"/>
              <a:t>nó</a:t>
            </a:r>
            <a:r>
              <a:rPr lang="en-US" baseline="0" dirty="0" smtClean="0"/>
              <a:t> </a:t>
            </a:r>
            <a:r>
              <a:rPr lang="en-US" baseline="0" dirty="0" err="1" smtClean="0"/>
              <a:t>cũng</a:t>
            </a:r>
            <a:r>
              <a:rPr lang="en-US" baseline="0" dirty="0" smtClean="0"/>
              <a:t> </a:t>
            </a:r>
            <a:r>
              <a:rPr lang="en-US" baseline="0" dirty="0" err="1" smtClean="0"/>
              <a:t>phải</a:t>
            </a:r>
            <a:r>
              <a:rPr lang="en-US" baseline="0" dirty="0" smtClean="0"/>
              <a:t> </a:t>
            </a:r>
            <a:r>
              <a:rPr lang="en-US" baseline="0" dirty="0" err="1" smtClean="0"/>
              <a:t>khỏe</a:t>
            </a:r>
            <a:r>
              <a:rPr lang="en-US" baseline="0" dirty="0" smtClean="0"/>
              <a:t> </a:t>
            </a:r>
            <a:r>
              <a:rPr lang="en-US" baseline="0" dirty="0" err="1" smtClean="0"/>
              <a:t>mạnh</a:t>
            </a:r>
            <a:r>
              <a:rPr lang="en-US" baseline="0" dirty="0" smtClean="0"/>
              <a:t>.</a:t>
            </a:r>
            <a:br>
              <a:rPr lang="en-US" baseline="0" dirty="0" smtClean="0"/>
            </a:br>
            <a:r>
              <a:rPr lang="en-US" baseline="0" dirty="0" smtClean="0"/>
              <a:t>=&gt; </a:t>
            </a:r>
            <a:r>
              <a:rPr lang="en-US" baseline="0" dirty="0" err="1" smtClean="0"/>
              <a:t>Việc</a:t>
            </a:r>
            <a:r>
              <a:rPr lang="en-US" baseline="0" dirty="0" smtClean="0"/>
              <a:t> </a:t>
            </a:r>
            <a:r>
              <a:rPr lang="en-US" baseline="0" dirty="0" err="1" smtClean="0"/>
              <a:t>quan</a:t>
            </a:r>
            <a:r>
              <a:rPr lang="en-US" baseline="0" dirty="0" smtClean="0"/>
              <a:t> </a:t>
            </a:r>
            <a:r>
              <a:rPr lang="en-US" baseline="0" dirty="0" err="1" smtClean="0"/>
              <a:t>tâm</a:t>
            </a:r>
            <a:r>
              <a:rPr lang="en-US" baseline="0" dirty="0" smtClean="0"/>
              <a:t> </a:t>
            </a:r>
            <a:r>
              <a:rPr lang="en-US" baseline="0" dirty="0" err="1" smtClean="0"/>
              <a:t>đến</a:t>
            </a:r>
            <a:r>
              <a:rPr lang="en-US" baseline="0" dirty="0" smtClean="0"/>
              <a:t> </a:t>
            </a:r>
            <a:r>
              <a:rPr lang="en-US" baseline="0" dirty="0" err="1" smtClean="0"/>
              <a:t>nhân</a:t>
            </a:r>
            <a:r>
              <a:rPr lang="en-US" baseline="0" dirty="0" smtClean="0"/>
              <a:t> </a:t>
            </a:r>
            <a:r>
              <a:rPr lang="en-US" baseline="0" dirty="0" err="1" smtClean="0"/>
              <a:t>viên</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quản</a:t>
            </a:r>
            <a:r>
              <a:rPr lang="en-US" baseline="0" dirty="0" smtClean="0"/>
              <a:t> </a:t>
            </a:r>
            <a:r>
              <a:rPr lang="en-US" baseline="0" dirty="0" err="1" smtClean="0"/>
              <a:t>lý</a:t>
            </a:r>
            <a:r>
              <a:rPr lang="en-US" baseline="0" dirty="0" smtClean="0"/>
              <a:t> </a:t>
            </a:r>
            <a:r>
              <a:rPr lang="en-US" baseline="0" dirty="0" err="1" smtClean="0"/>
              <a:t>nhân</a:t>
            </a:r>
            <a:r>
              <a:rPr lang="en-US" baseline="0" dirty="0" smtClean="0"/>
              <a:t> </a:t>
            </a:r>
            <a:r>
              <a:rPr lang="en-US" baseline="0" dirty="0" err="1" smtClean="0"/>
              <a:t>lực</a:t>
            </a:r>
            <a:r>
              <a:rPr lang="en-US" baseline="0" dirty="0" smtClean="0"/>
              <a:t> </a:t>
            </a:r>
            <a:r>
              <a:rPr lang="en-US" baseline="0" dirty="0" err="1" smtClean="0"/>
              <a:t>là</a:t>
            </a:r>
            <a:r>
              <a:rPr lang="en-US" baseline="0" dirty="0" smtClean="0"/>
              <a:t> </a:t>
            </a:r>
            <a:r>
              <a:rPr lang="en-US" baseline="0" dirty="0" err="1" smtClean="0"/>
              <a:t>yếu</a:t>
            </a:r>
            <a:r>
              <a:rPr lang="en-US" baseline="0" dirty="0" smtClean="0"/>
              <a:t> </a:t>
            </a:r>
            <a:r>
              <a:rPr lang="en-US" baseline="0" dirty="0" err="1" smtClean="0"/>
              <a:t>tố</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 </a:t>
            </a:r>
            <a:r>
              <a:rPr lang="en-US" baseline="0" dirty="0" err="1" smtClean="0"/>
              <a:t>trong</a:t>
            </a:r>
            <a:r>
              <a:rPr lang="en-US" baseline="0" dirty="0" smtClean="0"/>
              <a:t> </a:t>
            </a:r>
            <a:r>
              <a:rPr lang="en-US" baseline="0" dirty="0" err="1" smtClean="0"/>
              <a:t>chiến</a:t>
            </a:r>
            <a:r>
              <a:rPr lang="en-US" baseline="0" dirty="0" smtClean="0"/>
              <a:t> </a:t>
            </a:r>
            <a:r>
              <a:rPr lang="en-US" baseline="0" dirty="0" err="1" smtClean="0"/>
              <a:t>lược</a:t>
            </a:r>
            <a:r>
              <a:rPr lang="en-US" baseline="0" dirty="0" smtClean="0"/>
              <a:t> </a:t>
            </a: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của</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8C6DE85-4DB7-461A-A6D2-0725C625C876}" type="slidenum">
              <a:rPr lang="en-US" smtClean="0"/>
              <a:t>6</a:t>
            </a:fld>
            <a:endParaRPr lang="en-US"/>
          </a:p>
        </p:txBody>
      </p:sp>
    </p:spTree>
    <p:extLst>
      <p:ext uri="{BB962C8B-B14F-4D97-AF65-F5344CB8AC3E}">
        <p14:creationId xmlns:p14="http://schemas.microsoft.com/office/powerpoint/2010/main" val="190890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Mô</a:t>
            </a:r>
            <a:r>
              <a:rPr lang="en-US" baseline="0" dirty="0" smtClean="0"/>
              <a:t> </a:t>
            </a:r>
            <a:r>
              <a:rPr lang="en-US" baseline="0" dirty="0" err="1" smtClean="0"/>
              <a:t>hình</a:t>
            </a:r>
            <a:r>
              <a:rPr lang="en-US" baseline="0" dirty="0" smtClean="0"/>
              <a:t> </a:t>
            </a:r>
            <a:r>
              <a:rPr lang="en-US" baseline="0" dirty="0" err="1" smtClean="0"/>
              <a:t>kinh</a:t>
            </a:r>
            <a:r>
              <a:rPr lang="en-US" baseline="0" dirty="0" smtClean="0"/>
              <a:t> </a:t>
            </a:r>
            <a:r>
              <a:rPr lang="en-US" baseline="0" dirty="0" err="1" smtClean="0"/>
              <a:t>doanh</a:t>
            </a:r>
            <a:r>
              <a:rPr lang="en-US" baseline="0" dirty="0" smtClean="0"/>
              <a:t>. </a:t>
            </a:r>
            <a:r>
              <a:rPr lang="en-US" baseline="0" dirty="0" err="1" smtClean="0"/>
              <a:t>Phải</a:t>
            </a:r>
            <a:r>
              <a:rPr lang="en-US" baseline="0" dirty="0" smtClean="0"/>
              <a:t> </a:t>
            </a:r>
            <a:r>
              <a:rPr lang="en-US" baseline="0" dirty="0" err="1" smtClean="0"/>
              <a:t>trải</a:t>
            </a:r>
            <a:r>
              <a:rPr lang="en-US" baseline="0" dirty="0" smtClean="0"/>
              <a:t> qua </a:t>
            </a:r>
            <a:r>
              <a:rPr lang="en-US" baseline="0" dirty="0" err="1" smtClean="0"/>
              <a:t>các</a:t>
            </a:r>
            <a:r>
              <a:rPr lang="en-US" baseline="0" dirty="0" smtClean="0"/>
              <a:t> </a:t>
            </a:r>
            <a:r>
              <a:rPr lang="en-US" baseline="0" dirty="0" err="1" smtClean="0"/>
              <a:t>bước</a:t>
            </a:r>
            <a:r>
              <a:rPr lang="en-US" baseline="0" dirty="0" smtClean="0"/>
              <a:t> </a:t>
            </a:r>
          </a:p>
          <a:p>
            <a:pPr marL="171450" indent="-171450">
              <a:buFontTx/>
              <a:buChar char="-"/>
            </a:pPr>
            <a:r>
              <a:rPr lang="en-US" baseline="0" dirty="0" smtClean="0"/>
              <a:t>Plan Attract onboard – </a:t>
            </a:r>
            <a:r>
              <a:rPr lang="en-US" baseline="0" dirty="0" err="1" smtClean="0"/>
              <a:t>lên</a:t>
            </a:r>
            <a:r>
              <a:rPr lang="en-US" baseline="0" dirty="0" smtClean="0"/>
              <a:t> </a:t>
            </a:r>
            <a:r>
              <a:rPr lang="en-US" baseline="0" dirty="0" err="1" smtClean="0"/>
              <a:t>kế</a:t>
            </a:r>
            <a:r>
              <a:rPr lang="en-US" baseline="0" dirty="0" smtClean="0"/>
              <a:t> </a:t>
            </a:r>
            <a:r>
              <a:rPr lang="en-US" baseline="0" dirty="0" err="1" smtClean="0"/>
              <a:t>hoạch</a:t>
            </a:r>
            <a:r>
              <a:rPr lang="en-US" baseline="0" dirty="0" smtClean="0"/>
              <a:t> </a:t>
            </a:r>
            <a:r>
              <a:rPr lang="en-US" baseline="0" dirty="0" err="1" smtClean="0"/>
              <a:t>tuyển</a:t>
            </a:r>
            <a:r>
              <a:rPr lang="en-US" baseline="0" dirty="0" smtClean="0"/>
              <a:t> </a:t>
            </a:r>
            <a:r>
              <a:rPr lang="en-US" baseline="0" dirty="0" err="1" smtClean="0"/>
              <a:t>dụng</a:t>
            </a:r>
            <a:r>
              <a:rPr lang="en-US" baseline="0" dirty="0" smtClean="0"/>
              <a:t>, </a:t>
            </a:r>
            <a:r>
              <a:rPr lang="en-US" baseline="0" dirty="0" err="1" smtClean="0"/>
              <a:t>thu</a:t>
            </a:r>
            <a:r>
              <a:rPr lang="en-US" baseline="0" dirty="0" smtClean="0"/>
              <a:t> </a:t>
            </a:r>
            <a:r>
              <a:rPr lang="en-US" baseline="0" dirty="0" err="1" smtClean="0"/>
              <a:t>hút</a:t>
            </a:r>
            <a:r>
              <a:rPr lang="en-US" baseline="0" dirty="0" smtClean="0"/>
              <a:t> </a:t>
            </a:r>
            <a:r>
              <a:rPr lang="en-US" baseline="0" dirty="0" err="1" smtClean="0"/>
              <a:t>ứng</a:t>
            </a:r>
            <a:r>
              <a:rPr lang="en-US" baseline="0" dirty="0" smtClean="0"/>
              <a:t> </a:t>
            </a:r>
            <a:r>
              <a:rPr lang="en-US" baseline="0" dirty="0" err="1" smtClean="0"/>
              <a:t>viên</a:t>
            </a:r>
            <a:r>
              <a:rPr lang="en-US" baseline="0" dirty="0" smtClean="0"/>
              <a:t>, </a:t>
            </a:r>
            <a:r>
              <a:rPr lang="en-US" baseline="0" dirty="0" err="1" smtClean="0"/>
              <a:t>phỏng</a:t>
            </a:r>
            <a:r>
              <a:rPr lang="en-US" baseline="0" dirty="0" smtClean="0"/>
              <a:t> </a:t>
            </a:r>
            <a:r>
              <a:rPr lang="en-US" baseline="0" dirty="0" err="1" smtClean="0"/>
              <a:t>vấn</a:t>
            </a:r>
            <a:r>
              <a:rPr lang="en-US" baseline="0" dirty="0" smtClean="0"/>
              <a:t> </a:t>
            </a:r>
            <a:r>
              <a:rPr lang="en-US" baseline="0" dirty="0" err="1" smtClean="0"/>
              <a:t>và</a:t>
            </a:r>
            <a:r>
              <a:rPr lang="en-US" baseline="0" dirty="0" smtClean="0"/>
              <a:t> </a:t>
            </a:r>
            <a:r>
              <a:rPr lang="en-US" baseline="0" dirty="0" err="1" smtClean="0"/>
              <a:t>quyết</a:t>
            </a:r>
            <a:r>
              <a:rPr lang="en-US" baseline="0" dirty="0" smtClean="0"/>
              <a:t> </a:t>
            </a:r>
            <a:r>
              <a:rPr lang="en-US" baseline="0" dirty="0" err="1" smtClean="0"/>
              <a:t>định</a:t>
            </a:r>
            <a:endParaRPr lang="en-US" baseline="0" dirty="0" smtClean="0"/>
          </a:p>
          <a:p>
            <a:pPr marL="171450" indent="-171450">
              <a:buFontTx/>
              <a:buChar char="-"/>
            </a:pPr>
            <a:r>
              <a:rPr lang="en-US" baseline="0" dirty="0" smtClean="0"/>
              <a:t>Assess design develop – </a:t>
            </a:r>
            <a:r>
              <a:rPr lang="en-US" baseline="0" dirty="0" err="1" smtClean="0"/>
              <a:t>theo</a:t>
            </a:r>
            <a:r>
              <a:rPr lang="en-US" baseline="0" dirty="0" smtClean="0"/>
              <a:t> </a:t>
            </a:r>
            <a:r>
              <a:rPr lang="en-US" baseline="0" dirty="0" err="1" smtClean="0"/>
              <a:t>dõi</a:t>
            </a:r>
            <a:r>
              <a:rPr lang="en-US" baseline="0" dirty="0" smtClean="0"/>
              <a:t> performance, </a:t>
            </a:r>
            <a:r>
              <a:rPr lang="en-US" baseline="0" dirty="0" err="1" smtClean="0"/>
              <a:t>đánh</a:t>
            </a:r>
            <a:r>
              <a:rPr lang="en-US" baseline="0" dirty="0" smtClean="0"/>
              <a:t> </a:t>
            </a:r>
            <a:r>
              <a:rPr lang="en-US" baseline="0" dirty="0" err="1" smtClean="0"/>
              <a:t>giá</a:t>
            </a:r>
            <a:r>
              <a:rPr lang="en-US" baseline="0" dirty="0" smtClean="0"/>
              <a:t> </a:t>
            </a:r>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thái</a:t>
            </a:r>
            <a:r>
              <a:rPr lang="en-US" baseline="0" dirty="0" smtClean="0"/>
              <a:t> </a:t>
            </a:r>
            <a:r>
              <a:rPr lang="en-US" baseline="0" dirty="0" err="1" smtClean="0"/>
              <a:t>độ</a:t>
            </a:r>
            <a:r>
              <a:rPr lang="en-US" baseline="0" dirty="0" smtClean="0"/>
              <a:t>, </a:t>
            </a:r>
            <a:r>
              <a:rPr lang="en-US" baseline="0" dirty="0" err="1" smtClean="0"/>
              <a:t>đào</a:t>
            </a:r>
            <a:r>
              <a:rPr lang="en-US" baseline="0" dirty="0" smtClean="0"/>
              <a:t> </a:t>
            </a:r>
            <a:r>
              <a:rPr lang="en-US" baseline="0" dirty="0" err="1" smtClean="0"/>
              <a:t>tạo</a:t>
            </a:r>
            <a:r>
              <a:rPr lang="en-US" baseline="0" dirty="0" smtClean="0"/>
              <a:t> </a:t>
            </a:r>
            <a:r>
              <a:rPr lang="en-US" baseline="0" dirty="0" err="1" smtClean="0"/>
              <a:t>nâng</a:t>
            </a:r>
            <a:r>
              <a:rPr lang="en-US" baseline="0" dirty="0" smtClean="0"/>
              <a:t> </a:t>
            </a:r>
            <a:r>
              <a:rPr lang="en-US" baseline="0" dirty="0" err="1" smtClean="0"/>
              <a:t>cao</a:t>
            </a:r>
            <a:endParaRPr lang="en-US" baseline="0" dirty="0" smtClean="0"/>
          </a:p>
          <a:p>
            <a:pPr marL="171450" indent="-171450">
              <a:buFontTx/>
              <a:buChar char="-"/>
            </a:pPr>
            <a:r>
              <a:rPr lang="en-US" baseline="0" dirty="0" smtClean="0"/>
              <a:t>Optimize track monitor – </a:t>
            </a:r>
            <a:r>
              <a:rPr lang="en-US" baseline="0" dirty="0" err="1" smtClean="0"/>
              <a:t>sắp</a:t>
            </a:r>
            <a:r>
              <a:rPr lang="en-US" baseline="0" dirty="0" smtClean="0"/>
              <a:t> </a:t>
            </a:r>
            <a:r>
              <a:rPr lang="en-US" baseline="0" dirty="0" err="1" smtClean="0"/>
              <a:t>xếp</a:t>
            </a:r>
            <a:r>
              <a:rPr lang="en-US" baseline="0" dirty="0" smtClean="0"/>
              <a:t> </a:t>
            </a:r>
            <a:r>
              <a:rPr lang="en-US" baseline="0" dirty="0" err="1" smtClean="0"/>
              <a:t>vị</a:t>
            </a:r>
            <a:r>
              <a:rPr lang="en-US" baseline="0" dirty="0" smtClean="0"/>
              <a:t> </a:t>
            </a:r>
            <a:r>
              <a:rPr lang="en-US" baseline="0" dirty="0" err="1" smtClean="0"/>
              <a:t>trí</a:t>
            </a:r>
            <a:r>
              <a:rPr lang="en-US" baseline="0" dirty="0" smtClean="0"/>
              <a:t> </a:t>
            </a:r>
            <a:r>
              <a:rPr lang="en-US" baseline="0" dirty="0" err="1" smtClean="0"/>
              <a:t>để</a:t>
            </a:r>
            <a:r>
              <a:rPr lang="en-US" baseline="0" dirty="0" smtClean="0"/>
              <a:t> </a:t>
            </a:r>
            <a:r>
              <a:rPr lang="en-US" baseline="0" dirty="0" err="1" smtClean="0"/>
              <a:t>tận</a:t>
            </a:r>
            <a:r>
              <a:rPr lang="en-US" baseline="0" dirty="0" smtClean="0"/>
              <a:t> </a:t>
            </a:r>
            <a:r>
              <a:rPr lang="en-US" baseline="0" dirty="0" err="1" smtClean="0"/>
              <a:t>dụng</a:t>
            </a:r>
            <a:r>
              <a:rPr lang="en-US" baseline="0" dirty="0" smtClean="0"/>
              <a:t> </a:t>
            </a:r>
            <a:r>
              <a:rPr lang="en-US" baseline="0" dirty="0" err="1" smtClean="0"/>
              <a:t>hết</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a:t>
            </a:r>
            <a:r>
              <a:rPr lang="en-US" baseline="0" dirty="0" err="1" smtClean="0"/>
              <a:t>và</a:t>
            </a:r>
            <a:r>
              <a:rPr lang="en-US" baseline="0" dirty="0" smtClean="0"/>
              <a:t> </a:t>
            </a:r>
            <a:r>
              <a:rPr lang="en-US" baseline="0" dirty="0" err="1" smtClean="0"/>
              <a:t>năng</a:t>
            </a:r>
            <a:r>
              <a:rPr lang="en-US" baseline="0" dirty="0" smtClean="0"/>
              <a:t> </a:t>
            </a:r>
            <a:r>
              <a:rPr lang="en-US" baseline="0" dirty="0" err="1" smtClean="0"/>
              <a:t>suất</a:t>
            </a:r>
            <a:r>
              <a:rPr lang="en-US" baseline="0" dirty="0" smtClean="0"/>
              <a:t> </a:t>
            </a:r>
            <a:r>
              <a:rPr lang="en-US" baseline="0" dirty="0" err="1" smtClean="0"/>
              <a:t>làm</a:t>
            </a:r>
            <a:r>
              <a:rPr lang="en-US" baseline="0" dirty="0" smtClean="0"/>
              <a:t> </a:t>
            </a:r>
            <a:r>
              <a:rPr lang="en-US" baseline="0" dirty="0" err="1" smtClean="0"/>
              <a:t>việc</a:t>
            </a:r>
            <a:endParaRPr lang="en-US" baseline="0" dirty="0" smtClean="0"/>
          </a:p>
          <a:p>
            <a:pPr marL="171450" indent="-171450">
              <a:buFontTx/>
              <a:buChar char="-"/>
            </a:pPr>
            <a:r>
              <a:rPr lang="en-US" baseline="0" dirty="0" smtClean="0"/>
              <a:t>Plan incent reward – </a:t>
            </a:r>
            <a:r>
              <a:rPr lang="en-US" baseline="0" dirty="0" err="1" smtClean="0"/>
              <a:t>lương</a:t>
            </a:r>
            <a:r>
              <a:rPr lang="en-US" baseline="0" dirty="0" smtClean="0"/>
              <a:t>, </a:t>
            </a:r>
            <a:r>
              <a:rPr lang="en-US" baseline="0" dirty="0" err="1" smtClean="0"/>
              <a:t>khen</a:t>
            </a:r>
            <a:r>
              <a:rPr lang="en-US" baseline="0" dirty="0" smtClean="0"/>
              <a:t> </a:t>
            </a:r>
            <a:r>
              <a:rPr lang="en-US" baseline="0" dirty="0" err="1" smtClean="0"/>
              <a:t>thưởng</a:t>
            </a:r>
            <a:r>
              <a:rPr lang="en-US" baseline="0" dirty="0" smtClean="0"/>
              <a:t> </a:t>
            </a:r>
            <a:r>
              <a:rPr lang="en-US" baseline="0" dirty="0" err="1" smtClean="0"/>
              <a:t>và</a:t>
            </a:r>
            <a:r>
              <a:rPr lang="en-US" baseline="0" dirty="0" smtClean="0"/>
              <a:t> </a:t>
            </a:r>
            <a:r>
              <a:rPr lang="en-US" baseline="0" dirty="0" err="1" smtClean="0"/>
              <a:t>đề</a:t>
            </a:r>
            <a:r>
              <a:rPr lang="en-US" baseline="0" dirty="0" smtClean="0"/>
              <a:t> </a:t>
            </a:r>
            <a:r>
              <a:rPr lang="en-US" baseline="0" dirty="0" err="1" smtClean="0"/>
              <a:t>bạt</a:t>
            </a:r>
            <a:r>
              <a:rPr lang="en-US" baseline="0" dirty="0" smtClean="0"/>
              <a:t>, </a:t>
            </a:r>
            <a:r>
              <a:rPr lang="en-US" baseline="0" dirty="0" err="1" smtClean="0"/>
              <a:t>chế</a:t>
            </a:r>
            <a:r>
              <a:rPr lang="en-US" baseline="0" dirty="0" smtClean="0"/>
              <a:t> </a:t>
            </a:r>
            <a:r>
              <a:rPr lang="en-US" baseline="0" dirty="0" err="1" smtClean="0"/>
              <a:t>độ</a:t>
            </a:r>
            <a:r>
              <a:rPr lang="en-US" baseline="0" dirty="0" smtClean="0"/>
              <a:t> </a:t>
            </a:r>
            <a:r>
              <a:rPr lang="en-US" baseline="0" dirty="0" err="1" smtClean="0"/>
              <a:t>đãi</a:t>
            </a:r>
            <a:r>
              <a:rPr lang="en-US" baseline="0" dirty="0" smtClean="0"/>
              <a:t> </a:t>
            </a:r>
            <a:r>
              <a:rPr lang="en-US" baseline="0" dirty="0" err="1" smtClean="0"/>
              <a:t>ngộ</a:t>
            </a:r>
            <a:r>
              <a:rPr lang="en-US" baseline="0" dirty="0" smtClean="0"/>
              <a:t> </a:t>
            </a:r>
            <a:r>
              <a:rPr lang="en-US" baseline="0" dirty="0" err="1" smtClean="0"/>
              <a:t>và</a:t>
            </a:r>
            <a:r>
              <a:rPr lang="en-US" baseline="0" dirty="0" smtClean="0"/>
              <a:t> </a:t>
            </a:r>
            <a:r>
              <a:rPr lang="en-US" baseline="0" dirty="0" err="1" smtClean="0"/>
              <a:t>nghỉ</a:t>
            </a:r>
            <a:r>
              <a:rPr lang="en-US" baseline="0" dirty="0" smtClean="0"/>
              <a:t> </a:t>
            </a:r>
            <a:r>
              <a:rPr lang="en-US" baseline="0" dirty="0" err="1" smtClean="0"/>
              <a:t>hưu</a:t>
            </a:r>
            <a:endParaRPr lang="en-US" baseline="0"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8C6DE85-4DB7-461A-A6D2-0725C625C876}" type="slidenum">
              <a:rPr lang="en-US" smtClean="0"/>
              <a:t>7</a:t>
            </a:fld>
            <a:endParaRPr lang="en-US"/>
          </a:p>
        </p:txBody>
      </p:sp>
    </p:spTree>
    <p:extLst>
      <p:ext uri="{BB962C8B-B14F-4D97-AF65-F5344CB8AC3E}">
        <p14:creationId xmlns:p14="http://schemas.microsoft.com/office/powerpoint/2010/main" val="190098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Để</a:t>
            </a:r>
            <a:r>
              <a:rPr lang="en-US" baseline="0" dirty="0" smtClean="0"/>
              <a:t> </a:t>
            </a:r>
            <a:r>
              <a:rPr lang="en-US" baseline="0" dirty="0" err="1" smtClean="0"/>
              <a:t>quản</a:t>
            </a:r>
            <a:r>
              <a:rPr lang="en-US" baseline="0" dirty="0" smtClean="0"/>
              <a:t> </a:t>
            </a:r>
            <a:r>
              <a:rPr lang="en-US" baseline="0" dirty="0" err="1" smtClean="0"/>
              <a:t>lý</a:t>
            </a:r>
            <a:r>
              <a:rPr lang="en-US" baseline="0" dirty="0" smtClean="0"/>
              <a:t> </a:t>
            </a:r>
            <a:r>
              <a:rPr lang="en-US" baseline="0" dirty="0" err="1" smtClean="0"/>
              <a:t>tốt</a:t>
            </a:r>
            <a:r>
              <a:rPr lang="en-US" baseline="0" dirty="0" smtClean="0"/>
              <a:t> </a:t>
            </a:r>
            <a:r>
              <a:rPr lang="en-US" baseline="0" dirty="0" err="1" smtClean="0"/>
              <a:t>vòng</a:t>
            </a:r>
            <a:r>
              <a:rPr lang="en-US" baseline="0" dirty="0" smtClean="0"/>
              <a:t> </a:t>
            </a:r>
            <a:r>
              <a:rPr lang="en-US" baseline="0" dirty="0" err="1" smtClean="0"/>
              <a:t>đời</a:t>
            </a:r>
            <a:r>
              <a:rPr lang="en-US" baseline="0" dirty="0" smtClean="0"/>
              <a:t> </a:t>
            </a:r>
            <a:r>
              <a:rPr lang="en-US" baseline="0" dirty="0" err="1" smtClean="0"/>
              <a:t>nhân</a:t>
            </a:r>
            <a:r>
              <a:rPr lang="en-US" baseline="0" dirty="0" smtClean="0"/>
              <a:t> </a:t>
            </a:r>
            <a:r>
              <a:rPr lang="en-US" baseline="0" dirty="0" err="1" smtClean="0"/>
              <a:t>viên</a:t>
            </a:r>
            <a:r>
              <a:rPr lang="en-US" baseline="0" dirty="0" smtClean="0"/>
              <a:t> </a:t>
            </a:r>
            <a:r>
              <a:rPr lang="en-US" baseline="0" dirty="0" err="1" smtClean="0"/>
              <a:t>từ</a:t>
            </a:r>
            <a:r>
              <a:rPr lang="en-US" baseline="0" dirty="0" smtClean="0"/>
              <a:t> </a:t>
            </a:r>
            <a:r>
              <a:rPr lang="en-US" baseline="0" dirty="0" err="1" smtClean="0"/>
              <a:t>tuyển</a:t>
            </a:r>
            <a:r>
              <a:rPr lang="en-US" baseline="0" dirty="0" smtClean="0"/>
              <a:t> </a:t>
            </a:r>
            <a:r>
              <a:rPr lang="en-US" baseline="0" dirty="0" err="1" smtClean="0"/>
              <a:t>dụng</a:t>
            </a:r>
            <a:r>
              <a:rPr lang="en-US" baseline="0" dirty="0" smtClean="0"/>
              <a:t> </a:t>
            </a:r>
            <a:r>
              <a:rPr lang="en-US" baseline="0" dirty="0" err="1" smtClean="0"/>
              <a:t>đến</a:t>
            </a:r>
            <a:r>
              <a:rPr lang="en-US" baseline="0" dirty="0" smtClean="0"/>
              <a:t> </a:t>
            </a:r>
            <a:r>
              <a:rPr lang="en-US" baseline="0" dirty="0" err="1" smtClean="0"/>
              <a:t>lúc</a:t>
            </a:r>
            <a:r>
              <a:rPr lang="en-US" baseline="0" dirty="0" smtClean="0"/>
              <a:t> </a:t>
            </a:r>
            <a:r>
              <a:rPr lang="en-US" baseline="0" dirty="0" err="1" smtClean="0"/>
              <a:t>nghỉ</a:t>
            </a:r>
            <a:r>
              <a:rPr lang="en-US" baseline="0" dirty="0" smtClean="0"/>
              <a:t> </a:t>
            </a:r>
            <a:r>
              <a:rPr lang="en-US" baseline="0" dirty="0" err="1" smtClean="0"/>
              <a:t>hưu</a:t>
            </a:r>
            <a:r>
              <a:rPr lang="en-US" baseline="0" dirty="0" smtClean="0"/>
              <a:t>, </a:t>
            </a:r>
            <a:r>
              <a:rPr lang="en-US" baseline="0" dirty="0" err="1" smtClean="0"/>
              <a:t>cần</a:t>
            </a:r>
            <a:r>
              <a:rPr lang="en-US" baseline="0" dirty="0" smtClean="0"/>
              <a:t> </a:t>
            </a:r>
            <a:r>
              <a:rPr lang="en-US" baseline="0" dirty="0" err="1" smtClean="0"/>
              <a:t>nắm</a:t>
            </a:r>
            <a:r>
              <a:rPr lang="en-US" baseline="0" dirty="0" smtClean="0"/>
              <a:t> </a:t>
            </a:r>
            <a:r>
              <a:rPr lang="en-US" baseline="0" dirty="0" err="1" smtClean="0"/>
              <a:t>bắt</a:t>
            </a:r>
            <a:r>
              <a:rPr lang="en-US" baseline="0" dirty="0" smtClean="0"/>
              <a:t> </a:t>
            </a:r>
            <a:r>
              <a:rPr lang="en-US" baseline="0" dirty="0" err="1" smtClean="0"/>
              <a:t>được</a:t>
            </a:r>
            <a:r>
              <a:rPr lang="en-US" baseline="0" dirty="0" smtClean="0"/>
              <a:t> </a:t>
            </a:r>
            <a:r>
              <a:rPr lang="en-US" baseline="0" dirty="0" err="1" smtClean="0"/>
              <a:t>mọi</a:t>
            </a:r>
            <a:r>
              <a:rPr lang="en-US" baseline="0" dirty="0" smtClean="0"/>
              <a:t> </a:t>
            </a:r>
            <a:r>
              <a:rPr lang="en-US" baseline="0" dirty="0" err="1" smtClean="0"/>
              <a:t>thông</a:t>
            </a:r>
            <a:r>
              <a:rPr lang="en-US" baseline="0" dirty="0" smtClean="0"/>
              <a:t> tin </a:t>
            </a:r>
            <a:r>
              <a:rPr lang="en-US" baseline="0" dirty="0" err="1" smtClean="0"/>
              <a:t>liên</a:t>
            </a:r>
            <a:r>
              <a:rPr lang="en-US" baseline="0" dirty="0" smtClean="0"/>
              <a:t> </a:t>
            </a:r>
            <a:r>
              <a:rPr lang="en-US" baseline="0" dirty="0" err="1" smtClean="0"/>
              <a:t>quan</a:t>
            </a:r>
            <a:r>
              <a:rPr lang="en-US" baseline="0" dirty="0" smtClean="0"/>
              <a:t> </a:t>
            </a:r>
            <a:r>
              <a:rPr lang="en-US" baseline="0" dirty="0" err="1" smtClean="0"/>
              <a:t>đến</a:t>
            </a:r>
            <a:r>
              <a:rPr lang="en-US" baseline="0" dirty="0" smtClean="0"/>
              <a:t> </a:t>
            </a:r>
            <a:r>
              <a:rPr lang="en-US" baseline="0" dirty="0" err="1" smtClean="0"/>
              <a:t>nhân</a:t>
            </a:r>
            <a:r>
              <a:rPr lang="en-US" baseline="0" dirty="0" smtClean="0"/>
              <a:t> </a:t>
            </a:r>
            <a:r>
              <a:rPr lang="en-US" baseline="0" dirty="0" err="1" smtClean="0"/>
              <a:t>viên</a:t>
            </a:r>
            <a:r>
              <a:rPr lang="en-US" baseline="0" dirty="0" smtClean="0"/>
              <a:t> </a:t>
            </a:r>
            <a:r>
              <a:rPr lang="en-US" baseline="0" dirty="0" err="1" smtClean="0"/>
              <a:t>đó</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Mỗi</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khác</a:t>
            </a:r>
            <a:r>
              <a:rPr lang="en-US" baseline="0" dirty="0" smtClean="0"/>
              <a:t> </a:t>
            </a:r>
            <a:r>
              <a:rPr lang="en-US" baseline="0" dirty="0" err="1" smtClean="0"/>
              <a:t>nhau</a:t>
            </a:r>
            <a:r>
              <a:rPr lang="en-US" baseline="0" dirty="0" smtClean="0"/>
              <a:t> </a:t>
            </a:r>
            <a:r>
              <a:rPr lang="en-US" baseline="0" dirty="0" err="1" smtClean="0"/>
              <a:t>có</a:t>
            </a:r>
            <a:r>
              <a:rPr lang="en-US" baseline="0" dirty="0" smtClean="0"/>
              <a:t> </a:t>
            </a:r>
            <a:r>
              <a:rPr lang="en-US" baseline="0" dirty="0" err="1" smtClean="0"/>
              <a:t>cách</a:t>
            </a:r>
            <a:r>
              <a:rPr lang="en-US" baseline="0" dirty="0" smtClean="0"/>
              <a:t> </a:t>
            </a:r>
            <a:r>
              <a:rPr lang="en-US" baseline="0" dirty="0" err="1" smtClean="0"/>
              <a:t>quản</a:t>
            </a:r>
            <a:r>
              <a:rPr lang="en-US" baseline="0" dirty="0" smtClean="0"/>
              <a:t> </a:t>
            </a:r>
            <a:r>
              <a:rPr lang="en-US" baseline="0" dirty="0" err="1" smtClean="0"/>
              <a:t>lý</a:t>
            </a:r>
            <a:r>
              <a:rPr lang="en-US" baseline="0" dirty="0" smtClean="0"/>
              <a:t> </a:t>
            </a:r>
            <a:r>
              <a:rPr lang="en-US" baseline="0" dirty="0" err="1" smtClean="0"/>
              <a:t>thông</a:t>
            </a:r>
            <a:r>
              <a:rPr lang="en-US" baseline="0" dirty="0" smtClean="0"/>
              <a:t> tin </a:t>
            </a:r>
            <a:r>
              <a:rPr lang="en-US" baseline="0" dirty="0" err="1" smtClean="0"/>
              <a:t>khác</a:t>
            </a:r>
            <a:r>
              <a:rPr lang="en-US" baseline="0" dirty="0" smtClean="0"/>
              <a:t> </a:t>
            </a:r>
            <a:r>
              <a:rPr lang="en-US" baseline="0" dirty="0" err="1" smtClean="0"/>
              <a:t>nhau</a:t>
            </a:r>
            <a:r>
              <a:rPr lang="en-US" baseline="0" dirty="0" smtClean="0"/>
              <a:t>. </a:t>
            </a:r>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có</a:t>
            </a:r>
            <a:r>
              <a:rPr lang="en-US" baseline="0" dirty="0" smtClean="0"/>
              <a:t> 1 </a:t>
            </a:r>
            <a:r>
              <a:rPr lang="en-US" baseline="0" dirty="0" err="1" smtClean="0"/>
              <a:t>số</a:t>
            </a:r>
            <a:r>
              <a:rPr lang="en-US" baseline="0" dirty="0" smtClean="0"/>
              <a:t> </a:t>
            </a:r>
            <a:r>
              <a:rPr lang="en-US" baseline="0" dirty="0" err="1" smtClean="0"/>
              <a:t>thông</a:t>
            </a:r>
            <a:r>
              <a:rPr lang="en-US" baseline="0" dirty="0" smtClean="0"/>
              <a:t> tin </a:t>
            </a:r>
            <a:r>
              <a:rPr lang="en-US" baseline="0" dirty="0" err="1" smtClean="0"/>
              <a:t>cơ</a:t>
            </a:r>
            <a:r>
              <a:rPr lang="en-US" baseline="0" dirty="0" smtClean="0"/>
              <a:t> </a:t>
            </a:r>
            <a:r>
              <a:rPr lang="en-US" baseline="0" dirty="0" err="1" smtClean="0"/>
              <a:t>bản</a:t>
            </a:r>
            <a:r>
              <a:rPr lang="en-US" baseline="0" dirty="0" smtClean="0"/>
              <a:t> </a:t>
            </a:r>
            <a:r>
              <a:rPr lang="en-US" baseline="0" dirty="0" err="1" smtClean="0"/>
              <a:t>cần</a:t>
            </a:r>
            <a:r>
              <a:rPr lang="en-US" baseline="0" dirty="0" smtClean="0"/>
              <a:t> </a:t>
            </a:r>
            <a:r>
              <a:rPr lang="en-US" baseline="0" dirty="0" err="1" smtClean="0"/>
              <a:t>quản</a:t>
            </a:r>
            <a:r>
              <a:rPr lang="en-US" baseline="0" dirty="0" smtClean="0"/>
              <a:t> </a:t>
            </a:r>
            <a:r>
              <a:rPr lang="en-US" baseline="0" dirty="0" err="1" smtClean="0"/>
              <a:t>lý</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8C6DE85-4DB7-461A-A6D2-0725C625C876}" type="slidenum">
              <a:rPr lang="en-US" smtClean="0"/>
              <a:t>9</a:t>
            </a:fld>
            <a:endParaRPr lang="en-US"/>
          </a:p>
        </p:txBody>
      </p:sp>
    </p:spTree>
    <p:extLst>
      <p:ext uri="{BB962C8B-B14F-4D97-AF65-F5344CB8AC3E}">
        <p14:creationId xmlns:p14="http://schemas.microsoft.com/office/powerpoint/2010/main" val="270752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 In recruiting, you can use job or role profiles to ensure you have standard criteria against which to measure your candidates.  Imagine being able to simply pull profile content directly into a job opening, then make that available to candidates so they all understand the expectations.   Throughout the recruiting process, you gather information about an applicant</a:t>
            </a:r>
            <a:r>
              <a:rPr lang="en-US" dirty="0" smtClean="0">
                <a:latin typeface="Times New Roman" pitchFamily="18" charset="0"/>
              </a:rPr>
              <a:t>’</a:t>
            </a:r>
            <a:r>
              <a:rPr lang="en-US" dirty="0" smtClean="0"/>
              <a:t>s skills, background and experience, so that by the time you hire them, you have a pretty good understanding of their capabilities.  With profile manager, you can leverage that information to create an initial employee profile, then, rather than simply send all your new hires through a standard </a:t>
            </a:r>
            <a:r>
              <a:rPr lang="en-US" dirty="0" smtClean="0">
                <a:latin typeface="Times New Roman" pitchFamily="18" charset="0"/>
              </a:rPr>
              <a:t>“</a:t>
            </a:r>
            <a:r>
              <a:rPr lang="en-US" dirty="0" smtClean="0"/>
              <a:t>one size fits all</a:t>
            </a:r>
            <a:r>
              <a:rPr lang="en-US" dirty="0" smtClean="0">
                <a:latin typeface="Times New Roman" pitchFamily="18" charset="0"/>
              </a:rPr>
              <a:t>”</a:t>
            </a:r>
            <a:r>
              <a:rPr lang="en-US" dirty="0" smtClean="0"/>
              <a:t> orientation program, you could perform a gap analysis to target specific learning requirements for each person.</a:t>
            </a:r>
          </a:p>
        </p:txBody>
      </p:sp>
      <p:sp>
        <p:nvSpPr>
          <p:cNvPr id="4" name="Slide Number Placeholder 3"/>
          <p:cNvSpPr>
            <a:spLocks noGrp="1"/>
          </p:cNvSpPr>
          <p:nvPr>
            <p:ph type="sldNum" sz="quarter" idx="10"/>
          </p:nvPr>
        </p:nvSpPr>
        <p:spPr/>
        <p:txBody>
          <a:bodyPr/>
          <a:lstStyle/>
          <a:p>
            <a:fld id="{45C16BA6-4B47-48B9-8DB4-BFE50D5D58D7}" type="slidenum">
              <a:rPr lang="en-US" smtClean="0"/>
              <a:t>10</a:t>
            </a:fld>
            <a:endParaRPr lang="en-US"/>
          </a:p>
        </p:txBody>
      </p:sp>
    </p:spTree>
    <p:extLst>
      <p:ext uri="{BB962C8B-B14F-4D97-AF65-F5344CB8AC3E}">
        <p14:creationId xmlns:p14="http://schemas.microsoft.com/office/powerpoint/2010/main" val="251821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Tuyển</a:t>
            </a:r>
            <a:r>
              <a:rPr lang="en-US" baseline="0" dirty="0" smtClean="0"/>
              <a:t> </a:t>
            </a:r>
            <a:r>
              <a:rPr lang="en-US" baseline="0" dirty="0" err="1" smtClean="0"/>
              <a:t>dụng</a:t>
            </a:r>
            <a:r>
              <a:rPr lang="en-US" baseline="0" dirty="0" smtClean="0"/>
              <a:t> </a:t>
            </a:r>
            <a:r>
              <a:rPr lang="en-US" baseline="0" dirty="0" err="1" smtClean="0"/>
              <a:t>là</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các</a:t>
            </a:r>
            <a:r>
              <a:rPr lang="en-US" baseline="0" dirty="0" smtClean="0"/>
              <a:t> </a:t>
            </a:r>
            <a:r>
              <a:rPr lang="en-US" baseline="0" dirty="0" err="1" smtClean="0"/>
              <a:t>ứng</a:t>
            </a:r>
            <a:r>
              <a:rPr lang="en-US" baseline="0" dirty="0" smtClean="0"/>
              <a:t> </a:t>
            </a:r>
            <a:r>
              <a:rPr lang="en-US" baseline="0" dirty="0" err="1" smtClean="0"/>
              <a:t>viên</a:t>
            </a:r>
            <a:r>
              <a:rPr lang="en-US" baseline="0" dirty="0" smtClean="0"/>
              <a:t> </a:t>
            </a:r>
            <a:r>
              <a:rPr lang="en-US" baseline="0" dirty="0" err="1" smtClean="0"/>
              <a:t>phù</a:t>
            </a:r>
            <a:r>
              <a:rPr lang="en-US" baseline="0" dirty="0" smtClean="0"/>
              <a:t> </a:t>
            </a:r>
            <a:r>
              <a:rPr lang="en-US" baseline="0" dirty="0" err="1" smtClean="0"/>
              <a:t>hợp</a:t>
            </a:r>
            <a:r>
              <a:rPr lang="en-US" baseline="0" dirty="0" smtClean="0"/>
              <a:t> </a:t>
            </a:r>
            <a:r>
              <a:rPr lang="en-US" baseline="0" dirty="0" err="1" smtClean="0"/>
              <a:t>với</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công</a:t>
            </a:r>
            <a:r>
              <a:rPr lang="en-US" baseline="0" dirty="0" smtClean="0"/>
              <a:t> </a:t>
            </a:r>
            <a:r>
              <a:rPr lang="en-US" baseline="0" dirty="0" err="1" smtClean="0"/>
              <a:t>việc</a:t>
            </a:r>
            <a:r>
              <a:rPr lang="en-US" baseline="0" dirty="0" smtClean="0"/>
              <a:t> =&gt; </a:t>
            </a:r>
            <a:r>
              <a:rPr lang="en-US" baseline="0" dirty="0" err="1" smtClean="0"/>
              <a:t>việc</a:t>
            </a:r>
            <a:r>
              <a:rPr lang="en-US" baseline="0" dirty="0" smtClean="0"/>
              <a:t> matching </a:t>
            </a:r>
            <a:r>
              <a:rPr lang="en-US" baseline="0" dirty="0" err="1" smtClean="0"/>
              <a:t>là</a:t>
            </a:r>
            <a:r>
              <a:rPr lang="en-US" baseline="0" dirty="0" smtClean="0"/>
              <a:t> </a:t>
            </a:r>
            <a:r>
              <a:rPr lang="en-US" baseline="0" dirty="0" err="1" smtClean="0"/>
              <a:t>rất</a:t>
            </a:r>
            <a:r>
              <a:rPr lang="en-US" baseline="0" dirty="0" smtClean="0"/>
              <a:t> </a:t>
            </a:r>
            <a:r>
              <a:rPr lang="en-US" baseline="0" dirty="0" err="1" smtClean="0"/>
              <a:t>quan</a:t>
            </a:r>
            <a:r>
              <a:rPr lang="en-US" baseline="0" dirty="0" smtClean="0"/>
              <a:t> </a:t>
            </a:r>
            <a:r>
              <a:rPr lang="en-US" baseline="0" dirty="0" err="1" smtClean="0"/>
              <a:t>trọng</a:t>
            </a:r>
            <a:endParaRPr lang="en-US" dirty="0"/>
          </a:p>
        </p:txBody>
      </p:sp>
      <p:sp>
        <p:nvSpPr>
          <p:cNvPr id="4" name="Slide Number Placeholder 3"/>
          <p:cNvSpPr>
            <a:spLocks noGrp="1"/>
          </p:cNvSpPr>
          <p:nvPr>
            <p:ph type="sldNum" sz="quarter" idx="10"/>
          </p:nvPr>
        </p:nvSpPr>
        <p:spPr/>
        <p:txBody>
          <a:bodyPr/>
          <a:lstStyle/>
          <a:p>
            <a:fld id="{38C6DE85-4DB7-461A-A6D2-0725C625C876}" type="slidenum">
              <a:rPr lang="en-US" smtClean="0"/>
              <a:t>11</a:t>
            </a:fld>
            <a:endParaRPr lang="en-US"/>
          </a:p>
        </p:txBody>
      </p:sp>
    </p:spTree>
    <p:extLst>
      <p:ext uri="{BB962C8B-B14F-4D97-AF65-F5344CB8AC3E}">
        <p14:creationId xmlns:p14="http://schemas.microsoft.com/office/powerpoint/2010/main" val="283538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9EA42-F207-4E59-85CC-EEDC2A9ED85E}" type="slidenum">
              <a:rPr lang="en-US" smtClean="0"/>
              <a:t>‹#›</a:t>
            </a:fld>
            <a:endParaRPr lang="en-US"/>
          </a:p>
        </p:txBody>
      </p:sp>
      <p:sp>
        <p:nvSpPr>
          <p:cNvPr id="28" name="TextBox 27"/>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29" name="TextBox 28"/>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30" name="TextBox 29"/>
          <p:cNvSpPr txBox="1"/>
          <p:nvPr userDrawn="1"/>
        </p:nvSpPr>
        <p:spPr>
          <a:xfrm>
            <a:off x="-3629" y="2553836"/>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Technic</a:t>
            </a:r>
            <a:endParaRPr lang="en-US" b="1" dirty="0"/>
          </a:p>
        </p:txBody>
      </p:sp>
      <p:sp>
        <p:nvSpPr>
          <p:cNvPr id="31" name="TextBox 30"/>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32" name="TextBox 31"/>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33" name="TextBox 32"/>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34" name="TextBox 33"/>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35" name="TextBox 34"/>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36" name="TextBox 35"/>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37" name="TextBox 36"/>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33388708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25" name="TextBox 24"/>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26" name="TextBox 2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27" name="TextBox 26"/>
          <p:cNvSpPr txBox="1"/>
          <p:nvPr userDrawn="1"/>
        </p:nvSpPr>
        <p:spPr>
          <a:xfrm>
            <a:off x="-3629" y="2553836"/>
            <a:ext cx="15512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Technic</a:t>
            </a:r>
            <a:endParaRPr lang="en-US" b="1" dirty="0"/>
          </a:p>
        </p:txBody>
      </p:sp>
      <p:sp>
        <p:nvSpPr>
          <p:cNvPr id="28" name="TextBox 27"/>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29" name="TextBox 28"/>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30" name="TextBox 29"/>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31" name="TextBox 30"/>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32" name="TextBox 31"/>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33" name="TextBox 32"/>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34" name="TextBox 33"/>
          <p:cNvSpPr txBox="1"/>
          <p:nvPr userDrawn="1"/>
        </p:nvSpPr>
        <p:spPr>
          <a:xfrm>
            <a:off x="112485" y="4678498"/>
            <a:ext cx="1435096"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124647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25" name="TextBox 24"/>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26" name="TextBox 2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27" name="TextBox 26"/>
          <p:cNvSpPr txBox="1"/>
          <p:nvPr userDrawn="1"/>
        </p:nvSpPr>
        <p:spPr>
          <a:xfrm>
            <a:off x="-3629" y="2553836"/>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Technic</a:t>
            </a:r>
            <a:endParaRPr lang="en-US" b="1" dirty="0"/>
          </a:p>
        </p:txBody>
      </p:sp>
      <p:sp>
        <p:nvSpPr>
          <p:cNvPr id="28" name="TextBox 27"/>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29" name="TextBox 28"/>
          <p:cNvSpPr txBox="1"/>
          <p:nvPr userDrawn="1"/>
        </p:nvSpPr>
        <p:spPr>
          <a:xfrm>
            <a:off x="-9983" y="5047830"/>
            <a:ext cx="155756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Demo</a:t>
            </a:r>
            <a:endParaRPr lang="en-US" b="1" dirty="0"/>
          </a:p>
        </p:txBody>
      </p:sp>
      <p:sp>
        <p:nvSpPr>
          <p:cNvPr id="30" name="TextBox 29"/>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31" name="TextBox 30"/>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32" name="TextBox 31"/>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33" name="TextBox 32"/>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34" name="TextBox 33"/>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261911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15" name="TextBox 14"/>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16" name="TextBox 1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17" name="TextBox 16"/>
          <p:cNvSpPr txBox="1"/>
          <p:nvPr userDrawn="1"/>
        </p:nvSpPr>
        <p:spPr>
          <a:xfrm>
            <a:off x="-3629" y="2553836"/>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Technic</a:t>
            </a:r>
            <a:endParaRPr lang="en-US" b="1" dirty="0"/>
          </a:p>
        </p:txBody>
      </p:sp>
      <p:sp>
        <p:nvSpPr>
          <p:cNvPr id="18" name="TextBox 17"/>
          <p:cNvSpPr txBox="1"/>
          <p:nvPr userDrawn="1"/>
        </p:nvSpPr>
        <p:spPr>
          <a:xfrm>
            <a:off x="-9983" y="5417162"/>
            <a:ext cx="155756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Q&amp;A</a:t>
            </a:r>
            <a:endParaRPr lang="en-US" b="1" dirty="0"/>
          </a:p>
        </p:txBody>
      </p:sp>
      <p:sp>
        <p:nvSpPr>
          <p:cNvPr id="19" name="TextBox 18"/>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20" name="TextBox 19"/>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21" name="TextBox 20"/>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22" name="TextBox 21"/>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23" name="TextBox 22"/>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24" name="TextBox 23"/>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237593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DEC1148-97E0-468D-B825-E6193CAF9E7C}" type="datetimeFigureOut">
              <a:rPr lang="en-US" smtClean="0"/>
              <a:t>4/25/2011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9EA42-F207-4E59-85CC-EEDC2A9ED85E}" type="slidenum">
              <a:rPr lang="en-US" smtClean="0"/>
              <a:t>‹#›</a:t>
            </a:fld>
            <a:endParaRPr lang="en-US"/>
          </a:p>
        </p:txBody>
      </p:sp>
    </p:spTree>
    <p:extLst>
      <p:ext uri="{BB962C8B-B14F-4D97-AF65-F5344CB8AC3E}">
        <p14:creationId xmlns:p14="http://schemas.microsoft.com/office/powerpoint/2010/main" val="208641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EC1148-97E0-468D-B825-E6193CAF9E7C}" type="datetimeFigureOut">
              <a:rPr lang="en-US" smtClean="0"/>
              <a:t>4/25/2011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9EA42-F207-4E59-85CC-EEDC2A9ED85E}" type="slidenum">
              <a:rPr lang="en-US" smtClean="0"/>
              <a:t>‹#›</a:t>
            </a:fld>
            <a:endParaRPr lang="en-US"/>
          </a:p>
        </p:txBody>
      </p:sp>
    </p:spTree>
    <p:extLst>
      <p:ext uri="{BB962C8B-B14F-4D97-AF65-F5344CB8AC3E}">
        <p14:creationId xmlns:p14="http://schemas.microsoft.com/office/powerpoint/2010/main" val="2014095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DEC1148-97E0-468D-B825-E6193CAF9E7C}" type="datetimeFigureOut">
              <a:rPr lang="en-US" smtClean="0"/>
              <a:t>4/25/2011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9EA42-F207-4E59-85CC-EEDC2A9ED85E}" type="slidenum">
              <a:rPr lang="en-US" smtClean="0"/>
              <a:t>‹#›</a:t>
            </a:fld>
            <a:endParaRPr lang="en-US"/>
          </a:p>
        </p:txBody>
      </p:sp>
    </p:spTree>
    <p:extLst>
      <p:ext uri="{BB962C8B-B14F-4D97-AF65-F5344CB8AC3E}">
        <p14:creationId xmlns:p14="http://schemas.microsoft.com/office/powerpoint/2010/main" val="158122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DEC1148-97E0-468D-B825-E6193CAF9E7C}" type="datetimeFigureOut">
              <a:rPr lang="en-US" smtClean="0"/>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9EA42-F207-4E59-85CC-EEDC2A9ED85E}" type="slidenum">
              <a:rPr lang="en-US" smtClean="0"/>
              <a:t>‹#›</a:t>
            </a:fld>
            <a:endParaRPr lang="en-US"/>
          </a:p>
        </p:txBody>
      </p:sp>
    </p:spTree>
    <p:extLst>
      <p:ext uri="{BB962C8B-B14F-4D97-AF65-F5344CB8AC3E}">
        <p14:creationId xmlns:p14="http://schemas.microsoft.com/office/powerpoint/2010/main" val="1358399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DEC1148-97E0-468D-B825-E6193CAF9E7C}" type="datetimeFigureOut">
              <a:rPr lang="en-US" smtClean="0"/>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9EA42-F207-4E59-85CC-EEDC2A9ED85E}" type="slidenum">
              <a:rPr lang="en-US" smtClean="0"/>
              <a:t>‹#›</a:t>
            </a:fld>
            <a:endParaRPr lang="en-US"/>
          </a:p>
        </p:txBody>
      </p:sp>
    </p:spTree>
    <p:extLst>
      <p:ext uri="{BB962C8B-B14F-4D97-AF65-F5344CB8AC3E}">
        <p14:creationId xmlns:p14="http://schemas.microsoft.com/office/powerpoint/2010/main" val="146311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EC1148-97E0-468D-B825-E6193CAF9E7C}"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9EA42-F207-4E59-85CC-EEDC2A9ED85E}" type="slidenum">
              <a:rPr lang="en-US" smtClean="0"/>
              <a:t>‹#›</a:t>
            </a:fld>
            <a:endParaRPr lang="en-US"/>
          </a:p>
        </p:txBody>
      </p:sp>
    </p:spTree>
    <p:extLst>
      <p:ext uri="{BB962C8B-B14F-4D97-AF65-F5344CB8AC3E}">
        <p14:creationId xmlns:p14="http://schemas.microsoft.com/office/powerpoint/2010/main" val="2252684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EC1148-97E0-468D-B825-E6193CAF9E7C}"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9EA42-F207-4E59-85CC-EEDC2A9ED85E}" type="slidenum">
              <a:rPr lang="en-US" smtClean="0"/>
              <a:t>‹#›</a:t>
            </a:fld>
            <a:endParaRPr lang="en-US"/>
          </a:p>
        </p:txBody>
      </p:sp>
    </p:spTree>
    <p:extLst>
      <p:ext uri="{BB962C8B-B14F-4D97-AF65-F5344CB8AC3E}">
        <p14:creationId xmlns:p14="http://schemas.microsoft.com/office/powerpoint/2010/main" val="19344409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55" name="TextBox 54"/>
          <p:cNvSpPr txBox="1"/>
          <p:nvPr userDrawn="1"/>
        </p:nvSpPr>
        <p:spPr>
          <a:xfrm>
            <a:off x="-3629" y="1562790"/>
            <a:ext cx="15512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Introduction</a:t>
            </a:r>
            <a:endParaRPr lang="en-US" b="1" dirty="0"/>
          </a:p>
        </p:txBody>
      </p:sp>
      <p:sp>
        <p:nvSpPr>
          <p:cNvPr id="56" name="TextBox 5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57" name="TextBox 56"/>
          <p:cNvSpPr txBox="1"/>
          <p:nvPr userDrawn="1"/>
        </p:nvSpPr>
        <p:spPr>
          <a:xfrm>
            <a:off x="-3629" y="2553836"/>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Technic</a:t>
            </a:r>
            <a:endParaRPr lang="en-US" b="1" dirty="0"/>
          </a:p>
        </p:txBody>
      </p:sp>
      <p:sp>
        <p:nvSpPr>
          <p:cNvPr id="58" name="TextBox 57"/>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59" name="TextBox 58"/>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60" name="TextBox 59"/>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61" name="TextBox 60"/>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62" name="TextBox 61"/>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63" name="TextBox 62"/>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64" name="TextBox 63"/>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2133854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3DEC1148-97E0-468D-B825-E6193CAF9E7C}" type="datetimeFigureOut">
              <a:rPr lang="en-US" smtClean="0"/>
              <a:t>4/25/2011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9EA42-F207-4E59-85CC-EEDC2A9ED85E}" type="slidenum">
              <a:rPr lang="en-US" smtClean="0"/>
              <a:t>‹#›</a:t>
            </a:fld>
            <a:endParaRPr lang="en-US"/>
          </a:p>
        </p:txBody>
      </p:sp>
    </p:spTree>
    <p:extLst>
      <p:ext uri="{BB962C8B-B14F-4D97-AF65-F5344CB8AC3E}">
        <p14:creationId xmlns:p14="http://schemas.microsoft.com/office/powerpoint/2010/main" val="5116677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565457-230D-4B6F-BCEB-3934C6DAE3EB}"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152871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65457-230D-4B6F-BCEB-3934C6DAE3EB}"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1955241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65457-230D-4B6F-BCEB-3934C6DAE3EB}"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141134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65457-230D-4B6F-BCEB-3934C6DAE3EB}" type="datetimeFigureOut">
              <a:rPr lang="en-US" smtClean="0"/>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2160171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565457-230D-4B6F-BCEB-3934C6DAE3EB}" type="datetimeFigureOut">
              <a:rPr lang="en-US" smtClean="0"/>
              <a:t>4/25/2011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3072218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65457-230D-4B6F-BCEB-3934C6DAE3EB}" type="datetimeFigureOut">
              <a:rPr lang="en-US" smtClean="0"/>
              <a:t>4/25/2011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4164840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65457-230D-4B6F-BCEB-3934C6DAE3EB}" type="datetimeFigureOut">
              <a:rPr lang="en-US" smtClean="0"/>
              <a:t>4/25/2011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3488036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65457-230D-4B6F-BCEB-3934C6DAE3EB}" type="datetimeFigureOut">
              <a:rPr lang="en-US" smtClean="0"/>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3636737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65457-230D-4B6F-BCEB-3934C6DAE3EB}" type="datetimeFigureOut">
              <a:rPr lang="en-US" smtClean="0"/>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76091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9EA42-F207-4E59-85CC-EEDC2A9ED85E}" type="slidenum">
              <a:rPr lang="en-US" smtClean="0"/>
              <a:t>‹#›</a:t>
            </a:fld>
            <a:endParaRPr lang="en-US"/>
          </a:p>
        </p:txBody>
      </p:sp>
      <p:sp>
        <p:nvSpPr>
          <p:cNvPr id="68" name="TextBox 67"/>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69" name="TextBox 68"/>
          <p:cNvSpPr txBox="1"/>
          <p:nvPr userDrawn="1"/>
        </p:nvSpPr>
        <p:spPr>
          <a:xfrm>
            <a:off x="-3629" y="1907505"/>
            <a:ext cx="155121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Problem &amp; Solution</a:t>
            </a:r>
            <a:endParaRPr lang="en-US" b="1" dirty="0"/>
          </a:p>
        </p:txBody>
      </p:sp>
      <p:sp>
        <p:nvSpPr>
          <p:cNvPr id="70" name="TextBox 69"/>
          <p:cNvSpPr txBox="1"/>
          <p:nvPr userDrawn="1"/>
        </p:nvSpPr>
        <p:spPr>
          <a:xfrm>
            <a:off x="-3629" y="2553836"/>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Technic</a:t>
            </a:r>
            <a:endParaRPr lang="en-US" b="1" dirty="0"/>
          </a:p>
        </p:txBody>
      </p:sp>
      <p:sp>
        <p:nvSpPr>
          <p:cNvPr id="71" name="TextBox 70"/>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72" name="TextBox 71"/>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73" name="TextBox 72"/>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74" name="TextBox 73"/>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75" name="TextBox 74"/>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76" name="TextBox 75"/>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77" name="TextBox 76"/>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70098866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65457-230D-4B6F-BCEB-3934C6DAE3EB}"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1710424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65457-230D-4B6F-BCEB-3934C6DAE3EB}"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8E2C7-8B1F-4325-A529-72DF8D980015}" type="slidenum">
              <a:rPr lang="en-US" smtClean="0"/>
              <a:t>‹#›</a:t>
            </a:fld>
            <a:endParaRPr lang="en-US"/>
          </a:p>
        </p:txBody>
      </p:sp>
    </p:spTree>
    <p:extLst>
      <p:ext uri="{BB962C8B-B14F-4D97-AF65-F5344CB8AC3E}">
        <p14:creationId xmlns:p14="http://schemas.microsoft.com/office/powerpoint/2010/main" val="113163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35" name="TextBox 34"/>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36" name="TextBox 3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37" name="TextBox 36"/>
          <p:cNvSpPr txBox="1"/>
          <p:nvPr userDrawn="1"/>
        </p:nvSpPr>
        <p:spPr>
          <a:xfrm>
            <a:off x="-3629" y="2553836"/>
            <a:ext cx="15512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Technic</a:t>
            </a:r>
            <a:endParaRPr lang="en-US" b="1" dirty="0"/>
          </a:p>
        </p:txBody>
      </p:sp>
      <p:sp>
        <p:nvSpPr>
          <p:cNvPr id="38" name="TextBox 37"/>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39" name="TextBox 38"/>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40" name="TextBox 39"/>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41" name="TextBox 40"/>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42" name="TextBox 41"/>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43" name="TextBox 42"/>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44" name="TextBox 43"/>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61013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35" name="TextBox 34"/>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36" name="TextBox 3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37" name="TextBox 36"/>
          <p:cNvSpPr txBox="1"/>
          <p:nvPr userDrawn="1"/>
        </p:nvSpPr>
        <p:spPr>
          <a:xfrm>
            <a:off x="-3629" y="2553836"/>
            <a:ext cx="15512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Technic</a:t>
            </a:r>
            <a:endParaRPr lang="en-US" b="1" dirty="0"/>
          </a:p>
        </p:txBody>
      </p:sp>
      <p:sp>
        <p:nvSpPr>
          <p:cNvPr id="38" name="TextBox 37"/>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39" name="TextBox 38"/>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40" name="TextBox 39"/>
          <p:cNvSpPr txBox="1"/>
          <p:nvPr userDrawn="1"/>
        </p:nvSpPr>
        <p:spPr>
          <a:xfrm>
            <a:off x="114299" y="2917813"/>
            <a:ext cx="1433284"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t>ERD&amp;DB</a:t>
            </a:r>
            <a:endParaRPr lang="en-US" b="1" dirty="0"/>
          </a:p>
        </p:txBody>
      </p:sp>
      <p:sp>
        <p:nvSpPr>
          <p:cNvPr id="41" name="TextBox 40"/>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42" name="TextBox 41"/>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43" name="TextBox 42"/>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44" name="TextBox 43"/>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117678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5" name="TextBox 4"/>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6" name="TextBox 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7" name="TextBox 6"/>
          <p:cNvSpPr txBox="1"/>
          <p:nvPr userDrawn="1"/>
        </p:nvSpPr>
        <p:spPr>
          <a:xfrm>
            <a:off x="-3629" y="2553836"/>
            <a:ext cx="15512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Technic</a:t>
            </a:r>
            <a:endParaRPr lang="en-US" b="1" dirty="0"/>
          </a:p>
        </p:txBody>
      </p:sp>
      <p:sp>
        <p:nvSpPr>
          <p:cNvPr id="8" name="TextBox 7"/>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9" name="TextBox 8"/>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10" name="TextBox 9"/>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11" name="TextBox 10"/>
          <p:cNvSpPr txBox="1"/>
          <p:nvPr userDrawn="1"/>
        </p:nvSpPr>
        <p:spPr>
          <a:xfrm>
            <a:off x="114300" y="3274976"/>
            <a:ext cx="1433281"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t>System Architecture</a:t>
            </a:r>
            <a:endParaRPr lang="en-US" b="1" dirty="0"/>
          </a:p>
        </p:txBody>
      </p:sp>
      <p:sp>
        <p:nvSpPr>
          <p:cNvPr id="12" name="TextBox 11"/>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13" name="TextBox 12"/>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14" name="TextBox 13"/>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382629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25" name="TextBox 24"/>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26" name="TextBox 2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27" name="TextBox 26"/>
          <p:cNvSpPr txBox="1"/>
          <p:nvPr userDrawn="1"/>
        </p:nvSpPr>
        <p:spPr>
          <a:xfrm>
            <a:off x="-3629" y="2553836"/>
            <a:ext cx="15512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Technic</a:t>
            </a:r>
            <a:endParaRPr lang="en-US" b="1" dirty="0"/>
          </a:p>
        </p:txBody>
      </p:sp>
      <p:sp>
        <p:nvSpPr>
          <p:cNvPr id="28" name="TextBox 27"/>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29" name="TextBox 28"/>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30" name="TextBox 29"/>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31" name="TextBox 30"/>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32" name="TextBox 31"/>
          <p:cNvSpPr txBox="1"/>
          <p:nvPr userDrawn="1"/>
        </p:nvSpPr>
        <p:spPr>
          <a:xfrm>
            <a:off x="116113" y="3921307"/>
            <a:ext cx="143146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t>Component</a:t>
            </a:r>
            <a:endParaRPr lang="en-US" b="1" dirty="0"/>
          </a:p>
        </p:txBody>
      </p:sp>
      <p:sp>
        <p:nvSpPr>
          <p:cNvPr id="33" name="TextBox 32"/>
          <p:cNvSpPr txBox="1"/>
          <p:nvPr userDrawn="1"/>
        </p:nvSpPr>
        <p:spPr>
          <a:xfrm>
            <a:off x="116112" y="4309166"/>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34" name="TextBox 33"/>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304146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25" name="TextBox 24"/>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26" name="TextBox 2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27" name="TextBox 26"/>
          <p:cNvSpPr txBox="1"/>
          <p:nvPr userDrawn="1"/>
        </p:nvSpPr>
        <p:spPr>
          <a:xfrm>
            <a:off x="-3629" y="2553836"/>
            <a:ext cx="15512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Technic</a:t>
            </a:r>
            <a:endParaRPr lang="en-US" b="1" dirty="0"/>
          </a:p>
        </p:txBody>
      </p:sp>
      <p:sp>
        <p:nvSpPr>
          <p:cNvPr id="28" name="TextBox 27"/>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29" name="TextBox 28"/>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30" name="TextBox 29"/>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31" name="TextBox 30"/>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32" name="TextBox 31"/>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33" name="TextBox 32"/>
          <p:cNvSpPr txBox="1"/>
          <p:nvPr userDrawn="1"/>
        </p:nvSpPr>
        <p:spPr>
          <a:xfrm>
            <a:off x="116112" y="4309166"/>
            <a:ext cx="143146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34" name="TextBox 33"/>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81399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0DA9EA42-F207-4E59-85CC-EEDC2A9ED85E}" type="slidenum">
              <a:rPr lang="en-US" smtClean="0"/>
              <a:t>‹#›</a:t>
            </a:fld>
            <a:endParaRPr lang="en-US"/>
          </a:p>
        </p:txBody>
      </p:sp>
      <p:sp>
        <p:nvSpPr>
          <p:cNvPr id="25" name="TextBox 24"/>
          <p:cNvSpPr txBox="1"/>
          <p:nvPr userDrawn="1"/>
        </p:nvSpPr>
        <p:spPr>
          <a:xfrm>
            <a:off x="-3629" y="1562790"/>
            <a:ext cx="155121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Introduction</a:t>
            </a:r>
            <a:endParaRPr lang="en-US" b="1" dirty="0"/>
          </a:p>
        </p:txBody>
      </p:sp>
      <p:sp>
        <p:nvSpPr>
          <p:cNvPr id="26" name="TextBox 25"/>
          <p:cNvSpPr txBox="1"/>
          <p:nvPr userDrawn="1"/>
        </p:nvSpPr>
        <p:spPr>
          <a:xfrm>
            <a:off x="-3629" y="1907505"/>
            <a:ext cx="155121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Problem &amp; Solution</a:t>
            </a:r>
            <a:endParaRPr lang="en-US" b="1" dirty="0"/>
          </a:p>
        </p:txBody>
      </p:sp>
      <p:sp>
        <p:nvSpPr>
          <p:cNvPr id="27" name="TextBox 26"/>
          <p:cNvSpPr txBox="1"/>
          <p:nvPr userDrawn="1"/>
        </p:nvSpPr>
        <p:spPr>
          <a:xfrm>
            <a:off x="-3629" y="2553836"/>
            <a:ext cx="155121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Technic</a:t>
            </a:r>
            <a:endParaRPr lang="en-US" b="1" dirty="0"/>
          </a:p>
        </p:txBody>
      </p:sp>
      <p:sp>
        <p:nvSpPr>
          <p:cNvPr id="28" name="TextBox 27"/>
          <p:cNvSpPr txBox="1"/>
          <p:nvPr userDrawn="1"/>
        </p:nvSpPr>
        <p:spPr>
          <a:xfrm>
            <a:off x="-9983" y="5417162"/>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Q&amp;A</a:t>
            </a:r>
            <a:endParaRPr lang="en-US" b="1" dirty="0"/>
          </a:p>
        </p:txBody>
      </p:sp>
      <p:sp>
        <p:nvSpPr>
          <p:cNvPr id="29" name="TextBox 28"/>
          <p:cNvSpPr txBox="1"/>
          <p:nvPr userDrawn="1"/>
        </p:nvSpPr>
        <p:spPr>
          <a:xfrm>
            <a:off x="-9983" y="5047830"/>
            <a:ext cx="15575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Demo</a:t>
            </a:r>
            <a:endParaRPr lang="en-US" b="1" dirty="0"/>
          </a:p>
        </p:txBody>
      </p:sp>
      <p:sp>
        <p:nvSpPr>
          <p:cNvPr id="30" name="TextBox 29"/>
          <p:cNvSpPr txBox="1"/>
          <p:nvPr userDrawn="1"/>
        </p:nvSpPr>
        <p:spPr>
          <a:xfrm>
            <a:off x="114299" y="2917813"/>
            <a:ext cx="14332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ERD&amp;DB</a:t>
            </a:r>
            <a:endParaRPr lang="en-US" b="1" dirty="0"/>
          </a:p>
        </p:txBody>
      </p:sp>
      <p:sp>
        <p:nvSpPr>
          <p:cNvPr id="31" name="TextBox 30"/>
          <p:cNvSpPr txBox="1"/>
          <p:nvPr userDrawn="1"/>
        </p:nvSpPr>
        <p:spPr>
          <a:xfrm>
            <a:off x="114300" y="3274976"/>
            <a:ext cx="1433281"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System Architecture</a:t>
            </a:r>
            <a:endParaRPr lang="en-US" b="1" dirty="0"/>
          </a:p>
        </p:txBody>
      </p:sp>
      <p:sp>
        <p:nvSpPr>
          <p:cNvPr id="32" name="TextBox 31"/>
          <p:cNvSpPr txBox="1"/>
          <p:nvPr userDrawn="1"/>
        </p:nvSpPr>
        <p:spPr>
          <a:xfrm>
            <a:off x="116113" y="3921307"/>
            <a:ext cx="143146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Component</a:t>
            </a:r>
            <a:endParaRPr lang="en-US" b="1" dirty="0"/>
          </a:p>
        </p:txBody>
      </p:sp>
      <p:sp>
        <p:nvSpPr>
          <p:cNvPr id="33" name="TextBox 32"/>
          <p:cNvSpPr txBox="1"/>
          <p:nvPr userDrawn="1"/>
        </p:nvSpPr>
        <p:spPr>
          <a:xfrm>
            <a:off x="116112" y="4309166"/>
            <a:ext cx="143146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t>Screen</a:t>
            </a:r>
            <a:r>
              <a:rPr lang="en-US" b="1" baseline="0" dirty="0" smtClean="0"/>
              <a:t> </a:t>
            </a:r>
            <a:r>
              <a:rPr lang="en-US" b="1" dirty="0" smtClean="0"/>
              <a:t>Flow</a:t>
            </a:r>
            <a:endParaRPr lang="en-US" b="1" dirty="0"/>
          </a:p>
        </p:txBody>
      </p:sp>
      <p:sp>
        <p:nvSpPr>
          <p:cNvPr id="34" name="TextBox 33"/>
          <p:cNvSpPr txBox="1"/>
          <p:nvPr userDrawn="1"/>
        </p:nvSpPr>
        <p:spPr>
          <a:xfrm>
            <a:off x="112485" y="4678498"/>
            <a:ext cx="1435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Testing</a:t>
            </a:r>
            <a:endParaRPr lang="en-US" b="1" dirty="0"/>
          </a:p>
        </p:txBody>
      </p:sp>
    </p:spTree>
    <p:extLst>
      <p:ext uri="{BB962C8B-B14F-4D97-AF65-F5344CB8AC3E}">
        <p14:creationId xmlns:p14="http://schemas.microsoft.com/office/powerpoint/2010/main" val="183059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9EA42-F207-4E59-85CC-EEDC2A9ED85E}" type="slidenum">
              <a:rPr lang="en-US" smtClean="0"/>
              <a:t>‹#›</a:t>
            </a:fld>
            <a:endParaRPr lang="en-US"/>
          </a:p>
        </p:txBody>
      </p:sp>
      <p:pic>
        <p:nvPicPr>
          <p:cNvPr id="2053" name="Picture 5"/>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57200" y="381000"/>
            <a:ext cx="8305800" cy="72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495800" y="5230026"/>
            <a:ext cx="4660900" cy="162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33513"/>
      </p:ext>
    </p:extLst>
  </p:cSld>
  <p:clrMap bg1="lt1" tx1="dk1" bg2="lt2" tx2="dk2" accent1="accent1" accent2="accent2" accent3="accent3" accent4="accent4" accent5="accent5" accent6="accent6" hlink="hlink" folHlink="folHlink"/>
  <p:sldLayoutIdLst>
    <p:sldLayoutId id="2147483697" r:id="rId1"/>
    <p:sldLayoutId id="2147483721" r:id="rId2"/>
    <p:sldLayoutId id="2147483698" r:id="rId3"/>
    <p:sldLayoutId id="2147483729" r:id="rId4"/>
    <p:sldLayoutId id="2147483722" r:id="rId5"/>
    <p:sldLayoutId id="2147483723" r:id="rId6"/>
    <p:sldLayoutId id="2147483724" r:id="rId7"/>
    <p:sldLayoutId id="2147483725" r:id="rId8"/>
    <p:sldLayoutId id="2147483726" r:id="rId9"/>
    <p:sldLayoutId id="2147483727" r:id="rId10"/>
    <p:sldLayoutId id="2147483728" r:id="rId11"/>
    <p:sldLayoutId id="2147483730" r:id="rId12"/>
    <p:sldLayoutId id="2147483701" r:id="rId13"/>
    <p:sldLayoutId id="2147483702" r:id="rId14"/>
    <p:sldLayoutId id="2147483703" r:id="rId15"/>
    <p:sldLayoutId id="2147483704" r:id="rId16"/>
    <p:sldLayoutId id="2147483705" r:id="rId17"/>
    <p:sldLayoutId id="2147483706" r:id="rId18"/>
    <p:sldLayoutId id="2147483707" r:id="rId19"/>
    <p:sldLayoutId id="2147483720" r:id="rId2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65457-230D-4B6F-BCEB-3934C6DAE3EB}" type="datetimeFigureOut">
              <a:rPr lang="en-US" smtClean="0"/>
              <a:t>4/25/2011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8E2C7-8B1F-4325-A529-72DF8D980015}" type="slidenum">
              <a:rPr lang="en-US" smtClean="0"/>
              <a:t>‹#›</a:t>
            </a:fld>
            <a:endParaRPr lang="en-US"/>
          </a:p>
        </p:txBody>
      </p:sp>
    </p:spTree>
    <p:extLst>
      <p:ext uri="{BB962C8B-B14F-4D97-AF65-F5344CB8AC3E}">
        <p14:creationId xmlns:p14="http://schemas.microsoft.com/office/powerpoint/2010/main" val="15016910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Database.jp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16.xml"/><Relationship Id="rId7" Type="http://schemas.openxmlformats.org/officeDocument/2006/relationships/oleObject" Target="file:///C:\Users\CHIEN\Desktop\Page%20Flow.vsd\Drawing\~Page-1\Process.7"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41.emf"/><Relationship Id="rId5" Type="http://schemas.openxmlformats.org/officeDocument/2006/relationships/oleObject" Target="file:///C:\Users\CHIEN\Desktop\Page%20Flow.vsd\Drawing\~Page-1\Process.2" TargetMode="Externa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295400"/>
            <a:ext cx="7772400" cy="1470025"/>
          </a:xfrm>
        </p:spPr>
        <p:txBody>
          <a:bodyPr>
            <a:normAutofit fontScale="90000"/>
          </a:bodyPr>
          <a:lstStyle/>
          <a:p>
            <a:r>
              <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Human </a:t>
            </a:r>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resource system of IRS</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Subtitle 2"/>
          <p:cNvSpPr>
            <a:spLocks noGrp="1"/>
          </p:cNvSpPr>
          <p:nvPr>
            <p:ph type="subTitle" idx="4294967295"/>
          </p:nvPr>
        </p:nvSpPr>
        <p:spPr>
          <a:xfrm>
            <a:off x="1447800" y="4216400"/>
            <a:ext cx="6400800" cy="1524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rPr>
              <a:t>SieuTa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rPr>
              <a:t> FPT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endParaRPr>
          </a:p>
        </p:txBody>
      </p:sp>
      <p:pic>
        <p:nvPicPr>
          <p:cNvPr id="1026" name="Picture 2" descr="C:\Users\HoangPT00331\Desktop\HIRS presentation\HIRS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48000"/>
            <a:ext cx="23114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4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542382" y="1434419"/>
            <a:ext cx="6756400" cy="5070475"/>
            <a:chOff x="645" y="638"/>
            <a:chExt cx="4256" cy="3194"/>
          </a:xfrm>
        </p:grpSpPr>
        <p:sp>
          <p:nvSpPr>
            <p:cNvPr id="5" name="Freeform 3"/>
            <p:cNvSpPr>
              <a:spLocks/>
            </p:cNvSpPr>
            <p:nvPr/>
          </p:nvSpPr>
          <p:spPr bwMode="auto">
            <a:xfrm>
              <a:off x="1097" y="1243"/>
              <a:ext cx="624" cy="905"/>
            </a:xfrm>
            <a:custGeom>
              <a:avLst/>
              <a:gdLst>
                <a:gd name="T0" fmla="*/ 0 w 624"/>
                <a:gd name="T1" fmla="*/ 905 h 905"/>
                <a:gd name="T2" fmla="*/ 176 w 624"/>
                <a:gd name="T3" fmla="*/ 697 h 905"/>
                <a:gd name="T4" fmla="*/ 324 w 624"/>
                <a:gd name="T5" fmla="*/ 793 h 905"/>
                <a:gd name="T6" fmla="*/ 624 w 624"/>
                <a:gd name="T7" fmla="*/ 165 h 905"/>
                <a:gd name="T8" fmla="*/ 601 w 624"/>
                <a:gd name="T9" fmla="*/ 0 h 905"/>
                <a:gd name="T10" fmla="*/ 292 w 624"/>
                <a:gd name="T11" fmla="*/ 65 h 905"/>
                <a:gd name="T12" fmla="*/ 0 w 624"/>
                <a:gd name="T13" fmla="*/ 905 h 905"/>
                <a:gd name="T14" fmla="*/ 0 60000 65536"/>
                <a:gd name="T15" fmla="*/ 0 60000 65536"/>
                <a:gd name="T16" fmla="*/ 0 60000 65536"/>
                <a:gd name="T17" fmla="*/ 0 60000 65536"/>
                <a:gd name="T18" fmla="*/ 0 60000 65536"/>
                <a:gd name="T19" fmla="*/ 0 60000 65536"/>
                <a:gd name="T20" fmla="*/ 0 60000 65536"/>
                <a:gd name="T21" fmla="*/ 0 w 624"/>
                <a:gd name="T22" fmla="*/ 0 h 905"/>
                <a:gd name="T23" fmla="*/ 624 w 624"/>
                <a:gd name="T24" fmla="*/ 905 h 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05">
                  <a:moveTo>
                    <a:pt x="0" y="905"/>
                  </a:moveTo>
                  <a:lnTo>
                    <a:pt x="176" y="697"/>
                  </a:lnTo>
                  <a:lnTo>
                    <a:pt x="324" y="793"/>
                  </a:lnTo>
                  <a:cubicBezTo>
                    <a:pt x="344" y="609"/>
                    <a:pt x="456" y="317"/>
                    <a:pt x="624" y="165"/>
                  </a:cubicBezTo>
                  <a:cubicBezTo>
                    <a:pt x="610" y="101"/>
                    <a:pt x="601" y="0"/>
                    <a:pt x="601" y="0"/>
                  </a:cubicBezTo>
                  <a:lnTo>
                    <a:pt x="292" y="65"/>
                  </a:lnTo>
                  <a:cubicBezTo>
                    <a:pt x="192" y="216"/>
                    <a:pt x="16" y="477"/>
                    <a:pt x="0" y="905"/>
                  </a:cubicBezTo>
                  <a:close/>
                </a:path>
              </a:pathLst>
            </a:custGeom>
            <a:solidFill>
              <a:srgbClr val="EAEAEA"/>
            </a:solidFill>
            <a:ln w="12700">
              <a:solidFill>
                <a:srgbClr val="EAEAEA"/>
              </a:solidFill>
              <a:round/>
              <a:headEnd type="none" w="sm" len="sm"/>
              <a:tailEnd type="none" w="sm" len="sm"/>
            </a:ln>
          </p:spPr>
          <p:txBody>
            <a:bodyPr/>
            <a:lstStyle/>
            <a:p>
              <a:endParaRPr lang="en-US"/>
            </a:p>
          </p:txBody>
        </p:sp>
        <p:sp>
          <p:nvSpPr>
            <p:cNvPr id="6" name="Freeform 4"/>
            <p:cNvSpPr>
              <a:spLocks/>
            </p:cNvSpPr>
            <p:nvPr/>
          </p:nvSpPr>
          <p:spPr bwMode="auto">
            <a:xfrm>
              <a:off x="1093" y="2052"/>
              <a:ext cx="488" cy="1084"/>
            </a:xfrm>
            <a:custGeom>
              <a:avLst/>
              <a:gdLst>
                <a:gd name="T0" fmla="*/ 296 w 488"/>
                <a:gd name="T1" fmla="*/ 1084 h 1084"/>
                <a:gd name="T2" fmla="*/ 296 w 488"/>
                <a:gd name="T3" fmla="*/ 800 h 1084"/>
                <a:gd name="T4" fmla="*/ 488 w 488"/>
                <a:gd name="T5" fmla="*/ 796 h 1084"/>
                <a:gd name="T6" fmla="*/ 311 w 488"/>
                <a:gd name="T7" fmla="*/ 84 h 1084"/>
                <a:gd name="T8" fmla="*/ 200 w 488"/>
                <a:gd name="T9" fmla="*/ 0 h 1084"/>
                <a:gd name="T10" fmla="*/ 4 w 488"/>
                <a:gd name="T11" fmla="*/ 256 h 1084"/>
                <a:gd name="T12" fmla="*/ 296 w 488"/>
                <a:gd name="T13" fmla="*/ 1084 h 1084"/>
                <a:gd name="T14" fmla="*/ 0 60000 65536"/>
                <a:gd name="T15" fmla="*/ 0 60000 65536"/>
                <a:gd name="T16" fmla="*/ 0 60000 65536"/>
                <a:gd name="T17" fmla="*/ 0 60000 65536"/>
                <a:gd name="T18" fmla="*/ 0 60000 65536"/>
                <a:gd name="T19" fmla="*/ 0 60000 65536"/>
                <a:gd name="T20" fmla="*/ 0 60000 65536"/>
                <a:gd name="T21" fmla="*/ 0 w 488"/>
                <a:gd name="T22" fmla="*/ 0 h 1084"/>
                <a:gd name="T23" fmla="*/ 488 w 488"/>
                <a:gd name="T24" fmla="*/ 1084 h 10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8" h="1084">
                  <a:moveTo>
                    <a:pt x="296" y="1084"/>
                  </a:moveTo>
                  <a:lnTo>
                    <a:pt x="296" y="800"/>
                  </a:lnTo>
                  <a:lnTo>
                    <a:pt x="488" y="796"/>
                  </a:lnTo>
                  <a:cubicBezTo>
                    <a:pt x="370" y="653"/>
                    <a:pt x="284" y="316"/>
                    <a:pt x="311" y="84"/>
                  </a:cubicBezTo>
                  <a:lnTo>
                    <a:pt x="200" y="0"/>
                  </a:lnTo>
                  <a:lnTo>
                    <a:pt x="4" y="256"/>
                  </a:lnTo>
                  <a:cubicBezTo>
                    <a:pt x="0" y="416"/>
                    <a:pt x="72" y="844"/>
                    <a:pt x="296" y="1084"/>
                  </a:cubicBezTo>
                  <a:close/>
                </a:path>
              </a:pathLst>
            </a:custGeom>
            <a:solidFill>
              <a:srgbClr val="EAEAEA"/>
            </a:solidFill>
            <a:ln w="12700">
              <a:solidFill>
                <a:srgbClr val="EAEAEA"/>
              </a:solidFill>
              <a:round/>
              <a:headEnd type="none" w="sm" len="sm"/>
              <a:tailEnd type="none" w="sm" len="sm"/>
            </a:ln>
          </p:spPr>
          <p:txBody>
            <a:bodyPr/>
            <a:lstStyle/>
            <a:p>
              <a:endParaRPr lang="en-US"/>
            </a:p>
          </p:txBody>
        </p:sp>
        <p:sp>
          <p:nvSpPr>
            <p:cNvPr id="7" name="Freeform 5"/>
            <p:cNvSpPr>
              <a:spLocks/>
            </p:cNvSpPr>
            <p:nvPr/>
          </p:nvSpPr>
          <p:spPr bwMode="auto">
            <a:xfrm>
              <a:off x="1477" y="696"/>
              <a:ext cx="1128" cy="612"/>
            </a:xfrm>
            <a:custGeom>
              <a:avLst/>
              <a:gdLst>
                <a:gd name="T0" fmla="*/ 340 w 1128"/>
                <a:gd name="T1" fmla="*/ 612 h 612"/>
                <a:gd name="T2" fmla="*/ 1072 w 1128"/>
                <a:gd name="T3" fmla="*/ 283 h 612"/>
                <a:gd name="T4" fmla="*/ 1128 w 1128"/>
                <a:gd name="T5" fmla="*/ 152 h 612"/>
                <a:gd name="T6" fmla="*/ 876 w 1128"/>
                <a:gd name="T7" fmla="*/ 0 h 612"/>
                <a:gd name="T8" fmla="*/ 0 w 1128"/>
                <a:gd name="T9" fmla="*/ 488 h 612"/>
                <a:gd name="T10" fmla="*/ 284 w 1128"/>
                <a:gd name="T11" fmla="*/ 440 h 612"/>
                <a:gd name="T12" fmla="*/ 340 w 1128"/>
                <a:gd name="T13" fmla="*/ 612 h 612"/>
                <a:gd name="T14" fmla="*/ 0 60000 65536"/>
                <a:gd name="T15" fmla="*/ 0 60000 65536"/>
                <a:gd name="T16" fmla="*/ 0 60000 65536"/>
                <a:gd name="T17" fmla="*/ 0 60000 65536"/>
                <a:gd name="T18" fmla="*/ 0 60000 65536"/>
                <a:gd name="T19" fmla="*/ 0 60000 65536"/>
                <a:gd name="T20" fmla="*/ 0 60000 65536"/>
                <a:gd name="T21" fmla="*/ 0 w 1128"/>
                <a:gd name="T22" fmla="*/ 0 h 612"/>
                <a:gd name="T23" fmla="*/ 1128 w 1128"/>
                <a:gd name="T24" fmla="*/ 612 h 6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8" h="612">
                  <a:moveTo>
                    <a:pt x="340" y="612"/>
                  </a:moveTo>
                  <a:cubicBezTo>
                    <a:pt x="428" y="516"/>
                    <a:pt x="808" y="292"/>
                    <a:pt x="1072" y="283"/>
                  </a:cubicBezTo>
                  <a:lnTo>
                    <a:pt x="1128" y="152"/>
                  </a:lnTo>
                  <a:lnTo>
                    <a:pt x="876" y="0"/>
                  </a:lnTo>
                  <a:cubicBezTo>
                    <a:pt x="388" y="68"/>
                    <a:pt x="104" y="412"/>
                    <a:pt x="0" y="488"/>
                  </a:cubicBezTo>
                  <a:lnTo>
                    <a:pt x="284" y="440"/>
                  </a:lnTo>
                  <a:lnTo>
                    <a:pt x="340" y="612"/>
                  </a:lnTo>
                  <a:close/>
                </a:path>
              </a:pathLst>
            </a:custGeom>
            <a:solidFill>
              <a:srgbClr val="EAEAEA"/>
            </a:solidFill>
            <a:ln w="12700">
              <a:solidFill>
                <a:srgbClr val="EAEAEA"/>
              </a:solidFill>
              <a:round/>
              <a:headEnd type="none" w="sm" len="sm"/>
              <a:tailEnd type="none" w="sm" len="sm"/>
            </a:ln>
          </p:spPr>
          <p:txBody>
            <a:bodyPr/>
            <a:lstStyle/>
            <a:p>
              <a:endParaRPr lang="en-US"/>
            </a:p>
          </p:txBody>
        </p:sp>
        <p:sp>
          <p:nvSpPr>
            <p:cNvPr id="8" name="Freeform 6"/>
            <p:cNvSpPr>
              <a:spLocks/>
            </p:cNvSpPr>
            <p:nvPr/>
          </p:nvSpPr>
          <p:spPr bwMode="auto">
            <a:xfrm>
              <a:off x="2517" y="638"/>
              <a:ext cx="968" cy="522"/>
            </a:xfrm>
            <a:custGeom>
              <a:avLst/>
              <a:gdLst>
                <a:gd name="T0" fmla="*/ 148 w 968"/>
                <a:gd name="T1" fmla="*/ 334 h 522"/>
                <a:gd name="T2" fmla="*/ 804 w 968"/>
                <a:gd name="T3" fmla="*/ 522 h 522"/>
                <a:gd name="T4" fmla="*/ 968 w 968"/>
                <a:gd name="T5" fmla="*/ 454 h 522"/>
                <a:gd name="T6" fmla="*/ 877 w 968"/>
                <a:gd name="T7" fmla="*/ 207 h 522"/>
                <a:gd name="T8" fmla="*/ 0 w 968"/>
                <a:gd name="T9" fmla="*/ 26 h 522"/>
                <a:gd name="T10" fmla="*/ 230 w 968"/>
                <a:gd name="T11" fmla="*/ 172 h 522"/>
                <a:gd name="T12" fmla="*/ 148 w 968"/>
                <a:gd name="T13" fmla="*/ 334 h 522"/>
                <a:gd name="T14" fmla="*/ 0 60000 65536"/>
                <a:gd name="T15" fmla="*/ 0 60000 65536"/>
                <a:gd name="T16" fmla="*/ 0 60000 65536"/>
                <a:gd name="T17" fmla="*/ 0 60000 65536"/>
                <a:gd name="T18" fmla="*/ 0 60000 65536"/>
                <a:gd name="T19" fmla="*/ 0 60000 65536"/>
                <a:gd name="T20" fmla="*/ 0 60000 65536"/>
                <a:gd name="T21" fmla="*/ 0 w 968"/>
                <a:gd name="T22" fmla="*/ 0 h 522"/>
                <a:gd name="T23" fmla="*/ 968 w 968"/>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8" h="522">
                  <a:moveTo>
                    <a:pt x="148" y="334"/>
                  </a:moveTo>
                  <a:cubicBezTo>
                    <a:pt x="300" y="322"/>
                    <a:pt x="580" y="394"/>
                    <a:pt x="804" y="522"/>
                  </a:cubicBezTo>
                  <a:lnTo>
                    <a:pt x="968" y="454"/>
                  </a:lnTo>
                  <a:lnTo>
                    <a:pt x="877" y="207"/>
                  </a:lnTo>
                  <a:cubicBezTo>
                    <a:pt x="501" y="0"/>
                    <a:pt x="132" y="10"/>
                    <a:pt x="0" y="26"/>
                  </a:cubicBezTo>
                  <a:lnTo>
                    <a:pt x="230" y="172"/>
                  </a:lnTo>
                  <a:lnTo>
                    <a:pt x="148" y="334"/>
                  </a:lnTo>
                  <a:close/>
                </a:path>
              </a:pathLst>
            </a:custGeom>
            <a:solidFill>
              <a:srgbClr val="EAEAEA"/>
            </a:solidFill>
            <a:ln w="12700">
              <a:solidFill>
                <a:srgbClr val="EAEAEA"/>
              </a:solidFill>
              <a:round/>
              <a:headEnd type="none" w="sm" len="sm"/>
              <a:tailEnd type="none" w="sm" len="sm"/>
            </a:ln>
          </p:spPr>
          <p:txBody>
            <a:bodyPr/>
            <a:lstStyle/>
            <a:p>
              <a:endParaRPr lang="en-US"/>
            </a:p>
          </p:txBody>
        </p:sp>
        <p:sp>
          <p:nvSpPr>
            <p:cNvPr id="9" name="Freeform 7"/>
            <p:cNvSpPr>
              <a:spLocks/>
            </p:cNvSpPr>
            <p:nvPr/>
          </p:nvSpPr>
          <p:spPr bwMode="auto">
            <a:xfrm>
              <a:off x="3415" y="924"/>
              <a:ext cx="710" cy="992"/>
            </a:xfrm>
            <a:custGeom>
              <a:avLst/>
              <a:gdLst>
                <a:gd name="T0" fmla="*/ 21 w 710"/>
                <a:gd name="T1" fmla="*/ 304 h 992"/>
                <a:gd name="T2" fmla="*/ 462 w 710"/>
                <a:gd name="T3" fmla="*/ 956 h 992"/>
                <a:gd name="T4" fmla="*/ 618 w 710"/>
                <a:gd name="T5" fmla="*/ 992 h 992"/>
                <a:gd name="T6" fmla="*/ 710 w 710"/>
                <a:gd name="T7" fmla="*/ 708 h 992"/>
                <a:gd name="T8" fmla="*/ 118 w 710"/>
                <a:gd name="T9" fmla="*/ 0 h 992"/>
                <a:gd name="T10" fmla="*/ 194 w 710"/>
                <a:gd name="T11" fmla="*/ 224 h 992"/>
                <a:gd name="T12" fmla="*/ 26 w 710"/>
                <a:gd name="T13" fmla="*/ 308 h 992"/>
                <a:gd name="T14" fmla="*/ 21 w 710"/>
                <a:gd name="T15" fmla="*/ 304 h 992"/>
                <a:gd name="T16" fmla="*/ 0 60000 65536"/>
                <a:gd name="T17" fmla="*/ 0 60000 65536"/>
                <a:gd name="T18" fmla="*/ 0 60000 65536"/>
                <a:gd name="T19" fmla="*/ 0 60000 65536"/>
                <a:gd name="T20" fmla="*/ 0 60000 65536"/>
                <a:gd name="T21" fmla="*/ 0 60000 65536"/>
                <a:gd name="T22" fmla="*/ 0 60000 65536"/>
                <a:gd name="T23" fmla="*/ 0 60000 65536"/>
                <a:gd name="T24" fmla="*/ 0 w 710"/>
                <a:gd name="T25" fmla="*/ 0 h 992"/>
                <a:gd name="T26" fmla="*/ 710 w 710"/>
                <a:gd name="T27" fmla="*/ 992 h 9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0" h="992">
                  <a:moveTo>
                    <a:pt x="21" y="304"/>
                  </a:moveTo>
                  <a:cubicBezTo>
                    <a:pt x="158" y="432"/>
                    <a:pt x="390" y="640"/>
                    <a:pt x="462" y="956"/>
                  </a:cubicBezTo>
                  <a:lnTo>
                    <a:pt x="618" y="992"/>
                  </a:lnTo>
                  <a:lnTo>
                    <a:pt x="710" y="708"/>
                  </a:lnTo>
                  <a:cubicBezTo>
                    <a:pt x="534" y="276"/>
                    <a:pt x="230" y="84"/>
                    <a:pt x="118" y="0"/>
                  </a:cubicBezTo>
                  <a:lnTo>
                    <a:pt x="194" y="224"/>
                  </a:lnTo>
                  <a:lnTo>
                    <a:pt x="26" y="308"/>
                  </a:lnTo>
                  <a:cubicBezTo>
                    <a:pt x="0" y="319"/>
                    <a:pt x="21" y="304"/>
                    <a:pt x="21" y="304"/>
                  </a:cubicBezTo>
                  <a:close/>
                </a:path>
              </a:pathLst>
            </a:custGeom>
            <a:solidFill>
              <a:srgbClr val="EAEAEA"/>
            </a:solidFill>
            <a:ln w="12700">
              <a:solidFill>
                <a:srgbClr val="EAEAEA"/>
              </a:solidFill>
              <a:round/>
              <a:headEnd type="none" w="sm" len="sm"/>
              <a:tailEnd type="none" w="sm" len="sm"/>
            </a:ln>
          </p:spPr>
          <p:txBody>
            <a:bodyPr/>
            <a:lstStyle/>
            <a:p>
              <a:endParaRPr lang="en-US"/>
            </a:p>
          </p:txBody>
        </p:sp>
        <p:sp>
          <p:nvSpPr>
            <p:cNvPr id="10" name="Freeform 8"/>
            <p:cNvSpPr>
              <a:spLocks/>
            </p:cNvSpPr>
            <p:nvPr/>
          </p:nvSpPr>
          <p:spPr bwMode="auto">
            <a:xfrm>
              <a:off x="3829" y="1800"/>
              <a:ext cx="468" cy="1028"/>
            </a:xfrm>
            <a:custGeom>
              <a:avLst/>
              <a:gdLst>
                <a:gd name="T0" fmla="*/ 79 w 468"/>
                <a:gd name="T1" fmla="*/ 193 h 1028"/>
                <a:gd name="T2" fmla="*/ 0 w 468"/>
                <a:gd name="T3" fmla="*/ 904 h 1028"/>
                <a:gd name="T4" fmla="*/ 88 w 468"/>
                <a:gd name="T5" fmla="*/ 1028 h 1028"/>
                <a:gd name="T6" fmla="*/ 348 w 468"/>
                <a:gd name="T7" fmla="*/ 872 h 1028"/>
                <a:gd name="T8" fmla="*/ 348 w 468"/>
                <a:gd name="T9" fmla="*/ 0 h 1028"/>
                <a:gd name="T10" fmla="*/ 260 w 468"/>
                <a:gd name="T11" fmla="*/ 236 h 1028"/>
                <a:gd name="T12" fmla="*/ 81 w 468"/>
                <a:gd name="T13" fmla="*/ 197 h 1028"/>
                <a:gd name="T14" fmla="*/ 79 w 468"/>
                <a:gd name="T15" fmla="*/ 193 h 1028"/>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1028"/>
                <a:gd name="T26" fmla="*/ 468 w 468"/>
                <a:gd name="T27" fmla="*/ 1028 h 10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1028">
                  <a:moveTo>
                    <a:pt x="79" y="193"/>
                  </a:moveTo>
                  <a:cubicBezTo>
                    <a:pt x="100" y="344"/>
                    <a:pt x="132" y="644"/>
                    <a:pt x="0" y="904"/>
                  </a:cubicBezTo>
                  <a:lnTo>
                    <a:pt x="88" y="1028"/>
                  </a:lnTo>
                  <a:lnTo>
                    <a:pt x="348" y="872"/>
                  </a:lnTo>
                  <a:cubicBezTo>
                    <a:pt x="468" y="484"/>
                    <a:pt x="376" y="120"/>
                    <a:pt x="348" y="0"/>
                  </a:cubicBezTo>
                  <a:lnTo>
                    <a:pt x="260" y="236"/>
                  </a:lnTo>
                  <a:lnTo>
                    <a:pt x="81" y="197"/>
                  </a:lnTo>
                  <a:cubicBezTo>
                    <a:pt x="54" y="190"/>
                    <a:pt x="79" y="193"/>
                    <a:pt x="79" y="193"/>
                  </a:cubicBezTo>
                  <a:close/>
                </a:path>
              </a:pathLst>
            </a:custGeom>
            <a:solidFill>
              <a:srgbClr val="EAEAEA"/>
            </a:solidFill>
            <a:ln w="12700">
              <a:solidFill>
                <a:srgbClr val="EAEAEA"/>
              </a:solidFill>
              <a:round/>
              <a:headEnd type="none" w="sm" len="sm"/>
              <a:tailEnd type="none" w="sm" len="sm"/>
            </a:ln>
          </p:spPr>
          <p:txBody>
            <a:bodyPr/>
            <a:lstStyle/>
            <a:p>
              <a:endParaRPr lang="en-US"/>
            </a:p>
          </p:txBody>
        </p:sp>
        <p:sp>
          <p:nvSpPr>
            <p:cNvPr id="11" name="Freeform 9"/>
            <p:cNvSpPr>
              <a:spLocks/>
            </p:cNvSpPr>
            <p:nvPr/>
          </p:nvSpPr>
          <p:spPr bwMode="auto">
            <a:xfrm>
              <a:off x="3209" y="2816"/>
              <a:ext cx="909" cy="740"/>
            </a:xfrm>
            <a:custGeom>
              <a:avLst/>
              <a:gdLst>
                <a:gd name="T0" fmla="*/ 568 w 909"/>
                <a:gd name="T1" fmla="*/ 0 h 740"/>
                <a:gd name="T2" fmla="*/ 12 w 909"/>
                <a:gd name="T3" fmla="*/ 532 h 740"/>
                <a:gd name="T4" fmla="*/ 0 w 909"/>
                <a:gd name="T5" fmla="*/ 688 h 740"/>
                <a:gd name="T6" fmla="*/ 304 w 909"/>
                <a:gd name="T7" fmla="*/ 740 h 740"/>
                <a:gd name="T8" fmla="*/ 909 w 909"/>
                <a:gd name="T9" fmla="*/ 22 h 740"/>
                <a:gd name="T10" fmla="*/ 681 w 909"/>
                <a:gd name="T11" fmla="*/ 137 h 740"/>
                <a:gd name="T12" fmla="*/ 568 w 909"/>
                <a:gd name="T13" fmla="*/ 0 h 740"/>
                <a:gd name="T14" fmla="*/ 0 60000 65536"/>
                <a:gd name="T15" fmla="*/ 0 60000 65536"/>
                <a:gd name="T16" fmla="*/ 0 60000 65536"/>
                <a:gd name="T17" fmla="*/ 0 60000 65536"/>
                <a:gd name="T18" fmla="*/ 0 60000 65536"/>
                <a:gd name="T19" fmla="*/ 0 60000 65536"/>
                <a:gd name="T20" fmla="*/ 0 60000 65536"/>
                <a:gd name="T21" fmla="*/ 0 w 909"/>
                <a:gd name="T22" fmla="*/ 0 h 740"/>
                <a:gd name="T23" fmla="*/ 909 w 909"/>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9" h="740">
                  <a:moveTo>
                    <a:pt x="568" y="0"/>
                  </a:moveTo>
                  <a:cubicBezTo>
                    <a:pt x="492" y="160"/>
                    <a:pt x="240" y="444"/>
                    <a:pt x="12" y="532"/>
                  </a:cubicBezTo>
                  <a:lnTo>
                    <a:pt x="0" y="688"/>
                  </a:lnTo>
                  <a:lnTo>
                    <a:pt x="304" y="740"/>
                  </a:lnTo>
                  <a:cubicBezTo>
                    <a:pt x="736" y="460"/>
                    <a:pt x="842" y="120"/>
                    <a:pt x="909" y="22"/>
                  </a:cubicBezTo>
                  <a:lnTo>
                    <a:pt x="681" y="137"/>
                  </a:lnTo>
                  <a:lnTo>
                    <a:pt x="568" y="0"/>
                  </a:lnTo>
                  <a:close/>
                </a:path>
              </a:pathLst>
            </a:custGeom>
            <a:solidFill>
              <a:srgbClr val="EAEAEA"/>
            </a:solidFill>
            <a:ln w="12700">
              <a:solidFill>
                <a:srgbClr val="EAEAEA"/>
              </a:solidFill>
              <a:round/>
              <a:headEnd type="none" w="sm" len="sm"/>
              <a:tailEnd type="none" w="sm" len="sm"/>
            </a:ln>
          </p:spPr>
          <p:txBody>
            <a:bodyPr/>
            <a:lstStyle/>
            <a:p>
              <a:endParaRPr lang="en-US"/>
            </a:p>
          </p:txBody>
        </p:sp>
        <p:sp>
          <p:nvSpPr>
            <p:cNvPr id="12" name="Freeform 10"/>
            <p:cNvSpPr>
              <a:spLocks/>
            </p:cNvSpPr>
            <p:nvPr/>
          </p:nvSpPr>
          <p:spPr bwMode="auto">
            <a:xfrm>
              <a:off x="2265" y="3412"/>
              <a:ext cx="1104" cy="420"/>
            </a:xfrm>
            <a:custGeom>
              <a:avLst/>
              <a:gdLst>
                <a:gd name="T0" fmla="*/ 840 w 1104"/>
                <a:gd name="T1" fmla="*/ 0 h 420"/>
                <a:gd name="T2" fmla="*/ 100 w 1104"/>
                <a:gd name="T3" fmla="*/ 40 h 420"/>
                <a:gd name="T4" fmla="*/ 0 w 1104"/>
                <a:gd name="T5" fmla="*/ 132 h 420"/>
                <a:gd name="T6" fmla="*/ 188 w 1104"/>
                <a:gd name="T7" fmla="*/ 376 h 420"/>
                <a:gd name="T8" fmla="*/ 1104 w 1104"/>
                <a:gd name="T9" fmla="*/ 220 h 420"/>
                <a:gd name="T10" fmla="*/ 832 w 1104"/>
                <a:gd name="T11" fmla="*/ 176 h 420"/>
                <a:gd name="T12" fmla="*/ 840 w 1104"/>
                <a:gd name="T13" fmla="*/ 0 h 420"/>
                <a:gd name="T14" fmla="*/ 0 60000 65536"/>
                <a:gd name="T15" fmla="*/ 0 60000 65536"/>
                <a:gd name="T16" fmla="*/ 0 60000 65536"/>
                <a:gd name="T17" fmla="*/ 0 60000 65536"/>
                <a:gd name="T18" fmla="*/ 0 60000 65536"/>
                <a:gd name="T19" fmla="*/ 0 60000 65536"/>
                <a:gd name="T20" fmla="*/ 0 60000 65536"/>
                <a:gd name="T21" fmla="*/ 0 w 1104"/>
                <a:gd name="T22" fmla="*/ 0 h 420"/>
                <a:gd name="T23" fmla="*/ 1104 w 1104"/>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420">
                  <a:moveTo>
                    <a:pt x="840" y="0"/>
                  </a:moveTo>
                  <a:cubicBezTo>
                    <a:pt x="708" y="24"/>
                    <a:pt x="532" y="120"/>
                    <a:pt x="100" y="40"/>
                  </a:cubicBezTo>
                  <a:lnTo>
                    <a:pt x="0" y="132"/>
                  </a:lnTo>
                  <a:lnTo>
                    <a:pt x="188" y="376"/>
                  </a:lnTo>
                  <a:cubicBezTo>
                    <a:pt x="700" y="420"/>
                    <a:pt x="928" y="300"/>
                    <a:pt x="1104" y="220"/>
                  </a:cubicBezTo>
                  <a:lnTo>
                    <a:pt x="832" y="176"/>
                  </a:lnTo>
                  <a:lnTo>
                    <a:pt x="840" y="0"/>
                  </a:lnTo>
                  <a:close/>
                </a:path>
              </a:pathLst>
            </a:custGeom>
            <a:solidFill>
              <a:srgbClr val="EAEAEA"/>
            </a:solidFill>
            <a:ln w="12700">
              <a:solidFill>
                <a:srgbClr val="EAEAEA"/>
              </a:solidFill>
              <a:round/>
              <a:headEnd type="none" w="sm" len="sm"/>
              <a:tailEnd type="none" w="sm" len="sm"/>
            </a:ln>
          </p:spPr>
          <p:txBody>
            <a:bodyPr/>
            <a:lstStyle/>
            <a:p>
              <a:endParaRPr lang="en-US"/>
            </a:p>
          </p:txBody>
        </p:sp>
        <p:sp>
          <p:nvSpPr>
            <p:cNvPr id="13" name="Freeform 11"/>
            <p:cNvSpPr>
              <a:spLocks/>
            </p:cNvSpPr>
            <p:nvPr/>
          </p:nvSpPr>
          <p:spPr bwMode="auto">
            <a:xfrm>
              <a:off x="1489" y="2944"/>
              <a:ext cx="820" cy="816"/>
            </a:xfrm>
            <a:custGeom>
              <a:avLst/>
              <a:gdLst>
                <a:gd name="T0" fmla="*/ 764 w 820"/>
                <a:gd name="T1" fmla="*/ 476 h 816"/>
                <a:gd name="T2" fmla="*/ 148 w 820"/>
                <a:gd name="T3" fmla="*/ 0 h 816"/>
                <a:gd name="T4" fmla="*/ 0 w 820"/>
                <a:gd name="T5" fmla="*/ 12 h 816"/>
                <a:gd name="T6" fmla="*/ 0 w 820"/>
                <a:gd name="T7" fmla="*/ 316 h 816"/>
                <a:gd name="T8" fmla="*/ 820 w 820"/>
                <a:gd name="T9" fmla="*/ 816 h 816"/>
                <a:gd name="T10" fmla="*/ 632 w 820"/>
                <a:gd name="T11" fmla="*/ 600 h 816"/>
                <a:gd name="T12" fmla="*/ 764 w 820"/>
                <a:gd name="T13" fmla="*/ 476 h 816"/>
                <a:gd name="T14" fmla="*/ 0 60000 65536"/>
                <a:gd name="T15" fmla="*/ 0 60000 65536"/>
                <a:gd name="T16" fmla="*/ 0 60000 65536"/>
                <a:gd name="T17" fmla="*/ 0 60000 65536"/>
                <a:gd name="T18" fmla="*/ 0 60000 65536"/>
                <a:gd name="T19" fmla="*/ 0 60000 65536"/>
                <a:gd name="T20" fmla="*/ 0 60000 65536"/>
                <a:gd name="T21" fmla="*/ 0 w 820"/>
                <a:gd name="T22" fmla="*/ 0 h 816"/>
                <a:gd name="T23" fmla="*/ 820 w 820"/>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0" h="816">
                  <a:moveTo>
                    <a:pt x="764" y="476"/>
                  </a:moveTo>
                  <a:cubicBezTo>
                    <a:pt x="616" y="412"/>
                    <a:pt x="340" y="276"/>
                    <a:pt x="148" y="0"/>
                  </a:cubicBezTo>
                  <a:lnTo>
                    <a:pt x="0" y="12"/>
                  </a:lnTo>
                  <a:lnTo>
                    <a:pt x="0" y="316"/>
                  </a:lnTo>
                  <a:cubicBezTo>
                    <a:pt x="284" y="688"/>
                    <a:pt x="714" y="762"/>
                    <a:pt x="820" y="816"/>
                  </a:cubicBezTo>
                  <a:lnTo>
                    <a:pt x="632" y="600"/>
                  </a:lnTo>
                  <a:lnTo>
                    <a:pt x="764" y="476"/>
                  </a:lnTo>
                  <a:close/>
                </a:path>
              </a:pathLst>
            </a:custGeom>
            <a:solidFill>
              <a:srgbClr val="EAEAEA"/>
            </a:solidFill>
            <a:ln w="12700">
              <a:solidFill>
                <a:srgbClr val="EAEAEA"/>
              </a:solidFill>
              <a:round/>
              <a:headEnd type="none" w="sm" len="sm"/>
              <a:tailEnd type="none" w="sm" len="sm"/>
            </a:ln>
          </p:spPr>
          <p:txBody>
            <a:bodyPr/>
            <a:lstStyle/>
            <a:p>
              <a:endParaRPr lang="en-US"/>
            </a:p>
          </p:txBody>
        </p:sp>
        <p:sp>
          <p:nvSpPr>
            <p:cNvPr id="14" name="Freeform 12"/>
            <p:cNvSpPr>
              <a:spLocks/>
            </p:cNvSpPr>
            <p:nvPr/>
          </p:nvSpPr>
          <p:spPr bwMode="auto">
            <a:xfrm>
              <a:off x="2661" y="972"/>
              <a:ext cx="1082" cy="960"/>
            </a:xfrm>
            <a:custGeom>
              <a:avLst/>
              <a:gdLst>
                <a:gd name="T0" fmla="*/ 0 w 1082"/>
                <a:gd name="T1" fmla="*/ 662 h 960"/>
                <a:gd name="T2" fmla="*/ 0 w 1082"/>
                <a:gd name="T3" fmla="*/ 0 h 960"/>
                <a:gd name="T4" fmla="*/ 1082 w 1082"/>
                <a:gd name="T5" fmla="*/ 614 h 960"/>
                <a:gd name="T6" fmla="*/ 532 w 1082"/>
                <a:gd name="T7" fmla="*/ 960 h 960"/>
                <a:gd name="T8" fmla="*/ 0 w 1082"/>
                <a:gd name="T9" fmla="*/ 662 h 960"/>
                <a:gd name="T10" fmla="*/ 0 60000 65536"/>
                <a:gd name="T11" fmla="*/ 0 60000 65536"/>
                <a:gd name="T12" fmla="*/ 0 60000 65536"/>
                <a:gd name="T13" fmla="*/ 0 60000 65536"/>
                <a:gd name="T14" fmla="*/ 0 60000 65536"/>
                <a:gd name="T15" fmla="*/ 0 w 1082"/>
                <a:gd name="T16" fmla="*/ 0 h 960"/>
                <a:gd name="T17" fmla="*/ 1082 w 1082"/>
                <a:gd name="T18" fmla="*/ 960 h 960"/>
              </a:gdLst>
              <a:ahLst/>
              <a:cxnLst>
                <a:cxn ang="T10">
                  <a:pos x="T0" y="T1"/>
                </a:cxn>
                <a:cxn ang="T11">
                  <a:pos x="T2" y="T3"/>
                </a:cxn>
                <a:cxn ang="T12">
                  <a:pos x="T4" y="T5"/>
                </a:cxn>
                <a:cxn ang="T13">
                  <a:pos x="T6" y="T7"/>
                </a:cxn>
                <a:cxn ang="T14">
                  <a:pos x="T8" y="T9"/>
                </a:cxn>
              </a:cxnLst>
              <a:rect l="T15" t="T16" r="T17" b="T18"/>
              <a:pathLst>
                <a:path w="1082" h="960">
                  <a:moveTo>
                    <a:pt x="0" y="662"/>
                  </a:moveTo>
                  <a:lnTo>
                    <a:pt x="0" y="0"/>
                  </a:lnTo>
                  <a:cubicBezTo>
                    <a:pt x="660" y="16"/>
                    <a:pt x="986" y="462"/>
                    <a:pt x="1082" y="614"/>
                  </a:cubicBezTo>
                  <a:lnTo>
                    <a:pt x="532" y="960"/>
                  </a:lnTo>
                  <a:cubicBezTo>
                    <a:pt x="404" y="809"/>
                    <a:pt x="209" y="662"/>
                    <a:pt x="0" y="662"/>
                  </a:cubicBezTo>
                  <a:close/>
                </a:path>
              </a:pathLst>
            </a:custGeom>
            <a:gradFill rotWithShape="0">
              <a:gsLst>
                <a:gs pos="0">
                  <a:srgbClr val="FF0000"/>
                </a:gs>
                <a:gs pos="50000">
                  <a:srgbClr val="760000"/>
                </a:gs>
                <a:gs pos="100000">
                  <a:srgbClr val="FF0000"/>
                </a:gs>
              </a:gsLst>
              <a:lin ang="5400000" scaled="1"/>
            </a:gradFill>
            <a:ln w="22225">
              <a:solidFill>
                <a:srgbClr val="6A7894"/>
              </a:solidFill>
              <a:round/>
              <a:headEnd type="none" w="sm" len="sm"/>
              <a:tailEnd type="none" w="sm" len="sm"/>
            </a:ln>
          </p:spPr>
          <p:txBody>
            <a:bodyPr/>
            <a:lstStyle/>
            <a:p>
              <a:endParaRPr lang="en-US"/>
            </a:p>
          </p:txBody>
        </p:sp>
        <p:sp>
          <p:nvSpPr>
            <p:cNvPr id="15" name="Freeform 13"/>
            <p:cNvSpPr>
              <a:spLocks/>
            </p:cNvSpPr>
            <p:nvPr/>
          </p:nvSpPr>
          <p:spPr bwMode="auto">
            <a:xfrm>
              <a:off x="3177" y="1586"/>
              <a:ext cx="936" cy="1358"/>
            </a:xfrm>
            <a:custGeom>
              <a:avLst/>
              <a:gdLst>
                <a:gd name="T0" fmla="*/ 0 w 936"/>
                <a:gd name="T1" fmla="*/ 358 h 1358"/>
                <a:gd name="T2" fmla="*/ 565 w 936"/>
                <a:gd name="T3" fmla="*/ 0 h 1358"/>
                <a:gd name="T4" fmla="*/ 512 w 936"/>
                <a:gd name="T5" fmla="*/ 1358 h 1358"/>
                <a:gd name="T6" fmla="*/ 0 w 936"/>
                <a:gd name="T7" fmla="*/ 960 h 1358"/>
                <a:gd name="T8" fmla="*/ 0 w 936"/>
                <a:gd name="T9" fmla="*/ 358 h 1358"/>
                <a:gd name="T10" fmla="*/ 0 60000 65536"/>
                <a:gd name="T11" fmla="*/ 0 60000 65536"/>
                <a:gd name="T12" fmla="*/ 0 60000 65536"/>
                <a:gd name="T13" fmla="*/ 0 60000 65536"/>
                <a:gd name="T14" fmla="*/ 0 60000 65536"/>
                <a:gd name="T15" fmla="*/ 0 w 936"/>
                <a:gd name="T16" fmla="*/ 0 h 1358"/>
                <a:gd name="T17" fmla="*/ 936 w 936"/>
                <a:gd name="T18" fmla="*/ 1358 h 1358"/>
              </a:gdLst>
              <a:ahLst/>
              <a:cxnLst>
                <a:cxn ang="T10">
                  <a:pos x="T0" y="T1"/>
                </a:cxn>
                <a:cxn ang="T11">
                  <a:pos x="T2" y="T3"/>
                </a:cxn>
                <a:cxn ang="T12">
                  <a:pos x="T4" y="T5"/>
                </a:cxn>
                <a:cxn ang="T13">
                  <a:pos x="T6" y="T7"/>
                </a:cxn>
                <a:cxn ang="T14">
                  <a:pos x="T8" y="T9"/>
                </a:cxn>
              </a:cxnLst>
              <a:rect l="T15" t="T16" r="T17" b="T18"/>
              <a:pathLst>
                <a:path w="936" h="1358">
                  <a:moveTo>
                    <a:pt x="0" y="358"/>
                  </a:moveTo>
                  <a:lnTo>
                    <a:pt x="565" y="0"/>
                  </a:lnTo>
                  <a:cubicBezTo>
                    <a:pt x="713" y="228"/>
                    <a:pt x="936" y="798"/>
                    <a:pt x="512" y="1358"/>
                  </a:cubicBezTo>
                  <a:lnTo>
                    <a:pt x="0" y="960"/>
                  </a:lnTo>
                  <a:cubicBezTo>
                    <a:pt x="141" y="751"/>
                    <a:pt x="131" y="508"/>
                    <a:pt x="0" y="358"/>
                  </a:cubicBezTo>
                  <a:close/>
                </a:path>
              </a:pathLst>
            </a:custGeom>
            <a:noFill/>
            <a:ln w="22225">
              <a:solidFill>
                <a:srgbClr val="6A789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4"/>
            <p:cNvSpPr>
              <a:spLocks/>
            </p:cNvSpPr>
            <p:nvPr/>
          </p:nvSpPr>
          <p:spPr bwMode="auto">
            <a:xfrm>
              <a:off x="2658" y="2552"/>
              <a:ext cx="1032" cy="921"/>
            </a:xfrm>
            <a:custGeom>
              <a:avLst/>
              <a:gdLst>
                <a:gd name="T0" fmla="*/ 533 w 1032"/>
                <a:gd name="T1" fmla="*/ 0 h 921"/>
                <a:gd name="T2" fmla="*/ 1032 w 1032"/>
                <a:gd name="T3" fmla="*/ 390 h 921"/>
                <a:gd name="T4" fmla="*/ 0 w 1032"/>
                <a:gd name="T5" fmla="*/ 921 h 921"/>
                <a:gd name="T6" fmla="*/ 1 w 1032"/>
                <a:gd name="T7" fmla="*/ 254 h 921"/>
                <a:gd name="T8" fmla="*/ 533 w 1032"/>
                <a:gd name="T9" fmla="*/ 0 h 921"/>
                <a:gd name="T10" fmla="*/ 0 60000 65536"/>
                <a:gd name="T11" fmla="*/ 0 60000 65536"/>
                <a:gd name="T12" fmla="*/ 0 60000 65536"/>
                <a:gd name="T13" fmla="*/ 0 60000 65536"/>
                <a:gd name="T14" fmla="*/ 0 60000 65536"/>
                <a:gd name="T15" fmla="*/ 0 w 1032"/>
                <a:gd name="T16" fmla="*/ 0 h 921"/>
                <a:gd name="T17" fmla="*/ 1032 w 1032"/>
                <a:gd name="T18" fmla="*/ 921 h 921"/>
              </a:gdLst>
              <a:ahLst/>
              <a:cxnLst>
                <a:cxn ang="T10">
                  <a:pos x="T0" y="T1"/>
                </a:cxn>
                <a:cxn ang="T11">
                  <a:pos x="T2" y="T3"/>
                </a:cxn>
                <a:cxn ang="T12">
                  <a:pos x="T4" y="T5"/>
                </a:cxn>
                <a:cxn ang="T13">
                  <a:pos x="T6" y="T7"/>
                </a:cxn>
                <a:cxn ang="T14">
                  <a:pos x="T8" y="T9"/>
                </a:cxn>
              </a:cxnLst>
              <a:rect l="T15" t="T16" r="T17" b="T18"/>
              <a:pathLst>
                <a:path w="1032" h="921">
                  <a:moveTo>
                    <a:pt x="533" y="0"/>
                  </a:moveTo>
                  <a:lnTo>
                    <a:pt x="1032" y="390"/>
                  </a:lnTo>
                  <a:cubicBezTo>
                    <a:pt x="845" y="642"/>
                    <a:pt x="540" y="918"/>
                    <a:pt x="0" y="921"/>
                  </a:cubicBezTo>
                  <a:lnTo>
                    <a:pt x="1" y="254"/>
                  </a:lnTo>
                  <a:cubicBezTo>
                    <a:pt x="292" y="254"/>
                    <a:pt x="438" y="134"/>
                    <a:pt x="533" y="0"/>
                  </a:cubicBezTo>
                  <a:close/>
                </a:path>
              </a:pathLst>
            </a:custGeom>
            <a:noFill/>
            <a:ln w="22225">
              <a:solidFill>
                <a:srgbClr val="6A789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5"/>
            <p:cNvSpPr>
              <a:spLocks/>
            </p:cNvSpPr>
            <p:nvPr/>
          </p:nvSpPr>
          <p:spPr bwMode="auto">
            <a:xfrm>
              <a:off x="1569" y="2508"/>
              <a:ext cx="1090" cy="966"/>
            </a:xfrm>
            <a:custGeom>
              <a:avLst/>
              <a:gdLst>
                <a:gd name="T0" fmla="*/ 1090 w 1090"/>
                <a:gd name="T1" fmla="*/ 316 h 966"/>
                <a:gd name="T2" fmla="*/ 1090 w 1090"/>
                <a:gd name="T3" fmla="*/ 966 h 966"/>
                <a:gd name="T4" fmla="*/ 0 w 1090"/>
                <a:gd name="T5" fmla="*/ 324 h 966"/>
                <a:gd name="T6" fmla="*/ 575 w 1090"/>
                <a:gd name="T7" fmla="*/ 0 h 966"/>
                <a:gd name="T8" fmla="*/ 1090 w 1090"/>
                <a:gd name="T9" fmla="*/ 316 h 966"/>
                <a:gd name="T10" fmla="*/ 0 60000 65536"/>
                <a:gd name="T11" fmla="*/ 0 60000 65536"/>
                <a:gd name="T12" fmla="*/ 0 60000 65536"/>
                <a:gd name="T13" fmla="*/ 0 60000 65536"/>
                <a:gd name="T14" fmla="*/ 0 60000 65536"/>
                <a:gd name="T15" fmla="*/ 0 w 1090"/>
                <a:gd name="T16" fmla="*/ 0 h 966"/>
                <a:gd name="T17" fmla="*/ 1090 w 1090"/>
                <a:gd name="T18" fmla="*/ 966 h 966"/>
              </a:gdLst>
              <a:ahLst/>
              <a:cxnLst>
                <a:cxn ang="T10">
                  <a:pos x="T0" y="T1"/>
                </a:cxn>
                <a:cxn ang="T11">
                  <a:pos x="T2" y="T3"/>
                </a:cxn>
                <a:cxn ang="T12">
                  <a:pos x="T4" y="T5"/>
                </a:cxn>
                <a:cxn ang="T13">
                  <a:pos x="T6" y="T7"/>
                </a:cxn>
                <a:cxn ang="T14">
                  <a:pos x="T8" y="T9"/>
                </a:cxn>
              </a:cxnLst>
              <a:rect l="T15" t="T16" r="T17" b="T18"/>
              <a:pathLst>
                <a:path w="1090" h="966">
                  <a:moveTo>
                    <a:pt x="1090" y="316"/>
                  </a:moveTo>
                  <a:lnTo>
                    <a:pt x="1090" y="966"/>
                  </a:lnTo>
                  <a:cubicBezTo>
                    <a:pt x="494" y="950"/>
                    <a:pt x="140" y="588"/>
                    <a:pt x="0" y="324"/>
                  </a:cubicBezTo>
                  <a:lnTo>
                    <a:pt x="575" y="0"/>
                  </a:lnTo>
                  <a:cubicBezTo>
                    <a:pt x="660" y="180"/>
                    <a:pt x="887" y="306"/>
                    <a:pt x="1090" y="316"/>
                  </a:cubicBezTo>
                  <a:close/>
                </a:path>
              </a:pathLst>
            </a:custGeom>
            <a:noFill/>
            <a:ln w="22225">
              <a:solidFill>
                <a:srgbClr val="6A789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6"/>
            <p:cNvSpPr>
              <a:spLocks/>
            </p:cNvSpPr>
            <p:nvPr/>
          </p:nvSpPr>
          <p:spPr bwMode="auto">
            <a:xfrm>
              <a:off x="1301" y="1504"/>
              <a:ext cx="860" cy="1330"/>
            </a:xfrm>
            <a:custGeom>
              <a:avLst/>
              <a:gdLst>
                <a:gd name="T0" fmla="*/ 832 w 860"/>
                <a:gd name="T1" fmla="*/ 1008 h 1330"/>
                <a:gd name="T2" fmla="*/ 272 w 860"/>
                <a:gd name="T3" fmla="*/ 1330 h 1330"/>
                <a:gd name="T4" fmla="*/ 348 w 860"/>
                <a:gd name="T5" fmla="*/ 0 h 1330"/>
                <a:gd name="T6" fmla="*/ 860 w 860"/>
                <a:gd name="T7" fmla="*/ 416 h 1330"/>
                <a:gd name="T8" fmla="*/ 832 w 860"/>
                <a:gd name="T9" fmla="*/ 1008 h 1330"/>
                <a:gd name="T10" fmla="*/ 0 60000 65536"/>
                <a:gd name="T11" fmla="*/ 0 60000 65536"/>
                <a:gd name="T12" fmla="*/ 0 60000 65536"/>
                <a:gd name="T13" fmla="*/ 0 60000 65536"/>
                <a:gd name="T14" fmla="*/ 0 60000 65536"/>
                <a:gd name="T15" fmla="*/ 0 w 860"/>
                <a:gd name="T16" fmla="*/ 0 h 1330"/>
                <a:gd name="T17" fmla="*/ 860 w 860"/>
                <a:gd name="T18" fmla="*/ 1330 h 1330"/>
              </a:gdLst>
              <a:ahLst/>
              <a:cxnLst>
                <a:cxn ang="T10">
                  <a:pos x="T0" y="T1"/>
                </a:cxn>
                <a:cxn ang="T11">
                  <a:pos x="T2" y="T3"/>
                </a:cxn>
                <a:cxn ang="T12">
                  <a:pos x="T4" y="T5"/>
                </a:cxn>
                <a:cxn ang="T13">
                  <a:pos x="T6" y="T7"/>
                </a:cxn>
                <a:cxn ang="T14">
                  <a:pos x="T8" y="T9"/>
                </a:cxn>
              </a:cxnLst>
              <a:rect l="T15" t="T16" r="T17" b="T18"/>
              <a:pathLst>
                <a:path w="860" h="1330">
                  <a:moveTo>
                    <a:pt x="832" y="1008"/>
                  </a:moveTo>
                  <a:lnTo>
                    <a:pt x="272" y="1330"/>
                  </a:lnTo>
                  <a:cubicBezTo>
                    <a:pt x="60" y="972"/>
                    <a:pt x="0" y="456"/>
                    <a:pt x="348" y="0"/>
                  </a:cubicBezTo>
                  <a:lnTo>
                    <a:pt x="860" y="416"/>
                  </a:lnTo>
                  <a:cubicBezTo>
                    <a:pt x="768" y="536"/>
                    <a:pt x="708" y="754"/>
                    <a:pt x="832" y="1008"/>
                  </a:cubicBezTo>
                  <a:close/>
                </a:path>
              </a:pathLst>
            </a:custGeom>
            <a:noFill/>
            <a:ln w="22225">
              <a:solidFill>
                <a:srgbClr val="6A789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7"/>
            <p:cNvSpPr>
              <a:spLocks/>
            </p:cNvSpPr>
            <p:nvPr/>
          </p:nvSpPr>
          <p:spPr bwMode="auto">
            <a:xfrm>
              <a:off x="1649" y="966"/>
              <a:ext cx="1012" cy="970"/>
            </a:xfrm>
            <a:custGeom>
              <a:avLst/>
              <a:gdLst>
                <a:gd name="T0" fmla="*/ 528 w 1012"/>
                <a:gd name="T1" fmla="*/ 970 h 970"/>
                <a:gd name="T2" fmla="*/ 0 w 1012"/>
                <a:gd name="T3" fmla="*/ 538 h 970"/>
                <a:gd name="T4" fmla="*/ 1012 w 1012"/>
                <a:gd name="T5" fmla="*/ 10 h 970"/>
                <a:gd name="T6" fmla="*/ 1012 w 1012"/>
                <a:gd name="T7" fmla="*/ 660 h 970"/>
                <a:gd name="T8" fmla="*/ 528 w 1012"/>
                <a:gd name="T9" fmla="*/ 970 h 970"/>
                <a:gd name="T10" fmla="*/ 0 60000 65536"/>
                <a:gd name="T11" fmla="*/ 0 60000 65536"/>
                <a:gd name="T12" fmla="*/ 0 60000 65536"/>
                <a:gd name="T13" fmla="*/ 0 60000 65536"/>
                <a:gd name="T14" fmla="*/ 0 60000 65536"/>
                <a:gd name="T15" fmla="*/ 0 w 1012"/>
                <a:gd name="T16" fmla="*/ 0 h 970"/>
                <a:gd name="T17" fmla="*/ 1012 w 1012"/>
                <a:gd name="T18" fmla="*/ 970 h 970"/>
              </a:gdLst>
              <a:ahLst/>
              <a:cxnLst>
                <a:cxn ang="T10">
                  <a:pos x="T0" y="T1"/>
                </a:cxn>
                <a:cxn ang="T11">
                  <a:pos x="T2" y="T3"/>
                </a:cxn>
                <a:cxn ang="T12">
                  <a:pos x="T4" y="T5"/>
                </a:cxn>
                <a:cxn ang="T13">
                  <a:pos x="T6" y="T7"/>
                </a:cxn>
                <a:cxn ang="T14">
                  <a:pos x="T8" y="T9"/>
                </a:cxn>
              </a:cxnLst>
              <a:rect l="T15" t="T16" r="T17" b="T18"/>
              <a:pathLst>
                <a:path w="1012" h="970">
                  <a:moveTo>
                    <a:pt x="528" y="970"/>
                  </a:moveTo>
                  <a:lnTo>
                    <a:pt x="0" y="538"/>
                  </a:lnTo>
                  <a:cubicBezTo>
                    <a:pt x="156" y="322"/>
                    <a:pt x="540" y="0"/>
                    <a:pt x="1012" y="10"/>
                  </a:cubicBezTo>
                  <a:lnTo>
                    <a:pt x="1012" y="660"/>
                  </a:lnTo>
                  <a:cubicBezTo>
                    <a:pt x="845" y="674"/>
                    <a:pt x="675" y="785"/>
                    <a:pt x="528" y="970"/>
                  </a:cubicBezTo>
                  <a:close/>
                </a:path>
              </a:pathLst>
            </a:custGeom>
            <a:noFill/>
            <a:ln w="22225">
              <a:solidFill>
                <a:srgbClr val="6A789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AutoShape 18"/>
            <p:cNvSpPr>
              <a:spLocks noChangeArrowheads="1"/>
            </p:cNvSpPr>
            <p:nvPr/>
          </p:nvSpPr>
          <p:spPr bwMode="auto">
            <a:xfrm>
              <a:off x="2050" y="1622"/>
              <a:ext cx="1260" cy="1249"/>
            </a:xfrm>
            <a:prstGeom prst="flowChartConnector">
              <a:avLst/>
            </a:prstGeom>
            <a:solidFill>
              <a:srgbClr val="7F8BA3"/>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pPr algn="ctr" eaLnBrk="0" hangingPunct="0"/>
              <a:r>
                <a:rPr lang="en-US" sz="1600">
                  <a:solidFill>
                    <a:schemeClr val="bg1"/>
                  </a:solidFill>
                  <a:cs typeface="Times New Roman" pitchFamily="18" charset="0"/>
                </a:rPr>
                <a:t>Talent Profiles</a:t>
              </a:r>
            </a:p>
          </p:txBody>
        </p:sp>
        <p:sp>
          <p:nvSpPr>
            <p:cNvPr id="21" name="Text Box 19"/>
            <p:cNvSpPr txBox="1">
              <a:spLocks noChangeArrowheads="1"/>
            </p:cNvSpPr>
            <p:nvPr/>
          </p:nvSpPr>
          <p:spPr bwMode="auto">
            <a:xfrm>
              <a:off x="2293" y="669"/>
              <a:ext cx="77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pPr>
              <a:endParaRPr lang="en-US" sz="1400">
                <a:solidFill>
                  <a:srgbClr val="545F75"/>
                </a:solidFill>
                <a:cs typeface="Times New Roman" pitchFamily="18" charset="0"/>
              </a:endParaRPr>
            </a:p>
            <a:p>
              <a:pPr algn="ctr" eaLnBrk="1" hangingPunct="1">
                <a:lnSpc>
                  <a:spcPct val="90000"/>
                </a:lnSpc>
              </a:pPr>
              <a:r>
                <a:rPr lang="en-US" sz="1400">
                  <a:solidFill>
                    <a:srgbClr val="545F75"/>
                  </a:solidFill>
                  <a:cs typeface="Times New Roman" pitchFamily="18" charset="0"/>
                </a:rPr>
                <a:t>Planning</a:t>
              </a:r>
              <a:endParaRPr lang="en-US" sz="1600" b="0">
                <a:solidFill>
                  <a:srgbClr val="545F75"/>
                </a:solidFill>
                <a:cs typeface="Times New Roman" pitchFamily="18" charset="0"/>
              </a:endParaRPr>
            </a:p>
          </p:txBody>
        </p:sp>
        <p:sp>
          <p:nvSpPr>
            <p:cNvPr id="22" name="Text Box 20"/>
            <p:cNvSpPr txBox="1">
              <a:spLocks noChangeArrowheads="1"/>
            </p:cNvSpPr>
            <p:nvPr/>
          </p:nvSpPr>
          <p:spPr bwMode="auto">
            <a:xfrm>
              <a:off x="2263" y="3587"/>
              <a:ext cx="9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pPr>
              <a:r>
                <a:rPr lang="en-US" sz="1400">
                  <a:solidFill>
                    <a:srgbClr val="545F75"/>
                  </a:solidFill>
                  <a:cs typeface="Times New Roman" pitchFamily="18" charset="0"/>
                </a:rPr>
                <a:t>Career</a:t>
              </a:r>
            </a:p>
            <a:p>
              <a:pPr algn="ctr" eaLnBrk="1" hangingPunct="1">
                <a:lnSpc>
                  <a:spcPct val="90000"/>
                </a:lnSpc>
              </a:pPr>
              <a:r>
                <a:rPr lang="en-US" sz="1400">
                  <a:solidFill>
                    <a:srgbClr val="545F75"/>
                  </a:solidFill>
                  <a:cs typeface="Times New Roman" pitchFamily="18" charset="0"/>
                </a:rPr>
                <a:t>Development</a:t>
              </a:r>
            </a:p>
          </p:txBody>
        </p:sp>
        <p:sp>
          <p:nvSpPr>
            <p:cNvPr id="23" name="Text Box 21"/>
            <p:cNvSpPr txBox="1">
              <a:spLocks noChangeArrowheads="1"/>
            </p:cNvSpPr>
            <p:nvPr/>
          </p:nvSpPr>
          <p:spPr bwMode="auto">
            <a:xfrm>
              <a:off x="3715" y="2944"/>
              <a:ext cx="8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pPr>
              <a:endParaRPr lang="en-US" sz="1400">
                <a:solidFill>
                  <a:srgbClr val="545F75"/>
                </a:solidFill>
                <a:cs typeface="Times New Roman" pitchFamily="18" charset="0"/>
              </a:endParaRPr>
            </a:p>
            <a:p>
              <a:pPr eaLnBrk="1" hangingPunct="1">
                <a:lnSpc>
                  <a:spcPct val="90000"/>
                </a:lnSpc>
              </a:pPr>
              <a:endParaRPr lang="en-US" sz="1400">
                <a:solidFill>
                  <a:srgbClr val="545F75"/>
                </a:solidFill>
                <a:cs typeface="Times New Roman" pitchFamily="18" charset="0"/>
              </a:endParaRPr>
            </a:p>
            <a:p>
              <a:pPr eaLnBrk="1" hangingPunct="1">
                <a:lnSpc>
                  <a:spcPct val="90000"/>
                </a:lnSpc>
              </a:pPr>
              <a:r>
                <a:rPr lang="en-US" sz="1400">
                  <a:solidFill>
                    <a:srgbClr val="545F75"/>
                  </a:solidFill>
                  <a:cs typeface="Times New Roman" pitchFamily="18" charset="0"/>
                </a:rPr>
                <a:t>Learning</a:t>
              </a:r>
            </a:p>
          </p:txBody>
        </p:sp>
        <p:sp>
          <p:nvSpPr>
            <p:cNvPr id="24" name="Text Box 22"/>
            <p:cNvSpPr txBox="1">
              <a:spLocks noChangeArrowheads="1"/>
            </p:cNvSpPr>
            <p:nvPr/>
          </p:nvSpPr>
          <p:spPr bwMode="auto">
            <a:xfrm>
              <a:off x="890" y="3155"/>
              <a:ext cx="109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pPr>
              <a:endParaRPr lang="en-US" sz="1400">
                <a:solidFill>
                  <a:srgbClr val="545F75"/>
                </a:solidFill>
                <a:cs typeface="Times New Roman" pitchFamily="18" charset="0"/>
              </a:endParaRPr>
            </a:p>
            <a:p>
              <a:pPr algn="ctr" eaLnBrk="1" hangingPunct="1">
                <a:lnSpc>
                  <a:spcPct val="90000"/>
                </a:lnSpc>
              </a:pPr>
              <a:r>
                <a:rPr lang="en-US" sz="1400">
                  <a:solidFill>
                    <a:srgbClr val="545F75"/>
                  </a:solidFill>
                  <a:cs typeface="Times New Roman" pitchFamily="18" charset="0"/>
                </a:rPr>
                <a:t>Succession Planning</a:t>
              </a:r>
            </a:p>
          </p:txBody>
        </p:sp>
        <p:sp>
          <p:nvSpPr>
            <p:cNvPr id="25" name="Text Box 23"/>
            <p:cNvSpPr txBox="1">
              <a:spLocks noChangeArrowheads="1"/>
            </p:cNvSpPr>
            <p:nvPr/>
          </p:nvSpPr>
          <p:spPr bwMode="auto">
            <a:xfrm>
              <a:off x="1012" y="1028"/>
              <a:ext cx="9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pPr>
              <a:r>
                <a:rPr lang="en-US" sz="1400">
                  <a:solidFill>
                    <a:srgbClr val="545F75"/>
                  </a:solidFill>
                  <a:cs typeface="Times New Roman" pitchFamily="18" charset="0"/>
                </a:rPr>
                <a:t>Measure </a:t>
              </a:r>
              <a:br>
                <a:rPr lang="en-US" sz="1400">
                  <a:solidFill>
                    <a:srgbClr val="545F75"/>
                  </a:solidFill>
                  <a:cs typeface="Times New Roman" pitchFamily="18" charset="0"/>
                </a:rPr>
              </a:br>
              <a:r>
                <a:rPr lang="en-US" sz="1400">
                  <a:solidFill>
                    <a:srgbClr val="545F75"/>
                  </a:solidFill>
                  <a:cs typeface="Times New Roman" pitchFamily="18" charset="0"/>
                </a:rPr>
                <a:t>and Report</a:t>
              </a:r>
            </a:p>
          </p:txBody>
        </p:sp>
        <p:sp>
          <p:nvSpPr>
            <p:cNvPr id="26" name="Text Box 24"/>
            <p:cNvSpPr txBox="1">
              <a:spLocks noChangeArrowheads="1"/>
            </p:cNvSpPr>
            <p:nvPr/>
          </p:nvSpPr>
          <p:spPr bwMode="auto">
            <a:xfrm>
              <a:off x="645" y="2082"/>
              <a:ext cx="77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pPr>
              <a:endParaRPr lang="en-US" sz="1400">
                <a:solidFill>
                  <a:srgbClr val="545F75"/>
                </a:solidFill>
                <a:cs typeface="Times New Roman" pitchFamily="18" charset="0"/>
              </a:endParaRPr>
            </a:p>
            <a:p>
              <a:pPr eaLnBrk="1" hangingPunct="1">
                <a:lnSpc>
                  <a:spcPct val="90000"/>
                </a:lnSpc>
              </a:pPr>
              <a:r>
                <a:rPr lang="en-US" sz="1400">
                  <a:solidFill>
                    <a:srgbClr val="545F75"/>
                  </a:solidFill>
                  <a:cs typeface="Times New Roman" pitchFamily="18" charset="0"/>
                </a:rPr>
                <a:t>Compensation</a:t>
              </a:r>
            </a:p>
          </p:txBody>
        </p:sp>
        <p:sp>
          <p:nvSpPr>
            <p:cNvPr id="27" name="Text Box 25"/>
            <p:cNvSpPr txBox="1">
              <a:spLocks noChangeArrowheads="1"/>
            </p:cNvSpPr>
            <p:nvPr/>
          </p:nvSpPr>
          <p:spPr bwMode="auto">
            <a:xfrm>
              <a:off x="3385" y="1072"/>
              <a:ext cx="82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pPr>
              <a:r>
                <a:rPr lang="en-US" sz="1400">
                  <a:solidFill>
                    <a:srgbClr val="545F75"/>
                  </a:solidFill>
                  <a:cs typeface="Times New Roman" pitchFamily="18" charset="0"/>
                </a:rPr>
                <a:t>Recruiting</a:t>
              </a:r>
            </a:p>
          </p:txBody>
        </p:sp>
        <p:sp>
          <p:nvSpPr>
            <p:cNvPr id="28" name="Text Box 26"/>
            <p:cNvSpPr txBox="1">
              <a:spLocks noChangeArrowheads="1"/>
            </p:cNvSpPr>
            <p:nvPr/>
          </p:nvSpPr>
          <p:spPr bwMode="auto">
            <a:xfrm>
              <a:off x="3784" y="2117"/>
              <a:ext cx="111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pPr>
              <a:endParaRPr lang="en-US" sz="1400">
                <a:solidFill>
                  <a:srgbClr val="545F75"/>
                </a:solidFill>
                <a:cs typeface="Times New Roman" pitchFamily="18" charset="0"/>
              </a:endParaRPr>
            </a:p>
            <a:p>
              <a:pPr algn="ctr" eaLnBrk="1" hangingPunct="1">
                <a:lnSpc>
                  <a:spcPct val="90000"/>
                </a:lnSpc>
              </a:pPr>
              <a:r>
                <a:rPr lang="en-US" sz="1400">
                  <a:solidFill>
                    <a:srgbClr val="545F75"/>
                  </a:solidFill>
                  <a:cs typeface="Times New Roman" pitchFamily="18" charset="0"/>
                </a:rPr>
                <a:t>Performance</a:t>
              </a:r>
            </a:p>
          </p:txBody>
        </p:sp>
        <p:sp>
          <p:nvSpPr>
            <p:cNvPr id="29" name="Text Box 27"/>
            <p:cNvSpPr txBox="1">
              <a:spLocks noChangeArrowheads="1"/>
            </p:cNvSpPr>
            <p:nvPr/>
          </p:nvSpPr>
          <p:spPr bwMode="auto">
            <a:xfrm>
              <a:off x="1905" y="1318"/>
              <a:ext cx="5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1600">
                  <a:solidFill>
                    <a:srgbClr val="949EB2"/>
                  </a:solidFill>
                  <a:cs typeface="Times New Roman" pitchFamily="18" charset="0"/>
                </a:rPr>
                <a:t>Analyze</a:t>
              </a:r>
            </a:p>
          </p:txBody>
        </p:sp>
        <p:sp>
          <p:nvSpPr>
            <p:cNvPr id="30" name="Text Box 28"/>
            <p:cNvSpPr txBox="1">
              <a:spLocks noChangeArrowheads="1"/>
            </p:cNvSpPr>
            <p:nvPr/>
          </p:nvSpPr>
          <p:spPr bwMode="auto">
            <a:xfrm>
              <a:off x="2898" y="1326"/>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1600">
                  <a:solidFill>
                    <a:schemeClr val="bg1"/>
                  </a:solidFill>
                  <a:cs typeface="Times New Roman" pitchFamily="18" charset="0"/>
                </a:rPr>
                <a:t>Plan</a:t>
              </a:r>
            </a:p>
          </p:txBody>
        </p:sp>
        <p:sp>
          <p:nvSpPr>
            <p:cNvPr id="31" name="Text Box 29"/>
            <p:cNvSpPr txBox="1">
              <a:spLocks noChangeArrowheads="1"/>
            </p:cNvSpPr>
            <p:nvPr/>
          </p:nvSpPr>
          <p:spPr bwMode="auto">
            <a:xfrm>
              <a:off x="3291" y="2158"/>
              <a:ext cx="6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1600">
                  <a:solidFill>
                    <a:srgbClr val="949EB2"/>
                  </a:solidFill>
                  <a:cs typeface="Times New Roman" pitchFamily="18" charset="0"/>
                </a:rPr>
                <a:t>Evaluate</a:t>
              </a:r>
            </a:p>
          </p:txBody>
        </p:sp>
        <p:sp>
          <p:nvSpPr>
            <p:cNvPr id="32" name="Text Box 30"/>
            <p:cNvSpPr txBox="1">
              <a:spLocks noChangeArrowheads="1"/>
            </p:cNvSpPr>
            <p:nvPr/>
          </p:nvSpPr>
          <p:spPr bwMode="auto">
            <a:xfrm>
              <a:off x="2785" y="2990"/>
              <a:ext cx="6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1600">
                  <a:solidFill>
                    <a:srgbClr val="949EB2"/>
                  </a:solidFill>
                  <a:cs typeface="Times New Roman" pitchFamily="18" charset="0"/>
                </a:rPr>
                <a:t>Develop</a:t>
              </a:r>
            </a:p>
          </p:txBody>
        </p:sp>
        <p:sp>
          <p:nvSpPr>
            <p:cNvPr id="33" name="Text Box 31"/>
            <p:cNvSpPr txBox="1">
              <a:spLocks noChangeArrowheads="1"/>
            </p:cNvSpPr>
            <p:nvPr/>
          </p:nvSpPr>
          <p:spPr bwMode="auto">
            <a:xfrm>
              <a:off x="1831" y="2854"/>
              <a:ext cx="6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1600">
                  <a:solidFill>
                    <a:srgbClr val="949EB2"/>
                  </a:solidFill>
                  <a:cs typeface="Times New Roman" pitchFamily="18" charset="0"/>
                </a:rPr>
                <a:t>Advance</a:t>
              </a:r>
            </a:p>
          </p:txBody>
        </p:sp>
        <p:sp>
          <p:nvSpPr>
            <p:cNvPr id="34" name="Text Box 32"/>
            <p:cNvSpPr txBox="1">
              <a:spLocks noChangeArrowheads="1"/>
            </p:cNvSpPr>
            <p:nvPr/>
          </p:nvSpPr>
          <p:spPr bwMode="auto">
            <a:xfrm>
              <a:off x="1508" y="1990"/>
              <a:ext cx="4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1600">
                  <a:solidFill>
                    <a:srgbClr val="949EB2"/>
                  </a:solidFill>
                  <a:cs typeface="Times New Roman" pitchFamily="18" charset="0"/>
                </a:rPr>
                <a:t>Lead</a:t>
              </a:r>
            </a:p>
          </p:txBody>
        </p:sp>
      </p:grpSp>
      <p:sp>
        <p:nvSpPr>
          <p:cNvPr id="35" name="Text Box 33"/>
          <p:cNvSpPr txBox="1">
            <a:spLocks noChangeArrowheads="1"/>
          </p:cNvSpPr>
          <p:nvPr/>
        </p:nvSpPr>
        <p:spPr bwMode="auto">
          <a:xfrm>
            <a:off x="1501775" y="4454977"/>
            <a:ext cx="4468814" cy="21243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92075" tIns="46038" rIns="92075" bIns="46038">
            <a:spAutoFit/>
          </a:bodyPr>
          <a:lstStyle/>
          <a:p>
            <a:pPr marL="225425" indent="-225425">
              <a:spcBef>
                <a:spcPct val="50000"/>
              </a:spcBef>
              <a:buClr>
                <a:schemeClr val="tx1"/>
              </a:buClr>
              <a:buFontTx/>
              <a:buChar char="•"/>
              <a:defRPr/>
            </a:pPr>
            <a:r>
              <a:rPr lang="en-US" sz="2000" dirty="0"/>
              <a:t>Evaluate candidates against established Job Profile requirements</a:t>
            </a:r>
          </a:p>
          <a:p>
            <a:pPr marL="225425" indent="-225425">
              <a:lnSpc>
                <a:spcPct val="90000"/>
              </a:lnSpc>
              <a:spcBef>
                <a:spcPct val="50000"/>
              </a:spcBef>
              <a:buClr>
                <a:schemeClr val="tx1"/>
              </a:buClr>
              <a:buFontTx/>
              <a:buChar char="•"/>
              <a:defRPr/>
            </a:pPr>
            <a:r>
              <a:rPr lang="en-US" sz="2000" dirty="0"/>
              <a:t>Leverage candidate info to create initial profile</a:t>
            </a:r>
          </a:p>
          <a:p>
            <a:pPr marL="225425" indent="-225425">
              <a:lnSpc>
                <a:spcPct val="90000"/>
              </a:lnSpc>
              <a:spcBef>
                <a:spcPct val="50000"/>
              </a:spcBef>
              <a:buClr>
                <a:schemeClr val="tx1"/>
              </a:buClr>
              <a:buFontTx/>
              <a:buChar char="•"/>
              <a:defRPr/>
            </a:pPr>
            <a:r>
              <a:rPr lang="en-US" sz="2000" dirty="0"/>
              <a:t>Initial gap analysis to identify specific new hire learning requirements</a:t>
            </a:r>
          </a:p>
        </p:txBody>
      </p:sp>
      <p:sp>
        <p:nvSpPr>
          <p:cNvPr id="38" name="Text Box 36"/>
          <p:cNvSpPr txBox="1">
            <a:spLocks noChangeArrowheads="1"/>
          </p:cNvSpPr>
          <p:nvPr/>
        </p:nvSpPr>
        <p:spPr bwMode="auto">
          <a:xfrm>
            <a:off x="4719638" y="2684462"/>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1600" dirty="0">
                <a:solidFill>
                  <a:schemeClr val="bg1"/>
                </a:solidFill>
                <a:cs typeface="Times New Roman" pitchFamily="18" charset="0"/>
              </a:rPr>
              <a:t>Plan</a:t>
            </a:r>
          </a:p>
        </p:txBody>
      </p:sp>
      <p:sp>
        <p:nvSpPr>
          <p:cNvPr id="39" name="Rectangle 37"/>
          <p:cNvSpPr>
            <a:spLocks noChangeArrowheads="1"/>
          </p:cNvSpPr>
          <p:nvPr/>
        </p:nvSpPr>
        <p:spPr bwMode="auto">
          <a:xfrm>
            <a:off x="1879600" y="460374"/>
            <a:ext cx="52530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0"/>
              </a:spcBef>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latin typeface="+mj-lt"/>
                <a:ea typeface="+mj-ea"/>
                <a:cs typeface="+mj-cs"/>
              </a:rPr>
              <a:t> The Talent Life Cycle</a:t>
            </a:r>
          </a:p>
        </p:txBody>
      </p:sp>
      <p:sp>
        <p:nvSpPr>
          <p:cNvPr id="3" name="Slide Number Placeholder 2"/>
          <p:cNvSpPr>
            <a:spLocks noGrp="1"/>
          </p:cNvSpPr>
          <p:nvPr>
            <p:ph type="sldNum" sz="quarter" idx="12"/>
          </p:nvPr>
        </p:nvSpPr>
        <p:spPr/>
        <p:txBody>
          <a:bodyPr/>
          <a:lstStyle/>
          <a:p>
            <a:fld id="{41ECF623-3C66-4F27-ABDB-ABC56CF5812B}" type="slidenum">
              <a:rPr lang="en-US" smtClean="0"/>
              <a:t>10</a:t>
            </a:fld>
            <a:endParaRPr lang="en-US"/>
          </a:p>
        </p:txBody>
      </p:sp>
    </p:spTree>
    <p:extLst>
      <p:ext uri="{BB962C8B-B14F-4D97-AF65-F5344CB8AC3E}">
        <p14:creationId xmlns:p14="http://schemas.microsoft.com/office/powerpoint/2010/main" val="46906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trate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597417"/>
            <a:ext cx="7417496" cy="379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pro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97417"/>
            <a:ext cx="7414568" cy="379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per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95829"/>
            <a:ext cx="7414568" cy="379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g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595829"/>
            <a:ext cx="7414568" cy="379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requir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595829"/>
            <a:ext cx="7414568" cy="379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develpm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1595829"/>
            <a:ext cx="7414568" cy="379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pl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1595829"/>
            <a:ext cx="7414568" cy="379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p:cNvSpPr txBox="1">
            <a:spLocks noChangeArrowheads="1"/>
          </p:cNvSpPr>
          <p:nvPr/>
        </p:nvSpPr>
        <p:spPr>
          <a:xfrm>
            <a:off x="995362" y="444500"/>
            <a:ext cx="7581900" cy="6223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Profile Management</a:t>
            </a:r>
          </a:p>
        </p:txBody>
      </p:sp>
      <p:sp>
        <p:nvSpPr>
          <p:cNvPr id="14" name="Rectangle 10"/>
          <p:cNvSpPr>
            <a:spLocks noChangeArrowheads="1"/>
          </p:cNvSpPr>
          <p:nvPr/>
        </p:nvSpPr>
        <p:spPr bwMode="auto">
          <a:xfrm>
            <a:off x="2971800" y="4249496"/>
            <a:ext cx="1235761" cy="2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lnSpc>
                <a:spcPct val="90000"/>
              </a:lnSpc>
              <a:spcBef>
                <a:spcPct val="50000"/>
              </a:spcBef>
              <a:buClr>
                <a:schemeClr val="accent1"/>
              </a:buClr>
            </a:pPr>
            <a:r>
              <a:rPr lang="en-US" sz="1200">
                <a:solidFill>
                  <a:schemeClr val="bg1"/>
                </a:solidFill>
                <a:cs typeface="Times New Roman" pitchFamily="18" charset="0"/>
              </a:rPr>
              <a:t>Job Profile</a:t>
            </a:r>
          </a:p>
        </p:txBody>
      </p:sp>
      <p:sp>
        <p:nvSpPr>
          <p:cNvPr id="15" name="Rectangle 11"/>
          <p:cNvSpPr>
            <a:spLocks noChangeArrowheads="1"/>
          </p:cNvSpPr>
          <p:nvPr/>
        </p:nvSpPr>
        <p:spPr bwMode="auto">
          <a:xfrm>
            <a:off x="3633788" y="3060907"/>
            <a:ext cx="1146446"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hangingPunct="0"/>
            <a:r>
              <a:rPr lang="en-US" sz="1200">
                <a:solidFill>
                  <a:schemeClr val="bg1"/>
                </a:solidFill>
                <a:cs typeface="Times New Roman" pitchFamily="18" charset="0"/>
              </a:rPr>
              <a:t>   Requirement</a:t>
            </a:r>
          </a:p>
        </p:txBody>
      </p:sp>
      <p:sp>
        <p:nvSpPr>
          <p:cNvPr id="16" name="Rectangle 12"/>
          <p:cNvSpPr>
            <a:spLocks noChangeArrowheads="1"/>
          </p:cNvSpPr>
          <p:nvPr/>
        </p:nvSpPr>
        <p:spPr bwMode="auto">
          <a:xfrm>
            <a:off x="4945064" y="2373071"/>
            <a:ext cx="920964" cy="2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lnSpc>
                <a:spcPct val="90000"/>
              </a:lnSpc>
              <a:spcBef>
                <a:spcPct val="50000"/>
              </a:spcBef>
              <a:buClr>
                <a:schemeClr val="accent1"/>
              </a:buClr>
            </a:pPr>
            <a:r>
              <a:rPr lang="en-US" sz="1200" dirty="0">
                <a:solidFill>
                  <a:schemeClr val="bg1"/>
                </a:solidFill>
                <a:cs typeface="Times New Roman" pitchFamily="18" charset="0"/>
              </a:rPr>
              <a:t>Talent Plan</a:t>
            </a:r>
          </a:p>
        </p:txBody>
      </p:sp>
      <p:sp>
        <p:nvSpPr>
          <p:cNvPr id="17" name="Rectangle 13"/>
          <p:cNvSpPr>
            <a:spLocks noChangeArrowheads="1"/>
          </p:cNvSpPr>
          <p:nvPr/>
        </p:nvSpPr>
        <p:spPr bwMode="auto">
          <a:xfrm>
            <a:off x="6519864" y="4249496"/>
            <a:ext cx="1366072" cy="2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lnSpc>
                <a:spcPct val="90000"/>
              </a:lnSpc>
              <a:spcBef>
                <a:spcPct val="50000"/>
              </a:spcBef>
              <a:buClr>
                <a:schemeClr val="accent1"/>
              </a:buClr>
            </a:pPr>
            <a:r>
              <a:rPr lang="en-US" sz="1200">
                <a:solidFill>
                  <a:schemeClr val="bg1"/>
                </a:solidFill>
                <a:cs typeface="Times New Roman" pitchFamily="18" charset="0"/>
              </a:rPr>
              <a:t>Person Profile</a:t>
            </a:r>
          </a:p>
        </p:txBody>
      </p:sp>
      <p:sp>
        <p:nvSpPr>
          <p:cNvPr id="18" name="Rectangle 14"/>
          <p:cNvSpPr>
            <a:spLocks noChangeArrowheads="1"/>
          </p:cNvSpPr>
          <p:nvPr/>
        </p:nvSpPr>
        <p:spPr bwMode="auto">
          <a:xfrm>
            <a:off x="4876801" y="4062620"/>
            <a:ext cx="109959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sz="1200" dirty="0">
                <a:solidFill>
                  <a:schemeClr val="bg1"/>
                </a:solidFill>
                <a:cs typeface="Times New Roman" pitchFamily="18" charset="0"/>
              </a:rPr>
              <a:t>Gap Analysis </a:t>
            </a:r>
          </a:p>
        </p:txBody>
      </p:sp>
      <p:sp>
        <p:nvSpPr>
          <p:cNvPr id="19" name="Rectangle 15"/>
          <p:cNvSpPr>
            <a:spLocks noChangeArrowheads="1"/>
          </p:cNvSpPr>
          <p:nvPr/>
        </p:nvSpPr>
        <p:spPr bwMode="auto">
          <a:xfrm>
            <a:off x="4419600" y="5087696"/>
            <a:ext cx="1858035" cy="2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lnSpc>
                <a:spcPct val="90000"/>
              </a:lnSpc>
              <a:spcBef>
                <a:spcPct val="50000"/>
              </a:spcBef>
              <a:buClr>
                <a:schemeClr val="accent1"/>
              </a:buClr>
            </a:pPr>
            <a:r>
              <a:rPr lang="en-US" sz="1200">
                <a:solidFill>
                  <a:schemeClr val="bg1"/>
                </a:solidFill>
                <a:cs typeface="Times New Roman" pitchFamily="18" charset="0"/>
              </a:rPr>
              <a:t>Organizational Strategy </a:t>
            </a:r>
          </a:p>
        </p:txBody>
      </p:sp>
      <p:sp>
        <p:nvSpPr>
          <p:cNvPr id="20" name="Rectangle 16"/>
          <p:cNvSpPr>
            <a:spLocks noChangeArrowheads="1"/>
          </p:cNvSpPr>
          <p:nvPr/>
        </p:nvSpPr>
        <p:spPr bwMode="auto">
          <a:xfrm>
            <a:off x="5638800" y="3215023"/>
            <a:ext cx="1051276"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hangingPunct="0"/>
            <a:r>
              <a:rPr lang="en-US" sz="1200" dirty="0">
                <a:solidFill>
                  <a:schemeClr val="bg1"/>
                </a:solidFill>
                <a:cs typeface="Times New Roman" pitchFamily="18" charset="0"/>
              </a:rPr>
              <a:t>Development</a:t>
            </a:r>
          </a:p>
        </p:txBody>
      </p:sp>
      <p:sp>
        <p:nvSpPr>
          <p:cNvPr id="21" name="AutoShape 17"/>
          <p:cNvSpPr>
            <a:spLocks noChangeArrowheads="1"/>
          </p:cNvSpPr>
          <p:nvPr/>
        </p:nvSpPr>
        <p:spPr bwMode="auto">
          <a:xfrm>
            <a:off x="1311275" y="1754188"/>
            <a:ext cx="7519988" cy="3621024"/>
          </a:xfrm>
          <a:prstGeom prst="triangle">
            <a:avLst>
              <a:gd name="adj" fmla="val 50000"/>
            </a:avLst>
          </a:prstGeom>
          <a:noFill/>
          <a:ln w="28575" algn="ctr">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nchor="ctr">
            <a:spAutoFit/>
          </a:bodyPr>
          <a:lstStyle/>
          <a:p>
            <a:pPr algn="ctr">
              <a:lnSpc>
                <a:spcPct val="90000"/>
              </a:lnSpc>
              <a:spcBef>
                <a:spcPct val="50000"/>
              </a:spcBef>
              <a:buClr>
                <a:schemeClr val="accent1"/>
              </a:buClr>
            </a:pPr>
            <a:endParaRPr lang="en-US"/>
          </a:p>
        </p:txBody>
      </p:sp>
      <p:sp>
        <p:nvSpPr>
          <p:cNvPr id="3" name="Slide Number Placeholder 2"/>
          <p:cNvSpPr>
            <a:spLocks noGrp="1"/>
          </p:cNvSpPr>
          <p:nvPr>
            <p:ph type="sldNum" sz="quarter" idx="12"/>
          </p:nvPr>
        </p:nvSpPr>
        <p:spPr>
          <a:xfrm>
            <a:off x="8221663" y="4872826"/>
            <a:ext cx="702803" cy="322554"/>
          </a:xfrm>
        </p:spPr>
        <p:txBody>
          <a:bodyPr/>
          <a:lstStyle/>
          <a:p>
            <a:fld id="{41ECF623-3C66-4F27-ABDB-ABC56CF5812B}" type="slidenum">
              <a:rPr lang="en-US" smtClean="0"/>
              <a:t>11</a:t>
            </a:fld>
            <a:endParaRPr lang="en-US"/>
          </a:p>
        </p:txBody>
      </p:sp>
      <p:sp>
        <p:nvSpPr>
          <p:cNvPr id="22" name="Title 1"/>
          <p:cNvSpPr>
            <a:spLocks noGrp="1"/>
          </p:cNvSpPr>
          <p:nvPr>
            <p:ph type="title"/>
          </p:nvPr>
        </p:nvSpPr>
        <p:spPr>
          <a:xfrm>
            <a:off x="3710317" y="5257800"/>
            <a:ext cx="3276600" cy="1600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rPr>
              <a:t>Recruitment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endParaRPr>
          </a:p>
        </p:txBody>
      </p:sp>
    </p:spTree>
    <p:extLst>
      <p:ext uri="{BB962C8B-B14F-4D97-AF65-F5344CB8AC3E}">
        <p14:creationId xmlns:p14="http://schemas.microsoft.com/office/powerpoint/2010/main" val="72081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10"/>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499"/>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Recruitment Process</a:t>
            </a:r>
          </a:p>
        </p:txBody>
      </p:sp>
      <p:sp>
        <p:nvSpPr>
          <p:cNvPr id="3" name="Content Placeholder 2"/>
          <p:cNvSpPr>
            <a:spLocks noGrp="1"/>
          </p:cNvSpPr>
          <p:nvPr>
            <p:ph idx="4294967295"/>
          </p:nvPr>
        </p:nvSpPr>
        <p:spPr>
          <a:xfrm>
            <a:off x="1658257" y="1607457"/>
            <a:ext cx="7543800" cy="3886200"/>
          </a:xfrm>
        </p:spPr>
        <p:txBody>
          <a:bodyPr>
            <a:normAutofit lnSpcReduction="10000"/>
          </a:bodyPr>
          <a:lstStyle/>
          <a:p>
            <a:r>
              <a:rPr lang="en-US" dirty="0" smtClean="0"/>
              <a:t>Creating new Recruitment Proposal</a:t>
            </a:r>
          </a:p>
          <a:p>
            <a:r>
              <a:rPr lang="en-US" dirty="0" smtClean="0"/>
              <a:t>Planning</a:t>
            </a:r>
          </a:p>
          <a:p>
            <a:r>
              <a:rPr lang="en-US" dirty="0" smtClean="0"/>
              <a:t>Attracting candidates</a:t>
            </a:r>
          </a:p>
          <a:p>
            <a:r>
              <a:rPr lang="en-US" dirty="0" smtClean="0"/>
              <a:t>Application screening</a:t>
            </a:r>
          </a:p>
          <a:p>
            <a:r>
              <a:rPr lang="en-US" dirty="0" smtClean="0"/>
              <a:t>Interviewing</a:t>
            </a:r>
          </a:p>
          <a:p>
            <a:r>
              <a:rPr lang="en-US" dirty="0" smtClean="0"/>
              <a:t>Offer</a:t>
            </a:r>
          </a:p>
          <a:p>
            <a:r>
              <a:rPr lang="en-US" dirty="0" smtClean="0"/>
              <a:t>Recruitment decision</a:t>
            </a:r>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084446B3-D625-40CD-9540-ABFBC3E1986C}" type="datetime1">
              <a:rPr lang="en-US" smtClean="0"/>
              <a:t>4/25/2011</a:t>
            </a:fld>
            <a:endParaRPr lang="en-US"/>
          </a:p>
        </p:txBody>
      </p:sp>
      <p:sp>
        <p:nvSpPr>
          <p:cNvPr id="5" name="Slide Number Placeholder 4"/>
          <p:cNvSpPr>
            <a:spLocks noGrp="1"/>
          </p:cNvSpPr>
          <p:nvPr>
            <p:ph type="sldNum" sz="quarter" idx="12"/>
          </p:nvPr>
        </p:nvSpPr>
        <p:spPr/>
        <p:txBody>
          <a:bodyPr/>
          <a:lstStyle/>
          <a:p>
            <a:fld id="{41ECF623-3C66-4F27-ABDB-ABC56CF5812B}" type="slidenum">
              <a:rPr lang="en-US" smtClean="0"/>
              <a:t>12</a:t>
            </a:fld>
            <a:endParaRPr lang="en-US"/>
          </a:p>
        </p:txBody>
      </p:sp>
      <p:sp>
        <p:nvSpPr>
          <p:cNvPr id="6" name="Title 1"/>
          <p:cNvSpPr txBox="1">
            <a:spLocks/>
          </p:cNvSpPr>
          <p:nvPr/>
        </p:nvSpPr>
        <p:spPr>
          <a:xfrm>
            <a:off x="1447800" y="5054600"/>
            <a:ext cx="3276600" cy="1600200"/>
          </a:xfrm>
          <a:prstGeom prst="rect">
            <a:avLst/>
          </a:prstGeom>
          <a:effectLst>
            <a:reflection blurRad="6350" stA="50000" endA="295" endPos="92000" dist="101600" dir="5400000" sy="-100000" algn="bl" rotWithShape="0"/>
          </a:effectLst>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rPr>
              <a:t>Recruitment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spTree>
    <p:extLst>
      <p:ext uri="{BB962C8B-B14F-4D97-AF65-F5344CB8AC3E}">
        <p14:creationId xmlns:p14="http://schemas.microsoft.com/office/powerpoint/2010/main" val="1906276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205596231"/>
              </p:ext>
            </p:extLst>
          </p:nvPr>
        </p:nvGraphicFramePr>
        <p:xfrm>
          <a:off x="1524000" y="1981200"/>
          <a:ext cx="7620000" cy="3120884"/>
        </p:xfrm>
        <a:graphic>
          <a:graphicData uri="http://schemas.openxmlformats.org/drawingml/2006/table">
            <a:tbl>
              <a:tblPr firstRow="1" bandRow="1">
                <a:tableStyleId>{7DF18680-E054-41AD-8BC1-D1AEF772440D}</a:tableStyleId>
              </a:tblPr>
              <a:tblGrid>
                <a:gridCol w="3702169"/>
                <a:gridCol w="3917831"/>
              </a:tblGrid>
              <a:tr h="460181">
                <a:tc>
                  <a:txBody>
                    <a:bodyPr/>
                    <a:lstStyle/>
                    <a:p>
                      <a:pPr algn="ctr"/>
                      <a:r>
                        <a:rPr lang="en-US" dirty="0" smtClean="0"/>
                        <a:t>Actual situation</a:t>
                      </a:r>
                      <a:endParaRPr lang="en-US" dirty="0"/>
                    </a:p>
                  </a:txBody>
                  <a:tcPr anchor="ctr"/>
                </a:tc>
                <a:tc>
                  <a:txBody>
                    <a:bodyPr/>
                    <a:lstStyle/>
                    <a:p>
                      <a:pPr algn="ctr"/>
                      <a:r>
                        <a:rPr lang="en-US" dirty="0" smtClean="0"/>
                        <a:t>After</a:t>
                      </a:r>
                      <a:r>
                        <a:rPr lang="en-US" baseline="0" dirty="0" smtClean="0"/>
                        <a:t> deploying HIRS</a:t>
                      </a:r>
                      <a:endParaRPr lang="en-US" dirty="0"/>
                    </a:p>
                  </a:txBody>
                  <a:tcPr anchor="ctr"/>
                </a:tc>
              </a:tr>
              <a:tr h="460181">
                <a:tc>
                  <a:txBody>
                    <a:bodyPr/>
                    <a:lstStyle/>
                    <a:p>
                      <a:r>
                        <a:rPr lang="en-US" dirty="0" smtClean="0"/>
                        <a:t>1. Allow</a:t>
                      </a:r>
                      <a:r>
                        <a:rPr lang="en-US" baseline="0" dirty="0" smtClean="0"/>
                        <a:t> only h</a:t>
                      </a:r>
                      <a:r>
                        <a:rPr lang="en-US" dirty="0" smtClean="0"/>
                        <a:t>ard-</a:t>
                      </a:r>
                      <a:r>
                        <a:rPr lang="en-US" baseline="0" dirty="0" smtClean="0"/>
                        <a:t>copy submitting </a:t>
                      </a:r>
                      <a:endParaRPr lang="en-US" dirty="0"/>
                    </a:p>
                  </a:txBody>
                  <a:tcPr anchor="ctr"/>
                </a:tc>
                <a:tc>
                  <a:txBody>
                    <a:bodyPr/>
                    <a:lstStyle/>
                    <a:p>
                      <a:r>
                        <a:rPr lang="en-US" dirty="0" smtClean="0"/>
                        <a:t>1. Allow</a:t>
                      </a:r>
                      <a:r>
                        <a:rPr lang="en-US" baseline="0" dirty="0" smtClean="0"/>
                        <a:t> Online and hard-copy submitting</a:t>
                      </a:r>
                      <a:endParaRPr lang="en-US" dirty="0"/>
                    </a:p>
                  </a:txBody>
                  <a:tcPr anchor="ctr"/>
                </a:tc>
              </a:tr>
              <a:tr h="460181">
                <a:tc>
                  <a:txBody>
                    <a:bodyPr/>
                    <a:lstStyle/>
                    <a:p>
                      <a:r>
                        <a:rPr lang="en-US" dirty="0" smtClean="0"/>
                        <a:t>2. Application screening by worker</a:t>
                      </a:r>
                      <a:endParaRPr lang="en-US" dirty="0"/>
                    </a:p>
                  </a:txBody>
                  <a:tcPr anchor="ctr"/>
                </a:tc>
                <a:tc>
                  <a:txBody>
                    <a:bodyPr/>
                    <a:lstStyle/>
                    <a:p>
                      <a:r>
                        <a:rPr lang="en-US" dirty="0" smtClean="0"/>
                        <a:t>2. Automatic application screening</a:t>
                      </a:r>
                      <a:endParaRPr lang="en-US" dirty="0"/>
                    </a:p>
                  </a:txBody>
                  <a:tcPr anchor="ctr"/>
                </a:tc>
              </a:tr>
              <a:tr h="594696">
                <a:tc>
                  <a:txBody>
                    <a:bodyPr/>
                    <a:lstStyle/>
                    <a:p>
                      <a:r>
                        <a:rPr lang="en-US" dirty="0" smtClean="0"/>
                        <a:t>3. Applicant’s profile</a:t>
                      </a:r>
                      <a:r>
                        <a:rPr lang="en-US" baseline="0" dirty="0" smtClean="0"/>
                        <a:t> cannot be up-to-date</a:t>
                      </a:r>
                      <a:endParaRPr lang="en-US" dirty="0"/>
                    </a:p>
                  </a:txBody>
                  <a:tcPr anchor="ctr"/>
                </a:tc>
                <a:tc>
                  <a:txBody>
                    <a:bodyPr/>
                    <a:lstStyle/>
                    <a:p>
                      <a:r>
                        <a:rPr lang="en-US" dirty="0" smtClean="0"/>
                        <a:t>3. Applicant’s profile can be </a:t>
                      </a:r>
                      <a:r>
                        <a:rPr lang="en-US" baseline="0" dirty="0" smtClean="0"/>
                        <a:t>up-to-date</a:t>
                      </a:r>
                      <a:endParaRPr lang="en-US" dirty="0"/>
                    </a:p>
                  </a:txBody>
                  <a:tcPr anchor="ctr"/>
                </a:tc>
              </a:tr>
              <a:tr h="460181">
                <a:tc>
                  <a:txBody>
                    <a:bodyPr/>
                    <a:lstStyle/>
                    <a:p>
                      <a:r>
                        <a:rPr lang="en-US" dirty="0" smtClean="0"/>
                        <a:t>4. Inefficient profile management</a:t>
                      </a:r>
                      <a:r>
                        <a:rPr lang="en-US" baseline="0" dirty="0" smtClean="0"/>
                        <a:t> </a:t>
                      </a:r>
                      <a:endParaRPr lang="en-US" dirty="0"/>
                    </a:p>
                  </a:txBody>
                  <a:tcPr anchor="ctr"/>
                </a:tc>
                <a:tc>
                  <a:txBody>
                    <a:bodyPr/>
                    <a:lstStyle/>
                    <a:p>
                      <a:r>
                        <a:rPr lang="en-US" dirty="0" smtClean="0"/>
                        <a:t>4. Efficient</a:t>
                      </a:r>
                      <a:r>
                        <a:rPr lang="en-US" baseline="0" dirty="0" smtClean="0"/>
                        <a:t> profile management</a:t>
                      </a:r>
                      <a:endParaRPr lang="en-US" dirty="0"/>
                    </a:p>
                  </a:txBody>
                  <a:tcPr anchor="ctr"/>
                </a:tc>
              </a:tr>
              <a:tr h="460181">
                <a:tc>
                  <a:txBody>
                    <a:bodyPr/>
                    <a:lstStyle/>
                    <a:p>
                      <a:r>
                        <a:rPr lang="en-US" dirty="0" smtClean="0"/>
                        <a:t>5. Difficult for reporting</a:t>
                      </a:r>
                      <a:endParaRPr lang="en-US" dirty="0"/>
                    </a:p>
                  </a:txBody>
                  <a:tcPr anchor="ctr"/>
                </a:tc>
                <a:tc>
                  <a:txBody>
                    <a:bodyPr/>
                    <a:lstStyle/>
                    <a:p>
                      <a:r>
                        <a:rPr lang="en-US" dirty="0" smtClean="0"/>
                        <a:t>5. Easy for reporting</a:t>
                      </a:r>
                      <a:endParaRPr lang="en-US" dirty="0"/>
                    </a:p>
                  </a:txBody>
                  <a:tcPr anchor="ctr"/>
                </a:tc>
              </a:tr>
            </a:tbl>
          </a:graphicData>
        </a:graphic>
      </p:graphicFrame>
      <p:sp>
        <p:nvSpPr>
          <p:cNvPr id="4" name="Date Placeholder 3"/>
          <p:cNvSpPr>
            <a:spLocks noGrp="1"/>
          </p:cNvSpPr>
          <p:nvPr>
            <p:ph type="dt" sz="half" idx="4294967295"/>
          </p:nvPr>
        </p:nvSpPr>
        <p:spPr>
          <a:xfrm>
            <a:off x="457200" y="6356350"/>
            <a:ext cx="2133600" cy="365125"/>
          </a:xfrm>
          <a:prstGeom prst="rect">
            <a:avLst/>
          </a:prstGeom>
        </p:spPr>
        <p:txBody>
          <a:bodyPr/>
          <a:lstStyle/>
          <a:p>
            <a:fld id="{084446B3-D625-40CD-9540-ABFBC3E1986C}" type="datetime1">
              <a:rPr lang="en-US" smtClean="0"/>
              <a:t>4/25/2011</a:t>
            </a:fld>
            <a:endParaRPr lang="en-US"/>
          </a:p>
        </p:txBody>
      </p:sp>
      <p:sp>
        <p:nvSpPr>
          <p:cNvPr id="5" name="Slide Number Placeholder 4"/>
          <p:cNvSpPr>
            <a:spLocks noGrp="1"/>
          </p:cNvSpPr>
          <p:nvPr>
            <p:ph type="sldNum" sz="quarter" idx="12"/>
          </p:nvPr>
        </p:nvSpPr>
        <p:spPr/>
        <p:txBody>
          <a:bodyPr/>
          <a:lstStyle/>
          <a:p>
            <a:fld id="{41ECF623-3C66-4F27-ABDB-ABC56CF5812B}" type="slidenum">
              <a:rPr lang="en-US" smtClean="0"/>
              <a:t>13</a:t>
            </a:fld>
            <a:endParaRPr lang="en-US"/>
          </a:p>
        </p:txBody>
      </p:sp>
      <p:sp>
        <p:nvSpPr>
          <p:cNvPr id="8" name="Title 1"/>
          <p:cNvSpPr>
            <a:spLocks noGrp="1"/>
          </p:cNvSpPr>
          <p:nvPr>
            <p:ph type="title"/>
          </p:nvPr>
        </p:nvSpPr>
        <p:spPr>
          <a:xfrm>
            <a:off x="457200" y="152400"/>
            <a:ext cx="8229600" cy="1143000"/>
          </a:xfrm>
        </p:spPr>
        <p:txBody>
          <a:bodyPr>
            <a:norm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Advantage of HIRS</a:t>
            </a:r>
          </a:p>
        </p:txBody>
      </p:sp>
    </p:spTree>
    <p:extLst>
      <p:ext uri="{BB962C8B-B14F-4D97-AF65-F5344CB8AC3E}">
        <p14:creationId xmlns:p14="http://schemas.microsoft.com/office/powerpoint/2010/main" val="114337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Technic</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endParaRPr>
          </a:p>
        </p:txBody>
      </p:sp>
      <p:grpSp>
        <p:nvGrpSpPr>
          <p:cNvPr id="4" name="Group 2"/>
          <p:cNvGrpSpPr>
            <a:grpSpLocks/>
          </p:cNvGrpSpPr>
          <p:nvPr/>
        </p:nvGrpSpPr>
        <p:grpSpPr bwMode="auto">
          <a:xfrm>
            <a:off x="2133600" y="3817711"/>
            <a:ext cx="5105400" cy="555625"/>
            <a:chOff x="1248" y="1440"/>
            <a:chExt cx="3216" cy="350"/>
          </a:xfrm>
        </p:grpSpPr>
        <p:sp>
          <p:nvSpPr>
            <p:cNvPr id="6"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 name="Text Box 5"/>
            <p:cNvSpPr txBox="1">
              <a:spLocks noChangeArrowheads="1"/>
            </p:cNvSpPr>
            <p:nvPr/>
          </p:nvSpPr>
          <p:spPr bwMode="gray">
            <a:xfrm>
              <a:off x="2256" y="1482"/>
              <a:ext cx="11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Components</a:t>
              </a:r>
            </a:p>
          </p:txBody>
        </p:sp>
        <p:sp>
          <p:nvSpPr>
            <p:cNvPr id="9" name="Text Box 6"/>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10" name="Group 7"/>
          <p:cNvGrpSpPr>
            <a:grpSpLocks/>
          </p:cNvGrpSpPr>
          <p:nvPr/>
        </p:nvGrpSpPr>
        <p:grpSpPr bwMode="auto">
          <a:xfrm>
            <a:off x="2133600" y="1303111"/>
            <a:ext cx="5105400" cy="555625"/>
            <a:chOff x="1248" y="2030"/>
            <a:chExt cx="3216" cy="350"/>
          </a:xfrm>
        </p:grpSpPr>
        <p:sp>
          <p:nvSpPr>
            <p:cNvPr id="11"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 name="Text Box 10"/>
            <p:cNvSpPr txBox="1">
              <a:spLocks noChangeArrowheads="1"/>
            </p:cNvSpPr>
            <p:nvPr/>
          </p:nvSpPr>
          <p:spPr bwMode="gray">
            <a:xfrm>
              <a:off x="2256" y="2072"/>
              <a:ext cx="20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Software Process Model</a:t>
              </a:r>
            </a:p>
          </p:txBody>
        </p:sp>
        <p:sp>
          <p:nvSpPr>
            <p:cNvPr id="14" name="Text Box 11"/>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5" name="Group 12"/>
          <p:cNvGrpSpPr>
            <a:grpSpLocks/>
          </p:cNvGrpSpPr>
          <p:nvPr/>
        </p:nvGrpSpPr>
        <p:grpSpPr bwMode="auto">
          <a:xfrm>
            <a:off x="2133600" y="2141311"/>
            <a:ext cx="5105400" cy="555625"/>
            <a:chOff x="1248" y="2640"/>
            <a:chExt cx="3216" cy="350"/>
          </a:xfrm>
        </p:grpSpPr>
        <p:sp>
          <p:nvSpPr>
            <p:cNvPr id="16"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8" name="Text Box 15"/>
            <p:cNvSpPr txBox="1">
              <a:spLocks noChangeArrowheads="1"/>
            </p:cNvSpPr>
            <p:nvPr/>
          </p:nvSpPr>
          <p:spPr bwMode="gray">
            <a:xfrm>
              <a:off x="2256" y="2682"/>
              <a:ext cx="138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ERD &amp; Database</a:t>
              </a:r>
            </a:p>
          </p:txBody>
        </p:sp>
        <p:sp>
          <p:nvSpPr>
            <p:cNvPr id="19" name="Text Box 16"/>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20" name="Group 17"/>
          <p:cNvGrpSpPr>
            <a:grpSpLocks/>
          </p:cNvGrpSpPr>
          <p:nvPr/>
        </p:nvGrpSpPr>
        <p:grpSpPr bwMode="auto">
          <a:xfrm>
            <a:off x="2133600" y="2979511"/>
            <a:ext cx="5199063" cy="555625"/>
            <a:chOff x="1248" y="3230"/>
            <a:chExt cx="3275" cy="350"/>
          </a:xfrm>
        </p:grpSpPr>
        <p:sp>
          <p:nvSpPr>
            <p:cNvPr id="21"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 name="Text Box 20"/>
            <p:cNvSpPr txBox="1">
              <a:spLocks noChangeArrowheads="1"/>
            </p:cNvSpPr>
            <p:nvPr/>
          </p:nvSpPr>
          <p:spPr bwMode="gray">
            <a:xfrm>
              <a:off x="2256" y="3272"/>
              <a:ext cx="2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System Architecture Design</a:t>
              </a:r>
            </a:p>
          </p:txBody>
        </p:sp>
        <p:sp>
          <p:nvSpPr>
            <p:cNvPr id="24" name="Text Box 21"/>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grpSp>
        <p:nvGrpSpPr>
          <p:cNvPr id="25" name="Group 22"/>
          <p:cNvGrpSpPr>
            <a:grpSpLocks/>
          </p:cNvGrpSpPr>
          <p:nvPr/>
        </p:nvGrpSpPr>
        <p:grpSpPr bwMode="auto">
          <a:xfrm>
            <a:off x="2133600" y="4678136"/>
            <a:ext cx="5105400" cy="555625"/>
            <a:chOff x="1248" y="3230"/>
            <a:chExt cx="3216" cy="350"/>
          </a:xfrm>
        </p:grpSpPr>
        <p:sp>
          <p:nvSpPr>
            <p:cNvPr id="26"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24"/>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8" name="Text Box 25"/>
            <p:cNvSpPr txBox="1">
              <a:spLocks noChangeArrowheads="1"/>
            </p:cNvSpPr>
            <p:nvPr/>
          </p:nvSpPr>
          <p:spPr bwMode="gray">
            <a:xfrm>
              <a:off x="2256" y="3272"/>
              <a:ext cx="87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Page flow</a:t>
              </a:r>
            </a:p>
          </p:txBody>
        </p:sp>
        <p:sp>
          <p:nvSpPr>
            <p:cNvPr id="29" name="Text Box 26"/>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5</a:t>
              </a:r>
            </a:p>
          </p:txBody>
        </p:sp>
      </p:grpSp>
      <p:grpSp>
        <p:nvGrpSpPr>
          <p:cNvPr id="30" name="Group 22"/>
          <p:cNvGrpSpPr>
            <a:grpSpLocks/>
          </p:cNvGrpSpPr>
          <p:nvPr/>
        </p:nvGrpSpPr>
        <p:grpSpPr bwMode="auto">
          <a:xfrm>
            <a:off x="2145507" y="5680369"/>
            <a:ext cx="5105401" cy="555625"/>
            <a:chOff x="1248" y="3230"/>
            <a:chExt cx="3216" cy="350"/>
          </a:xfrm>
        </p:grpSpPr>
        <p:sp>
          <p:nvSpPr>
            <p:cNvPr id="31"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24"/>
            <p:cNvSpPr>
              <a:spLocks noChangeArrowheads="1"/>
            </p:cNvSpPr>
            <p:nvPr/>
          </p:nvSpPr>
          <p:spPr bwMode="gray">
            <a:xfrm rot="3419336">
              <a:off x="1261" y="3217"/>
              <a:ext cx="302" cy="328"/>
            </a:xfrm>
            <a:prstGeom prst="rect">
              <a:avLst/>
            </a:prstGeom>
            <a:solidFill>
              <a:srgbClr val="FFC000"/>
            </a:soli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C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3" name="Text Box 25"/>
            <p:cNvSpPr txBox="1">
              <a:spLocks noChangeArrowheads="1"/>
            </p:cNvSpPr>
            <p:nvPr/>
          </p:nvSpPr>
          <p:spPr bwMode="gray">
            <a:xfrm>
              <a:off x="2256" y="3272"/>
              <a:ext cx="66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smtClean="0"/>
                <a:t>Testing</a:t>
              </a:r>
              <a:endParaRPr lang="en-US" sz="2400" dirty="0"/>
            </a:p>
          </p:txBody>
        </p:sp>
        <p:sp>
          <p:nvSpPr>
            <p:cNvPr id="34" name="Text Box 26"/>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smtClean="0">
                  <a:solidFill>
                    <a:srgbClr val="FFFFFF"/>
                  </a:solidFill>
                </a:rPr>
                <a:t>6</a:t>
              </a:r>
              <a:endParaRPr lang="en-US" sz="2400" b="1" dirty="0">
                <a:solidFill>
                  <a:srgbClr val="FFFFFF"/>
                </a:solidFill>
              </a:endParaRPr>
            </a:p>
          </p:txBody>
        </p:sp>
      </p:grpSp>
    </p:spTree>
    <p:extLst>
      <p:ext uri="{BB962C8B-B14F-4D97-AF65-F5344CB8AC3E}">
        <p14:creationId xmlns:p14="http://schemas.microsoft.com/office/powerpoint/2010/main" val="17127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38100" dist="38100" dir="2700000" algn="tl">
                    <a:srgbClr val="000000">
                      <a:alpha val="43137"/>
                    </a:srgbClr>
                  </a:outerShdw>
                  <a:reflection blurRad="6350" stA="55000" endA="50" endPos="85000" dir="5400000" sy="-100000" algn="bl" rotWithShape="0"/>
                </a:effectLst>
              </a:rPr>
              <a:t>ERD &amp; Database</a:t>
            </a:r>
            <a:endParaRPr lang="en-US" sz="3600" dirty="0">
              <a:ln w="18415" cmpd="sng">
                <a:solidFill>
                  <a:srgbClr val="FFFFFF"/>
                </a:solidFill>
                <a:prstDash val="solid"/>
              </a:ln>
              <a:solidFill>
                <a:srgbClr val="FFFFFF"/>
              </a:solidFill>
              <a:effectLst>
                <a:outerShdw blurRad="38100" dist="38100" dir="2700000" algn="tl">
                  <a:srgbClr val="000000">
                    <a:alpha val="43137"/>
                  </a:srgbClr>
                </a:outerShdw>
                <a:reflection blurRad="6350" stA="55000" endA="50" endPos="85000" dir="5400000" sy="-100000" algn="bl" rotWithShape="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3" y="1752600"/>
            <a:ext cx="9144000" cy="3978013"/>
          </a:xfrm>
          <a:prstGeom prst="rect">
            <a:avLst/>
          </a:prstGeom>
        </p:spPr>
      </p:pic>
    </p:spTree>
    <p:extLst>
      <p:ext uri="{BB962C8B-B14F-4D97-AF65-F5344CB8AC3E}">
        <p14:creationId xmlns:p14="http://schemas.microsoft.com/office/powerpoint/2010/main" val="1062040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2645" y="1247021"/>
            <a:ext cx="4271109" cy="4391779"/>
          </a:xfrm>
          <a:prstGeom prst="rect">
            <a:avLst/>
          </a:prstGeom>
        </p:spPr>
      </p:pic>
      <p:sp>
        <p:nvSpPr>
          <p:cNvPr id="6" name="Title 1"/>
          <p:cNvSpPr txBox="1">
            <a:spLocks/>
          </p:cNvSpPr>
          <p:nvPr/>
        </p:nvSpPr>
        <p:spPr>
          <a:xfrm>
            <a:off x="533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38100" dist="38100" dir="2700000" algn="tl">
                    <a:srgbClr val="000000">
                      <a:alpha val="43137"/>
                    </a:srgbClr>
                  </a:outerShdw>
                  <a:reflection blurRad="6350" stA="55000" endA="50" endPos="85000" dir="5400000" sy="-100000" algn="bl" rotWithShape="0"/>
                </a:effectLst>
              </a:rPr>
              <a:t>ERD &amp; Database</a:t>
            </a:r>
            <a:endParaRPr lang="en-US" sz="3600" dirty="0">
              <a:ln w="18415" cmpd="sng">
                <a:solidFill>
                  <a:srgbClr val="FFFFFF"/>
                </a:solidFill>
                <a:prstDash val="solid"/>
              </a:ln>
              <a:solidFill>
                <a:srgbClr val="FFFFFF"/>
              </a:solidFill>
              <a:effectLst>
                <a:outerShdw blurRad="38100" dist="38100" dir="2700000" algn="tl">
                  <a:srgbClr val="000000">
                    <a:alpha val="43137"/>
                  </a:srgbClr>
                </a:outerShdw>
                <a:reflection blurRad="6350" stA="55000" endA="50" endPos="85000" dir="5400000" sy="-100000" algn="bl" rotWithShape="0"/>
              </a:effectLst>
            </a:endParaRPr>
          </a:p>
        </p:txBody>
      </p:sp>
    </p:spTree>
    <p:extLst>
      <p:ext uri="{BB962C8B-B14F-4D97-AF65-F5344CB8AC3E}">
        <p14:creationId xmlns:p14="http://schemas.microsoft.com/office/powerpoint/2010/main" val="2008000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38100" dist="38100" dir="2700000" algn="tl">
                    <a:srgbClr val="000000">
                      <a:alpha val="43137"/>
                    </a:srgbClr>
                  </a:outerShdw>
                  <a:reflection blurRad="6350" stA="55000" endA="50" endPos="85000" dir="5400000" sy="-100000" algn="bl" rotWithShape="0"/>
                </a:effectLst>
              </a:rPr>
              <a:t>System Architecture Design</a:t>
            </a:r>
            <a:endParaRPr lang="en-US" sz="3600" dirty="0">
              <a:ln w="18415" cmpd="sng">
                <a:solidFill>
                  <a:srgbClr val="FFFFFF"/>
                </a:solidFill>
                <a:prstDash val="solid"/>
              </a:ln>
              <a:solidFill>
                <a:srgbClr val="FFFFFF"/>
              </a:solidFill>
              <a:effectLst>
                <a:outerShdw blurRad="38100" dist="38100" dir="2700000" algn="tl">
                  <a:srgbClr val="000000">
                    <a:alpha val="43137"/>
                  </a:srgbClr>
                </a:outerShdw>
                <a:reflection blurRad="6350" stA="55000" endA="50" endPos="85000" dir="5400000" sy="-100000" algn="bl" rotWithShape="0"/>
              </a:effectLst>
            </a:endParaRPr>
          </a:p>
        </p:txBody>
      </p:sp>
      <p:pic>
        <p:nvPicPr>
          <p:cNvPr id="3074" name="Picture 2" descr="C:\Users\Blast\Desktop\MVC 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681" y="1414463"/>
            <a:ext cx="4491037" cy="463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54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38100" dist="38100" dir="2700000" algn="tl">
                    <a:srgbClr val="000000">
                      <a:alpha val="43137"/>
                    </a:srgbClr>
                  </a:outerShdw>
                  <a:reflection blurRad="6350" stA="55000" endA="50" endPos="85000" dir="5400000" sy="-100000" algn="bl" rotWithShape="0"/>
                </a:effectLst>
              </a:rPr>
              <a:t>Component</a:t>
            </a:r>
            <a:endParaRPr lang="en-US" sz="3600" dirty="0">
              <a:ln w="18415" cmpd="sng">
                <a:solidFill>
                  <a:srgbClr val="FFFFFF"/>
                </a:solidFill>
                <a:prstDash val="solid"/>
              </a:ln>
              <a:solidFill>
                <a:srgbClr val="FFFFFF"/>
              </a:solidFill>
              <a:effectLst>
                <a:outerShdw blurRad="38100" dist="38100" dir="2700000" algn="tl">
                  <a:srgbClr val="000000">
                    <a:alpha val="43137"/>
                  </a:srgbClr>
                </a:outerShdw>
                <a:reflection blurRad="6350" stA="55000" endA="50" endPos="85000" dir="5400000" sy="-100000" algn="bl" rotWithShape="0"/>
              </a:effectLst>
            </a:endParaRPr>
          </a:p>
        </p:txBody>
      </p:sp>
      <p:pic>
        <p:nvPicPr>
          <p:cNvPr id="4" name="Content Placeholder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09386"/>
            <a:ext cx="7298871" cy="6078168"/>
          </a:xfrm>
          <a:prstGeom prst="rect">
            <a:avLst/>
          </a:prstGeom>
          <a:noFill/>
          <a:ln>
            <a:noFill/>
          </a:ln>
        </p:spPr>
      </p:pic>
    </p:spTree>
    <p:extLst>
      <p:ext uri="{BB962C8B-B14F-4D97-AF65-F5344CB8AC3E}">
        <p14:creationId xmlns:p14="http://schemas.microsoft.com/office/powerpoint/2010/main" val="350615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Screen Flow</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68090"/>
            <a:ext cx="7348023" cy="186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473657524"/>
              </p:ext>
            </p:extLst>
          </p:nvPr>
        </p:nvGraphicFramePr>
        <p:xfrm>
          <a:off x="3537957" y="4071938"/>
          <a:ext cx="1400894" cy="1066800"/>
        </p:xfrm>
        <a:graphic>
          <a:graphicData uri="http://schemas.openxmlformats.org/presentationml/2006/ole">
            <mc:AlternateContent xmlns:mc="http://schemas.openxmlformats.org/markup-compatibility/2006">
              <mc:Choice xmlns:v="urn:schemas-microsoft-com:vml" Requires="v">
                <p:oleObj spid="_x0000_s2122" name="Visio" r:id="rId5" imgW="964571" imgH="735789" progId="Visio.Drawing.11">
                  <p:link updateAutomatic="1"/>
                </p:oleObj>
              </mc:Choice>
              <mc:Fallback>
                <p:oleObj name="Visio" r:id="rId5" imgW="964571" imgH="735789" progId="Visio.Drawing.11">
                  <p:link updateAutomatic="1"/>
                  <p:pic>
                    <p:nvPicPr>
                      <p:cNvPr id="0" name=""/>
                      <p:cNvPicPr/>
                      <p:nvPr/>
                    </p:nvPicPr>
                    <p:blipFill>
                      <a:blip r:embed="rId6"/>
                      <a:stretch>
                        <a:fillRect/>
                      </a:stretch>
                    </p:blipFill>
                    <p:spPr>
                      <a:xfrm>
                        <a:off x="3537957" y="4071938"/>
                        <a:ext cx="1400894" cy="1066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56935897"/>
              </p:ext>
            </p:extLst>
          </p:nvPr>
        </p:nvGraphicFramePr>
        <p:xfrm>
          <a:off x="2104306" y="4071938"/>
          <a:ext cx="1400894" cy="1066800"/>
        </p:xfrm>
        <a:graphic>
          <a:graphicData uri="http://schemas.openxmlformats.org/presentationml/2006/ole">
            <mc:AlternateContent xmlns:mc="http://schemas.openxmlformats.org/markup-compatibility/2006">
              <mc:Choice xmlns:v="urn:schemas-microsoft-com:vml" Requires="v">
                <p:oleObj spid="_x0000_s2123" name="Visio" r:id="rId7" imgW="964571" imgH="735789" progId="Visio.Drawing.11">
                  <p:link updateAutomatic="1"/>
                </p:oleObj>
              </mc:Choice>
              <mc:Fallback>
                <p:oleObj name="Visio" r:id="rId7" imgW="964571" imgH="735789" progId="Visio.Drawing.11">
                  <p:link updateAutomatic="1"/>
                  <p:pic>
                    <p:nvPicPr>
                      <p:cNvPr id="0" name=""/>
                      <p:cNvPicPr/>
                      <p:nvPr/>
                    </p:nvPicPr>
                    <p:blipFill>
                      <a:blip r:embed="rId8"/>
                      <a:stretch>
                        <a:fillRect/>
                      </a:stretch>
                    </p:blipFill>
                    <p:spPr>
                      <a:xfrm>
                        <a:off x="2104306" y="4071938"/>
                        <a:ext cx="1400894" cy="1066800"/>
                      </a:xfrm>
                      <a:prstGeom prst="rect">
                        <a:avLst/>
                      </a:prstGeom>
                    </p:spPr>
                  </p:pic>
                </p:oleObj>
              </mc:Fallback>
            </mc:AlternateContent>
          </a:graphicData>
        </a:graphic>
      </p:graphicFrame>
      <p:cxnSp>
        <p:nvCxnSpPr>
          <p:cNvPr id="9" name="Straight Arrow Connector 8"/>
          <p:cNvCxnSpPr>
            <a:endCxn id="8" idx="0"/>
          </p:cNvCxnSpPr>
          <p:nvPr/>
        </p:nvCxnSpPr>
        <p:spPr>
          <a:xfrm>
            <a:off x="2057400" y="2628900"/>
            <a:ext cx="747353" cy="14430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26147" y="2628900"/>
            <a:ext cx="1905000" cy="14430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flipH="1">
            <a:off x="4238404" y="3505200"/>
            <a:ext cx="333596" cy="5667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1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5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500"/>
                                        <p:tgtEl>
                                          <p:spTgt spid="12"/>
                                        </p:tgtEl>
                                      </p:cBhvr>
                                    </p:animEffect>
                                  </p:childTnLst>
                                </p:cTn>
                              </p:par>
                              <p:par>
                                <p:cTn id="24" presetID="6"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76683006"/>
              </p:ext>
            </p:extLst>
          </p:nvPr>
        </p:nvGraphicFramePr>
        <p:xfrm>
          <a:off x="0" y="0"/>
          <a:ext cx="9144000" cy="6858000"/>
        </p:xfrm>
        <a:graphic>
          <a:graphicData uri="http://schemas.openxmlformats.org/drawingml/2006/table">
            <a:tbl>
              <a:tblPr bandRow="1">
                <a:tableStyleId>{BDBED569-4797-4DF1-A0F4-6AAB3CD982D8}</a:tableStyleId>
              </a:tblPr>
              <a:tblGrid>
                <a:gridCol w="3048000"/>
                <a:gridCol w="3048000"/>
                <a:gridCol w="3048000"/>
              </a:tblGrid>
              <a:tr h="3478143">
                <a:tc>
                  <a:txBody>
                    <a:bodyPr/>
                    <a:lstStyle/>
                    <a:p>
                      <a:r>
                        <a:rPr lang="en-US" dirty="0" smtClean="0"/>
                        <a:t>M</a:t>
                      </a:r>
                      <a:endParaRPr lang="en-US" dirty="0"/>
                    </a:p>
                  </a:txBody>
                  <a:tcPr/>
                </a:tc>
                <a:tc>
                  <a:txBody>
                    <a:bodyPr/>
                    <a:lstStyle/>
                    <a:p>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r>
              <a:tr h="3379857">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grpSp>
        <p:nvGrpSpPr>
          <p:cNvPr id="7" name="Group 6"/>
          <p:cNvGrpSpPr/>
          <p:nvPr/>
        </p:nvGrpSpPr>
        <p:grpSpPr>
          <a:xfrm>
            <a:off x="6185805" y="200656"/>
            <a:ext cx="2784929" cy="3211600"/>
            <a:chOff x="6185805" y="200656"/>
            <a:chExt cx="2784929" cy="321160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959" y="200656"/>
              <a:ext cx="2558620" cy="2503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185805" y="2704370"/>
              <a:ext cx="2784929" cy="707886"/>
            </a:xfrm>
            <a:prstGeom prst="rect">
              <a:avLst/>
            </a:prstGeom>
          </p:spPr>
          <p:txBody>
            <a:bodyPr wrap="square">
              <a:spAutoFit/>
            </a:bodyPr>
            <a:lstStyle/>
            <a:p>
              <a:pPr algn="ctr">
                <a:defRPr/>
              </a:pP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Trần</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Minh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Thắng</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Tester</a:t>
              </a:r>
            </a:p>
          </p:txBody>
        </p:sp>
      </p:grpSp>
      <p:grpSp>
        <p:nvGrpSpPr>
          <p:cNvPr id="6" name="Group 5"/>
          <p:cNvGrpSpPr/>
          <p:nvPr/>
        </p:nvGrpSpPr>
        <p:grpSpPr>
          <a:xfrm>
            <a:off x="3200400" y="200656"/>
            <a:ext cx="2784929" cy="3191227"/>
            <a:chOff x="3200400" y="200656"/>
            <a:chExt cx="2784929" cy="3191227"/>
          </a:xfrm>
        </p:grpSpPr>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7426"/>
            <a:stretch/>
          </p:blipFill>
          <p:spPr bwMode="auto">
            <a:xfrm>
              <a:off x="3312704" y="200656"/>
              <a:ext cx="2560320" cy="2532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200400" y="2683997"/>
              <a:ext cx="2784929" cy="707886"/>
            </a:xfrm>
            <a:prstGeom prst="rect">
              <a:avLst/>
            </a:prstGeom>
          </p:spPr>
          <p:txBody>
            <a:bodyPr wrap="square">
              <a:spAutoFit/>
            </a:bodyPr>
            <a:lstStyle/>
            <a:p>
              <a:pPr algn="ctr">
                <a:defRPr/>
              </a:pP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Phạm</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Thái</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Hoàng</a:t>
              </a:r>
            </a:p>
            <a:p>
              <a:pPr algn="ctr">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a:t>
              </a:r>
            </a:p>
          </p:txBody>
        </p:sp>
      </p:grpSp>
      <p:grpSp>
        <p:nvGrpSpPr>
          <p:cNvPr id="4" name="Group 3"/>
          <p:cNvGrpSpPr/>
          <p:nvPr/>
        </p:nvGrpSpPr>
        <p:grpSpPr>
          <a:xfrm>
            <a:off x="101474" y="171627"/>
            <a:ext cx="2784929" cy="3209685"/>
            <a:chOff x="101474" y="171627"/>
            <a:chExt cx="2784929" cy="3209685"/>
          </a:xfrm>
        </p:grpSpPr>
        <p:pic>
          <p:nvPicPr>
            <p:cNvPr id="1031" name="Picture 7" descr="C:\Users\Blast\Desktop\27810_1452059627355_1409214923_1180430_278592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1" y="171627"/>
              <a:ext cx="2662756" cy="2512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Rectangle 16"/>
            <p:cNvSpPr/>
            <p:nvPr/>
          </p:nvSpPr>
          <p:spPr>
            <a:xfrm>
              <a:off x="101474" y="2673426"/>
              <a:ext cx="2784929" cy="707886"/>
            </a:xfrm>
            <a:prstGeom prst="rect">
              <a:avLst/>
            </a:prstGeom>
          </p:spPr>
          <p:txBody>
            <a:bodyPr wrap="square">
              <a:spAutoFit/>
            </a:bodyPr>
            <a:lstStyle/>
            <a:p>
              <a:pPr algn="ctr">
                <a:defRPr/>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Nguyễn </a:t>
              </a: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Ngọc</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Khanh</a:t>
              </a:r>
            </a:p>
            <a:p>
              <a:pPr algn="ctr">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Designer</a:t>
              </a:r>
            </a:p>
          </p:txBody>
        </p:sp>
      </p:grpSp>
      <p:grpSp>
        <p:nvGrpSpPr>
          <p:cNvPr id="9" name="Group 8"/>
          <p:cNvGrpSpPr/>
          <p:nvPr/>
        </p:nvGrpSpPr>
        <p:grpSpPr>
          <a:xfrm>
            <a:off x="101473" y="3581400"/>
            <a:ext cx="2784929" cy="3258772"/>
            <a:chOff x="101473" y="3581400"/>
            <a:chExt cx="2784929" cy="3258772"/>
          </a:xfrm>
        </p:grpSpPr>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325" y="3581400"/>
              <a:ext cx="2562992" cy="2495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01473" y="6132286"/>
              <a:ext cx="2784929" cy="707886"/>
            </a:xfrm>
            <a:prstGeom prst="rect">
              <a:avLst/>
            </a:prstGeom>
          </p:spPr>
          <p:txBody>
            <a:bodyPr wrap="square">
              <a:spAutoFit/>
            </a:bodyPr>
            <a:lstStyle/>
            <a:p>
              <a:pPr algn="ct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Nguyễn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Văn</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Chiến</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PTL</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3" name="Group 2"/>
          <p:cNvGrpSpPr/>
          <p:nvPr/>
        </p:nvGrpSpPr>
        <p:grpSpPr>
          <a:xfrm>
            <a:off x="3200399" y="3648332"/>
            <a:ext cx="2784929" cy="3205210"/>
            <a:chOff x="3200399" y="3648332"/>
            <a:chExt cx="2784929" cy="3205210"/>
          </a:xfrm>
        </p:grpSpPr>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704" y="3648332"/>
              <a:ext cx="2527663" cy="2501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200399" y="6145656"/>
              <a:ext cx="2784929" cy="707886"/>
            </a:xfrm>
            <a:prstGeom prst="rect">
              <a:avLst/>
            </a:prstGeom>
          </p:spPr>
          <p:txBody>
            <a:bodyPr wrap="square">
              <a:spAutoFit/>
            </a:bodyPr>
            <a:lstStyle/>
            <a:p>
              <a:pPr algn="ctr">
                <a:defRPr/>
              </a:pP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Trần</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Quang</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Thịnh</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PM</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0" name="Group 9"/>
          <p:cNvGrpSpPr/>
          <p:nvPr/>
        </p:nvGrpSpPr>
        <p:grpSpPr>
          <a:xfrm>
            <a:off x="6130471" y="3642238"/>
            <a:ext cx="2784929" cy="3215762"/>
            <a:chOff x="6130471" y="3642238"/>
            <a:chExt cx="2784929" cy="3215762"/>
          </a:xfrm>
        </p:grpSpPr>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8119" y="3642238"/>
              <a:ext cx="2400300" cy="241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130471" y="6150114"/>
              <a:ext cx="2784929" cy="707886"/>
            </a:xfrm>
            <a:prstGeom prst="rect">
              <a:avLst/>
            </a:prstGeom>
          </p:spPr>
          <p:txBody>
            <a:bodyPr wrap="square">
              <a:spAutoFit/>
            </a:bodyPr>
            <a:lstStyle/>
            <a:p>
              <a:pPr algn="ctr">
                <a:defRPr/>
              </a:pP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Vũ</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Quốc</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Minh</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Core Developer</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3462957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Testing</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endParaRPr>
          </a:p>
        </p:txBody>
      </p:sp>
      <p:sp>
        <p:nvSpPr>
          <p:cNvPr id="7" name="Rectangle 6"/>
          <p:cNvSpPr/>
          <p:nvPr/>
        </p:nvSpPr>
        <p:spPr>
          <a:xfrm>
            <a:off x="1877785" y="3800475"/>
            <a:ext cx="719001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lvl="2" fontAlgn="auto">
              <a:spcBef>
                <a:spcPts val="0"/>
              </a:spcBef>
              <a:spcAft>
                <a:spcPts val="0"/>
              </a:spcAft>
              <a:defRPr/>
            </a:pPr>
            <a:r>
              <a:rPr lang="en-US" b="1" dirty="0">
                <a:latin typeface="+mn-lt"/>
                <a:cs typeface="+mn-cs"/>
              </a:rPr>
              <a:t>Function Testing</a:t>
            </a:r>
          </a:p>
          <a:p>
            <a:pPr marL="285750" lvl="2" indent="-285750" fontAlgn="auto">
              <a:spcBef>
                <a:spcPts val="0"/>
              </a:spcBef>
              <a:spcAft>
                <a:spcPts val="0"/>
              </a:spcAft>
              <a:buFont typeface="Arial" pitchFamily="34" charset="0"/>
              <a:buChar char="•"/>
              <a:defRPr/>
            </a:pPr>
            <a:r>
              <a:rPr lang="en-US" i="1" dirty="0">
                <a:latin typeface="+mn-lt"/>
                <a:cs typeface="+mn-cs"/>
              </a:rPr>
              <a:t>Functional testing</a:t>
            </a:r>
            <a:r>
              <a:rPr lang="en-US" dirty="0">
                <a:latin typeface="+mn-lt"/>
                <a:cs typeface="+mn-cs"/>
              </a:rPr>
              <a:t> is a type of black box testing that bases its test cases on the specifications of the software component under test</a:t>
            </a:r>
            <a:endParaRPr lang="en-US" b="1" dirty="0">
              <a:latin typeface="+mn-lt"/>
              <a:cs typeface="+mn-cs"/>
            </a:endParaRPr>
          </a:p>
        </p:txBody>
      </p:sp>
      <p:sp>
        <p:nvSpPr>
          <p:cNvPr id="6" name="Rectangle 5"/>
          <p:cNvSpPr/>
          <p:nvPr/>
        </p:nvSpPr>
        <p:spPr>
          <a:xfrm>
            <a:off x="1943100" y="1890486"/>
            <a:ext cx="52578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2" fontAlgn="auto">
              <a:spcBef>
                <a:spcPts val="0"/>
              </a:spcBef>
              <a:spcAft>
                <a:spcPts val="0"/>
              </a:spcAft>
              <a:defRPr/>
            </a:pPr>
            <a:r>
              <a:rPr lang="en-US" b="1" dirty="0">
                <a:latin typeface="+mn-lt"/>
                <a:cs typeface="+mn-cs"/>
              </a:rPr>
              <a:t>User Interface Testing: </a:t>
            </a:r>
          </a:p>
          <a:p>
            <a:pPr marL="285750" lvl="2" indent="-285750" fontAlgn="auto">
              <a:spcBef>
                <a:spcPts val="0"/>
              </a:spcBef>
              <a:spcAft>
                <a:spcPts val="0"/>
              </a:spcAft>
              <a:buFont typeface="Arial" pitchFamily="34" charset="0"/>
              <a:buChar char="•"/>
              <a:defRPr/>
            </a:pPr>
            <a:r>
              <a:rPr lang="en-US" dirty="0">
                <a:latin typeface="+mn-lt"/>
                <a:cs typeface="+mn-cs"/>
              </a:rPr>
              <a:t>Ensure that it meets its written specifications</a:t>
            </a:r>
          </a:p>
          <a:p>
            <a:pPr marL="285750" lvl="2" indent="-285750" fontAlgn="auto">
              <a:spcBef>
                <a:spcPts val="0"/>
              </a:spcBef>
              <a:spcAft>
                <a:spcPts val="0"/>
              </a:spcAft>
              <a:buFont typeface="Arial" pitchFamily="34" charset="0"/>
              <a:buChar char="•"/>
              <a:defRPr/>
            </a:pPr>
            <a:r>
              <a:rPr lang="en-US" dirty="0">
                <a:latin typeface="+mn-lt"/>
                <a:cs typeface="+mn-cs"/>
              </a:rPr>
              <a:t>Friendly and easy to use for user</a:t>
            </a:r>
          </a:p>
        </p:txBody>
      </p:sp>
      <p:sp>
        <p:nvSpPr>
          <p:cNvPr id="5" name="TextBox 4"/>
          <p:cNvSpPr txBox="1">
            <a:spLocks noChangeArrowheads="1"/>
          </p:cNvSpPr>
          <p:nvPr/>
        </p:nvSpPr>
        <p:spPr bwMode="auto">
          <a:xfrm>
            <a:off x="1906814" y="1066800"/>
            <a:ext cx="3471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200150" indent="-28575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Test Strategy</a:t>
            </a:r>
          </a:p>
          <a:p>
            <a:pPr lvl="2">
              <a:buFont typeface="Arial" charset="0"/>
              <a:buChar char="•"/>
            </a:pP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2">
              <a:buFont typeface="Arial" charset="0"/>
              <a:buChar char="•"/>
            </a:pP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990789015"/>
              </p:ext>
            </p:extLst>
          </p:nvPr>
        </p:nvGraphicFramePr>
        <p:xfrm>
          <a:off x="762001" y="93749"/>
          <a:ext cx="7924799" cy="6857999"/>
        </p:xfrm>
        <a:graphic>
          <a:graphicData uri="http://schemas.openxmlformats.org/drawingml/2006/table">
            <a:tbl>
              <a:tblPr firstRow="1" firstCol="1" bandRow="1">
                <a:tableStyleId>{5C22544A-7EE6-4342-B048-85BDC9FD1C3A}</a:tableStyleId>
              </a:tblPr>
              <a:tblGrid>
                <a:gridCol w="850115"/>
                <a:gridCol w="1801091"/>
                <a:gridCol w="1887543"/>
                <a:gridCol w="2651205"/>
                <a:gridCol w="734845"/>
              </a:tblGrid>
              <a:tr h="400170">
                <a:tc>
                  <a:txBody>
                    <a:bodyPr/>
                    <a:lstStyle/>
                    <a:p>
                      <a:pPr marL="0" marR="0" algn="ctr">
                        <a:lnSpc>
                          <a:spcPct val="115000"/>
                        </a:lnSpc>
                        <a:spcBef>
                          <a:spcPts val="0"/>
                        </a:spcBef>
                        <a:spcAft>
                          <a:spcPts val="0"/>
                        </a:spcAft>
                      </a:pPr>
                      <a:r>
                        <a:rPr lang="en-US" sz="800" dirty="0">
                          <a:effectLst/>
                        </a:rPr>
                        <a:t>ID</a:t>
                      </a:r>
                      <a:endParaRPr lang="en-US" sz="800" dirty="0">
                        <a:effectLst/>
                        <a:latin typeface="Calibri"/>
                        <a:ea typeface="Times New Roman"/>
                        <a:cs typeface="Times New Roman"/>
                      </a:endParaRPr>
                    </a:p>
                  </a:txBody>
                  <a:tcPr marL="51671" marR="51671" marT="0" marB="0" anchor="ctr"/>
                </a:tc>
                <a:tc>
                  <a:txBody>
                    <a:bodyPr/>
                    <a:lstStyle/>
                    <a:p>
                      <a:pPr marL="0" marR="0" algn="ctr">
                        <a:lnSpc>
                          <a:spcPct val="115000"/>
                        </a:lnSpc>
                        <a:spcBef>
                          <a:spcPts val="0"/>
                        </a:spcBef>
                        <a:spcAft>
                          <a:spcPts val="0"/>
                        </a:spcAft>
                      </a:pPr>
                      <a:r>
                        <a:rPr lang="en-US" sz="800" dirty="0">
                          <a:effectLst/>
                        </a:rPr>
                        <a:t>Test Case Description</a:t>
                      </a:r>
                      <a:endParaRPr lang="en-US" sz="800" dirty="0">
                        <a:effectLst/>
                        <a:latin typeface="Calibri"/>
                        <a:ea typeface="Times New Roman"/>
                        <a:cs typeface="Times New Roman"/>
                      </a:endParaRPr>
                    </a:p>
                  </a:txBody>
                  <a:tcPr marL="51671" marR="51671" marT="0" marB="0" anchor="ctr"/>
                </a:tc>
                <a:tc>
                  <a:txBody>
                    <a:bodyPr/>
                    <a:lstStyle/>
                    <a:p>
                      <a:pPr marL="0" marR="0" algn="ctr">
                        <a:lnSpc>
                          <a:spcPct val="115000"/>
                        </a:lnSpc>
                        <a:spcBef>
                          <a:spcPts val="0"/>
                        </a:spcBef>
                        <a:spcAft>
                          <a:spcPts val="0"/>
                        </a:spcAft>
                      </a:pPr>
                      <a:r>
                        <a:rPr lang="en-US" sz="800">
                          <a:effectLst/>
                        </a:rPr>
                        <a:t>Test Case Procedure</a:t>
                      </a:r>
                      <a:endParaRPr lang="en-US" sz="800">
                        <a:effectLst/>
                        <a:latin typeface="Calibri"/>
                        <a:ea typeface="Times New Roman"/>
                        <a:cs typeface="Times New Roman"/>
                      </a:endParaRPr>
                    </a:p>
                  </a:txBody>
                  <a:tcPr marL="51671" marR="51671" marT="0" marB="0" anchor="ctr"/>
                </a:tc>
                <a:tc>
                  <a:txBody>
                    <a:bodyPr/>
                    <a:lstStyle/>
                    <a:p>
                      <a:pPr marL="0" marR="0" algn="ctr">
                        <a:lnSpc>
                          <a:spcPct val="115000"/>
                        </a:lnSpc>
                        <a:spcBef>
                          <a:spcPts val="0"/>
                        </a:spcBef>
                        <a:spcAft>
                          <a:spcPts val="0"/>
                        </a:spcAft>
                      </a:pPr>
                      <a:r>
                        <a:rPr lang="en-US" sz="800">
                          <a:effectLst/>
                        </a:rPr>
                        <a:t>Expected Output</a:t>
                      </a:r>
                      <a:endParaRPr lang="en-US" sz="800">
                        <a:effectLst/>
                        <a:latin typeface="Calibri"/>
                        <a:ea typeface="Times New Roman"/>
                        <a:cs typeface="Times New Roman"/>
                      </a:endParaRPr>
                    </a:p>
                  </a:txBody>
                  <a:tcPr marL="51671" marR="51671" marT="0" marB="0" anchor="ctr"/>
                </a:tc>
                <a:tc>
                  <a:txBody>
                    <a:bodyPr/>
                    <a:lstStyle/>
                    <a:p>
                      <a:pPr marL="0" marR="0" algn="ctr">
                        <a:lnSpc>
                          <a:spcPct val="115000"/>
                        </a:lnSpc>
                        <a:spcBef>
                          <a:spcPts val="0"/>
                        </a:spcBef>
                        <a:spcAft>
                          <a:spcPts val="0"/>
                        </a:spcAft>
                      </a:pPr>
                      <a:r>
                        <a:rPr lang="en-US" sz="800">
                          <a:effectLst/>
                        </a:rPr>
                        <a:t>Result</a:t>
                      </a:r>
                      <a:endParaRPr lang="en-US" sz="800">
                        <a:effectLst/>
                        <a:latin typeface="Calibri"/>
                        <a:ea typeface="Times New Roman"/>
                        <a:cs typeface="Times New Roman"/>
                      </a:endParaRPr>
                    </a:p>
                  </a:txBody>
                  <a:tcPr marL="51671" marR="51671" marT="0" marB="0" anchor="ctr"/>
                </a:tc>
              </a:tr>
              <a:tr h="619106">
                <a:tc>
                  <a:txBody>
                    <a:bodyPr/>
                    <a:lstStyle/>
                    <a:p>
                      <a:pPr marL="0" marR="0">
                        <a:lnSpc>
                          <a:spcPct val="115000"/>
                        </a:lnSpc>
                        <a:spcBef>
                          <a:spcPts val="0"/>
                        </a:spcBef>
                        <a:spcAft>
                          <a:spcPts val="1000"/>
                        </a:spcAft>
                      </a:pPr>
                      <a:r>
                        <a:rPr lang="en-US" sz="800">
                          <a:effectLst/>
                        </a:rPr>
                        <a:t>GUI 1</a:t>
                      </a:r>
                      <a:endParaRPr lang="en-US" sz="800">
                        <a:effectLst/>
                        <a:latin typeface="Calibri"/>
                        <a:ea typeface="Times New Roman"/>
                        <a:cs typeface="Times New Roman"/>
                      </a:endParaRPr>
                    </a:p>
                  </a:txBody>
                  <a:tcPr marL="51671" marR="51671" marT="0" marB="0"/>
                </a:tc>
                <a:tc rowSpan="2">
                  <a:txBody>
                    <a:bodyPr/>
                    <a:lstStyle/>
                    <a:p>
                      <a:pPr marL="0" marR="0" algn="ctr">
                        <a:lnSpc>
                          <a:spcPct val="115000"/>
                        </a:lnSpc>
                        <a:spcBef>
                          <a:spcPts val="0"/>
                        </a:spcBef>
                        <a:spcAft>
                          <a:spcPts val="1000"/>
                        </a:spcAft>
                      </a:pPr>
                      <a:r>
                        <a:rPr lang="en-US" sz="800">
                          <a:effectLst/>
                        </a:rPr>
                        <a:t>Display field’s name label</a:t>
                      </a:r>
                      <a:endParaRPr lang="en-US" sz="800">
                        <a:effectLst/>
                        <a:latin typeface="Calibri"/>
                        <a:ea typeface="Times New Roman"/>
                        <a:cs typeface="Times New Roman"/>
                      </a:endParaRPr>
                    </a:p>
                  </a:txBody>
                  <a:tcPr marL="51671" marR="51671" marT="0" marB="0" anchor="ctr"/>
                </a:tc>
                <a:tc rowSpan="2">
                  <a:txBody>
                    <a:bodyPr/>
                    <a:lstStyle/>
                    <a:p>
                      <a:pPr marL="0" marR="0" algn="ctr">
                        <a:lnSpc>
                          <a:spcPct val="115000"/>
                        </a:lnSpc>
                        <a:spcBef>
                          <a:spcPts val="0"/>
                        </a:spcBef>
                        <a:spcAft>
                          <a:spcPts val="1000"/>
                        </a:spcAft>
                      </a:pPr>
                      <a:r>
                        <a:rPr lang="en-US" sz="800">
                          <a:effectLst/>
                        </a:rPr>
                        <a:t>Look at label name in the screen</a:t>
                      </a:r>
                      <a:endParaRPr lang="en-US" sz="800">
                        <a:effectLst/>
                        <a:latin typeface="Calibri"/>
                        <a:ea typeface="Times New Roman"/>
                        <a:cs typeface="Times New Roman"/>
                      </a:endParaRPr>
                    </a:p>
                  </a:txBody>
                  <a:tcPr marL="51671" marR="51671" marT="0" marB="0" anchor="ctr"/>
                </a:tc>
                <a:tc>
                  <a:txBody>
                    <a:bodyPr/>
                    <a:lstStyle/>
                    <a:p>
                      <a:pPr marL="0" marR="0">
                        <a:lnSpc>
                          <a:spcPct val="115000"/>
                        </a:lnSpc>
                        <a:spcBef>
                          <a:spcPts val="0"/>
                        </a:spcBef>
                        <a:spcAft>
                          <a:spcPts val="1000"/>
                        </a:spcAft>
                      </a:pPr>
                      <a:r>
                        <a:rPr lang="en-US" sz="800" dirty="0">
                          <a:effectLst/>
                        </a:rPr>
                        <a:t>Each field has its label name</a:t>
                      </a:r>
                      <a:endParaRPr lang="en-US" sz="800" dirty="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dirty="0">
                          <a:effectLst/>
                        </a:rPr>
                        <a:t>Pass</a:t>
                      </a:r>
                      <a:endParaRPr lang="en-US" sz="800" dirty="0">
                        <a:effectLst/>
                        <a:latin typeface="Calibri"/>
                        <a:ea typeface="Times New Roman"/>
                        <a:cs typeface="Times New Roman"/>
                      </a:endParaRPr>
                    </a:p>
                  </a:txBody>
                  <a:tcPr marL="51671" marR="51671" marT="0" marB="0"/>
                </a:tc>
              </a:tr>
              <a:tr h="638679">
                <a:tc>
                  <a:txBody>
                    <a:bodyPr/>
                    <a:lstStyle/>
                    <a:p>
                      <a:pPr marL="0" marR="0">
                        <a:lnSpc>
                          <a:spcPct val="115000"/>
                        </a:lnSpc>
                        <a:spcBef>
                          <a:spcPts val="0"/>
                        </a:spcBef>
                        <a:spcAft>
                          <a:spcPts val="1000"/>
                        </a:spcAft>
                      </a:pPr>
                      <a:r>
                        <a:rPr lang="en-US" sz="800">
                          <a:effectLst/>
                        </a:rPr>
                        <a:t>GUI 2</a:t>
                      </a:r>
                      <a:endParaRPr lang="en-US" sz="800">
                        <a:effectLst/>
                        <a:latin typeface="Calibri"/>
                        <a:ea typeface="Times New Roman"/>
                        <a:cs typeface="Times New Roman"/>
                      </a:endParaRPr>
                    </a:p>
                  </a:txBody>
                  <a:tcPr marL="51671" marR="51671" marT="0" marB="0"/>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000"/>
                        </a:spcAft>
                      </a:pPr>
                      <a:r>
                        <a:rPr lang="en-US" sz="800">
                          <a:effectLst/>
                        </a:rPr>
                        <a:t>End with “:”</a:t>
                      </a:r>
                      <a:endParaRPr lang="en-US" sz="80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a:effectLst/>
                        </a:rPr>
                        <a:t>Pass</a:t>
                      </a:r>
                      <a:endParaRPr lang="en-US" sz="800">
                        <a:effectLst/>
                        <a:latin typeface="Calibri"/>
                        <a:ea typeface="Times New Roman"/>
                        <a:cs typeface="Times New Roman"/>
                      </a:endParaRPr>
                    </a:p>
                  </a:txBody>
                  <a:tcPr marL="51671" marR="51671" marT="0" marB="0"/>
                </a:tc>
              </a:tr>
              <a:tr h="645203">
                <a:tc>
                  <a:txBody>
                    <a:bodyPr/>
                    <a:lstStyle/>
                    <a:p>
                      <a:pPr marL="0" marR="0">
                        <a:lnSpc>
                          <a:spcPct val="115000"/>
                        </a:lnSpc>
                        <a:spcBef>
                          <a:spcPts val="0"/>
                        </a:spcBef>
                        <a:spcAft>
                          <a:spcPts val="1000"/>
                        </a:spcAft>
                      </a:pPr>
                      <a:r>
                        <a:rPr lang="en-US" sz="800">
                          <a:effectLst/>
                        </a:rPr>
                        <a:t>GUI 3</a:t>
                      </a:r>
                      <a:endParaRPr lang="en-US" sz="800">
                        <a:effectLst/>
                        <a:latin typeface="Calibri"/>
                        <a:ea typeface="Times New Roman"/>
                        <a:cs typeface="Times New Roman"/>
                      </a:endParaRPr>
                    </a:p>
                  </a:txBody>
                  <a:tcPr marL="51671" marR="51671" marT="0" marB="0"/>
                </a:tc>
                <a:tc>
                  <a:txBody>
                    <a:bodyPr/>
                    <a:lstStyle/>
                    <a:p>
                      <a:pPr marL="0" marR="0" algn="ctr">
                        <a:lnSpc>
                          <a:spcPct val="115000"/>
                        </a:lnSpc>
                        <a:spcBef>
                          <a:spcPts val="0"/>
                        </a:spcBef>
                        <a:spcAft>
                          <a:spcPts val="1000"/>
                        </a:spcAft>
                      </a:pPr>
                      <a:r>
                        <a:rPr lang="en-US" sz="800">
                          <a:effectLst/>
                        </a:rPr>
                        <a:t>Alignment</a:t>
                      </a:r>
                      <a:endParaRPr lang="en-US" sz="800">
                        <a:effectLst/>
                        <a:latin typeface="Calibri"/>
                        <a:ea typeface="Times New Roman"/>
                        <a:cs typeface="Times New Roman"/>
                      </a:endParaRPr>
                    </a:p>
                  </a:txBody>
                  <a:tcPr marL="51671" marR="51671" marT="0" marB="0" anchor="ctr"/>
                </a:tc>
                <a:tc>
                  <a:txBody>
                    <a:bodyPr/>
                    <a:lstStyle/>
                    <a:p>
                      <a:pPr marL="0" marR="0" algn="ctr">
                        <a:lnSpc>
                          <a:spcPct val="115000"/>
                        </a:lnSpc>
                        <a:spcBef>
                          <a:spcPts val="0"/>
                        </a:spcBef>
                        <a:spcAft>
                          <a:spcPts val="1000"/>
                        </a:spcAft>
                      </a:pPr>
                      <a:r>
                        <a:rPr lang="en-US" sz="800">
                          <a:effectLst/>
                        </a:rPr>
                        <a:t>Look at the screen</a:t>
                      </a:r>
                      <a:endParaRPr lang="en-US" sz="800">
                        <a:effectLst/>
                        <a:latin typeface="Calibri"/>
                        <a:ea typeface="Times New Roman"/>
                        <a:cs typeface="Times New Roman"/>
                      </a:endParaRPr>
                    </a:p>
                  </a:txBody>
                  <a:tcPr marL="51671" marR="51671" marT="0" marB="0" anchor="ctr"/>
                </a:tc>
                <a:tc>
                  <a:txBody>
                    <a:bodyPr/>
                    <a:lstStyle/>
                    <a:p>
                      <a:pPr marL="0" marR="0">
                        <a:lnSpc>
                          <a:spcPct val="115000"/>
                        </a:lnSpc>
                        <a:spcBef>
                          <a:spcPts val="0"/>
                        </a:spcBef>
                        <a:spcAft>
                          <a:spcPts val="1000"/>
                        </a:spcAft>
                      </a:pPr>
                      <a:r>
                        <a:rPr lang="en-US" sz="800">
                          <a:effectLst/>
                        </a:rPr>
                        <a:t>Field’s name label has alignment with others?</a:t>
                      </a:r>
                      <a:endParaRPr lang="en-US" sz="80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a:effectLst/>
                        </a:rPr>
                        <a:t>Pass</a:t>
                      </a:r>
                      <a:endParaRPr lang="en-US" sz="800">
                        <a:effectLst/>
                        <a:latin typeface="Calibri"/>
                        <a:ea typeface="Times New Roman"/>
                        <a:cs typeface="Times New Roman"/>
                      </a:endParaRPr>
                    </a:p>
                  </a:txBody>
                  <a:tcPr marL="51671" marR="51671" marT="0" marB="0"/>
                </a:tc>
              </a:tr>
              <a:tr h="579957">
                <a:tc>
                  <a:txBody>
                    <a:bodyPr/>
                    <a:lstStyle/>
                    <a:p>
                      <a:pPr marL="0" marR="0">
                        <a:lnSpc>
                          <a:spcPct val="115000"/>
                        </a:lnSpc>
                        <a:spcBef>
                          <a:spcPts val="0"/>
                        </a:spcBef>
                        <a:spcAft>
                          <a:spcPts val="1000"/>
                        </a:spcAft>
                      </a:pPr>
                      <a:r>
                        <a:rPr lang="en-US" sz="800">
                          <a:effectLst/>
                        </a:rPr>
                        <a:t>GUI 4</a:t>
                      </a:r>
                      <a:endParaRPr lang="en-US" sz="800">
                        <a:effectLst/>
                        <a:latin typeface="Calibri"/>
                        <a:ea typeface="Times New Roman"/>
                        <a:cs typeface="Times New Roman"/>
                      </a:endParaRPr>
                    </a:p>
                  </a:txBody>
                  <a:tcPr marL="51671" marR="51671" marT="0" marB="0"/>
                </a:tc>
                <a:tc rowSpan="3">
                  <a:txBody>
                    <a:bodyPr/>
                    <a:lstStyle/>
                    <a:p>
                      <a:pPr marL="0" marR="0" algn="ctr">
                        <a:lnSpc>
                          <a:spcPct val="115000"/>
                        </a:lnSpc>
                        <a:spcBef>
                          <a:spcPts val="0"/>
                        </a:spcBef>
                        <a:spcAft>
                          <a:spcPts val="1000"/>
                        </a:spcAft>
                      </a:pPr>
                      <a:r>
                        <a:rPr lang="en-US" sz="800" dirty="0">
                          <a:effectLst/>
                        </a:rPr>
                        <a:t>Label display</a:t>
                      </a:r>
                      <a:endParaRPr lang="en-US" sz="800" dirty="0">
                        <a:effectLst/>
                        <a:latin typeface="Calibri"/>
                        <a:ea typeface="Times New Roman"/>
                        <a:cs typeface="Times New Roman"/>
                      </a:endParaRPr>
                    </a:p>
                  </a:txBody>
                  <a:tcPr marL="51671" marR="51671" marT="0" marB="0" anchor="ctr"/>
                </a:tc>
                <a:tc rowSpan="3">
                  <a:txBody>
                    <a:bodyPr/>
                    <a:lstStyle/>
                    <a:p>
                      <a:pPr marL="0" marR="0" algn="ctr">
                        <a:lnSpc>
                          <a:spcPct val="115000"/>
                        </a:lnSpc>
                        <a:spcBef>
                          <a:spcPts val="0"/>
                        </a:spcBef>
                        <a:spcAft>
                          <a:spcPts val="1000"/>
                        </a:spcAft>
                      </a:pPr>
                      <a:r>
                        <a:rPr lang="en-US" sz="800" dirty="0">
                          <a:effectLst/>
                        </a:rPr>
                        <a:t>Look at label on every page</a:t>
                      </a:r>
                      <a:endParaRPr lang="en-US" sz="800" dirty="0">
                        <a:effectLst/>
                        <a:latin typeface="Calibri"/>
                        <a:ea typeface="Times New Roman"/>
                        <a:cs typeface="Times New Roman"/>
                      </a:endParaRPr>
                    </a:p>
                  </a:txBody>
                  <a:tcPr marL="51671" marR="51671" marT="0" marB="0" anchor="ctr"/>
                </a:tc>
                <a:tc>
                  <a:txBody>
                    <a:bodyPr/>
                    <a:lstStyle/>
                    <a:p>
                      <a:pPr marL="0" marR="0">
                        <a:lnSpc>
                          <a:spcPct val="115000"/>
                        </a:lnSpc>
                        <a:spcBef>
                          <a:spcPts val="0"/>
                        </a:spcBef>
                        <a:spcAft>
                          <a:spcPts val="1000"/>
                        </a:spcAft>
                      </a:pPr>
                      <a:r>
                        <a:rPr lang="en-US" sz="800">
                          <a:effectLst/>
                        </a:rPr>
                        <a:t>The first character is capital</a:t>
                      </a:r>
                      <a:endParaRPr lang="en-US" sz="80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a:effectLst/>
                        </a:rPr>
                        <a:t>Pass</a:t>
                      </a:r>
                      <a:endParaRPr lang="en-US" sz="800">
                        <a:effectLst/>
                        <a:latin typeface="Calibri"/>
                        <a:ea typeface="Times New Roman"/>
                        <a:cs typeface="Times New Roman"/>
                      </a:endParaRPr>
                    </a:p>
                  </a:txBody>
                  <a:tcPr marL="51671" marR="51671" marT="0" marB="0"/>
                </a:tc>
              </a:tr>
              <a:tr h="586482">
                <a:tc>
                  <a:txBody>
                    <a:bodyPr/>
                    <a:lstStyle/>
                    <a:p>
                      <a:pPr marL="0" marR="0">
                        <a:lnSpc>
                          <a:spcPct val="115000"/>
                        </a:lnSpc>
                        <a:spcBef>
                          <a:spcPts val="0"/>
                        </a:spcBef>
                        <a:spcAft>
                          <a:spcPts val="1000"/>
                        </a:spcAft>
                      </a:pPr>
                      <a:r>
                        <a:rPr lang="en-US" sz="800">
                          <a:effectLst/>
                        </a:rPr>
                        <a:t>GUI 5</a:t>
                      </a:r>
                      <a:endParaRPr lang="en-US" sz="800">
                        <a:effectLst/>
                        <a:latin typeface="Calibri"/>
                        <a:ea typeface="Times New Roman"/>
                        <a:cs typeface="Times New Roman"/>
                      </a:endParaRPr>
                    </a:p>
                  </a:txBody>
                  <a:tcPr marL="51671" marR="51671" marT="0" marB="0"/>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000"/>
                        </a:spcAft>
                      </a:pPr>
                      <a:r>
                        <a:rPr lang="en-US" sz="800">
                          <a:effectLst/>
                        </a:rPr>
                        <a:t>The title: All characters are capital</a:t>
                      </a:r>
                      <a:endParaRPr lang="en-US" sz="80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a:effectLst/>
                        </a:rPr>
                        <a:t>Pass</a:t>
                      </a:r>
                      <a:endParaRPr lang="en-US" sz="800">
                        <a:effectLst/>
                        <a:latin typeface="Calibri"/>
                        <a:ea typeface="Times New Roman"/>
                        <a:cs typeface="Times New Roman"/>
                      </a:endParaRPr>
                    </a:p>
                  </a:txBody>
                  <a:tcPr marL="51671" marR="51671" marT="0" marB="0"/>
                </a:tc>
              </a:tr>
              <a:tr h="579957">
                <a:tc>
                  <a:txBody>
                    <a:bodyPr/>
                    <a:lstStyle/>
                    <a:p>
                      <a:pPr marL="0" marR="0">
                        <a:lnSpc>
                          <a:spcPct val="115000"/>
                        </a:lnSpc>
                        <a:spcBef>
                          <a:spcPts val="0"/>
                        </a:spcBef>
                        <a:spcAft>
                          <a:spcPts val="1000"/>
                        </a:spcAft>
                      </a:pPr>
                      <a:r>
                        <a:rPr lang="en-US" sz="800">
                          <a:effectLst/>
                        </a:rPr>
                        <a:t>GUI 6</a:t>
                      </a:r>
                      <a:endParaRPr lang="en-US" sz="800">
                        <a:effectLst/>
                        <a:latin typeface="Calibri"/>
                        <a:ea typeface="Times New Roman"/>
                        <a:cs typeface="Times New Roman"/>
                      </a:endParaRPr>
                    </a:p>
                  </a:txBody>
                  <a:tcPr marL="51671" marR="51671" marT="0" marB="0"/>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000"/>
                        </a:spcAft>
                      </a:pPr>
                      <a:r>
                        <a:rPr lang="en-US" sz="800">
                          <a:effectLst/>
                        </a:rPr>
                        <a:t>Section name is bold</a:t>
                      </a:r>
                      <a:endParaRPr lang="en-US" sz="80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a:effectLst/>
                        </a:rPr>
                        <a:t>Pass</a:t>
                      </a:r>
                      <a:endParaRPr lang="en-US" sz="800">
                        <a:effectLst/>
                        <a:latin typeface="Calibri"/>
                        <a:ea typeface="Times New Roman"/>
                        <a:cs typeface="Times New Roman"/>
                      </a:endParaRPr>
                    </a:p>
                  </a:txBody>
                  <a:tcPr marL="51671" marR="51671" marT="0" marB="0"/>
                </a:tc>
              </a:tr>
              <a:tr h="645203">
                <a:tc>
                  <a:txBody>
                    <a:bodyPr/>
                    <a:lstStyle/>
                    <a:p>
                      <a:pPr marL="0" marR="0">
                        <a:lnSpc>
                          <a:spcPct val="115000"/>
                        </a:lnSpc>
                        <a:spcBef>
                          <a:spcPts val="0"/>
                        </a:spcBef>
                        <a:spcAft>
                          <a:spcPts val="1000"/>
                        </a:spcAft>
                      </a:pPr>
                      <a:r>
                        <a:rPr lang="en-US" sz="800">
                          <a:effectLst/>
                        </a:rPr>
                        <a:t>GUI 7</a:t>
                      </a:r>
                      <a:endParaRPr lang="en-US" sz="800">
                        <a:effectLst/>
                        <a:latin typeface="Calibri"/>
                        <a:ea typeface="Times New Roman"/>
                        <a:cs typeface="Times New Roman"/>
                      </a:endParaRPr>
                    </a:p>
                  </a:txBody>
                  <a:tcPr marL="51671" marR="51671" marT="0" marB="0"/>
                </a:tc>
                <a:tc>
                  <a:txBody>
                    <a:bodyPr/>
                    <a:lstStyle/>
                    <a:p>
                      <a:pPr marL="0" marR="0" algn="ctr">
                        <a:lnSpc>
                          <a:spcPct val="115000"/>
                        </a:lnSpc>
                        <a:spcBef>
                          <a:spcPts val="0"/>
                        </a:spcBef>
                        <a:spcAft>
                          <a:spcPts val="1000"/>
                        </a:spcAft>
                      </a:pPr>
                      <a:r>
                        <a:rPr lang="en-US" sz="800">
                          <a:effectLst/>
                        </a:rPr>
                        <a:t>Dropdownlist’s option view</a:t>
                      </a:r>
                      <a:endParaRPr lang="en-US" sz="800">
                        <a:effectLst/>
                        <a:latin typeface="Calibri"/>
                        <a:ea typeface="Times New Roman"/>
                        <a:cs typeface="Times New Roman"/>
                      </a:endParaRPr>
                    </a:p>
                  </a:txBody>
                  <a:tcPr marL="51671" marR="51671" marT="0" marB="0" anchor="ctr"/>
                </a:tc>
                <a:tc>
                  <a:txBody>
                    <a:bodyPr/>
                    <a:lstStyle/>
                    <a:p>
                      <a:pPr marL="0" marR="0" algn="ctr">
                        <a:lnSpc>
                          <a:spcPct val="115000"/>
                        </a:lnSpc>
                        <a:spcBef>
                          <a:spcPts val="0"/>
                        </a:spcBef>
                        <a:spcAft>
                          <a:spcPts val="1000"/>
                        </a:spcAft>
                      </a:pPr>
                      <a:r>
                        <a:rPr lang="en-US" sz="800">
                          <a:effectLst/>
                        </a:rPr>
                        <a:t>Click on dropdownlist</a:t>
                      </a:r>
                      <a:endParaRPr lang="en-US" sz="800">
                        <a:effectLst/>
                        <a:latin typeface="Calibri"/>
                        <a:ea typeface="Times New Roman"/>
                        <a:cs typeface="Times New Roman"/>
                      </a:endParaRPr>
                    </a:p>
                  </a:txBody>
                  <a:tcPr marL="51671" marR="51671" marT="0" marB="0" anchor="ctr"/>
                </a:tc>
                <a:tc>
                  <a:txBody>
                    <a:bodyPr/>
                    <a:lstStyle/>
                    <a:p>
                      <a:pPr marL="0" marR="0">
                        <a:lnSpc>
                          <a:spcPct val="115000"/>
                        </a:lnSpc>
                        <a:spcBef>
                          <a:spcPts val="0"/>
                        </a:spcBef>
                        <a:spcAft>
                          <a:spcPts val="1000"/>
                        </a:spcAft>
                      </a:pPr>
                      <a:r>
                        <a:rPr lang="en-US" sz="800">
                          <a:effectLst/>
                        </a:rPr>
                        <a:t>All options are display fully</a:t>
                      </a:r>
                      <a:endParaRPr lang="en-US" sz="80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a:effectLst/>
                        </a:rPr>
                        <a:t>Pass</a:t>
                      </a:r>
                      <a:endParaRPr lang="en-US" sz="800">
                        <a:effectLst/>
                        <a:latin typeface="Calibri"/>
                        <a:ea typeface="Times New Roman"/>
                        <a:cs typeface="Times New Roman"/>
                      </a:endParaRPr>
                    </a:p>
                  </a:txBody>
                  <a:tcPr marL="51671" marR="51671" marT="0" marB="0"/>
                </a:tc>
              </a:tr>
              <a:tr h="739446">
                <a:tc>
                  <a:txBody>
                    <a:bodyPr/>
                    <a:lstStyle/>
                    <a:p>
                      <a:pPr marL="0" marR="0">
                        <a:lnSpc>
                          <a:spcPct val="115000"/>
                        </a:lnSpc>
                        <a:spcBef>
                          <a:spcPts val="0"/>
                        </a:spcBef>
                        <a:spcAft>
                          <a:spcPts val="1000"/>
                        </a:spcAft>
                      </a:pPr>
                      <a:r>
                        <a:rPr lang="en-US" sz="800">
                          <a:effectLst/>
                        </a:rPr>
                        <a:t>GUI 8</a:t>
                      </a:r>
                      <a:endParaRPr lang="en-US" sz="800">
                        <a:effectLst/>
                        <a:latin typeface="Calibri"/>
                        <a:ea typeface="Times New Roman"/>
                        <a:cs typeface="Times New Roman"/>
                      </a:endParaRPr>
                    </a:p>
                  </a:txBody>
                  <a:tcPr marL="51671" marR="51671" marT="0" marB="0"/>
                </a:tc>
                <a:tc>
                  <a:txBody>
                    <a:bodyPr/>
                    <a:lstStyle/>
                    <a:p>
                      <a:pPr marL="0" marR="0" algn="ctr">
                        <a:lnSpc>
                          <a:spcPct val="115000"/>
                        </a:lnSpc>
                        <a:spcBef>
                          <a:spcPts val="0"/>
                        </a:spcBef>
                        <a:spcAft>
                          <a:spcPts val="1000"/>
                        </a:spcAft>
                      </a:pPr>
                      <a:r>
                        <a:rPr lang="en-US" sz="800">
                          <a:effectLst/>
                        </a:rPr>
                        <a:t>Dropdownlist pre-selected</a:t>
                      </a:r>
                      <a:endParaRPr lang="en-US" sz="800">
                        <a:effectLst/>
                        <a:latin typeface="Calibri"/>
                        <a:ea typeface="Times New Roman"/>
                        <a:cs typeface="Times New Roman"/>
                      </a:endParaRPr>
                    </a:p>
                  </a:txBody>
                  <a:tcPr marL="51671" marR="51671" marT="0" marB="0" anchor="ctr"/>
                </a:tc>
                <a:tc>
                  <a:txBody>
                    <a:bodyPr/>
                    <a:lstStyle/>
                    <a:p>
                      <a:pPr marL="0" marR="0" algn="ctr">
                        <a:lnSpc>
                          <a:spcPct val="115000"/>
                        </a:lnSpc>
                        <a:spcBef>
                          <a:spcPts val="0"/>
                        </a:spcBef>
                        <a:spcAft>
                          <a:spcPts val="1000"/>
                        </a:spcAft>
                      </a:pPr>
                      <a:r>
                        <a:rPr lang="en-US" sz="800">
                          <a:effectLst/>
                        </a:rPr>
                        <a:t>Look at dropdownlist on the screen</a:t>
                      </a:r>
                      <a:endParaRPr lang="en-US" sz="800">
                        <a:effectLst/>
                        <a:latin typeface="Calibri"/>
                        <a:ea typeface="Times New Roman"/>
                        <a:cs typeface="Times New Roman"/>
                      </a:endParaRPr>
                    </a:p>
                  </a:txBody>
                  <a:tcPr marL="51671" marR="51671" marT="0" marB="0" anchor="ctr"/>
                </a:tc>
                <a:tc>
                  <a:txBody>
                    <a:bodyPr/>
                    <a:lstStyle/>
                    <a:p>
                      <a:pPr marL="0" marR="0">
                        <a:lnSpc>
                          <a:spcPct val="115000"/>
                        </a:lnSpc>
                        <a:spcBef>
                          <a:spcPts val="0"/>
                        </a:spcBef>
                        <a:spcAft>
                          <a:spcPts val="1000"/>
                        </a:spcAft>
                      </a:pPr>
                      <a:r>
                        <a:rPr lang="en-US" sz="800">
                          <a:effectLst/>
                        </a:rPr>
                        <a:t>Each dropdownlist has its own default selected attribute</a:t>
                      </a:r>
                      <a:endParaRPr lang="en-US" sz="80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a:effectLst/>
                        </a:rPr>
                        <a:t>Pass</a:t>
                      </a:r>
                      <a:endParaRPr lang="en-US" sz="800">
                        <a:effectLst/>
                        <a:latin typeface="Calibri"/>
                        <a:ea typeface="Times New Roman"/>
                        <a:cs typeface="Times New Roman"/>
                      </a:endParaRPr>
                    </a:p>
                  </a:txBody>
                  <a:tcPr marL="51671" marR="51671" marT="0" marB="0"/>
                </a:tc>
              </a:tr>
              <a:tr h="684350">
                <a:tc>
                  <a:txBody>
                    <a:bodyPr/>
                    <a:lstStyle/>
                    <a:p>
                      <a:pPr marL="0" marR="0">
                        <a:lnSpc>
                          <a:spcPct val="115000"/>
                        </a:lnSpc>
                        <a:spcBef>
                          <a:spcPts val="0"/>
                        </a:spcBef>
                        <a:spcAft>
                          <a:spcPts val="1000"/>
                        </a:spcAft>
                      </a:pPr>
                      <a:r>
                        <a:rPr lang="en-US" sz="800">
                          <a:effectLst/>
                        </a:rPr>
                        <a:t>GUI 9</a:t>
                      </a:r>
                      <a:endParaRPr lang="en-US" sz="800">
                        <a:effectLst/>
                        <a:latin typeface="Calibri"/>
                        <a:ea typeface="Times New Roman"/>
                        <a:cs typeface="Times New Roman"/>
                      </a:endParaRPr>
                    </a:p>
                  </a:txBody>
                  <a:tcPr marL="51671" marR="51671" marT="0" marB="0"/>
                </a:tc>
                <a:tc>
                  <a:txBody>
                    <a:bodyPr/>
                    <a:lstStyle/>
                    <a:p>
                      <a:pPr marL="0" marR="0" algn="ctr">
                        <a:lnSpc>
                          <a:spcPct val="115000"/>
                        </a:lnSpc>
                        <a:spcBef>
                          <a:spcPts val="0"/>
                        </a:spcBef>
                        <a:spcAft>
                          <a:spcPts val="1000"/>
                        </a:spcAft>
                      </a:pPr>
                      <a:r>
                        <a:rPr lang="en-US" sz="800">
                          <a:effectLst/>
                        </a:rPr>
                        <a:t>Combo box’s option view</a:t>
                      </a:r>
                      <a:endParaRPr lang="en-US" sz="800">
                        <a:effectLst/>
                        <a:latin typeface="Calibri"/>
                        <a:ea typeface="Times New Roman"/>
                        <a:cs typeface="Times New Roman"/>
                      </a:endParaRPr>
                    </a:p>
                  </a:txBody>
                  <a:tcPr marL="51671" marR="51671" marT="0" marB="0" anchor="ctr"/>
                </a:tc>
                <a:tc>
                  <a:txBody>
                    <a:bodyPr/>
                    <a:lstStyle/>
                    <a:p>
                      <a:pPr marL="0" marR="0" algn="ctr">
                        <a:lnSpc>
                          <a:spcPct val="115000"/>
                        </a:lnSpc>
                        <a:spcBef>
                          <a:spcPts val="0"/>
                        </a:spcBef>
                        <a:spcAft>
                          <a:spcPts val="1000"/>
                        </a:spcAft>
                      </a:pPr>
                      <a:r>
                        <a:rPr lang="en-US" sz="800">
                          <a:effectLst/>
                        </a:rPr>
                        <a:t>Look at combo box on the screen</a:t>
                      </a:r>
                      <a:endParaRPr lang="en-US" sz="800">
                        <a:effectLst/>
                        <a:latin typeface="Calibri"/>
                        <a:ea typeface="Times New Roman"/>
                        <a:cs typeface="Times New Roman"/>
                      </a:endParaRPr>
                    </a:p>
                  </a:txBody>
                  <a:tcPr marL="51671" marR="51671" marT="0" marB="0" anchor="ctr"/>
                </a:tc>
                <a:tc>
                  <a:txBody>
                    <a:bodyPr/>
                    <a:lstStyle/>
                    <a:p>
                      <a:pPr marL="0" marR="0">
                        <a:lnSpc>
                          <a:spcPct val="115000"/>
                        </a:lnSpc>
                        <a:spcBef>
                          <a:spcPts val="0"/>
                        </a:spcBef>
                        <a:spcAft>
                          <a:spcPts val="1000"/>
                        </a:spcAft>
                      </a:pPr>
                      <a:r>
                        <a:rPr lang="en-US" sz="800">
                          <a:effectLst/>
                        </a:rPr>
                        <a:t>All options are display fully</a:t>
                      </a:r>
                      <a:endParaRPr lang="en-US" sz="80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a:effectLst/>
                        </a:rPr>
                        <a:t>Pass</a:t>
                      </a:r>
                      <a:endParaRPr lang="en-US" sz="800">
                        <a:effectLst/>
                        <a:latin typeface="Calibri"/>
                        <a:ea typeface="Times New Roman"/>
                        <a:cs typeface="Times New Roman"/>
                      </a:endParaRPr>
                    </a:p>
                  </a:txBody>
                  <a:tcPr marL="51671" marR="51671" marT="0" marB="0"/>
                </a:tc>
              </a:tr>
              <a:tr h="739446">
                <a:tc>
                  <a:txBody>
                    <a:bodyPr/>
                    <a:lstStyle/>
                    <a:p>
                      <a:pPr marL="0" marR="0">
                        <a:lnSpc>
                          <a:spcPct val="115000"/>
                        </a:lnSpc>
                        <a:spcBef>
                          <a:spcPts val="0"/>
                        </a:spcBef>
                        <a:spcAft>
                          <a:spcPts val="1000"/>
                        </a:spcAft>
                      </a:pPr>
                      <a:r>
                        <a:rPr lang="en-US" sz="800">
                          <a:effectLst/>
                        </a:rPr>
                        <a:t>GUI 10</a:t>
                      </a:r>
                      <a:endParaRPr lang="en-US" sz="800">
                        <a:effectLst/>
                        <a:latin typeface="Calibri"/>
                        <a:ea typeface="Times New Roman"/>
                        <a:cs typeface="Times New Roman"/>
                      </a:endParaRPr>
                    </a:p>
                  </a:txBody>
                  <a:tcPr marL="51671" marR="51671" marT="0" marB="0"/>
                </a:tc>
                <a:tc>
                  <a:txBody>
                    <a:bodyPr/>
                    <a:lstStyle/>
                    <a:p>
                      <a:pPr marL="0" marR="0" algn="ctr">
                        <a:lnSpc>
                          <a:spcPct val="115000"/>
                        </a:lnSpc>
                        <a:spcBef>
                          <a:spcPts val="0"/>
                        </a:spcBef>
                        <a:spcAft>
                          <a:spcPts val="1000"/>
                        </a:spcAft>
                      </a:pPr>
                      <a:r>
                        <a:rPr lang="en-US" sz="800" dirty="0">
                          <a:effectLst/>
                        </a:rPr>
                        <a:t>Combo box pre-selected</a:t>
                      </a:r>
                      <a:endParaRPr lang="en-US" sz="800" dirty="0">
                        <a:effectLst/>
                        <a:latin typeface="Calibri"/>
                        <a:ea typeface="Times New Roman"/>
                        <a:cs typeface="Times New Roman"/>
                      </a:endParaRPr>
                    </a:p>
                  </a:txBody>
                  <a:tcPr marL="51671" marR="51671" marT="0" marB="0" anchor="ctr"/>
                </a:tc>
                <a:tc>
                  <a:txBody>
                    <a:bodyPr/>
                    <a:lstStyle/>
                    <a:p>
                      <a:pPr marL="0" marR="0" algn="ctr">
                        <a:lnSpc>
                          <a:spcPct val="115000"/>
                        </a:lnSpc>
                        <a:spcBef>
                          <a:spcPts val="0"/>
                        </a:spcBef>
                        <a:spcAft>
                          <a:spcPts val="1000"/>
                        </a:spcAft>
                      </a:pPr>
                      <a:r>
                        <a:rPr lang="en-US" sz="800" dirty="0">
                          <a:effectLst/>
                        </a:rPr>
                        <a:t>Look at </a:t>
                      </a:r>
                      <a:r>
                        <a:rPr lang="en-US" sz="800" dirty="0" err="1">
                          <a:effectLst/>
                        </a:rPr>
                        <a:t>dropdownlist</a:t>
                      </a:r>
                      <a:r>
                        <a:rPr lang="en-US" sz="800" dirty="0">
                          <a:effectLst/>
                        </a:rPr>
                        <a:t> on the screen</a:t>
                      </a:r>
                      <a:endParaRPr lang="en-US" sz="800" dirty="0">
                        <a:effectLst/>
                        <a:latin typeface="Calibri"/>
                        <a:ea typeface="Times New Roman"/>
                        <a:cs typeface="Times New Roman"/>
                      </a:endParaRPr>
                    </a:p>
                  </a:txBody>
                  <a:tcPr marL="51671" marR="51671" marT="0" marB="0" anchor="ctr"/>
                </a:tc>
                <a:tc>
                  <a:txBody>
                    <a:bodyPr/>
                    <a:lstStyle/>
                    <a:p>
                      <a:pPr marL="0" marR="0">
                        <a:lnSpc>
                          <a:spcPct val="115000"/>
                        </a:lnSpc>
                        <a:spcBef>
                          <a:spcPts val="0"/>
                        </a:spcBef>
                        <a:spcAft>
                          <a:spcPts val="1000"/>
                        </a:spcAft>
                      </a:pPr>
                      <a:r>
                        <a:rPr lang="en-US" sz="800" dirty="0">
                          <a:effectLst/>
                        </a:rPr>
                        <a:t>No box is pre-selected</a:t>
                      </a:r>
                      <a:endParaRPr lang="en-US" sz="800" dirty="0">
                        <a:effectLst/>
                        <a:latin typeface="Calibri"/>
                        <a:ea typeface="Times New Roman"/>
                        <a:cs typeface="Times New Roman"/>
                      </a:endParaRPr>
                    </a:p>
                  </a:txBody>
                  <a:tcPr marL="51671" marR="51671" marT="0" marB="0"/>
                </a:tc>
                <a:tc>
                  <a:txBody>
                    <a:bodyPr/>
                    <a:lstStyle/>
                    <a:p>
                      <a:pPr marL="0" marR="0">
                        <a:lnSpc>
                          <a:spcPct val="115000"/>
                        </a:lnSpc>
                        <a:spcBef>
                          <a:spcPts val="0"/>
                        </a:spcBef>
                        <a:spcAft>
                          <a:spcPts val="1000"/>
                        </a:spcAft>
                      </a:pPr>
                      <a:r>
                        <a:rPr lang="en-US" sz="800" dirty="0">
                          <a:effectLst/>
                        </a:rPr>
                        <a:t>Pass</a:t>
                      </a:r>
                      <a:endParaRPr lang="en-US" sz="800" dirty="0">
                        <a:effectLst/>
                        <a:latin typeface="Calibri"/>
                        <a:ea typeface="Times New Roman"/>
                        <a:cs typeface="Times New Roman"/>
                      </a:endParaRPr>
                    </a:p>
                  </a:txBody>
                  <a:tcPr marL="51671" marR="51671" marT="0" marB="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93180535"/>
              </p:ext>
            </p:extLst>
          </p:nvPr>
        </p:nvGraphicFramePr>
        <p:xfrm>
          <a:off x="0" y="239486"/>
          <a:ext cx="9144000" cy="5638802"/>
        </p:xfrm>
        <a:graphic>
          <a:graphicData uri="http://schemas.openxmlformats.org/drawingml/2006/table">
            <a:tbl>
              <a:tblPr firstRow="1" firstCol="1" bandRow="1">
                <a:tableStyleId>{5C22544A-7EE6-4342-B048-85BDC9FD1C3A}</a:tableStyleId>
              </a:tblPr>
              <a:tblGrid>
                <a:gridCol w="688879"/>
                <a:gridCol w="1114402"/>
                <a:gridCol w="1653061"/>
                <a:gridCol w="538659"/>
                <a:gridCol w="619740"/>
                <a:gridCol w="639853"/>
                <a:gridCol w="521060"/>
                <a:gridCol w="2616612"/>
                <a:gridCol w="751734"/>
              </a:tblGrid>
              <a:tr h="345499">
                <a:tc>
                  <a:txBody>
                    <a:bodyPr/>
                    <a:lstStyle/>
                    <a:p>
                      <a:pPr marL="0" marR="0">
                        <a:lnSpc>
                          <a:spcPct val="115000"/>
                        </a:lnSpc>
                        <a:spcBef>
                          <a:spcPts val="0"/>
                        </a:spcBef>
                        <a:spcAft>
                          <a:spcPts val="0"/>
                        </a:spcAft>
                      </a:pPr>
                      <a:r>
                        <a:rPr lang="en-US" sz="800" dirty="0">
                          <a:effectLst/>
                        </a:rPr>
                        <a:t> </a:t>
                      </a:r>
                      <a:endParaRPr lang="en-US" sz="900" dirty="0">
                        <a:effectLst/>
                        <a:latin typeface="Calibri"/>
                        <a:ea typeface="Times New Roman"/>
                        <a:cs typeface="Times New Roman"/>
                      </a:endParaRPr>
                    </a:p>
                  </a:txBody>
                  <a:tcPr marL="54257" marR="54257" marT="0" marB="0" anchor="b"/>
                </a:tc>
                <a:tc gridSpan="7">
                  <a:txBody>
                    <a:bodyPr/>
                    <a:lstStyle/>
                    <a:p>
                      <a:pPr marL="0" marR="0" algn="ctr">
                        <a:lnSpc>
                          <a:spcPct val="115000"/>
                        </a:lnSpc>
                        <a:spcBef>
                          <a:spcPts val="0"/>
                        </a:spcBef>
                        <a:spcAft>
                          <a:spcPts val="0"/>
                        </a:spcAft>
                      </a:pPr>
                      <a:r>
                        <a:rPr lang="en-US" sz="1600" dirty="0">
                          <a:effectLst/>
                        </a:rPr>
                        <a:t>TEST REPORT</a:t>
                      </a:r>
                      <a:endParaRPr lang="en-US" sz="900" dirty="0">
                        <a:effectLst/>
                        <a:latin typeface="Calibri"/>
                        <a:ea typeface="Times New Roman"/>
                        <a:cs typeface="Times New Roman"/>
                      </a:endParaRPr>
                    </a:p>
                  </a:txBody>
                  <a:tcPr marL="54257" marR="54257"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8383">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Project Name</a:t>
                      </a:r>
                      <a:endParaRPr lang="en-US" sz="900">
                        <a:effectLst/>
                        <a:latin typeface="Calibri"/>
                        <a:ea typeface="Times New Roman"/>
                        <a:cs typeface="Times New Roman"/>
                      </a:endParaRPr>
                    </a:p>
                  </a:txBody>
                  <a:tcPr marL="54257" marR="54257" marT="0" marB="0" anchor="ctr"/>
                </a:tc>
                <a:tc gridSpan="2">
                  <a:txBody>
                    <a:bodyPr/>
                    <a:lstStyle/>
                    <a:p>
                      <a:pPr marL="0" marR="0">
                        <a:lnSpc>
                          <a:spcPct val="115000"/>
                        </a:lnSpc>
                        <a:spcBef>
                          <a:spcPts val="0"/>
                        </a:spcBef>
                        <a:spcAft>
                          <a:spcPts val="0"/>
                        </a:spcAft>
                      </a:pPr>
                      <a:r>
                        <a:rPr lang="en-US" sz="800">
                          <a:effectLst/>
                        </a:rPr>
                        <a:t>Human Resource for IRS</a:t>
                      </a:r>
                      <a:endParaRPr lang="en-US" sz="900">
                        <a:effectLst/>
                        <a:latin typeface="Calibri"/>
                        <a:ea typeface="Times New Roman"/>
                        <a:cs typeface="Times New Roman"/>
                      </a:endParaRPr>
                    </a:p>
                  </a:txBody>
                  <a:tcPr marL="54257" marR="54257" marT="0" marB="0" anchor="b"/>
                </a:tc>
                <a:tc hMerge="1">
                  <a:txBody>
                    <a:bodyPr/>
                    <a:lstStyle/>
                    <a:p>
                      <a:endParaRPr lang="en-US"/>
                    </a:p>
                  </a:txBody>
                  <a:tcPr/>
                </a:tc>
                <a:tc gridSpan="2">
                  <a:txBody>
                    <a:bodyPr/>
                    <a:lstStyle/>
                    <a:p>
                      <a:pPr marL="0" marR="0">
                        <a:lnSpc>
                          <a:spcPct val="115000"/>
                        </a:lnSpc>
                        <a:spcBef>
                          <a:spcPts val="0"/>
                        </a:spcBef>
                        <a:spcAft>
                          <a:spcPts val="0"/>
                        </a:spcAft>
                      </a:pPr>
                      <a:r>
                        <a:rPr lang="en-US" sz="800">
                          <a:effectLst/>
                        </a:rPr>
                        <a:t>Creator</a:t>
                      </a:r>
                      <a:endParaRPr lang="en-US" sz="900">
                        <a:effectLst/>
                        <a:latin typeface="Calibri"/>
                        <a:ea typeface="Times New Roman"/>
                        <a:cs typeface="Times New Roman"/>
                      </a:endParaRPr>
                    </a:p>
                  </a:txBody>
                  <a:tcPr marL="54257" marR="54257" marT="0" marB="0" anchor="b"/>
                </a:tc>
                <a:tc hMerge="1">
                  <a:txBody>
                    <a:bodyPr/>
                    <a:lstStyle/>
                    <a:p>
                      <a:endParaRPr lang="en-US"/>
                    </a:p>
                  </a:txBody>
                  <a:tcPr/>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Trần Minh Thắng</a:t>
                      </a:r>
                      <a:endParaRPr lang="en-US" sz="900">
                        <a:effectLst/>
                        <a:latin typeface="Calibri"/>
                        <a:ea typeface="Times New Roman"/>
                        <a:cs typeface="Times New Roman"/>
                      </a:endParaRPr>
                    </a:p>
                  </a:txBody>
                  <a:tcPr marL="54257" marR="54257" marT="0" marB="0"/>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345499">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Project Code</a:t>
                      </a:r>
                      <a:endParaRPr lang="en-US" sz="900">
                        <a:effectLst/>
                        <a:latin typeface="Calibri"/>
                        <a:ea typeface="Times New Roman"/>
                        <a:cs typeface="Times New Roman"/>
                      </a:endParaRPr>
                    </a:p>
                  </a:txBody>
                  <a:tcPr marL="54257" marR="54257" marT="0" marB="0" anchor="ctr"/>
                </a:tc>
                <a:tc gridSpan="2">
                  <a:txBody>
                    <a:bodyPr/>
                    <a:lstStyle/>
                    <a:p>
                      <a:pPr marL="0" marR="0">
                        <a:lnSpc>
                          <a:spcPct val="115000"/>
                        </a:lnSpc>
                        <a:spcBef>
                          <a:spcPts val="0"/>
                        </a:spcBef>
                        <a:spcAft>
                          <a:spcPts val="0"/>
                        </a:spcAft>
                      </a:pPr>
                      <a:r>
                        <a:rPr lang="en-US" sz="800">
                          <a:effectLst/>
                        </a:rPr>
                        <a:t>HIRS</a:t>
                      </a:r>
                      <a:endParaRPr lang="en-US" sz="900">
                        <a:effectLst/>
                        <a:latin typeface="Calibri"/>
                        <a:ea typeface="Times New Roman"/>
                        <a:cs typeface="Times New Roman"/>
                      </a:endParaRPr>
                    </a:p>
                  </a:txBody>
                  <a:tcPr marL="54257" marR="54257" marT="0" marB="0" anchor="b"/>
                </a:tc>
                <a:tc hMerge="1">
                  <a:txBody>
                    <a:bodyPr/>
                    <a:lstStyle/>
                    <a:p>
                      <a:endParaRPr lang="en-US"/>
                    </a:p>
                  </a:txBody>
                  <a:tcPr/>
                </a:tc>
                <a:tc gridSpan="2">
                  <a:txBody>
                    <a:bodyPr/>
                    <a:lstStyle/>
                    <a:p>
                      <a:pPr marL="0" marR="0">
                        <a:lnSpc>
                          <a:spcPct val="115000"/>
                        </a:lnSpc>
                        <a:spcBef>
                          <a:spcPts val="0"/>
                        </a:spcBef>
                        <a:spcAft>
                          <a:spcPts val="0"/>
                        </a:spcAft>
                      </a:pPr>
                      <a:r>
                        <a:rPr lang="en-US" sz="800">
                          <a:effectLst/>
                        </a:rPr>
                        <a:t>Reviewer/Approver</a:t>
                      </a:r>
                      <a:endParaRPr lang="en-US" sz="900">
                        <a:effectLst/>
                        <a:latin typeface="Calibri"/>
                        <a:ea typeface="Times New Roman"/>
                        <a:cs typeface="Times New Roman"/>
                      </a:endParaRPr>
                    </a:p>
                  </a:txBody>
                  <a:tcPr marL="54257" marR="54257" marT="0" marB="0" anchor="b"/>
                </a:tc>
                <a:tc hMerge="1">
                  <a:txBody>
                    <a:bodyPr/>
                    <a:lstStyle/>
                    <a:p>
                      <a:endParaRPr lang="en-US"/>
                    </a:p>
                  </a:txBody>
                  <a:tcPr/>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345499">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Document Code</a:t>
                      </a:r>
                      <a:endParaRPr lang="en-US" sz="900">
                        <a:effectLst/>
                        <a:latin typeface="Calibri"/>
                        <a:ea typeface="Times New Roman"/>
                        <a:cs typeface="Times New Roman"/>
                      </a:endParaRPr>
                    </a:p>
                  </a:txBody>
                  <a:tcPr marL="54257" marR="54257" marT="0" marB="0" anchor="ctr"/>
                </a:tc>
                <a:tc gridSpan="2">
                  <a:txBody>
                    <a:bodyPr/>
                    <a:lstStyle/>
                    <a:p>
                      <a:pPr marL="0" marR="0">
                        <a:lnSpc>
                          <a:spcPct val="115000"/>
                        </a:lnSpc>
                        <a:spcBef>
                          <a:spcPts val="0"/>
                        </a:spcBef>
                        <a:spcAft>
                          <a:spcPts val="0"/>
                        </a:spcAft>
                      </a:pPr>
                      <a:r>
                        <a:rPr lang="en-US" sz="800">
                          <a:effectLst/>
                        </a:rPr>
                        <a:t>HIRS_Test Report_vx.x</a:t>
                      </a:r>
                      <a:endParaRPr lang="en-US" sz="900">
                        <a:effectLst/>
                        <a:latin typeface="Calibri"/>
                        <a:ea typeface="Times New Roman"/>
                        <a:cs typeface="Times New Roman"/>
                      </a:endParaRPr>
                    </a:p>
                  </a:txBody>
                  <a:tcPr marL="54257" marR="54257" marT="0" marB="0" anchor="b"/>
                </a:tc>
                <a:tc hMerge="1">
                  <a:txBody>
                    <a:bodyPr/>
                    <a:lstStyle/>
                    <a:p>
                      <a:endParaRPr lang="en-US"/>
                    </a:p>
                  </a:txBody>
                  <a:tcPr/>
                </a:tc>
                <a:tc gridSpan="2">
                  <a:txBody>
                    <a:bodyPr/>
                    <a:lstStyle/>
                    <a:p>
                      <a:pPr marL="0" marR="0">
                        <a:lnSpc>
                          <a:spcPct val="115000"/>
                        </a:lnSpc>
                        <a:spcBef>
                          <a:spcPts val="0"/>
                        </a:spcBef>
                        <a:spcAft>
                          <a:spcPts val="0"/>
                        </a:spcAft>
                      </a:pPr>
                      <a:r>
                        <a:rPr lang="en-US" sz="800">
                          <a:effectLst/>
                        </a:rPr>
                        <a:t>Issue Date</a:t>
                      </a:r>
                      <a:endParaRPr lang="en-US" sz="900">
                        <a:effectLst/>
                        <a:latin typeface="Calibri"/>
                        <a:ea typeface="Times New Roman"/>
                        <a:cs typeface="Times New Roman"/>
                      </a:endParaRPr>
                    </a:p>
                  </a:txBody>
                  <a:tcPr marL="54257" marR="54257" marT="0" marB="0" anchor="b"/>
                </a:tc>
                <a:tc hMerge="1">
                  <a:txBody>
                    <a:bodyPr/>
                    <a:lstStyle/>
                    <a:p>
                      <a:endParaRPr lang="en-US"/>
                    </a:p>
                  </a:txBody>
                  <a:tcPr/>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&lt;Date when this test report is created&gt;</a:t>
                      </a:r>
                      <a:endParaRPr lang="en-US" sz="900">
                        <a:effectLst/>
                        <a:latin typeface="Calibri"/>
                        <a:ea typeface="Times New Roman"/>
                        <a:cs typeface="Times New Roman"/>
                      </a:endParaRPr>
                    </a:p>
                  </a:txBody>
                  <a:tcPr marL="54257" marR="54257" marT="0" marB="0"/>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272269">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Notes</a:t>
                      </a:r>
                      <a:endParaRPr lang="en-US" sz="900">
                        <a:effectLst/>
                        <a:latin typeface="Calibri"/>
                        <a:ea typeface="Times New Roman"/>
                        <a:cs typeface="Times New Roman"/>
                      </a:endParaRPr>
                    </a:p>
                  </a:txBody>
                  <a:tcPr marL="54257" marR="54257" marT="0" marB="0" anchor="ctr"/>
                </a:tc>
                <a:tc gridSpan="6">
                  <a:txBody>
                    <a:bodyPr/>
                    <a:lstStyle/>
                    <a:p>
                      <a:pPr marL="0" marR="0">
                        <a:lnSpc>
                          <a:spcPct val="115000"/>
                        </a:lnSpc>
                        <a:spcBef>
                          <a:spcPts val="0"/>
                        </a:spcBef>
                        <a:spcAft>
                          <a:spcPts val="0"/>
                        </a:spcAft>
                      </a:pPr>
                      <a:r>
                        <a:rPr lang="en-US" sz="800">
                          <a:effectLst/>
                        </a:rPr>
                        <a:t>&lt;List modules included in this release&gt; ex: Release 1 includes 2 modules: Module1 and Module2</a:t>
                      </a:r>
                      <a:endParaRPr lang="en-US" sz="900">
                        <a:effectLst/>
                        <a:latin typeface="Calibri"/>
                        <a:ea typeface="Times New Roman"/>
                        <a:cs typeface="Times New Roman"/>
                      </a:endParaRPr>
                    </a:p>
                  </a:txBody>
                  <a:tcPr marL="54257" marR="5425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8383">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dirty="0">
                          <a:effectLst/>
                        </a:rPr>
                        <a:t> </a:t>
                      </a:r>
                      <a:endParaRPr lang="en-US" sz="900" dirty="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345499">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No</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Module code</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Pass</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Fail</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Untested</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N/A</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Number of  test cases</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Recruitment Proposal</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23</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dirty="0">
                          <a:effectLst/>
                        </a:rPr>
                        <a:t>0</a:t>
                      </a:r>
                      <a:endParaRPr lang="en-US" sz="900" dirty="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dirty="0">
                          <a:effectLst/>
                        </a:rPr>
                        <a:t>23</a:t>
                      </a:r>
                      <a:endParaRPr lang="en-US" sz="900" dirty="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RecruitmentProposalList</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11</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12</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3</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Recruitment Proposal View</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24</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24</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4</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Recruitment Plan</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28</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28</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5</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CV Online</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34</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dirty="0">
                          <a:effectLst/>
                        </a:rPr>
                        <a:t>1</a:t>
                      </a:r>
                      <a:endParaRPr lang="en-US" sz="900" dirty="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35</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6</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Picking Candidate</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15</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dirty="0">
                          <a:effectLst/>
                        </a:rPr>
                        <a:t>0</a:t>
                      </a:r>
                      <a:endParaRPr lang="en-US" sz="900" dirty="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dirty="0">
                          <a:effectLst/>
                        </a:rPr>
                        <a:t>0</a:t>
                      </a:r>
                      <a:endParaRPr lang="en-US" sz="900" dirty="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15</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7</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Interview Schedule</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15</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17</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8</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Candidates List</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17</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17</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dirty="0">
                          <a:effectLst/>
                        </a:rPr>
                        <a:t> </a:t>
                      </a:r>
                      <a:endParaRPr lang="en-US" sz="900" dirty="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9</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Profile List</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16</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17</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10</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RatingForm</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12</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dirty="0">
                          <a:effectLst/>
                        </a:rPr>
                        <a:t>0</a:t>
                      </a:r>
                      <a:endParaRPr lang="en-US" sz="900" dirty="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12</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11</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Rating View</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21</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21</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12</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Rating Summary</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9</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9</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Sub total</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225</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5</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0</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230</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dirty="0">
                          <a:effectLst/>
                        </a:rPr>
                        <a:t> </a:t>
                      </a:r>
                      <a:endParaRPr lang="en-US" sz="900" dirty="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Test coverage</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r">
                        <a:lnSpc>
                          <a:spcPct val="115000"/>
                        </a:lnSpc>
                        <a:spcBef>
                          <a:spcPts val="0"/>
                        </a:spcBef>
                        <a:spcAft>
                          <a:spcPts val="0"/>
                        </a:spcAft>
                      </a:pPr>
                      <a:r>
                        <a:rPr lang="en-US" sz="800">
                          <a:effectLst/>
                        </a:rPr>
                        <a:t>100.00</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gridSpan="2">
                  <a:txBody>
                    <a:bodyPr/>
                    <a:lstStyle/>
                    <a:p>
                      <a:pPr marL="0" marR="0">
                        <a:lnSpc>
                          <a:spcPct val="115000"/>
                        </a:lnSpc>
                        <a:spcBef>
                          <a:spcPts val="0"/>
                        </a:spcBef>
                        <a:spcAft>
                          <a:spcPts val="0"/>
                        </a:spcAft>
                      </a:pPr>
                      <a:r>
                        <a:rPr lang="en-US" sz="800">
                          <a:effectLst/>
                        </a:rPr>
                        <a:t>Test successful coverage</a:t>
                      </a:r>
                      <a:endParaRPr lang="en-US" sz="900">
                        <a:effectLst/>
                        <a:latin typeface="Calibri"/>
                        <a:ea typeface="Times New Roman"/>
                        <a:cs typeface="Times New Roman"/>
                      </a:endParaRPr>
                    </a:p>
                  </a:txBody>
                  <a:tcPr marL="54257" marR="54257" marT="0" marB="0" anchor="b"/>
                </a:tc>
                <a:tc hMerge="1">
                  <a:txBody>
                    <a:bodyPr/>
                    <a:lstStyle/>
                    <a:p>
                      <a:endParaRPr lang="en-US"/>
                    </a:p>
                  </a:txBody>
                  <a:tcPr/>
                </a:tc>
                <a:tc>
                  <a:txBody>
                    <a:bodyPr/>
                    <a:lstStyle/>
                    <a:p>
                      <a:pPr marL="0" marR="0" algn="r">
                        <a:lnSpc>
                          <a:spcPct val="115000"/>
                        </a:lnSpc>
                        <a:spcBef>
                          <a:spcPts val="0"/>
                        </a:spcBef>
                        <a:spcAft>
                          <a:spcPts val="0"/>
                        </a:spcAft>
                      </a:pPr>
                      <a:r>
                        <a:rPr lang="en-US" sz="800">
                          <a:effectLst/>
                        </a:rPr>
                        <a:t>97.83</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gn="ctr">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r>
              <a:tr h="172751">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dirty="0">
                          <a:effectLst/>
                        </a:rPr>
                        <a:t> </a:t>
                      </a:r>
                      <a:endParaRPr lang="en-US" sz="900" dirty="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dirty="0">
                          <a:effectLst/>
                        </a:rPr>
                        <a:t> </a:t>
                      </a:r>
                      <a:endParaRPr lang="en-US" sz="900" dirty="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a:effectLst/>
                        </a:rPr>
                        <a:t> </a:t>
                      </a:r>
                      <a:endParaRPr lang="en-US" sz="90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dirty="0">
                          <a:effectLst/>
                        </a:rPr>
                        <a:t> </a:t>
                      </a:r>
                      <a:endParaRPr lang="en-US" sz="900" dirty="0">
                        <a:effectLst/>
                        <a:latin typeface="Calibri"/>
                        <a:ea typeface="Times New Roman"/>
                        <a:cs typeface="Times New Roman"/>
                      </a:endParaRPr>
                    </a:p>
                  </a:txBody>
                  <a:tcPr marL="54257" marR="54257" marT="0" marB="0" anchor="b"/>
                </a:tc>
                <a:tc>
                  <a:txBody>
                    <a:bodyPr/>
                    <a:lstStyle/>
                    <a:p>
                      <a:pPr marL="0" marR="0">
                        <a:lnSpc>
                          <a:spcPct val="115000"/>
                        </a:lnSpc>
                        <a:spcBef>
                          <a:spcPts val="0"/>
                        </a:spcBef>
                        <a:spcAft>
                          <a:spcPts val="0"/>
                        </a:spcAft>
                      </a:pPr>
                      <a:r>
                        <a:rPr lang="en-US" sz="800" dirty="0">
                          <a:effectLst/>
                        </a:rPr>
                        <a:t> </a:t>
                      </a:r>
                      <a:endParaRPr lang="en-US" sz="900" dirty="0">
                        <a:effectLst/>
                        <a:latin typeface="Calibri"/>
                        <a:ea typeface="Times New Roman"/>
                        <a:cs typeface="Times New Roman"/>
                      </a:endParaRPr>
                    </a:p>
                  </a:txBody>
                  <a:tcPr marL="54257" marR="54257" marT="0" marB="0" anchor="b"/>
                </a:tc>
              </a:tr>
            </a:tbl>
          </a:graphicData>
        </a:graphic>
      </p:graphicFrame>
    </p:spTree>
    <p:extLst>
      <p:ext uri="{BB962C8B-B14F-4D97-AF65-F5344CB8AC3E}">
        <p14:creationId xmlns:p14="http://schemas.microsoft.com/office/powerpoint/2010/main" val="2792687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5"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vertical)">
                                      <p:cBhvr>
                                        <p:cTn id="14" dur="500"/>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randombar(horizontal)">
                                      <p:cBhvr>
                                        <p:cTn id="19" dur="500"/>
                                        <p:tgtEl>
                                          <p:spTgt spid="6">
                                            <p:bg/>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7" dur="500"/>
                                        <p:tgtEl>
                                          <p:spTgt spid="6">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xit" presetSubtype="0" fill="hold" nodeType="click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Testing</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endParaRPr>
          </a:p>
        </p:txBody>
      </p:sp>
      <p:sp>
        <p:nvSpPr>
          <p:cNvPr id="4" name="Rectangle 3"/>
          <p:cNvSpPr/>
          <p:nvPr/>
        </p:nvSpPr>
        <p:spPr>
          <a:xfrm>
            <a:off x="1990725" y="2895600"/>
            <a:ext cx="7000875" cy="120015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60325" lvl="2" fontAlgn="auto">
              <a:spcBef>
                <a:spcPts val="0"/>
              </a:spcBef>
              <a:spcAft>
                <a:spcPts val="0"/>
              </a:spcAft>
              <a:defRPr/>
            </a:pPr>
            <a:r>
              <a:rPr lang="en-US" b="1" dirty="0">
                <a:latin typeface="+mn-lt"/>
                <a:cs typeface="+mn-cs"/>
              </a:rPr>
              <a:t>System Testing:</a:t>
            </a:r>
          </a:p>
          <a:p>
            <a:pPr marL="454025" lvl="2" indent="-285750" fontAlgn="auto">
              <a:spcBef>
                <a:spcPts val="0"/>
              </a:spcBef>
              <a:spcAft>
                <a:spcPts val="0"/>
              </a:spcAft>
              <a:buFont typeface="Arial" pitchFamily="34" charset="0"/>
              <a:buChar char="•"/>
              <a:tabLst>
                <a:tab pos="808038" algn="l"/>
                <a:tab pos="1265238" algn="l"/>
              </a:tabLst>
              <a:defRPr/>
            </a:pPr>
            <a:r>
              <a:rPr lang="en-US" dirty="0">
                <a:latin typeface="+mn-lt"/>
                <a:cs typeface="+mn-cs"/>
              </a:rPr>
              <a:t>The System tests will focus on the behavior of the HIRS system. Test Case will be executed against the system as well as screen mapping and error message testing</a:t>
            </a:r>
            <a:endParaRPr lang="en-US" b="1" dirty="0">
              <a:latin typeface="+mn-lt"/>
              <a:cs typeface="+mn-cs"/>
            </a:endParaRPr>
          </a:p>
        </p:txBody>
      </p:sp>
      <p:sp>
        <p:nvSpPr>
          <p:cNvPr id="5" name="Rectangle 4"/>
          <p:cNvSpPr>
            <a:spLocks noChangeArrowheads="1"/>
          </p:cNvSpPr>
          <p:nvPr/>
        </p:nvSpPr>
        <p:spPr bwMode="auto">
          <a:xfrm>
            <a:off x="1990725" y="4562474"/>
            <a:ext cx="7000875" cy="92392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p>
            <a:pPr marL="0" lvl="2"/>
            <a:r>
              <a:rPr lang="en-US" b="1" dirty="0"/>
              <a:t>User Acceptance Test</a:t>
            </a:r>
            <a:endParaRPr lang="en-US" dirty="0"/>
          </a:p>
          <a:p>
            <a:pPr marL="285750" indent="-285750">
              <a:buFont typeface="Arial" charset="0"/>
              <a:buChar char="•"/>
            </a:pPr>
            <a:r>
              <a:rPr lang="en-US" dirty="0"/>
              <a:t>to confirm that the system is developed according to the specified user requirements and is ready for operational use</a:t>
            </a:r>
          </a:p>
        </p:txBody>
      </p:sp>
      <p:sp>
        <p:nvSpPr>
          <p:cNvPr id="6" name="Rectangle 5"/>
          <p:cNvSpPr/>
          <p:nvPr/>
        </p:nvSpPr>
        <p:spPr>
          <a:xfrm>
            <a:off x="1990725" y="1504044"/>
            <a:ext cx="7000875" cy="9239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lvl="2" fontAlgn="auto">
              <a:spcBef>
                <a:spcPts val="0"/>
              </a:spcBef>
              <a:spcAft>
                <a:spcPts val="0"/>
              </a:spcAft>
              <a:defRPr/>
            </a:pPr>
            <a:r>
              <a:rPr lang="en-US" b="1" dirty="0">
                <a:latin typeface="+mn-lt"/>
                <a:cs typeface="+mn-cs"/>
              </a:rPr>
              <a:t>Integration Testing</a:t>
            </a:r>
          </a:p>
          <a:p>
            <a:pPr marL="285750" lvl="2" indent="-285750" fontAlgn="auto">
              <a:spcBef>
                <a:spcPts val="0"/>
              </a:spcBef>
              <a:spcAft>
                <a:spcPts val="0"/>
              </a:spcAft>
              <a:buFont typeface="Arial" pitchFamily="34" charset="0"/>
              <a:buChar char="•"/>
              <a:defRPr/>
            </a:pPr>
            <a:r>
              <a:rPr lang="en-US" dirty="0">
                <a:latin typeface="+mn-lt"/>
                <a:cs typeface="+mn-cs"/>
              </a:rPr>
              <a:t>Integration testing is to verify functional, performance, and reliability requirements placed on major design items</a:t>
            </a:r>
            <a:endParaRPr lang="en-US" b="1" dirty="0">
              <a:latin typeface="+mn-lt"/>
              <a:cs typeface="+mn-cs"/>
            </a:endParaRPr>
          </a:p>
        </p:txBody>
      </p:sp>
      <p:sp>
        <p:nvSpPr>
          <p:cNvPr id="2" name="Title 1"/>
          <p:cNvSpPr>
            <a:spLocks noGrp="1"/>
          </p:cNvSpPr>
          <p:nvPr>
            <p:ph type="title"/>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20271137"/>
              </p:ext>
            </p:extLst>
          </p:nvPr>
        </p:nvGraphicFramePr>
        <p:xfrm>
          <a:off x="-75520" y="145143"/>
          <a:ext cx="9186863" cy="5715003"/>
        </p:xfrm>
        <a:graphic>
          <a:graphicData uri="http://schemas.openxmlformats.org/drawingml/2006/table">
            <a:tbl>
              <a:tblPr firstRow="1" firstCol="1" bandRow="1">
                <a:tableStyleId>{5C22544A-7EE6-4342-B048-85BDC9FD1C3A}</a:tableStyleId>
              </a:tblPr>
              <a:tblGrid>
                <a:gridCol w="754105"/>
                <a:gridCol w="1316243"/>
                <a:gridCol w="1557060"/>
                <a:gridCol w="636447"/>
                <a:gridCol w="732087"/>
                <a:gridCol w="756169"/>
                <a:gridCol w="343337"/>
                <a:gridCol w="3091415"/>
              </a:tblGrid>
              <a:tr h="494912">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6566" marR="66566" marT="0" marB="0" anchor="b"/>
                </a:tc>
                <a:tc gridSpan="7">
                  <a:txBody>
                    <a:bodyPr/>
                    <a:lstStyle/>
                    <a:p>
                      <a:pPr marL="0" marR="0" algn="ctr">
                        <a:lnSpc>
                          <a:spcPct val="115000"/>
                        </a:lnSpc>
                        <a:spcBef>
                          <a:spcPts val="0"/>
                        </a:spcBef>
                        <a:spcAft>
                          <a:spcPts val="0"/>
                        </a:spcAft>
                      </a:pPr>
                      <a:r>
                        <a:rPr lang="en-US" sz="1900" dirty="0">
                          <a:effectLst/>
                        </a:rPr>
                        <a:t>INTEGRATION TEST REPORT</a:t>
                      </a:r>
                      <a:endParaRPr lang="en-US" sz="1100" dirty="0">
                        <a:effectLst/>
                        <a:latin typeface="Calibri"/>
                        <a:ea typeface="Times New Roman"/>
                        <a:cs typeface="Times New Roman"/>
                      </a:endParaRPr>
                    </a:p>
                  </a:txBody>
                  <a:tcPr marL="66566" marR="66566"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5526">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Project Name</a:t>
                      </a:r>
                      <a:endParaRPr lang="en-US" sz="1100">
                        <a:effectLst/>
                        <a:latin typeface="Calibri"/>
                        <a:ea typeface="Times New Roman"/>
                        <a:cs typeface="Times New Roman"/>
                      </a:endParaRPr>
                    </a:p>
                  </a:txBody>
                  <a:tcPr marL="66566" marR="66566" marT="0" marB="0" anchor="ctr"/>
                </a:tc>
                <a:tc gridSpan="2">
                  <a:txBody>
                    <a:bodyPr/>
                    <a:lstStyle/>
                    <a:p>
                      <a:pPr marL="0" marR="0">
                        <a:lnSpc>
                          <a:spcPct val="115000"/>
                        </a:lnSpc>
                        <a:spcBef>
                          <a:spcPts val="0"/>
                        </a:spcBef>
                        <a:spcAft>
                          <a:spcPts val="0"/>
                        </a:spcAft>
                      </a:pPr>
                      <a:r>
                        <a:rPr lang="en-US" sz="1000">
                          <a:effectLst/>
                        </a:rPr>
                        <a:t>Human Resource for IRS</a:t>
                      </a:r>
                      <a:endParaRPr lang="en-US" sz="1100">
                        <a:effectLst/>
                        <a:latin typeface="Calibri"/>
                        <a:ea typeface="Times New Roman"/>
                        <a:cs typeface="Times New Roman"/>
                      </a:endParaRPr>
                    </a:p>
                  </a:txBody>
                  <a:tcPr marL="66566" marR="66566" marT="0" marB="0" anchor="b"/>
                </a:tc>
                <a:tc hMerge="1">
                  <a:txBody>
                    <a:bodyPr/>
                    <a:lstStyle/>
                    <a:p>
                      <a:endParaRPr lang="en-US"/>
                    </a:p>
                  </a:txBody>
                  <a:tcPr/>
                </a:tc>
                <a:tc gridSpan="2">
                  <a:txBody>
                    <a:bodyPr/>
                    <a:lstStyle/>
                    <a:p>
                      <a:pPr marL="0" marR="0">
                        <a:lnSpc>
                          <a:spcPct val="115000"/>
                        </a:lnSpc>
                        <a:spcBef>
                          <a:spcPts val="0"/>
                        </a:spcBef>
                        <a:spcAft>
                          <a:spcPts val="0"/>
                        </a:spcAft>
                      </a:pPr>
                      <a:r>
                        <a:rPr lang="en-US" sz="1000">
                          <a:effectLst/>
                        </a:rPr>
                        <a:t>Creator</a:t>
                      </a:r>
                      <a:endParaRPr lang="en-US" sz="1100">
                        <a:effectLst/>
                        <a:latin typeface="Calibri"/>
                        <a:ea typeface="Times New Roman"/>
                        <a:cs typeface="Times New Roman"/>
                      </a:endParaRPr>
                    </a:p>
                  </a:txBody>
                  <a:tcPr marL="66566" marR="66566" marT="0" marB="0" anchor="b"/>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Phạm Thái Hoàng</a:t>
                      </a:r>
                      <a:endParaRPr lang="en-US" sz="1100">
                        <a:effectLst/>
                        <a:latin typeface="Calibri"/>
                        <a:ea typeface="Times New Roman"/>
                        <a:cs typeface="Times New Roman"/>
                      </a:endParaRPr>
                    </a:p>
                  </a:txBody>
                  <a:tcPr marL="66566" marR="66566" marT="0" marB="0"/>
                </a:tc>
              </a:tr>
              <a:tr h="494912">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Project Code</a:t>
                      </a:r>
                      <a:endParaRPr lang="en-US" sz="1100">
                        <a:effectLst/>
                        <a:latin typeface="Calibri"/>
                        <a:ea typeface="Times New Roman"/>
                        <a:cs typeface="Times New Roman"/>
                      </a:endParaRPr>
                    </a:p>
                  </a:txBody>
                  <a:tcPr marL="66566" marR="66566" marT="0" marB="0" anchor="ctr"/>
                </a:tc>
                <a:tc gridSpan="2">
                  <a:txBody>
                    <a:bodyPr/>
                    <a:lstStyle/>
                    <a:p>
                      <a:pPr marL="0" marR="0">
                        <a:lnSpc>
                          <a:spcPct val="115000"/>
                        </a:lnSpc>
                        <a:spcBef>
                          <a:spcPts val="0"/>
                        </a:spcBef>
                        <a:spcAft>
                          <a:spcPts val="0"/>
                        </a:spcAft>
                      </a:pPr>
                      <a:r>
                        <a:rPr lang="en-US" sz="1000">
                          <a:effectLst/>
                        </a:rPr>
                        <a:t>HIRS</a:t>
                      </a:r>
                      <a:endParaRPr lang="en-US" sz="1100">
                        <a:effectLst/>
                        <a:latin typeface="Calibri"/>
                        <a:ea typeface="Times New Roman"/>
                        <a:cs typeface="Times New Roman"/>
                      </a:endParaRPr>
                    </a:p>
                  </a:txBody>
                  <a:tcPr marL="66566" marR="66566" marT="0" marB="0" anchor="b"/>
                </a:tc>
                <a:tc hMerge="1">
                  <a:txBody>
                    <a:bodyPr/>
                    <a:lstStyle/>
                    <a:p>
                      <a:endParaRPr lang="en-US"/>
                    </a:p>
                  </a:txBody>
                  <a:tcPr/>
                </a:tc>
                <a:tc gridSpan="2">
                  <a:txBody>
                    <a:bodyPr/>
                    <a:lstStyle/>
                    <a:p>
                      <a:pPr marL="0" marR="0">
                        <a:lnSpc>
                          <a:spcPct val="115000"/>
                        </a:lnSpc>
                        <a:spcBef>
                          <a:spcPts val="0"/>
                        </a:spcBef>
                        <a:spcAft>
                          <a:spcPts val="0"/>
                        </a:spcAft>
                      </a:pPr>
                      <a:r>
                        <a:rPr lang="en-US" sz="1000">
                          <a:effectLst/>
                        </a:rPr>
                        <a:t>Reviewer/Approver</a:t>
                      </a:r>
                      <a:endParaRPr lang="en-US" sz="1100">
                        <a:effectLst/>
                        <a:latin typeface="Calibri"/>
                        <a:ea typeface="Times New Roman"/>
                        <a:cs typeface="Times New Roman"/>
                      </a:endParaRPr>
                    </a:p>
                  </a:txBody>
                  <a:tcPr marL="66566" marR="66566" marT="0" marB="0" anchor="b"/>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Document Code</a:t>
                      </a:r>
                      <a:endParaRPr lang="en-US" sz="1100">
                        <a:effectLst/>
                        <a:latin typeface="Calibri"/>
                        <a:ea typeface="Times New Roman"/>
                        <a:cs typeface="Times New Roman"/>
                      </a:endParaRPr>
                    </a:p>
                  </a:txBody>
                  <a:tcPr marL="66566" marR="66566" marT="0" marB="0" anchor="ctr"/>
                </a:tc>
                <a:tc gridSpan="2">
                  <a:txBody>
                    <a:bodyPr/>
                    <a:lstStyle/>
                    <a:p>
                      <a:pPr marL="0" marR="0">
                        <a:lnSpc>
                          <a:spcPct val="115000"/>
                        </a:lnSpc>
                        <a:spcBef>
                          <a:spcPts val="0"/>
                        </a:spcBef>
                        <a:spcAft>
                          <a:spcPts val="0"/>
                        </a:spcAft>
                      </a:pPr>
                      <a:r>
                        <a:rPr lang="en-US" sz="1000">
                          <a:effectLst/>
                        </a:rPr>
                        <a:t>HIRS_Test Report_vx.x</a:t>
                      </a:r>
                      <a:endParaRPr lang="en-US" sz="1100">
                        <a:effectLst/>
                        <a:latin typeface="Calibri"/>
                        <a:ea typeface="Times New Roman"/>
                        <a:cs typeface="Times New Roman"/>
                      </a:endParaRPr>
                    </a:p>
                  </a:txBody>
                  <a:tcPr marL="66566" marR="66566" marT="0" marB="0" anchor="b"/>
                </a:tc>
                <a:tc hMerge="1">
                  <a:txBody>
                    <a:bodyPr/>
                    <a:lstStyle/>
                    <a:p>
                      <a:endParaRPr lang="en-US"/>
                    </a:p>
                  </a:txBody>
                  <a:tcPr/>
                </a:tc>
                <a:tc gridSpan="2">
                  <a:txBody>
                    <a:bodyPr/>
                    <a:lstStyle/>
                    <a:p>
                      <a:pPr marL="0" marR="0">
                        <a:lnSpc>
                          <a:spcPct val="115000"/>
                        </a:lnSpc>
                        <a:spcBef>
                          <a:spcPts val="0"/>
                        </a:spcBef>
                        <a:spcAft>
                          <a:spcPts val="0"/>
                        </a:spcAft>
                      </a:pPr>
                      <a:r>
                        <a:rPr lang="en-US" sz="1000">
                          <a:effectLst/>
                        </a:rPr>
                        <a:t>Issue Date</a:t>
                      </a:r>
                      <a:endParaRPr lang="en-US" sz="1100">
                        <a:effectLst/>
                        <a:latin typeface="Calibri"/>
                        <a:ea typeface="Times New Roman"/>
                        <a:cs typeface="Times New Roman"/>
                      </a:endParaRPr>
                    </a:p>
                  </a:txBody>
                  <a:tcPr marL="66566" marR="66566" marT="0" marB="0" anchor="b"/>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&lt;Date when this test report is created&gt;</a:t>
                      </a:r>
                      <a:endParaRPr lang="en-US" sz="1100">
                        <a:effectLst/>
                        <a:latin typeface="Calibri"/>
                        <a:ea typeface="Times New Roman"/>
                        <a:cs typeface="Times New Roman"/>
                      </a:endParaRPr>
                    </a:p>
                  </a:txBody>
                  <a:tcPr marL="66566" marR="66566" marT="0" marB="0"/>
                </a:tc>
              </a:tr>
              <a:tr h="390012">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dirty="0">
                          <a:effectLst/>
                        </a:rPr>
                        <a:t>Notes</a:t>
                      </a:r>
                      <a:endParaRPr lang="en-US" sz="1100" dirty="0">
                        <a:effectLst/>
                        <a:latin typeface="Calibri"/>
                        <a:ea typeface="Times New Roman"/>
                        <a:cs typeface="Times New Roman"/>
                      </a:endParaRPr>
                    </a:p>
                  </a:txBody>
                  <a:tcPr marL="66566" marR="66566" marT="0" marB="0" anchor="ctr"/>
                </a:tc>
                <a:tc gridSpan="6">
                  <a:txBody>
                    <a:bodyPr/>
                    <a:lstStyle/>
                    <a:p>
                      <a:pPr marL="0" marR="0">
                        <a:lnSpc>
                          <a:spcPct val="115000"/>
                        </a:lnSpc>
                        <a:spcBef>
                          <a:spcPts val="0"/>
                        </a:spcBef>
                        <a:spcAft>
                          <a:spcPts val="0"/>
                        </a:spcAft>
                      </a:pPr>
                      <a:r>
                        <a:rPr lang="en-US" sz="1000" dirty="0">
                          <a:effectLst/>
                        </a:rPr>
                        <a:t>&lt;List modules included in this release&gt; ex: Release 1 includes 2 modules: Module1 and Module2</a:t>
                      </a:r>
                      <a:endParaRPr lang="en-US" sz="1100" dirty="0">
                        <a:effectLst/>
                        <a:latin typeface="Calibri"/>
                        <a:ea typeface="Times New Roman"/>
                        <a:cs typeface="Times New Roman"/>
                      </a:endParaRPr>
                    </a:p>
                  </a:txBody>
                  <a:tcPr marL="66566" marR="6656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5526">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r>
              <a:tr h="509882">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No</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Module code</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Pass</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dirty="0">
                          <a:effectLst/>
                        </a:rPr>
                        <a:t>Fail</a:t>
                      </a:r>
                      <a:endParaRPr lang="en-US" sz="1100" dirty="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Untested</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N/A</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Number of  test cases</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1</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Recruitment Proposal</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33</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33</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2</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Recruitment Plan</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41</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41</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3</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CVOnline</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33</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4</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37</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4</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Candidate</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11</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1</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12</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4</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Interview</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17</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17</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Sub total</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118</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5</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0</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123</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Test coverage</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r">
                        <a:lnSpc>
                          <a:spcPct val="115000"/>
                        </a:lnSpc>
                        <a:spcBef>
                          <a:spcPts val="0"/>
                        </a:spcBef>
                        <a:spcAft>
                          <a:spcPts val="0"/>
                        </a:spcAft>
                      </a:pPr>
                      <a:r>
                        <a:rPr lang="en-US" sz="1000">
                          <a:effectLst/>
                        </a:rPr>
                        <a:t>100.00</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r>
              <a:tr h="254941">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gridSpan="2">
                  <a:txBody>
                    <a:bodyPr/>
                    <a:lstStyle/>
                    <a:p>
                      <a:pPr marL="0" marR="0">
                        <a:lnSpc>
                          <a:spcPct val="115000"/>
                        </a:lnSpc>
                        <a:spcBef>
                          <a:spcPts val="0"/>
                        </a:spcBef>
                        <a:spcAft>
                          <a:spcPts val="0"/>
                        </a:spcAft>
                      </a:pPr>
                      <a:r>
                        <a:rPr lang="en-US" sz="1000" dirty="0">
                          <a:effectLst/>
                        </a:rPr>
                        <a:t>Test successful coverage</a:t>
                      </a:r>
                      <a:endParaRPr lang="en-US" sz="1100" dirty="0">
                        <a:effectLst/>
                        <a:latin typeface="Calibri"/>
                        <a:ea typeface="Times New Roman"/>
                        <a:cs typeface="Times New Roman"/>
                      </a:endParaRPr>
                    </a:p>
                  </a:txBody>
                  <a:tcPr marL="66566" marR="66566" marT="0" marB="0" anchor="b"/>
                </a:tc>
                <a:tc hMerge="1">
                  <a:txBody>
                    <a:bodyPr/>
                    <a:lstStyle/>
                    <a:p>
                      <a:endParaRPr lang="en-US"/>
                    </a:p>
                  </a:txBody>
                  <a:tcPr/>
                </a:tc>
                <a:tc>
                  <a:txBody>
                    <a:bodyPr/>
                    <a:lstStyle/>
                    <a:p>
                      <a:pPr marL="0" marR="0" algn="r">
                        <a:lnSpc>
                          <a:spcPct val="115000"/>
                        </a:lnSpc>
                        <a:spcBef>
                          <a:spcPts val="0"/>
                        </a:spcBef>
                        <a:spcAft>
                          <a:spcPts val="0"/>
                        </a:spcAft>
                      </a:pPr>
                      <a:r>
                        <a:rPr lang="en-US" sz="1000" dirty="0">
                          <a:effectLst/>
                        </a:rPr>
                        <a:t>95.93</a:t>
                      </a:r>
                      <a:endParaRPr lang="en-US" sz="1100" dirty="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a:t>
                      </a:r>
                      <a:endParaRPr lang="en-US" sz="1100">
                        <a:effectLst/>
                        <a:latin typeface="Calibri"/>
                        <a:ea typeface="Times New Roman"/>
                        <a:cs typeface="Times New Roman"/>
                      </a:endParaRPr>
                    </a:p>
                  </a:txBody>
                  <a:tcPr marL="66566" marR="66566" marT="0" marB="0" anchor="b"/>
                </a:tc>
                <a:tc>
                  <a:txBody>
                    <a:bodyPr/>
                    <a:lstStyle/>
                    <a:p>
                      <a:pPr marL="0" marR="0">
                        <a:lnSpc>
                          <a:spcPct val="115000"/>
                        </a:lnSpc>
                        <a:spcBef>
                          <a:spcPts val="0"/>
                        </a:spcBef>
                        <a:spcAft>
                          <a:spcPts val="0"/>
                        </a:spcAft>
                      </a:pPr>
                      <a:r>
                        <a:rPr lang="en-US" sz="1000">
                          <a:effectLst/>
                        </a:rPr>
                        <a:t> </a:t>
                      </a:r>
                      <a:endParaRPr lang="en-US" sz="1100">
                        <a:effectLst/>
                        <a:latin typeface="Calibri"/>
                        <a:ea typeface="Times New Roman"/>
                        <a:cs typeface="Times New Roman"/>
                      </a:endParaRPr>
                    </a:p>
                  </a:txBody>
                  <a:tcPr marL="66566" marR="66566" marT="0" marB="0" anchor="b"/>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6566" marR="66566" marT="0" marB="0" anchor="b"/>
                </a:tc>
              </a:tr>
            </a:tbl>
          </a:graphicData>
        </a:graphic>
      </p:graphicFrame>
    </p:spTree>
    <p:extLst>
      <p:ext uri="{BB962C8B-B14F-4D97-AF65-F5344CB8AC3E}">
        <p14:creationId xmlns:p14="http://schemas.microsoft.com/office/powerpoint/2010/main" val="3002938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xit" presetSubtype="0" fill="hold"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184614"/>
            <a:ext cx="9150350" cy="473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Testing</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958625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Slide Number Placeholder 4"/>
          <p:cNvSpPr>
            <a:spLocks noGrp="1"/>
          </p:cNvSpPr>
          <p:nvPr>
            <p:ph type="sldNum" sz="quarter" idx="11"/>
          </p:nvPr>
        </p:nvSpPr>
        <p:spPr/>
        <p:txBody>
          <a:bodyPr/>
          <a:lstStyle/>
          <a:p>
            <a:fld id="{41ECF623-3C66-4F27-ABDB-ABC56CF5812B}" type="slidenum">
              <a:rPr lang="en-US" smtClean="0"/>
              <a:t>23</a:t>
            </a:fld>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1991753870"/>
              </p:ext>
            </p:extLst>
          </p:nvPr>
        </p:nvGraphicFramePr>
        <p:xfrm>
          <a:off x="1143000" y="304800"/>
          <a:ext cx="75438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5574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Demo</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endParaRPr>
          </a:p>
        </p:txBody>
      </p:sp>
      <p:pic>
        <p:nvPicPr>
          <p:cNvPr id="3074" name="Picture 2" descr="C:\Users\Blast\Desktop\cogwh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1523999"/>
            <a:ext cx="549910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40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1"/>
          </p:nvPr>
        </p:nvSpPr>
        <p:spPr/>
        <p:txBody>
          <a:bodyPr/>
          <a:lstStyle/>
          <a:p>
            <a:fld id="{41ECF623-3C66-4F27-ABDB-ABC56CF5812B}" type="slidenum">
              <a:rPr lang="en-US" smtClean="0"/>
              <a:t>25</a:t>
            </a:fld>
            <a:endParaRPr lang="en-US"/>
          </a:p>
        </p:txBody>
      </p:sp>
      <p:sp>
        <p:nvSpPr>
          <p:cNvPr id="3" name="Content Placeholder 2"/>
          <p:cNvSpPr>
            <a:spLocks noGrp="1"/>
          </p:cNvSpPr>
          <p:nvPr>
            <p:ph idx="4294967295"/>
          </p:nvPr>
        </p:nvSpPr>
        <p:spPr>
          <a:xfrm>
            <a:off x="685800" y="2209800"/>
            <a:ext cx="8229600" cy="4525963"/>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Q&amp;A</a:t>
            </a:r>
          </a:p>
        </p:txBody>
      </p:sp>
    </p:spTree>
    <p:extLst>
      <p:ext uri="{BB962C8B-B14F-4D97-AF65-F5344CB8AC3E}">
        <p14:creationId xmlns:p14="http://schemas.microsoft.com/office/powerpoint/2010/main" val="1110478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ECF623-3C66-4F27-ABDB-ABC56CF5812B}" type="slidenum">
              <a:rPr lang="en-US" smtClean="0"/>
              <a:t>3</a:t>
            </a:fld>
            <a:endParaRPr lang="en-US"/>
          </a:p>
        </p:txBody>
      </p:sp>
      <p:sp>
        <p:nvSpPr>
          <p:cNvPr id="2" name="Title 1"/>
          <p:cNvSpPr>
            <a:spLocks noGrp="1"/>
          </p:cNvSpPr>
          <p:nvPr>
            <p:ph type="title" idx="4294967295"/>
          </p:nvPr>
        </p:nvSpPr>
        <p:spPr>
          <a:xfrm>
            <a:off x="517878" y="228599"/>
            <a:ext cx="8016522" cy="955153"/>
          </a:xfrm>
        </p:spPr>
        <p:txBody>
          <a:bodyPr>
            <a:norm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Contents</a:t>
            </a:r>
          </a:p>
        </p:txBody>
      </p:sp>
      <p:grpSp>
        <p:nvGrpSpPr>
          <p:cNvPr id="7" name="Group 54"/>
          <p:cNvGrpSpPr>
            <a:grpSpLocks/>
          </p:cNvGrpSpPr>
          <p:nvPr/>
        </p:nvGrpSpPr>
        <p:grpSpPr bwMode="auto">
          <a:xfrm>
            <a:off x="378404" y="4799480"/>
            <a:ext cx="4724400" cy="685800"/>
            <a:chOff x="1296" y="1344"/>
            <a:chExt cx="2976" cy="432"/>
          </a:xfrm>
        </p:grpSpPr>
        <p:sp>
          <p:nvSpPr>
            <p:cNvPr id="8" name="AutoShape 55"/>
            <p:cNvSpPr>
              <a:spLocks noChangeArrowheads="1"/>
            </p:cNvSpPr>
            <p:nvPr/>
          </p:nvSpPr>
          <p:spPr bwMode="gray">
            <a:xfrm>
              <a:off x="1536" y="1419"/>
              <a:ext cx="2736" cy="288"/>
            </a:xfrm>
            <a:prstGeom prst="roundRect">
              <a:avLst>
                <a:gd name="adj" fmla="val 16667"/>
              </a:avLst>
            </a:prstGeom>
            <a:gradFill rotWithShape="1">
              <a:gsLst>
                <a:gs pos="0">
                  <a:srgbClr val="BE90DA">
                    <a:gamma/>
                    <a:tint val="21176"/>
                    <a:invGamma/>
                  </a:srgbClr>
                </a:gs>
                <a:gs pos="100000">
                  <a:srgbClr val="BE90DA"/>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9" name="AutoShape 56"/>
            <p:cNvSpPr>
              <a:spLocks noChangeArrowheads="1"/>
            </p:cNvSpPr>
            <p:nvPr/>
          </p:nvSpPr>
          <p:spPr bwMode="gray">
            <a:xfrm>
              <a:off x="1296" y="1344"/>
              <a:ext cx="432" cy="432"/>
            </a:xfrm>
            <a:prstGeom prst="diamond">
              <a:avLst/>
            </a:prstGeom>
            <a:gradFill rotWithShape="1">
              <a:gsLst>
                <a:gs pos="0">
                  <a:srgbClr val="BE90DA">
                    <a:gamma/>
                    <a:shade val="46275"/>
                    <a:invGamma/>
                  </a:srgbClr>
                </a:gs>
                <a:gs pos="100000">
                  <a:srgbClr val="BE90DA"/>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0" name="Text Box 57"/>
            <p:cNvSpPr txBox="1">
              <a:spLocks noChangeArrowheads="1"/>
            </p:cNvSpPr>
            <p:nvPr/>
          </p:nvSpPr>
          <p:spPr bwMode="gray">
            <a:xfrm>
              <a:off x="1680" y="1454"/>
              <a:ext cx="21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latin typeface="Calibri" pitchFamily="34" charset="0"/>
                  <a:cs typeface="Calibri" pitchFamily="34" charset="0"/>
                </a:rPr>
                <a:t> Q&amp;A</a:t>
              </a:r>
              <a:endParaRPr lang="en-US" b="1" dirty="0">
                <a:latin typeface="Calibri" pitchFamily="34" charset="0"/>
                <a:cs typeface="Calibri" pitchFamily="34" charset="0"/>
              </a:endParaRPr>
            </a:p>
          </p:txBody>
        </p:sp>
        <p:sp>
          <p:nvSpPr>
            <p:cNvPr id="11" name="Text Box 58"/>
            <p:cNvSpPr txBox="1">
              <a:spLocks noChangeArrowheads="1"/>
            </p:cNvSpPr>
            <p:nvPr/>
          </p:nvSpPr>
          <p:spPr bwMode="gray">
            <a:xfrm>
              <a:off x="1393" y="1406"/>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7" name="Group 64"/>
          <p:cNvGrpSpPr>
            <a:grpSpLocks/>
          </p:cNvGrpSpPr>
          <p:nvPr/>
        </p:nvGrpSpPr>
        <p:grpSpPr bwMode="auto">
          <a:xfrm>
            <a:off x="378404" y="2201716"/>
            <a:ext cx="4838700" cy="685800"/>
            <a:chOff x="1296" y="2304"/>
            <a:chExt cx="3048" cy="432"/>
          </a:xfrm>
        </p:grpSpPr>
        <p:sp>
          <p:nvSpPr>
            <p:cNvPr id="18" name="AutoShape 6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9" name="AutoShape 66"/>
            <p:cNvSpPr>
              <a:spLocks noChangeArrowheads="1"/>
            </p:cNvSpPr>
            <p:nvPr/>
          </p:nvSpPr>
          <p:spPr bwMode="gray">
            <a:xfrm>
              <a:off x="1296" y="2304"/>
              <a:ext cx="432"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0" name="Text Box 67"/>
            <p:cNvSpPr txBox="1">
              <a:spLocks noChangeArrowheads="1"/>
            </p:cNvSpPr>
            <p:nvPr/>
          </p:nvSpPr>
          <p:spPr bwMode="gray">
            <a:xfrm>
              <a:off x="1680" y="2414"/>
              <a:ext cx="26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latin typeface="Calibri" pitchFamily="34" charset="0"/>
                  <a:cs typeface="Calibri" pitchFamily="34" charset="0"/>
                </a:rPr>
                <a:t> Recruitment </a:t>
              </a:r>
              <a:r>
                <a:rPr lang="en-US" b="1" dirty="0">
                  <a:latin typeface="Calibri" pitchFamily="34" charset="0"/>
                  <a:cs typeface="Calibri" pitchFamily="34" charset="0"/>
                </a:rPr>
                <a:t>– actual situation &amp; solution</a:t>
              </a:r>
            </a:p>
          </p:txBody>
        </p:sp>
        <p:sp>
          <p:nvSpPr>
            <p:cNvPr id="21" name="Text Box 68"/>
            <p:cNvSpPr txBox="1">
              <a:spLocks noChangeArrowheads="1"/>
            </p:cNvSpPr>
            <p:nvPr/>
          </p:nvSpPr>
          <p:spPr bwMode="gray">
            <a:xfrm>
              <a:off x="1393" y="2366"/>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2" name="Group 69"/>
          <p:cNvGrpSpPr>
            <a:grpSpLocks/>
          </p:cNvGrpSpPr>
          <p:nvPr/>
        </p:nvGrpSpPr>
        <p:grpSpPr bwMode="auto">
          <a:xfrm>
            <a:off x="378404" y="3031925"/>
            <a:ext cx="4724400" cy="685800"/>
            <a:chOff x="1296" y="2832"/>
            <a:chExt cx="2976" cy="432"/>
          </a:xfrm>
        </p:grpSpPr>
        <p:sp>
          <p:nvSpPr>
            <p:cNvPr id="23" name="AutoShape 70"/>
            <p:cNvSpPr>
              <a:spLocks noChangeArrowheads="1"/>
            </p:cNvSpPr>
            <p:nvPr/>
          </p:nvSpPr>
          <p:spPr bwMode="gray">
            <a:xfrm>
              <a:off x="1536" y="2907"/>
              <a:ext cx="2736" cy="288"/>
            </a:xfrm>
            <a:prstGeom prst="roundRect">
              <a:avLst>
                <a:gd name="adj" fmla="val 16667"/>
              </a:avLst>
            </a:prstGeom>
            <a:gradFill rotWithShape="1">
              <a:gsLst>
                <a:gs pos="0">
                  <a:srgbClr val="70C4DE">
                    <a:gamma/>
                    <a:tint val="21176"/>
                    <a:invGamma/>
                  </a:srgbClr>
                </a:gs>
                <a:gs pos="100000">
                  <a:srgbClr val="70C4DE"/>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4" name="AutoShape 71"/>
            <p:cNvSpPr>
              <a:spLocks noChangeArrowheads="1"/>
            </p:cNvSpPr>
            <p:nvPr/>
          </p:nvSpPr>
          <p:spPr bwMode="gray">
            <a:xfrm>
              <a:off x="1296" y="2832"/>
              <a:ext cx="432" cy="432"/>
            </a:xfrm>
            <a:prstGeom prst="diamond">
              <a:avLst/>
            </a:prstGeom>
            <a:gradFill rotWithShape="1">
              <a:gsLst>
                <a:gs pos="0">
                  <a:srgbClr val="70C4DE">
                    <a:gamma/>
                    <a:shade val="46275"/>
                    <a:invGamma/>
                  </a:srgbClr>
                </a:gs>
                <a:gs pos="100000">
                  <a:srgbClr val="70C4DE"/>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5" name="Text Box 72"/>
            <p:cNvSpPr txBox="1">
              <a:spLocks noChangeArrowheads="1"/>
            </p:cNvSpPr>
            <p:nvPr/>
          </p:nvSpPr>
          <p:spPr bwMode="gray">
            <a:xfrm>
              <a:off x="1680" y="2942"/>
              <a:ext cx="21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latin typeface="Calibri" pitchFamily="34" charset="0"/>
                  <a:cs typeface="Calibri" pitchFamily="34" charset="0"/>
                </a:rPr>
                <a:t> Technical solution</a:t>
              </a:r>
              <a:endParaRPr lang="en-US" b="1" dirty="0">
                <a:latin typeface="Calibri" pitchFamily="34" charset="0"/>
                <a:cs typeface="Calibri" pitchFamily="34" charset="0"/>
              </a:endParaRPr>
            </a:p>
          </p:txBody>
        </p:sp>
        <p:sp>
          <p:nvSpPr>
            <p:cNvPr id="26" name="Text Box 73"/>
            <p:cNvSpPr txBox="1">
              <a:spLocks noChangeArrowheads="1"/>
            </p:cNvSpPr>
            <p:nvPr/>
          </p:nvSpPr>
          <p:spPr bwMode="gray">
            <a:xfrm>
              <a:off x="1393" y="289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7" name="Group 74"/>
          <p:cNvGrpSpPr>
            <a:grpSpLocks/>
          </p:cNvGrpSpPr>
          <p:nvPr/>
        </p:nvGrpSpPr>
        <p:grpSpPr bwMode="auto">
          <a:xfrm>
            <a:off x="378404" y="3907701"/>
            <a:ext cx="4724400" cy="685800"/>
            <a:chOff x="1296" y="3360"/>
            <a:chExt cx="2976" cy="432"/>
          </a:xfrm>
        </p:grpSpPr>
        <p:sp>
          <p:nvSpPr>
            <p:cNvPr id="28" name="AutoShape 75"/>
            <p:cNvSpPr>
              <a:spLocks noChangeArrowheads="1"/>
            </p:cNvSpPr>
            <p:nvPr/>
          </p:nvSpPr>
          <p:spPr bwMode="gray">
            <a:xfrm>
              <a:off x="1536" y="3435"/>
              <a:ext cx="2736" cy="288"/>
            </a:xfrm>
            <a:prstGeom prst="roundRect">
              <a:avLst>
                <a:gd name="adj" fmla="val 16667"/>
              </a:avLst>
            </a:prstGeom>
            <a:gradFill rotWithShape="1">
              <a:gsLst>
                <a:gs pos="0">
                  <a:srgbClr val="6666FF">
                    <a:gamma/>
                    <a:tint val="21176"/>
                    <a:invGamma/>
                  </a:srgbClr>
                </a:gs>
                <a:gs pos="100000">
                  <a:srgbClr val="6666FF"/>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9" name="AutoShape 76"/>
            <p:cNvSpPr>
              <a:spLocks noChangeArrowheads="1"/>
            </p:cNvSpPr>
            <p:nvPr/>
          </p:nvSpPr>
          <p:spPr bwMode="gray">
            <a:xfrm>
              <a:off x="1296" y="3360"/>
              <a:ext cx="432" cy="432"/>
            </a:xfrm>
            <a:prstGeom prst="diamond">
              <a:avLst/>
            </a:prstGeom>
            <a:gradFill rotWithShape="1">
              <a:gsLst>
                <a:gs pos="0">
                  <a:srgbClr val="6666FF">
                    <a:gamma/>
                    <a:shade val="46275"/>
                    <a:invGamma/>
                  </a:srgbClr>
                </a:gs>
                <a:gs pos="100000">
                  <a:srgbClr val="6666FF"/>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0" name="Text Box 77"/>
            <p:cNvSpPr txBox="1">
              <a:spLocks noChangeArrowheads="1"/>
            </p:cNvSpPr>
            <p:nvPr/>
          </p:nvSpPr>
          <p:spPr bwMode="gray">
            <a:xfrm>
              <a:off x="1680" y="3470"/>
              <a:ext cx="21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latin typeface="Calibri" pitchFamily="34" charset="0"/>
                  <a:cs typeface="Calibri" pitchFamily="34" charset="0"/>
                </a:rPr>
                <a:t> Demo</a:t>
              </a:r>
              <a:endParaRPr lang="en-US" b="1" dirty="0">
                <a:latin typeface="Calibri" pitchFamily="34" charset="0"/>
                <a:cs typeface="Calibri" pitchFamily="34" charset="0"/>
              </a:endParaRPr>
            </a:p>
          </p:txBody>
        </p:sp>
        <p:sp>
          <p:nvSpPr>
            <p:cNvPr id="31" name="Text Box 78"/>
            <p:cNvSpPr txBox="1">
              <a:spLocks noChangeArrowheads="1"/>
            </p:cNvSpPr>
            <p:nvPr/>
          </p:nvSpPr>
          <p:spPr bwMode="gray">
            <a:xfrm>
              <a:off x="1393" y="3422"/>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grpSp>
      <p:grpSp>
        <p:nvGrpSpPr>
          <p:cNvPr id="33" name="Group 69"/>
          <p:cNvGrpSpPr>
            <a:grpSpLocks/>
          </p:cNvGrpSpPr>
          <p:nvPr/>
        </p:nvGrpSpPr>
        <p:grpSpPr bwMode="auto">
          <a:xfrm>
            <a:off x="4636183" y="3150988"/>
            <a:ext cx="4216398" cy="544513"/>
            <a:chOff x="1296" y="2832"/>
            <a:chExt cx="2976" cy="432"/>
          </a:xfrm>
        </p:grpSpPr>
        <p:sp>
          <p:nvSpPr>
            <p:cNvPr id="34" name="AutoShape 70"/>
            <p:cNvSpPr>
              <a:spLocks noChangeArrowheads="1"/>
            </p:cNvSpPr>
            <p:nvPr/>
          </p:nvSpPr>
          <p:spPr bwMode="gray">
            <a:xfrm>
              <a:off x="1536" y="2907"/>
              <a:ext cx="2736" cy="288"/>
            </a:xfrm>
            <a:prstGeom prst="roundRect">
              <a:avLst>
                <a:gd name="adj" fmla="val 16667"/>
              </a:avLst>
            </a:prstGeom>
            <a:gradFill rotWithShape="1">
              <a:gsLst>
                <a:gs pos="0">
                  <a:srgbClr val="70C4DE">
                    <a:gamma/>
                    <a:tint val="21176"/>
                    <a:invGamma/>
                  </a:srgbClr>
                </a:gs>
                <a:gs pos="100000">
                  <a:srgbClr val="70C4DE"/>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5" name="AutoShape 71"/>
            <p:cNvSpPr>
              <a:spLocks noChangeArrowheads="1"/>
            </p:cNvSpPr>
            <p:nvPr/>
          </p:nvSpPr>
          <p:spPr bwMode="gray">
            <a:xfrm>
              <a:off x="1296" y="2832"/>
              <a:ext cx="432" cy="432"/>
            </a:xfrm>
            <a:prstGeom prst="diamond">
              <a:avLst/>
            </a:prstGeom>
            <a:gradFill rotWithShape="1">
              <a:gsLst>
                <a:gs pos="0">
                  <a:srgbClr val="70C4DE">
                    <a:gamma/>
                    <a:shade val="46275"/>
                    <a:invGamma/>
                  </a:srgbClr>
                </a:gs>
                <a:gs pos="100000">
                  <a:srgbClr val="70C4DE"/>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6" name="Text Box 72"/>
            <p:cNvSpPr txBox="1">
              <a:spLocks noChangeArrowheads="1"/>
            </p:cNvSpPr>
            <p:nvPr/>
          </p:nvSpPr>
          <p:spPr bwMode="gray">
            <a:xfrm>
              <a:off x="1680" y="2942"/>
              <a:ext cx="2160"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t> Software </a:t>
              </a:r>
              <a:r>
                <a:rPr lang="en-US" b="1" dirty="0"/>
                <a:t>Process Model</a:t>
              </a:r>
              <a:endParaRPr lang="en-US" b="1" dirty="0">
                <a:latin typeface="Calibri" pitchFamily="34" charset="0"/>
                <a:cs typeface="Calibri" pitchFamily="34" charset="0"/>
              </a:endParaRPr>
            </a:p>
          </p:txBody>
        </p:sp>
        <p:sp>
          <p:nvSpPr>
            <p:cNvPr id="37" name="Text Box 73"/>
            <p:cNvSpPr txBox="1">
              <a:spLocks noChangeArrowheads="1"/>
            </p:cNvSpPr>
            <p:nvPr/>
          </p:nvSpPr>
          <p:spPr bwMode="gray">
            <a:xfrm>
              <a:off x="1312" y="2868"/>
              <a:ext cx="4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3.1</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8" name="Group 69"/>
          <p:cNvGrpSpPr>
            <a:grpSpLocks/>
          </p:cNvGrpSpPr>
          <p:nvPr/>
        </p:nvGrpSpPr>
        <p:grpSpPr bwMode="auto">
          <a:xfrm>
            <a:off x="4636183" y="3704730"/>
            <a:ext cx="4216398" cy="544513"/>
            <a:chOff x="1296" y="2832"/>
            <a:chExt cx="2976" cy="432"/>
          </a:xfrm>
        </p:grpSpPr>
        <p:sp>
          <p:nvSpPr>
            <p:cNvPr id="39" name="AutoShape 70"/>
            <p:cNvSpPr>
              <a:spLocks noChangeArrowheads="1"/>
            </p:cNvSpPr>
            <p:nvPr/>
          </p:nvSpPr>
          <p:spPr bwMode="gray">
            <a:xfrm>
              <a:off x="1536" y="2907"/>
              <a:ext cx="2736" cy="288"/>
            </a:xfrm>
            <a:prstGeom prst="roundRect">
              <a:avLst>
                <a:gd name="adj" fmla="val 16667"/>
              </a:avLst>
            </a:prstGeom>
            <a:gradFill rotWithShape="1">
              <a:gsLst>
                <a:gs pos="0">
                  <a:srgbClr val="70C4DE">
                    <a:gamma/>
                    <a:tint val="21176"/>
                    <a:invGamma/>
                  </a:srgbClr>
                </a:gs>
                <a:gs pos="100000">
                  <a:srgbClr val="70C4DE"/>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40" name="AutoShape 71"/>
            <p:cNvSpPr>
              <a:spLocks noChangeArrowheads="1"/>
            </p:cNvSpPr>
            <p:nvPr/>
          </p:nvSpPr>
          <p:spPr bwMode="gray">
            <a:xfrm>
              <a:off x="1296" y="2832"/>
              <a:ext cx="432" cy="432"/>
            </a:xfrm>
            <a:prstGeom prst="diamond">
              <a:avLst/>
            </a:prstGeom>
            <a:gradFill rotWithShape="1">
              <a:gsLst>
                <a:gs pos="0">
                  <a:srgbClr val="70C4DE">
                    <a:gamma/>
                    <a:shade val="46275"/>
                    <a:invGamma/>
                  </a:srgbClr>
                </a:gs>
                <a:gs pos="100000">
                  <a:srgbClr val="70C4DE"/>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41" name="Text Box 72"/>
            <p:cNvSpPr txBox="1">
              <a:spLocks noChangeArrowheads="1"/>
            </p:cNvSpPr>
            <p:nvPr/>
          </p:nvSpPr>
          <p:spPr bwMode="gray">
            <a:xfrm>
              <a:off x="1680" y="2942"/>
              <a:ext cx="2160"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t> </a:t>
              </a:r>
              <a:r>
                <a:rPr lang="en-US" b="1" dirty="0" smtClean="0"/>
                <a:t>ERD &amp; Database </a:t>
              </a:r>
              <a:endParaRPr lang="en-US" b="1" dirty="0">
                <a:latin typeface="Calibri" pitchFamily="34" charset="0"/>
                <a:cs typeface="Calibri" pitchFamily="34" charset="0"/>
              </a:endParaRPr>
            </a:p>
          </p:txBody>
        </p:sp>
        <p:sp>
          <p:nvSpPr>
            <p:cNvPr id="42" name="Text Box 73"/>
            <p:cNvSpPr txBox="1">
              <a:spLocks noChangeArrowheads="1"/>
            </p:cNvSpPr>
            <p:nvPr/>
          </p:nvSpPr>
          <p:spPr bwMode="gray">
            <a:xfrm>
              <a:off x="1312" y="2868"/>
              <a:ext cx="4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3.2</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3" name="Group 69"/>
          <p:cNvGrpSpPr>
            <a:grpSpLocks/>
          </p:cNvGrpSpPr>
          <p:nvPr/>
        </p:nvGrpSpPr>
        <p:grpSpPr bwMode="auto">
          <a:xfrm>
            <a:off x="4654326" y="4249243"/>
            <a:ext cx="4216398" cy="544513"/>
            <a:chOff x="1296" y="2832"/>
            <a:chExt cx="2976" cy="432"/>
          </a:xfrm>
        </p:grpSpPr>
        <p:sp>
          <p:nvSpPr>
            <p:cNvPr id="44" name="AutoShape 70"/>
            <p:cNvSpPr>
              <a:spLocks noChangeArrowheads="1"/>
            </p:cNvSpPr>
            <p:nvPr/>
          </p:nvSpPr>
          <p:spPr bwMode="gray">
            <a:xfrm>
              <a:off x="1536" y="2907"/>
              <a:ext cx="2736" cy="288"/>
            </a:xfrm>
            <a:prstGeom prst="roundRect">
              <a:avLst>
                <a:gd name="adj" fmla="val 16667"/>
              </a:avLst>
            </a:prstGeom>
            <a:gradFill rotWithShape="1">
              <a:gsLst>
                <a:gs pos="0">
                  <a:srgbClr val="70C4DE">
                    <a:gamma/>
                    <a:tint val="21176"/>
                    <a:invGamma/>
                  </a:srgbClr>
                </a:gs>
                <a:gs pos="100000">
                  <a:srgbClr val="70C4DE"/>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45" name="AutoShape 71"/>
            <p:cNvSpPr>
              <a:spLocks noChangeArrowheads="1"/>
            </p:cNvSpPr>
            <p:nvPr/>
          </p:nvSpPr>
          <p:spPr bwMode="gray">
            <a:xfrm>
              <a:off x="1296" y="2832"/>
              <a:ext cx="432" cy="432"/>
            </a:xfrm>
            <a:prstGeom prst="diamond">
              <a:avLst/>
            </a:prstGeom>
            <a:gradFill rotWithShape="1">
              <a:gsLst>
                <a:gs pos="0">
                  <a:srgbClr val="70C4DE">
                    <a:gamma/>
                    <a:shade val="46275"/>
                    <a:invGamma/>
                  </a:srgbClr>
                </a:gs>
                <a:gs pos="100000">
                  <a:srgbClr val="70C4DE"/>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46" name="Text Box 72"/>
            <p:cNvSpPr txBox="1">
              <a:spLocks noChangeArrowheads="1"/>
            </p:cNvSpPr>
            <p:nvPr/>
          </p:nvSpPr>
          <p:spPr bwMode="gray">
            <a:xfrm>
              <a:off x="1680" y="2942"/>
              <a:ext cx="2160"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t> System </a:t>
              </a:r>
              <a:r>
                <a:rPr lang="en-US" b="1" dirty="0"/>
                <a:t>Architecture </a:t>
              </a:r>
              <a:r>
                <a:rPr lang="en-US" b="1" dirty="0" smtClean="0"/>
                <a:t>Design</a:t>
              </a:r>
              <a:endParaRPr lang="en-US" b="1" dirty="0">
                <a:latin typeface="Calibri" pitchFamily="34" charset="0"/>
                <a:cs typeface="Calibri" pitchFamily="34" charset="0"/>
              </a:endParaRPr>
            </a:p>
          </p:txBody>
        </p:sp>
        <p:sp>
          <p:nvSpPr>
            <p:cNvPr id="47" name="Text Box 73"/>
            <p:cNvSpPr txBox="1">
              <a:spLocks noChangeArrowheads="1"/>
            </p:cNvSpPr>
            <p:nvPr/>
          </p:nvSpPr>
          <p:spPr bwMode="gray">
            <a:xfrm>
              <a:off x="1312" y="2868"/>
              <a:ext cx="4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3.3</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8" name="Group 69"/>
          <p:cNvGrpSpPr>
            <a:grpSpLocks/>
          </p:cNvGrpSpPr>
          <p:nvPr/>
        </p:nvGrpSpPr>
        <p:grpSpPr bwMode="auto">
          <a:xfrm>
            <a:off x="4651595" y="4820802"/>
            <a:ext cx="4216398" cy="544513"/>
            <a:chOff x="1296" y="2832"/>
            <a:chExt cx="2976" cy="432"/>
          </a:xfrm>
        </p:grpSpPr>
        <p:sp>
          <p:nvSpPr>
            <p:cNvPr id="49" name="AutoShape 70"/>
            <p:cNvSpPr>
              <a:spLocks noChangeArrowheads="1"/>
            </p:cNvSpPr>
            <p:nvPr/>
          </p:nvSpPr>
          <p:spPr bwMode="gray">
            <a:xfrm>
              <a:off x="1536" y="2907"/>
              <a:ext cx="2736" cy="288"/>
            </a:xfrm>
            <a:prstGeom prst="roundRect">
              <a:avLst>
                <a:gd name="adj" fmla="val 16667"/>
              </a:avLst>
            </a:prstGeom>
            <a:gradFill rotWithShape="1">
              <a:gsLst>
                <a:gs pos="0">
                  <a:srgbClr val="70C4DE">
                    <a:gamma/>
                    <a:tint val="21176"/>
                    <a:invGamma/>
                  </a:srgbClr>
                </a:gs>
                <a:gs pos="100000">
                  <a:srgbClr val="70C4DE"/>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50" name="AutoShape 71"/>
            <p:cNvSpPr>
              <a:spLocks noChangeArrowheads="1"/>
            </p:cNvSpPr>
            <p:nvPr/>
          </p:nvSpPr>
          <p:spPr bwMode="gray">
            <a:xfrm>
              <a:off x="1296" y="2832"/>
              <a:ext cx="432" cy="432"/>
            </a:xfrm>
            <a:prstGeom prst="diamond">
              <a:avLst/>
            </a:prstGeom>
            <a:gradFill rotWithShape="1">
              <a:gsLst>
                <a:gs pos="0">
                  <a:srgbClr val="70C4DE">
                    <a:gamma/>
                    <a:shade val="46275"/>
                    <a:invGamma/>
                  </a:srgbClr>
                </a:gs>
                <a:gs pos="100000">
                  <a:srgbClr val="70C4DE"/>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51" name="Text Box 72"/>
            <p:cNvSpPr txBox="1">
              <a:spLocks noChangeArrowheads="1"/>
            </p:cNvSpPr>
            <p:nvPr/>
          </p:nvSpPr>
          <p:spPr bwMode="gray">
            <a:xfrm>
              <a:off x="1680" y="2942"/>
              <a:ext cx="2160"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t> Components </a:t>
              </a:r>
              <a:endParaRPr lang="en-US" b="1" dirty="0">
                <a:latin typeface="Calibri" pitchFamily="34" charset="0"/>
                <a:cs typeface="Calibri" pitchFamily="34" charset="0"/>
              </a:endParaRPr>
            </a:p>
          </p:txBody>
        </p:sp>
        <p:sp>
          <p:nvSpPr>
            <p:cNvPr id="52" name="Text Box 73"/>
            <p:cNvSpPr txBox="1">
              <a:spLocks noChangeArrowheads="1"/>
            </p:cNvSpPr>
            <p:nvPr/>
          </p:nvSpPr>
          <p:spPr bwMode="gray">
            <a:xfrm>
              <a:off x="1312" y="2868"/>
              <a:ext cx="4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3" name="Group 69"/>
          <p:cNvGrpSpPr>
            <a:grpSpLocks/>
          </p:cNvGrpSpPr>
          <p:nvPr/>
        </p:nvGrpSpPr>
        <p:grpSpPr bwMode="auto">
          <a:xfrm>
            <a:off x="4658852" y="5365315"/>
            <a:ext cx="4216398" cy="544513"/>
            <a:chOff x="1296" y="2832"/>
            <a:chExt cx="2976" cy="432"/>
          </a:xfrm>
        </p:grpSpPr>
        <p:sp>
          <p:nvSpPr>
            <p:cNvPr id="54" name="AutoShape 70"/>
            <p:cNvSpPr>
              <a:spLocks noChangeArrowheads="1"/>
            </p:cNvSpPr>
            <p:nvPr/>
          </p:nvSpPr>
          <p:spPr bwMode="gray">
            <a:xfrm>
              <a:off x="1536" y="2907"/>
              <a:ext cx="2736" cy="288"/>
            </a:xfrm>
            <a:prstGeom prst="roundRect">
              <a:avLst>
                <a:gd name="adj" fmla="val 16667"/>
              </a:avLst>
            </a:prstGeom>
            <a:gradFill rotWithShape="1">
              <a:gsLst>
                <a:gs pos="0">
                  <a:srgbClr val="70C4DE">
                    <a:gamma/>
                    <a:tint val="21176"/>
                    <a:invGamma/>
                  </a:srgbClr>
                </a:gs>
                <a:gs pos="100000">
                  <a:srgbClr val="70C4DE"/>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55" name="AutoShape 71"/>
            <p:cNvSpPr>
              <a:spLocks noChangeArrowheads="1"/>
            </p:cNvSpPr>
            <p:nvPr/>
          </p:nvSpPr>
          <p:spPr bwMode="gray">
            <a:xfrm>
              <a:off x="1296" y="2832"/>
              <a:ext cx="432" cy="432"/>
            </a:xfrm>
            <a:prstGeom prst="diamond">
              <a:avLst/>
            </a:prstGeom>
            <a:gradFill rotWithShape="1">
              <a:gsLst>
                <a:gs pos="0">
                  <a:srgbClr val="70C4DE">
                    <a:gamma/>
                    <a:shade val="46275"/>
                    <a:invGamma/>
                  </a:srgbClr>
                </a:gs>
                <a:gs pos="100000">
                  <a:srgbClr val="70C4DE"/>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56" name="Text Box 72"/>
            <p:cNvSpPr txBox="1">
              <a:spLocks noChangeArrowheads="1"/>
            </p:cNvSpPr>
            <p:nvPr/>
          </p:nvSpPr>
          <p:spPr bwMode="gray">
            <a:xfrm>
              <a:off x="1680" y="2942"/>
              <a:ext cx="2160"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t> Page </a:t>
              </a:r>
              <a:r>
                <a:rPr lang="en-US" b="1" dirty="0"/>
                <a:t>flow</a:t>
              </a:r>
              <a:endParaRPr lang="en-US" b="1" dirty="0">
                <a:latin typeface="Calibri" pitchFamily="34" charset="0"/>
                <a:cs typeface="Calibri" pitchFamily="34" charset="0"/>
              </a:endParaRPr>
            </a:p>
          </p:txBody>
        </p:sp>
        <p:sp>
          <p:nvSpPr>
            <p:cNvPr id="57" name="Text Box 73"/>
            <p:cNvSpPr txBox="1">
              <a:spLocks noChangeArrowheads="1"/>
            </p:cNvSpPr>
            <p:nvPr/>
          </p:nvSpPr>
          <p:spPr bwMode="gray">
            <a:xfrm>
              <a:off x="1312" y="2868"/>
              <a:ext cx="4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3.5</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8" name="Group 69"/>
          <p:cNvGrpSpPr>
            <a:grpSpLocks/>
          </p:cNvGrpSpPr>
          <p:nvPr/>
        </p:nvGrpSpPr>
        <p:grpSpPr bwMode="auto">
          <a:xfrm>
            <a:off x="4658852" y="5930662"/>
            <a:ext cx="4216398" cy="544513"/>
            <a:chOff x="1296" y="2832"/>
            <a:chExt cx="2976" cy="432"/>
          </a:xfrm>
        </p:grpSpPr>
        <p:sp>
          <p:nvSpPr>
            <p:cNvPr id="59" name="AutoShape 70"/>
            <p:cNvSpPr>
              <a:spLocks noChangeArrowheads="1"/>
            </p:cNvSpPr>
            <p:nvPr/>
          </p:nvSpPr>
          <p:spPr bwMode="gray">
            <a:xfrm>
              <a:off x="1536" y="2907"/>
              <a:ext cx="2736" cy="288"/>
            </a:xfrm>
            <a:prstGeom prst="roundRect">
              <a:avLst>
                <a:gd name="adj" fmla="val 16667"/>
              </a:avLst>
            </a:prstGeom>
            <a:gradFill rotWithShape="1">
              <a:gsLst>
                <a:gs pos="0">
                  <a:srgbClr val="70C4DE">
                    <a:gamma/>
                    <a:tint val="21176"/>
                    <a:invGamma/>
                  </a:srgbClr>
                </a:gs>
                <a:gs pos="100000">
                  <a:srgbClr val="70C4DE"/>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60" name="AutoShape 71"/>
            <p:cNvSpPr>
              <a:spLocks noChangeArrowheads="1"/>
            </p:cNvSpPr>
            <p:nvPr/>
          </p:nvSpPr>
          <p:spPr bwMode="gray">
            <a:xfrm>
              <a:off x="1296" y="2832"/>
              <a:ext cx="432" cy="432"/>
            </a:xfrm>
            <a:prstGeom prst="diamond">
              <a:avLst/>
            </a:prstGeom>
            <a:gradFill rotWithShape="1">
              <a:gsLst>
                <a:gs pos="0">
                  <a:srgbClr val="70C4DE">
                    <a:gamma/>
                    <a:shade val="46275"/>
                    <a:invGamma/>
                  </a:srgbClr>
                </a:gs>
                <a:gs pos="100000">
                  <a:srgbClr val="70C4DE"/>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61" name="Text Box 72"/>
            <p:cNvSpPr txBox="1">
              <a:spLocks noChangeArrowheads="1"/>
            </p:cNvSpPr>
            <p:nvPr/>
          </p:nvSpPr>
          <p:spPr bwMode="gray">
            <a:xfrm>
              <a:off x="1680" y="2942"/>
              <a:ext cx="2160"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t> Testing </a:t>
              </a:r>
              <a:endParaRPr lang="en-US" b="1" dirty="0">
                <a:latin typeface="Calibri" pitchFamily="34" charset="0"/>
                <a:cs typeface="Calibri" pitchFamily="34" charset="0"/>
              </a:endParaRPr>
            </a:p>
          </p:txBody>
        </p:sp>
        <p:sp>
          <p:nvSpPr>
            <p:cNvPr id="62" name="Text Box 73"/>
            <p:cNvSpPr txBox="1">
              <a:spLocks noChangeArrowheads="1"/>
            </p:cNvSpPr>
            <p:nvPr/>
          </p:nvSpPr>
          <p:spPr bwMode="gray">
            <a:xfrm>
              <a:off x="1312" y="2868"/>
              <a:ext cx="4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3.6</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3" name="Group 59"/>
          <p:cNvGrpSpPr>
            <a:grpSpLocks/>
          </p:cNvGrpSpPr>
          <p:nvPr/>
        </p:nvGrpSpPr>
        <p:grpSpPr bwMode="auto">
          <a:xfrm>
            <a:off x="378404" y="1376067"/>
            <a:ext cx="4724400" cy="685800"/>
            <a:chOff x="1296" y="1824"/>
            <a:chExt cx="2976" cy="432"/>
          </a:xfrm>
        </p:grpSpPr>
        <p:sp>
          <p:nvSpPr>
            <p:cNvPr id="64" name="AutoShape 60"/>
            <p:cNvSpPr>
              <a:spLocks noChangeArrowheads="1"/>
            </p:cNvSpPr>
            <p:nvPr/>
          </p:nvSpPr>
          <p:spPr bwMode="gray">
            <a:xfrm>
              <a:off x="1536" y="1899"/>
              <a:ext cx="2736" cy="288"/>
            </a:xfrm>
            <a:prstGeom prst="roundRect">
              <a:avLst>
                <a:gd name="adj" fmla="val 16667"/>
              </a:avLst>
            </a:prstGeom>
            <a:solidFill>
              <a:schemeClr val="accent3">
                <a:lumMod val="40000"/>
                <a:lumOff val="6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65" name="AutoShape 61"/>
            <p:cNvSpPr>
              <a:spLocks noChangeArrowheads="1"/>
            </p:cNvSpPr>
            <p:nvPr/>
          </p:nvSpPr>
          <p:spPr bwMode="gray">
            <a:xfrm>
              <a:off x="1296" y="1824"/>
              <a:ext cx="432" cy="432"/>
            </a:xfrm>
            <a:prstGeom prst="diamond">
              <a:avLst/>
            </a:prstGeom>
            <a:solidFill>
              <a:schemeClr val="accent3">
                <a:lumMod val="40000"/>
                <a:lumOff val="6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66" name="Text Box 62"/>
            <p:cNvSpPr txBox="1">
              <a:spLocks noChangeArrowheads="1"/>
            </p:cNvSpPr>
            <p:nvPr/>
          </p:nvSpPr>
          <p:spPr bwMode="gray">
            <a:xfrm>
              <a:off x="1680" y="1934"/>
              <a:ext cx="25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latin typeface="Calibri" pitchFamily="34" charset="0"/>
                  <a:cs typeface="Calibri" pitchFamily="34" charset="0"/>
                </a:rPr>
                <a:t> Introduction</a:t>
              </a:r>
              <a:endParaRPr lang="en-US" b="1" dirty="0">
                <a:latin typeface="Calibri" pitchFamily="34" charset="0"/>
                <a:cs typeface="Calibri" pitchFamily="34" charset="0"/>
              </a:endParaRPr>
            </a:p>
          </p:txBody>
        </p:sp>
        <p:sp>
          <p:nvSpPr>
            <p:cNvPr id="67" name="Text Box 63"/>
            <p:cNvSpPr txBox="1">
              <a:spLocks noChangeArrowheads="1"/>
            </p:cNvSpPr>
            <p:nvPr/>
          </p:nvSpPr>
          <p:spPr bwMode="gray">
            <a:xfrm>
              <a:off x="1393" y="1886"/>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grpSp>
    </p:spTree>
    <p:extLst>
      <p:ext uri="{BB962C8B-B14F-4D97-AF65-F5344CB8AC3E}">
        <p14:creationId xmlns:p14="http://schemas.microsoft.com/office/powerpoint/2010/main" val="87012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33"/>
                                        </p:tgtEl>
                                      </p:cBhvr>
                                    </p:animEffect>
                                    <p:anim calcmode="lin" valueType="num">
                                      <p:cBhvr>
                                        <p:cTn id="70" dur="1000"/>
                                        <p:tgtEl>
                                          <p:spTgt spid="33"/>
                                        </p:tgtEl>
                                        <p:attrNameLst>
                                          <p:attrName>ppt_x</p:attrName>
                                        </p:attrNameLst>
                                      </p:cBhvr>
                                      <p:tavLst>
                                        <p:tav tm="0">
                                          <p:val>
                                            <p:strVal val="ppt_x"/>
                                          </p:val>
                                        </p:tav>
                                        <p:tav tm="100000">
                                          <p:val>
                                            <p:strVal val="ppt_x"/>
                                          </p:val>
                                        </p:tav>
                                      </p:tavLst>
                                    </p:anim>
                                    <p:anim calcmode="lin" valueType="num">
                                      <p:cBhvr>
                                        <p:cTn id="71" dur="1000"/>
                                        <p:tgtEl>
                                          <p:spTgt spid="33"/>
                                        </p:tgtEl>
                                        <p:attrNameLst>
                                          <p:attrName>ppt_y</p:attrName>
                                        </p:attrNameLst>
                                      </p:cBhvr>
                                      <p:tavLst>
                                        <p:tav tm="0">
                                          <p:val>
                                            <p:strVal val="ppt_y"/>
                                          </p:val>
                                        </p:tav>
                                        <p:tav tm="100000">
                                          <p:val>
                                            <p:strVal val="ppt_y+.1"/>
                                          </p:val>
                                        </p:tav>
                                      </p:tavLst>
                                    </p:anim>
                                    <p:set>
                                      <p:cBhvr>
                                        <p:cTn id="72" dur="1" fill="hold">
                                          <p:stCondLst>
                                            <p:cond delay="999"/>
                                          </p:stCondLst>
                                        </p:cTn>
                                        <p:tgtEl>
                                          <p:spTgt spid="33"/>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38"/>
                                        </p:tgtEl>
                                      </p:cBhvr>
                                    </p:animEffect>
                                    <p:anim calcmode="lin" valueType="num">
                                      <p:cBhvr>
                                        <p:cTn id="75" dur="1000"/>
                                        <p:tgtEl>
                                          <p:spTgt spid="38"/>
                                        </p:tgtEl>
                                        <p:attrNameLst>
                                          <p:attrName>ppt_x</p:attrName>
                                        </p:attrNameLst>
                                      </p:cBhvr>
                                      <p:tavLst>
                                        <p:tav tm="0">
                                          <p:val>
                                            <p:strVal val="ppt_x"/>
                                          </p:val>
                                        </p:tav>
                                        <p:tav tm="100000">
                                          <p:val>
                                            <p:strVal val="ppt_x"/>
                                          </p:val>
                                        </p:tav>
                                      </p:tavLst>
                                    </p:anim>
                                    <p:anim calcmode="lin" valueType="num">
                                      <p:cBhvr>
                                        <p:cTn id="76" dur="1000"/>
                                        <p:tgtEl>
                                          <p:spTgt spid="38"/>
                                        </p:tgtEl>
                                        <p:attrNameLst>
                                          <p:attrName>ppt_y</p:attrName>
                                        </p:attrNameLst>
                                      </p:cBhvr>
                                      <p:tavLst>
                                        <p:tav tm="0">
                                          <p:val>
                                            <p:strVal val="ppt_y"/>
                                          </p:val>
                                        </p:tav>
                                        <p:tav tm="100000">
                                          <p:val>
                                            <p:strVal val="ppt_y+.1"/>
                                          </p:val>
                                        </p:tav>
                                      </p:tavLst>
                                    </p:anim>
                                    <p:set>
                                      <p:cBhvr>
                                        <p:cTn id="77" dur="1" fill="hold">
                                          <p:stCondLst>
                                            <p:cond delay="999"/>
                                          </p:stCondLst>
                                        </p:cTn>
                                        <p:tgtEl>
                                          <p:spTgt spid="38"/>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43"/>
                                        </p:tgtEl>
                                      </p:cBhvr>
                                    </p:animEffect>
                                    <p:anim calcmode="lin" valueType="num">
                                      <p:cBhvr>
                                        <p:cTn id="80" dur="1000"/>
                                        <p:tgtEl>
                                          <p:spTgt spid="43"/>
                                        </p:tgtEl>
                                        <p:attrNameLst>
                                          <p:attrName>ppt_x</p:attrName>
                                        </p:attrNameLst>
                                      </p:cBhvr>
                                      <p:tavLst>
                                        <p:tav tm="0">
                                          <p:val>
                                            <p:strVal val="ppt_x"/>
                                          </p:val>
                                        </p:tav>
                                        <p:tav tm="100000">
                                          <p:val>
                                            <p:strVal val="ppt_x"/>
                                          </p:val>
                                        </p:tav>
                                      </p:tavLst>
                                    </p:anim>
                                    <p:anim calcmode="lin" valueType="num">
                                      <p:cBhvr>
                                        <p:cTn id="81" dur="1000"/>
                                        <p:tgtEl>
                                          <p:spTgt spid="43"/>
                                        </p:tgtEl>
                                        <p:attrNameLst>
                                          <p:attrName>ppt_y</p:attrName>
                                        </p:attrNameLst>
                                      </p:cBhvr>
                                      <p:tavLst>
                                        <p:tav tm="0">
                                          <p:val>
                                            <p:strVal val="ppt_y"/>
                                          </p:val>
                                        </p:tav>
                                        <p:tav tm="100000">
                                          <p:val>
                                            <p:strVal val="ppt_y+.1"/>
                                          </p:val>
                                        </p:tav>
                                      </p:tavLst>
                                    </p:anim>
                                    <p:set>
                                      <p:cBhvr>
                                        <p:cTn id="82" dur="1" fill="hold">
                                          <p:stCondLst>
                                            <p:cond delay="999"/>
                                          </p:stCondLst>
                                        </p:cTn>
                                        <p:tgtEl>
                                          <p:spTgt spid="43"/>
                                        </p:tgtEl>
                                        <p:attrNameLst>
                                          <p:attrName>style.visibility</p:attrName>
                                        </p:attrNameLst>
                                      </p:cBhvr>
                                      <p:to>
                                        <p:strVal val="hidden"/>
                                      </p:to>
                                    </p:set>
                                  </p:childTnLst>
                                </p:cTn>
                              </p:par>
                              <p:par>
                                <p:cTn id="83" presetID="42" presetClass="exit" presetSubtype="0" fill="hold" nodeType="withEffect">
                                  <p:stCondLst>
                                    <p:cond delay="0"/>
                                  </p:stCondLst>
                                  <p:childTnLst>
                                    <p:animEffect transition="out" filter="fade">
                                      <p:cBhvr>
                                        <p:cTn id="84" dur="1000"/>
                                        <p:tgtEl>
                                          <p:spTgt spid="48"/>
                                        </p:tgtEl>
                                      </p:cBhvr>
                                    </p:animEffect>
                                    <p:anim calcmode="lin" valueType="num">
                                      <p:cBhvr>
                                        <p:cTn id="85" dur="1000"/>
                                        <p:tgtEl>
                                          <p:spTgt spid="48"/>
                                        </p:tgtEl>
                                        <p:attrNameLst>
                                          <p:attrName>ppt_x</p:attrName>
                                        </p:attrNameLst>
                                      </p:cBhvr>
                                      <p:tavLst>
                                        <p:tav tm="0">
                                          <p:val>
                                            <p:strVal val="ppt_x"/>
                                          </p:val>
                                        </p:tav>
                                        <p:tav tm="100000">
                                          <p:val>
                                            <p:strVal val="ppt_x"/>
                                          </p:val>
                                        </p:tav>
                                      </p:tavLst>
                                    </p:anim>
                                    <p:anim calcmode="lin" valueType="num">
                                      <p:cBhvr>
                                        <p:cTn id="86" dur="1000"/>
                                        <p:tgtEl>
                                          <p:spTgt spid="48"/>
                                        </p:tgtEl>
                                        <p:attrNameLst>
                                          <p:attrName>ppt_y</p:attrName>
                                        </p:attrNameLst>
                                      </p:cBhvr>
                                      <p:tavLst>
                                        <p:tav tm="0">
                                          <p:val>
                                            <p:strVal val="ppt_y"/>
                                          </p:val>
                                        </p:tav>
                                        <p:tav tm="100000">
                                          <p:val>
                                            <p:strVal val="ppt_y+.1"/>
                                          </p:val>
                                        </p:tav>
                                      </p:tavLst>
                                    </p:anim>
                                    <p:set>
                                      <p:cBhvr>
                                        <p:cTn id="87" dur="1" fill="hold">
                                          <p:stCondLst>
                                            <p:cond delay="999"/>
                                          </p:stCondLst>
                                        </p:cTn>
                                        <p:tgtEl>
                                          <p:spTgt spid="48"/>
                                        </p:tgtEl>
                                        <p:attrNameLst>
                                          <p:attrName>style.visibility</p:attrName>
                                        </p:attrNameLst>
                                      </p:cBhvr>
                                      <p:to>
                                        <p:strVal val="hidden"/>
                                      </p:to>
                                    </p:set>
                                  </p:childTnLst>
                                </p:cTn>
                              </p:par>
                              <p:par>
                                <p:cTn id="88" presetID="42" presetClass="exit" presetSubtype="0" fill="hold" nodeType="withEffect">
                                  <p:stCondLst>
                                    <p:cond delay="0"/>
                                  </p:stCondLst>
                                  <p:childTnLst>
                                    <p:animEffect transition="out" filter="fade">
                                      <p:cBhvr>
                                        <p:cTn id="89" dur="1000"/>
                                        <p:tgtEl>
                                          <p:spTgt spid="53"/>
                                        </p:tgtEl>
                                      </p:cBhvr>
                                    </p:animEffect>
                                    <p:anim calcmode="lin" valueType="num">
                                      <p:cBhvr>
                                        <p:cTn id="90" dur="1000"/>
                                        <p:tgtEl>
                                          <p:spTgt spid="53"/>
                                        </p:tgtEl>
                                        <p:attrNameLst>
                                          <p:attrName>ppt_x</p:attrName>
                                        </p:attrNameLst>
                                      </p:cBhvr>
                                      <p:tavLst>
                                        <p:tav tm="0">
                                          <p:val>
                                            <p:strVal val="ppt_x"/>
                                          </p:val>
                                        </p:tav>
                                        <p:tav tm="100000">
                                          <p:val>
                                            <p:strVal val="ppt_x"/>
                                          </p:val>
                                        </p:tav>
                                      </p:tavLst>
                                    </p:anim>
                                    <p:anim calcmode="lin" valueType="num">
                                      <p:cBhvr>
                                        <p:cTn id="91" dur="1000"/>
                                        <p:tgtEl>
                                          <p:spTgt spid="53"/>
                                        </p:tgtEl>
                                        <p:attrNameLst>
                                          <p:attrName>ppt_y</p:attrName>
                                        </p:attrNameLst>
                                      </p:cBhvr>
                                      <p:tavLst>
                                        <p:tav tm="0">
                                          <p:val>
                                            <p:strVal val="ppt_y"/>
                                          </p:val>
                                        </p:tav>
                                        <p:tav tm="100000">
                                          <p:val>
                                            <p:strVal val="ppt_y+.1"/>
                                          </p:val>
                                        </p:tav>
                                      </p:tavLst>
                                    </p:anim>
                                    <p:set>
                                      <p:cBhvr>
                                        <p:cTn id="92" dur="1" fill="hold">
                                          <p:stCondLst>
                                            <p:cond delay="999"/>
                                          </p:stCondLst>
                                        </p:cTn>
                                        <p:tgtEl>
                                          <p:spTgt spid="53"/>
                                        </p:tgtEl>
                                        <p:attrNameLst>
                                          <p:attrName>style.visibility</p:attrName>
                                        </p:attrNameLst>
                                      </p:cBhvr>
                                      <p:to>
                                        <p:strVal val="hidden"/>
                                      </p:to>
                                    </p:set>
                                  </p:childTnLst>
                                </p:cTn>
                              </p:par>
                              <p:par>
                                <p:cTn id="93" presetID="42" presetClass="exit" presetSubtype="0" fill="hold" nodeType="withEffect">
                                  <p:stCondLst>
                                    <p:cond delay="0"/>
                                  </p:stCondLst>
                                  <p:childTnLst>
                                    <p:animEffect transition="out" filter="fade">
                                      <p:cBhvr>
                                        <p:cTn id="94" dur="1000"/>
                                        <p:tgtEl>
                                          <p:spTgt spid="58"/>
                                        </p:tgtEl>
                                      </p:cBhvr>
                                    </p:animEffect>
                                    <p:anim calcmode="lin" valueType="num">
                                      <p:cBhvr>
                                        <p:cTn id="95" dur="1000"/>
                                        <p:tgtEl>
                                          <p:spTgt spid="58"/>
                                        </p:tgtEl>
                                        <p:attrNameLst>
                                          <p:attrName>ppt_x</p:attrName>
                                        </p:attrNameLst>
                                      </p:cBhvr>
                                      <p:tavLst>
                                        <p:tav tm="0">
                                          <p:val>
                                            <p:strVal val="ppt_x"/>
                                          </p:val>
                                        </p:tav>
                                        <p:tav tm="100000">
                                          <p:val>
                                            <p:strVal val="ppt_x"/>
                                          </p:val>
                                        </p:tav>
                                      </p:tavLst>
                                    </p:anim>
                                    <p:anim calcmode="lin" valueType="num">
                                      <p:cBhvr>
                                        <p:cTn id="96" dur="1000"/>
                                        <p:tgtEl>
                                          <p:spTgt spid="58"/>
                                        </p:tgtEl>
                                        <p:attrNameLst>
                                          <p:attrName>ppt_y</p:attrName>
                                        </p:attrNameLst>
                                      </p:cBhvr>
                                      <p:tavLst>
                                        <p:tav tm="0">
                                          <p:val>
                                            <p:strVal val="ppt_y"/>
                                          </p:val>
                                        </p:tav>
                                        <p:tav tm="100000">
                                          <p:val>
                                            <p:strVal val="ppt_y+.1"/>
                                          </p:val>
                                        </p:tav>
                                      </p:tavLst>
                                    </p:anim>
                                    <p:set>
                                      <p:cBhvr>
                                        <p:cTn id="97" dur="1" fill="hold">
                                          <p:stCondLst>
                                            <p:cond delay="999"/>
                                          </p:stCondLst>
                                        </p:cTn>
                                        <p:tgtEl>
                                          <p:spTgt spid="5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1000"/>
                                        <p:tgtEl>
                                          <p:spTgt spid="27"/>
                                        </p:tgtEl>
                                      </p:cBhvr>
                                    </p:animEffect>
                                    <p:anim calcmode="lin" valueType="num">
                                      <p:cBhvr>
                                        <p:cTn id="103" dur="1000" fill="hold"/>
                                        <p:tgtEl>
                                          <p:spTgt spid="27"/>
                                        </p:tgtEl>
                                        <p:attrNameLst>
                                          <p:attrName>ppt_x</p:attrName>
                                        </p:attrNameLst>
                                      </p:cBhvr>
                                      <p:tavLst>
                                        <p:tav tm="0">
                                          <p:val>
                                            <p:strVal val="#ppt_x"/>
                                          </p:val>
                                        </p:tav>
                                        <p:tav tm="100000">
                                          <p:val>
                                            <p:strVal val="#ppt_x"/>
                                          </p:val>
                                        </p:tav>
                                      </p:tavLst>
                                    </p:anim>
                                    <p:anim calcmode="lin" valueType="num">
                                      <p:cBhvr>
                                        <p:cTn id="10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1000"/>
                                        <p:tgtEl>
                                          <p:spTgt spid="7"/>
                                        </p:tgtEl>
                                      </p:cBhvr>
                                    </p:animEffect>
                                    <p:anim calcmode="lin" valueType="num">
                                      <p:cBhvr>
                                        <p:cTn id="110" dur="1000" fill="hold"/>
                                        <p:tgtEl>
                                          <p:spTgt spid="7"/>
                                        </p:tgtEl>
                                        <p:attrNameLst>
                                          <p:attrName>ppt_x</p:attrName>
                                        </p:attrNameLst>
                                      </p:cBhvr>
                                      <p:tavLst>
                                        <p:tav tm="0">
                                          <p:val>
                                            <p:strVal val="#ppt_x"/>
                                          </p:val>
                                        </p:tav>
                                        <p:tav tm="100000">
                                          <p:val>
                                            <p:strVal val="#ppt_x"/>
                                          </p:val>
                                        </p:tav>
                                      </p:tavLst>
                                    </p:anim>
                                    <p:anim calcmode="lin" valueType="num">
                                      <p:cBhvr>
                                        <p:cTn id="1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HoangPT00331\Desktop\HIRS presentation\HIRS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3706439"/>
            <a:ext cx="2311400" cy="1168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41ECF623-3C66-4F27-ABDB-ABC56CF5812B}" type="slidenum">
              <a:rPr lang="en-US" smtClean="0"/>
              <a:t>4</a:t>
            </a:fld>
            <a:endParaRPr lang="en-US"/>
          </a:p>
        </p:txBody>
      </p:sp>
      <p:sp>
        <p:nvSpPr>
          <p:cNvPr id="6" name="Rectangle 2"/>
          <p:cNvSpPr txBox="1">
            <a:spLocks noChangeArrowheads="1"/>
          </p:cNvSpPr>
          <p:nvPr/>
        </p:nvSpPr>
        <p:spPr>
          <a:xfrm>
            <a:off x="762000" y="550862"/>
            <a:ext cx="7162800" cy="363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What is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60000" endA="900" endPos="58000" dir="5400000" sy="-100000" algn="bl" rotWithShape="0"/>
                </a:effectLst>
              </a:rPr>
              <a:t>HIRS</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endParaRPr>
          </a:p>
        </p:txBody>
      </p:sp>
      <p:sp>
        <p:nvSpPr>
          <p:cNvPr id="3" name="TextBox 2"/>
          <p:cNvSpPr txBox="1"/>
          <p:nvPr/>
        </p:nvSpPr>
        <p:spPr>
          <a:xfrm>
            <a:off x="2476500" y="1578179"/>
            <a:ext cx="3276600" cy="707886"/>
          </a:xfrm>
          <a:prstGeom prst="rect">
            <a:avLst/>
          </a:prstGeom>
          <a:noFill/>
        </p:spPr>
        <p:txBody>
          <a:bodyPr wrap="square" rtlCol="0">
            <a:spAutoFit/>
          </a:bodyPr>
          <a:lstStyle/>
          <a:p>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uman Resource</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5029200" y="1578179"/>
            <a:ext cx="5486400" cy="707886"/>
          </a:xfrm>
          <a:prstGeom prst="rect">
            <a:avLst/>
          </a:prstGeom>
          <a:noFill/>
        </p:spPr>
        <p:txBody>
          <a:bodyPr wrap="square" rtlCol="0">
            <a:spAutoFit/>
          </a:bodyPr>
          <a:lstStyle/>
          <a:p>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nternational </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oyal </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ecurities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7" name="Straight Arrow Connector 6"/>
          <p:cNvCxnSpPr/>
          <p:nvPr/>
        </p:nvCxnSpPr>
        <p:spPr>
          <a:xfrm>
            <a:off x="3842658" y="2286065"/>
            <a:ext cx="1415142" cy="13704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5461001" y="2286065"/>
            <a:ext cx="1393824" cy="13704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133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500"/>
                            </p:stCondLst>
                            <p:childTnLst>
                              <p:par>
                                <p:cTn id="28" presetID="45"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ppt_w</p:attrName>
                                        </p:attrNameLst>
                                      </p:cBhvr>
                                      <p:tavLst>
                                        <p:tav tm="0" fmla="#ppt_w*sin(2.5*pi*$)">
                                          <p:val>
                                            <p:fltVal val="0"/>
                                          </p:val>
                                        </p:tav>
                                        <p:tav tm="100000">
                                          <p:val>
                                            <p:fltVal val="1"/>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last\Desktop\hr_department_logo_peo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213" y="3005364"/>
            <a:ext cx="3397427"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1346200" y="533400"/>
            <a:ext cx="6578600" cy="363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Human Resource</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endParaRPr>
          </a:p>
        </p:txBody>
      </p:sp>
      <p:pic>
        <p:nvPicPr>
          <p:cNvPr id="4099" name="Picture 3" descr="C:\Users\Blast\Desktop\1441571722011seo-trai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99" y="1878820"/>
            <a:ext cx="2263743" cy="19703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last\Desktop\now-hir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113" y="1339855"/>
            <a:ext cx="2017857" cy="201204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last\Desktop\Selection and Hiring Page_Pic 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898" y="4229100"/>
            <a:ext cx="2431143" cy="18233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last\Desktop\SalaryGuide_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5425" y="4186464"/>
            <a:ext cx="26987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Blast\Desktop\performance_managemen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156" y="1273241"/>
            <a:ext cx="2356289" cy="2349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6428" y="1282702"/>
            <a:ext cx="1066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Training</a:t>
            </a:r>
            <a:endParaRPr lang="en-US" b="1" dirty="0"/>
          </a:p>
        </p:txBody>
      </p:sp>
      <p:sp>
        <p:nvSpPr>
          <p:cNvPr id="6" name="TextBox 5"/>
          <p:cNvSpPr txBox="1"/>
          <p:nvPr/>
        </p:nvSpPr>
        <p:spPr>
          <a:xfrm>
            <a:off x="2679858" y="1098036"/>
            <a:ext cx="1952713"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smtClean="0"/>
              <a:t>Performance</a:t>
            </a:r>
            <a:endParaRPr lang="en-US" b="1" dirty="0"/>
          </a:p>
        </p:txBody>
      </p:sp>
      <p:sp>
        <p:nvSpPr>
          <p:cNvPr id="7" name="TextBox 6"/>
          <p:cNvSpPr txBox="1"/>
          <p:nvPr/>
        </p:nvSpPr>
        <p:spPr>
          <a:xfrm>
            <a:off x="4834360" y="1098036"/>
            <a:ext cx="19050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t>Recruitment</a:t>
            </a:r>
            <a:endParaRPr lang="en-US" b="1" dirty="0"/>
          </a:p>
        </p:txBody>
      </p:sp>
      <p:sp>
        <p:nvSpPr>
          <p:cNvPr id="8" name="TextBox 7"/>
          <p:cNvSpPr txBox="1"/>
          <p:nvPr/>
        </p:nvSpPr>
        <p:spPr>
          <a:xfrm>
            <a:off x="411842" y="6131378"/>
            <a:ext cx="1600200" cy="3810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smtClean="0"/>
              <a:t>Orientation</a:t>
            </a:r>
            <a:endParaRPr lang="en-US" b="1" dirty="0"/>
          </a:p>
        </p:txBody>
      </p:sp>
      <p:sp>
        <p:nvSpPr>
          <p:cNvPr id="10" name="TextBox 9"/>
          <p:cNvSpPr txBox="1"/>
          <p:nvPr/>
        </p:nvSpPr>
        <p:spPr>
          <a:xfrm>
            <a:off x="7460183" y="6131378"/>
            <a:ext cx="133784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Salary</a:t>
            </a:r>
            <a:endParaRPr lang="en-US" b="1" dirty="0"/>
          </a:p>
        </p:txBody>
      </p:sp>
      <p:pic>
        <p:nvPicPr>
          <p:cNvPr id="4104" name="Picture 8" descr="C:\Users\Blast\Desktop\insuranc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7050" y="1652034"/>
            <a:ext cx="2203450" cy="21971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048500" y="1282702"/>
            <a:ext cx="1752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Insurance</a:t>
            </a:r>
            <a:endParaRPr lang="en-US" b="1" dirty="0"/>
          </a:p>
        </p:txBody>
      </p:sp>
      <p:pic>
        <p:nvPicPr>
          <p:cNvPr id="4105" name="Picture 9" descr="C:\Users\Blast\Desktop\rg-recruitment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3892" y="4814443"/>
            <a:ext cx="2217358" cy="16630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16300" y="6477462"/>
            <a:ext cx="1946300" cy="38053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smtClean="0"/>
              <a:t>Labor relation</a:t>
            </a:r>
            <a:endParaRPr lang="en-US" b="1" dirty="0"/>
          </a:p>
        </p:txBody>
      </p:sp>
    </p:spTree>
    <p:extLst>
      <p:ext uri="{BB962C8B-B14F-4D97-AF65-F5344CB8AC3E}">
        <p14:creationId xmlns:p14="http://schemas.microsoft.com/office/powerpoint/2010/main" val="339520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out)">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circle(in)">
                                      <p:cBhvr>
                                        <p:cTn id="24" dur="1000"/>
                                        <p:tgtEl>
                                          <p:spTgt spid="410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randombar(horizontal)">
                                      <p:cBhvr>
                                        <p:cTn id="32" dur="500"/>
                                        <p:tgtEl>
                                          <p:spTgt spid="409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barn(inVertical)">
                                      <p:cBhvr>
                                        <p:cTn id="40" dur="500"/>
                                        <p:tgtEl>
                                          <p:spTgt spid="410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4102"/>
                                        </p:tgtEl>
                                        <p:attrNameLst>
                                          <p:attrName>style.visibility</p:attrName>
                                        </p:attrNameLst>
                                      </p:cBhvr>
                                      <p:to>
                                        <p:strVal val="visible"/>
                                      </p:to>
                                    </p:set>
                                    <p:animEffect transition="in" filter="fade">
                                      <p:cBhvr>
                                        <p:cTn id="48" dur="1000"/>
                                        <p:tgtEl>
                                          <p:spTgt spid="4102"/>
                                        </p:tgtEl>
                                      </p:cBhvr>
                                    </p:animEffect>
                                    <p:anim calcmode="lin" valueType="num">
                                      <p:cBhvr>
                                        <p:cTn id="49" dur="1000" fill="hold"/>
                                        <p:tgtEl>
                                          <p:spTgt spid="4102"/>
                                        </p:tgtEl>
                                        <p:attrNameLst>
                                          <p:attrName>ppt_w</p:attrName>
                                        </p:attrNameLst>
                                      </p:cBhvr>
                                      <p:tavLst>
                                        <p:tav tm="0" fmla="#ppt_w*sin(2.5*pi*$)">
                                          <p:val>
                                            <p:fltVal val="0"/>
                                          </p:val>
                                        </p:tav>
                                        <p:tav tm="100000">
                                          <p:val>
                                            <p:fltVal val="1"/>
                                          </p:val>
                                        </p:tav>
                                      </p:tavLst>
                                    </p:anim>
                                    <p:anim calcmode="lin" valueType="num">
                                      <p:cBhvr>
                                        <p:cTn id="50" dur="1000" fill="hold"/>
                                        <p:tgtEl>
                                          <p:spTgt spid="4102"/>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ppt_w</p:attrName>
                                        </p:attrNameLst>
                                      </p:cBhvr>
                                      <p:tavLst>
                                        <p:tav tm="0" fmla="#ppt_w*sin(2.5*pi*$)">
                                          <p:val>
                                            <p:fltVal val="0"/>
                                          </p:val>
                                        </p:tav>
                                        <p:tav tm="100000">
                                          <p:val>
                                            <p:fltVal val="1"/>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4105"/>
                                        </p:tgtEl>
                                        <p:attrNameLst>
                                          <p:attrName>style.visibility</p:attrName>
                                        </p:attrNameLst>
                                      </p:cBhvr>
                                      <p:to>
                                        <p:strVal val="visible"/>
                                      </p:to>
                                    </p:set>
                                    <p:anim calcmode="lin" valueType="num">
                                      <p:cBhvr>
                                        <p:cTn id="60" dur="1000" fill="hold"/>
                                        <p:tgtEl>
                                          <p:spTgt spid="4105"/>
                                        </p:tgtEl>
                                        <p:attrNameLst>
                                          <p:attrName>ppt_w</p:attrName>
                                        </p:attrNameLst>
                                      </p:cBhvr>
                                      <p:tavLst>
                                        <p:tav tm="0">
                                          <p:val>
                                            <p:fltVal val="0"/>
                                          </p:val>
                                        </p:tav>
                                        <p:tav tm="100000">
                                          <p:val>
                                            <p:strVal val="#ppt_w"/>
                                          </p:val>
                                        </p:tav>
                                      </p:tavLst>
                                    </p:anim>
                                    <p:anim calcmode="lin" valueType="num">
                                      <p:cBhvr>
                                        <p:cTn id="61" dur="1000" fill="hold"/>
                                        <p:tgtEl>
                                          <p:spTgt spid="4105"/>
                                        </p:tgtEl>
                                        <p:attrNameLst>
                                          <p:attrName>ppt_h</p:attrName>
                                        </p:attrNameLst>
                                      </p:cBhvr>
                                      <p:tavLst>
                                        <p:tav tm="0">
                                          <p:val>
                                            <p:fltVal val="0"/>
                                          </p:val>
                                        </p:tav>
                                        <p:tav tm="100000">
                                          <p:val>
                                            <p:strVal val="#ppt_h"/>
                                          </p:val>
                                        </p:tav>
                                      </p:tavLst>
                                    </p:anim>
                                    <p:anim calcmode="lin" valueType="num">
                                      <p:cBhvr>
                                        <p:cTn id="62" dur="1000" fill="hold"/>
                                        <p:tgtEl>
                                          <p:spTgt spid="4105"/>
                                        </p:tgtEl>
                                        <p:attrNameLst>
                                          <p:attrName>style.rotation</p:attrName>
                                        </p:attrNameLst>
                                      </p:cBhvr>
                                      <p:tavLst>
                                        <p:tav tm="0">
                                          <p:val>
                                            <p:fltVal val="90"/>
                                          </p:val>
                                        </p:tav>
                                        <p:tav tm="100000">
                                          <p:val>
                                            <p:fltVal val="0"/>
                                          </p:val>
                                        </p:tav>
                                      </p:tavLst>
                                    </p:anim>
                                    <p:animEffect transition="in" filter="fade">
                                      <p:cBhvr>
                                        <p:cTn id="63" dur="1000"/>
                                        <p:tgtEl>
                                          <p:spTgt spid="4105"/>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ppt_w</p:attrName>
                                        </p:attrNameLst>
                                      </p:cBhvr>
                                      <p:tavLst>
                                        <p:tav tm="0">
                                          <p:val>
                                            <p:fltVal val="0"/>
                                          </p:val>
                                        </p:tav>
                                        <p:tav tm="100000">
                                          <p:val>
                                            <p:strVal val="#ppt_w"/>
                                          </p:val>
                                        </p:tav>
                                      </p:tavLst>
                                    </p:anim>
                                    <p:anim calcmode="lin" valueType="num">
                                      <p:cBhvr>
                                        <p:cTn id="67" dur="1000" fill="hold"/>
                                        <p:tgtEl>
                                          <p:spTgt spid="12"/>
                                        </p:tgtEl>
                                        <p:attrNameLst>
                                          <p:attrName>ppt_h</p:attrName>
                                        </p:attrNameLst>
                                      </p:cBhvr>
                                      <p:tavLst>
                                        <p:tav tm="0">
                                          <p:val>
                                            <p:fltVal val="0"/>
                                          </p:val>
                                        </p:tav>
                                        <p:tav tm="100000">
                                          <p:val>
                                            <p:strVal val="#ppt_h"/>
                                          </p:val>
                                        </p:tav>
                                      </p:tavLst>
                                    </p:anim>
                                    <p:anim calcmode="lin" valueType="num">
                                      <p:cBhvr>
                                        <p:cTn id="68" dur="1000" fill="hold"/>
                                        <p:tgtEl>
                                          <p:spTgt spid="12"/>
                                        </p:tgtEl>
                                        <p:attrNameLst>
                                          <p:attrName>style.rotation</p:attrName>
                                        </p:attrNameLst>
                                      </p:cBhvr>
                                      <p:tavLst>
                                        <p:tav tm="0">
                                          <p:val>
                                            <p:fltVal val="90"/>
                                          </p:val>
                                        </p:tav>
                                        <p:tav tm="100000">
                                          <p:val>
                                            <p:fltVal val="0"/>
                                          </p:val>
                                        </p:tav>
                                      </p:tavLst>
                                    </p:anim>
                                    <p:animEffect transition="in" filter="fade">
                                      <p:cBhvr>
                                        <p:cTn id="69" dur="1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nodeType="clickEffect">
                                  <p:stCondLst>
                                    <p:cond delay="0"/>
                                  </p:stCondLst>
                                  <p:childTnLst>
                                    <p:set>
                                      <p:cBhvr>
                                        <p:cTn id="73" dur="1" fill="hold">
                                          <p:stCondLst>
                                            <p:cond delay="0"/>
                                          </p:stCondLst>
                                        </p:cTn>
                                        <p:tgtEl>
                                          <p:spTgt spid="4104"/>
                                        </p:tgtEl>
                                        <p:attrNameLst>
                                          <p:attrName>style.visibility</p:attrName>
                                        </p:attrNameLst>
                                      </p:cBhvr>
                                      <p:to>
                                        <p:strVal val="visible"/>
                                      </p:to>
                                    </p:set>
                                    <p:animEffect transition="in" filter="fade">
                                      <p:cBhvr>
                                        <p:cTn id="74" dur="1000"/>
                                        <p:tgtEl>
                                          <p:spTgt spid="4104"/>
                                        </p:tgtEl>
                                      </p:cBhvr>
                                    </p:animEffect>
                                    <p:anim calcmode="lin" valueType="num">
                                      <p:cBhvr>
                                        <p:cTn id="75" dur="1000" fill="hold"/>
                                        <p:tgtEl>
                                          <p:spTgt spid="4104"/>
                                        </p:tgtEl>
                                        <p:attrNameLst>
                                          <p:attrName>ppt_x</p:attrName>
                                        </p:attrNameLst>
                                      </p:cBhvr>
                                      <p:tavLst>
                                        <p:tav tm="0">
                                          <p:val>
                                            <p:strVal val="#ppt_x"/>
                                          </p:val>
                                        </p:tav>
                                        <p:tav tm="100000">
                                          <p:val>
                                            <p:strVal val="#ppt_x"/>
                                          </p:val>
                                        </p:tav>
                                      </p:tavLst>
                                    </p:anim>
                                    <p:anim calcmode="lin" valueType="num">
                                      <p:cBhvr>
                                        <p:cTn id="76" dur="1000" fill="hold"/>
                                        <p:tgtEl>
                                          <p:spTgt spid="4104"/>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1ECF623-3C66-4F27-ABDB-ABC56CF5812B}" type="slidenum">
              <a:rPr lang="en-US" smtClean="0"/>
              <a:t>6</a:t>
            </a:fld>
            <a:endParaRPr lang="en-US"/>
          </a:p>
        </p:txBody>
      </p:sp>
      <p:sp>
        <p:nvSpPr>
          <p:cNvPr id="6" name="Rectangle 2"/>
          <p:cNvSpPr txBox="1">
            <a:spLocks noChangeArrowheads="1"/>
          </p:cNvSpPr>
          <p:nvPr/>
        </p:nvSpPr>
        <p:spPr>
          <a:xfrm>
            <a:off x="1346200" y="533400"/>
            <a:ext cx="6578600" cy="363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HRM is really important</a:t>
            </a:r>
          </a:p>
        </p:txBody>
      </p:sp>
      <p:pic>
        <p:nvPicPr>
          <p:cNvPr id="3082" name="Picture 10" descr="C:\Users\HoangPT00331\Desktop\HIRS presentation\important H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352550"/>
            <a:ext cx="5969000" cy="4152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914400" y="5538107"/>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Human Resource Management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708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346200" y="533400"/>
            <a:ext cx="6578600" cy="363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Business Process View</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 y="990600"/>
            <a:ext cx="9171336"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Slide Number Placeholder 4"/>
          <p:cNvSpPr>
            <a:spLocks noGrp="1"/>
          </p:cNvSpPr>
          <p:nvPr>
            <p:ph type="sldNum" sz="quarter" idx="11"/>
          </p:nvPr>
        </p:nvSpPr>
        <p:spPr/>
        <p:txBody>
          <a:bodyPr/>
          <a:lstStyle/>
          <a:p>
            <a:fld id="{41ECF623-3C66-4F27-ABDB-ABC56CF5812B}" type="slidenum">
              <a:rPr lang="en-US" smtClean="0"/>
              <a:t>7</a:t>
            </a:fld>
            <a:endParaRPr lang="en-US"/>
          </a:p>
        </p:txBody>
      </p:sp>
    </p:spTree>
    <p:extLst>
      <p:ext uri="{BB962C8B-B14F-4D97-AF65-F5344CB8AC3E}">
        <p14:creationId xmlns:p14="http://schemas.microsoft.com/office/powerpoint/2010/main" val="3223592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46200" y="533400"/>
            <a:ext cx="6578600" cy="363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IRS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endParaRPr>
          </a:p>
        </p:txBody>
      </p:sp>
      <p:sp>
        <p:nvSpPr>
          <p:cNvPr id="4" name="TextBox 3"/>
          <p:cNvSpPr txBox="1"/>
          <p:nvPr/>
        </p:nvSpPr>
        <p:spPr>
          <a:xfrm>
            <a:off x="2857500" y="1461478"/>
            <a:ext cx="44958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International Royal Security</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788886" y="2191657"/>
            <a:ext cx="4648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t>A young company: security service provider</a:t>
            </a:r>
            <a:endParaRPr lang="en-US" b="1" dirty="0"/>
          </a:p>
        </p:txBody>
      </p:sp>
      <p:sp>
        <p:nvSpPr>
          <p:cNvPr id="7" name="TextBox 6"/>
          <p:cNvSpPr txBox="1"/>
          <p:nvPr/>
        </p:nvSpPr>
        <p:spPr>
          <a:xfrm>
            <a:off x="1809750" y="3336215"/>
            <a:ext cx="20955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Top 20 of HOSE</a:t>
            </a:r>
          </a:p>
          <a:p>
            <a:r>
              <a:rPr lang="en-US" b="1" dirty="0" smtClean="0"/>
              <a:t>Top 10 of HNX</a:t>
            </a:r>
            <a:endParaRPr lang="en-US" b="1" dirty="0"/>
          </a:p>
        </p:txBody>
      </p:sp>
      <p:sp>
        <p:nvSpPr>
          <p:cNvPr id="8" name="TextBox 7"/>
          <p:cNvSpPr txBox="1"/>
          <p:nvPr/>
        </p:nvSpPr>
        <p:spPr>
          <a:xfrm>
            <a:off x="1788886" y="4808470"/>
            <a:ext cx="3962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Average age of company is young  Dynamic and full of zeal</a:t>
            </a:r>
            <a:endParaRPr lang="en-US" b="1" dirty="0"/>
          </a:p>
        </p:txBody>
      </p:sp>
      <p:pic>
        <p:nvPicPr>
          <p:cNvPr id="3074" name="Picture 2" descr="C:\Users\Blast\Desktop\top-ten-g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986" y="2819400"/>
            <a:ext cx="1994819" cy="198907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last\Desktop\good-employee-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363671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8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circle(in)">
                                      <p:cBhvr>
                                        <p:cTn id="22" dur="1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45" presetClass="entr" presetSubtype="0" fill="hold" nodeType="with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fade">
                                      <p:cBhvr>
                                        <p:cTn id="31" dur="1000"/>
                                        <p:tgtEl>
                                          <p:spTgt spid="3075"/>
                                        </p:tgtEl>
                                      </p:cBhvr>
                                    </p:animEffect>
                                    <p:anim calcmode="lin" valueType="num">
                                      <p:cBhvr>
                                        <p:cTn id="32" dur="1000" fill="hold"/>
                                        <p:tgtEl>
                                          <p:spTgt spid="3075"/>
                                        </p:tgtEl>
                                        <p:attrNameLst>
                                          <p:attrName>ppt_w</p:attrName>
                                        </p:attrNameLst>
                                      </p:cBhvr>
                                      <p:tavLst>
                                        <p:tav tm="0" fmla="#ppt_w*sin(2.5*pi*$)">
                                          <p:val>
                                            <p:fltVal val="0"/>
                                          </p:val>
                                        </p:tav>
                                        <p:tav tm="100000">
                                          <p:val>
                                            <p:fltVal val="1"/>
                                          </p:val>
                                        </p:tav>
                                      </p:tavLst>
                                    </p:anim>
                                    <p:anim calcmode="lin" valueType="num">
                                      <p:cBhvr>
                                        <p:cTn id="33" dur="1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76300" y="457200"/>
            <a:ext cx="7581900" cy="561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50" endPos="85000" dir="5400000" sy="-100000" algn="bl" rotWithShape="0"/>
                </a:effectLst>
              </a:rPr>
              <a:t>What is a Profile?</a:t>
            </a:r>
          </a:p>
        </p:txBody>
      </p:sp>
      <p:pic>
        <p:nvPicPr>
          <p:cNvPr id="5" name="Picture 3" descr="profi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097" y="2477293"/>
            <a:ext cx="2044700" cy="2147888"/>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p:cNvGrpSpPr>
          <p:nvPr/>
        </p:nvGrpSpPr>
        <p:grpSpPr bwMode="auto">
          <a:xfrm>
            <a:off x="4923293" y="1254918"/>
            <a:ext cx="3000375" cy="1222375"/>
            <a:chOff x="3498" y="431"/>
            <a:chExt cx="1890" cy="770"/>
          </a:xfrm>
        </p:grpSpPr>
        <p:pic>
          <p:nvPicPr>
            <p:cNvPr id="7" name="Picture 5" descr="Exper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 y="431"/>
              <a:ext cx="912" cy="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3498" y="658"/>
              <a:ext cx="13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119063" indent="-119063"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lnSpc>
                  <a:spcPct val="90000"/>
                </a:lnSpc>
                <a:spcBef>
                  <a:spcPct val="50000"/>
                </a:spcBef>
                <a:buClr>
                  <a:schemeClr val="accent1"/>
                </a:buClr>
              </a:pPr>
              <a:r>
                <a:rPr lang="en-US" sz="1800">
                  <a:solidFill>
                    <a:schemeClr val="accent1"/>
                  </a:solidFill>
                </a:rPr>
                <a:t>Experience</a:t>
              </a:r>
            </a:p>
          </p:txBody>
        </p:sp>
      </p:grpSp>
      <p:grpSp>
        <p:nvGrpSpPr>
          <p:cNvPr id="9" name="Group 7"/>
          <p:cNvGrpSpPr>
            <a:grpSpLocks/>
          </p:cNvGrpSpPr>
          <p:nvPr/>
        </p:nvGrpSpPr>
        <p:grpSpPr bwMode="auto">
          <a:xfrm>
            <a:off x="6003926" y="2741612"/>
            <a:ext cx="3097213" cy="1277938"/>
            <a:chOff x="3724" y="1380"/>
            <a:chExt cx="1951" cy="805"/>
          </a:xfrm>
        </p:grpSpPr>
        <p:pic>
          <p:nvPicPr>
            <p:cNvPr id="10" name="Picture 8" descr="apprenticeship_certific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0" y="1380"/>
              <a:ext cx="995" cy="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3724" y="1625"/>
              <a:ext cx="133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119063" indent="-119063"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lnSpc>
                  <a:spcPct val="90000"/>
                </a:lnSpc>
                <a:spcBef>
                  <a:spcPct val="50000"/>
                </a:spcBef>
                <a:buClr>
                  <a:schemeClr val="accent1"/>
                </a:buClr>
              </a:pPr>
              <a:r>
                <a:rPr lang="en-US" sz="1800">
                  <a:solidFill>
                    <a:schemeClr val="accent1"/>
                  </a:solidFill>
                </a:rPr>
                <a:t>	Licenses &amp; Certificates</a:t>
              </a:r>
            </a:p>
          </p:txBody>
        </p:sp>
      </p:grpSp>
      <p:grpSp>
        <p:nvGrpSpPr>
          <p:cNvPr id="12" name="Group 10"/>
          <p:cNvGrpSpPr>
            <a:grpSpLocks/>
          </p:cNvGrpSpPr>
          <p:nvPr/>
        </p:nvGrpSpPr>
        <p:grpSpPr bwMode="auto">
          <a:xfrm>
            <a:off x="6072188" y="4418806"/>
            <a:ext cx="3097212" cy="1619250"/>
            <a:chOff x="3231" y="2438"/>
            <a:chExt cx="1951" cy="1020"/>
          </a:xfrm>
        </p:grpSpPr>
        <p:pic>
          <p:nvPicPr>
            <p:cNvPr id="13" name="Picture 11" descr="membershi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 y="2438"/>
              <a:ext cx="808" cy="1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2"/>
            <p:cNvSpPr txBox="1">
              <a:spLocks noChangeArrowheads="1"/>
            </p:cNvSpPr>
            <p:nvPr/>
          </p:nvSpPr>
          <p:spPr bwMode="auto">
            <a:xfrm>
              <a:off x="3231" y="2577"/>
              <a:ext cx="123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119063" indent="-119063"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spcBef>
                  <a:spcPct val="50000"/>
                </a:spcBef>
                <a:buClr>
                  <a:schemeClr val="accent1"/>
                </a:buClr>
              </a:pPr>
              <a:r>
                <a:rPr lang="en-US" sz="1800">
                  <a:solidFill>
                    <a:schemeClr val="accent1"/>
                  </a:solidFill>
                </a:rPr>
                <a:t>	Memberships</a:t>
              </a:r>
            </a:p>
          </p:txBody>
        </p:sp>
      </p:grpSp>
      <p:grpSp>
        <p:nvGrpSpPr>
          <p:cNvPr id="15" name="Group 13"/>
          <p:cNvGrpSpPr>
            <a:grpSpLocks/>
          </p:cNvGrpSpPr>
          <p:nvPr/>
        </p:nvGrpSpPr>
        <p:grpSpPr bwMode="auto">
          <a:xfrm>
            <a:off x="4065588" y="4970462"/>
            <a:ext cx="2114550" cy="1887538"/>
            <a:chOff x="2205" y="2702"/>
            <a:chExt cx="1332" cy="1189"/>
          </a:xfrm>
        </p:grpSpPr>
        <p:pic>
          <p:nvPicPr>
            <p:cNvPr id="16" name="Picture 14" descr="question-ma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0" y="3158"/>
              <a:ext cx="1106" cy="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5"/>
            <p:cNvSpPr txBox="1">
              <a:spLocks noChangeArrowheads="1"/>
            </p:cNvSpPr>
            <p:nvPr/>
          </p:nvSpPr>
          <p:spPr bwMode="auto">
            <a:xfrm>
              <a:off x="2205" y="2702"/>
              <a:ext cx="1332"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119063" indent="-119063"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90000"/>
                </a:lnSpc>
                <a:spcBef>
                  <a:spcPct val="50000"/>
                </a:spcBef>
                <a:buClr>
                  <a:schemeClr val="accent1"/>
                </a:buClr>
              </a:pPr>
              <a:r>
                <a:rPr lang="en-US" sz="1800">
                  <a:solidFill>
                    <a:schemeClr val="accent1"/>
                  </a:solidFill>
                </a:rPr>
                <a:t>	Other </a:t>
              </a:r>
            </a:p>
            <a:p>
              <a:pPr algn="ctr" eaLnBrk="1" hangingPunct="1">
                <a:lnSpc>
                  <a:spcPct val="90000"/>
                </a:lnSpc>
                <a:buClr>
                  <a:schemeClr val="accent1"/>
                </a:buClr>
              </a:pPr>
              <a:r>
                <a:rPr lang="en-US" sz="1800">
                  <a:solidFill>
                    <a:schemeClr val="accent1"/>
                  </a:solidFill>
                </a:rPr>
                <a:t>Company-defined Content</a:t>
              </a:r>
            </a:p>
          </p:txBody>
        </p:sp>
      </p:grpSp>
      <p:grpSp>
        <p:nvGrpSpPr>
          <p:cNvPr id="18" name="Group 16"/>
          <p:cNvGrpSpPr>
            <a:grpSpLocks/>
          </p:cNvGrpSpPr>
          <p:nvPr/>
        </p:nvGrpSpPr>
        <p:grpSpPr bwMode="auto">
          <a:xfrm>
            <a:off x="1447574" y="3067275"/>
            <a:ext cx="3430587" cy="1266825"/>
            <a:chOff x="159" y="1380"/>
            <a:chExt cx="2161" cy="798"/>
          </a:xfrm>
        </p:grpSpPr>
        <p:pic>
          <p:nvPicPr>
            <p:cNvPr id="19" name="Picture 17" descr="attribu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 y="1380"/>
              <a:ext cx="824" cy="7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8"/>
            <p:cNvSpPr txBox="1">
              <a:spLocks noChangeArrowheads="1"/>
            </p:cNvSpPr>
            <p:nvPr/>
          </p:nvSpPr>
          <p:spPr bwMode="auto">
            <a:xfrm>
              <a:off x="988" y="1669"/>
              <a:ext cx="13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119063" indent="-119063"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lnSpc>
                  <a:spcPct val="90000"/>
                </a:lnSpc>
                <a:spcBef>
                  <a:spcPct val="50000"/>
                </a:spcBef>
                <a:buClr>
                  <a:schemeClr val="accent1"/>
                </a:buClr>
              </a:pPr>
              <a:r>
                <a:rPr lang="en-US" sz="1800">
                  <a:solidFill>
                    <a:schemeClr val="accent1"/>
                  </a:solidFill>
                </a:rPr>
                <a:t>Attributes</a:t>
              </a:r>
            </a:p>
          </p:txBody>
        </p:sp>
      </p:grpSp>
      <p:grpSp>
        <p:nvGrpSpPr>
          <p:cNvPr id="21" name="Group 19"/>
          <p:cNvGrpSpPr>
            <a:grpSpLocks/>
          </p:cNvGrpSpPr>
          <p:nvPr/>
        </p:nvGrpSpPr>
        <p:grpSpPr bwMode="auto">
          <a:xfrm>
            <a:off x="1630476" y="4675981"/>
            <a:ext cx="3395662" cy="1600200"/>
            <a:chOff x="571" y="2442"/>
            <a:chExt cx="2139" cy="1008"/>
          </a:xfrm>
        </p:grpSpPr>
        <p:pic>
          <p:nvPicPr>
            <p:cNvPr id="22" name="Picture 20" descr="knowled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 y="2442"/>
              <a:ext cx="816" cy="1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1"/>
            <p:cNvSpPr txBox="1">
              <a:spLocks noChangeArrowheads="1"/>
            </p:cNvSpPr>
            <p:nvPr/>
          </p:nvSpPr>
          <p:spPr bwMode="auto">
            <a:xfrm>
              <a:off x="1378" y="2576"/>
              <a:ext cx="13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119063" indent="-119063"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lnSpc>
                  <a:spcPct val="90000"/>
                </a:lnSpc>
                <a:spcBef>
                  <a:spcPct val="50000"/>
                </a:spcBef>
                <a:buClr>
                  <a:schemeClr val="accent1"/>
                </a:buClr>
              </a:pPr>
              <a:r>
                <a:rPr lang="en-US" sz="1800">
                  <a:solidFill>
                    <a:schemeClr val="accent1"/>
                  </a:solidFill>
                </a:rPr>
                <a:t>Knowledge</a:t>
              </a:r>
            </a:p>
          </p:txBody>
        </p:sp>
      </p:grpSp>
      <p:sp>
        <p:nvSpPr>
          <p:cNvPr id="24" name="Text Box 22"/>
          <p:cNvSpPr txBox="1">
            <a:spLocks noChangeArrowheads="1"/>
          </p:cNvSpPr>
          <p:nvPr/>
        </p:nvSpPr>
        <p:spPr bwMode="auto">
          <a:xfrm>
            <a:off x="4302125" y="3067275"/>
            <a:ext cx="9969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119063" indent="-119063"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lnSpc>
                <a:spcPct val="85000"/>
              </a:lnSpc>
              <a:buClr>
                <a:schemeClr val="accent1"/>
              </a:buClr>
            </a:pPr>
            <a:r>
              <a:rPr lang="en-US" b="0" dirty="0">
                <a:solidFill>
                  <a:schemeClr val="bg1"/>
                </a:solidFill>
              </a:rPr>
              <a:t>People</a:t>
            </a:r>
          </a:p>
          <a:p>
            <a:pPr algn="ctr" eaLnBrk="1" hangingPunct="1">
              <a:lnSpc>
                <a:spcPct val="85000"/>
              </a:lnSpc>
              <a:buClr>
                <a:schemeClr val="accent1"/>
              </a:buClr>
            </a:pPr>
            <a:r>
              <a:rPr lang="en-US" b="0" dirty="0">
                <a:solidFill>
                  <a:schemeClr val="bg1"/>
                </a:solidFill>
              </a:rPr>
              <a:t>&amp; Roles</a:t>
            </a:r>
          </a:p>
        </p:txBody>
      </p:sp>
      <p:grpSp>
        <p:nvGrpSpPr>
          <p:cNvPr id="25" name="Group 23"/>
          <p:cNvGrpSpPr>
            <a:grpSpLocks/>
          </p:cNvGrpSpPr>
          <p:nvPr/>
        </p:nvGrpSpPr>
        <p:grpSpPr bwMode="auto">
          <a:xfrm>
            <a:off x="1651907" y="1463675"/>
            <a:ext cx="3903663" cy="1206500"/>
            <a:chOff x="570" y="435"/>
            <a:chExt cx="2459" cy="760"/>
          </a:xfrm>
        </p:grpSpPr>
        <p:sp>
          <p:nvSpPr>
            <p:cNvPr id="26" name="Text Box 24"/>
            <p:cNvSpPr txBox="1">
              <a:spLocks noChangeArrowheads="1"/>
            </p:cNvSpPr>
            <p:nvPr/>
          </p:nvSpPr>
          <p:spPr bwMode="auto">
            <a:xfrm>
              <a:off x="1697" y="656"/>
              <a:ext cx="133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119063" indent="-119063"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lnSpc>
                  <a:spcPct val="90000"/>
                </a:lnSpc>
                <a:spcBef>
                  <a:spcPct val="50000"/>
                </a:spcBef>
                <a:buClr>
                  <a:schemeClr val="accent1"/>
                </a:buClr>
              </a:pPr>
              <a:r>
                <a:rPr lang="en-US" sz="1800">
                  <a:solidFill>
                    <a:schemeClr val="accent1"/>
                  </a:solidFill>
                </a:rPr>
                <a:t>Skills</a:t>
              </a:r>
            </a:p>
          </p:txBody>
        </p:sp>
        <p:pic>
          <p:nvPicPr>
            <p:cNvPr id="27" name="Picture 25" descr="Skil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 y="435"/>
              <a:ext cx="1056" cy="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41ECF623-3C66-4F27-ABDB-ABC56CF5812B}" type="slidenum">
              <a:rPr lang="en-US" smtClean="0"/>
              <a:t>9</a:t>
            </a:fld>
            <a:endParaRPr lang="en-US"/>
          </a:p>
        </p:txBody>
      </p:sp>
    </p:spTree>
    <p:extLst>
      <p:ext uri="{BB962C8B-B14F-4D97-AF65-F5344CB8AC3E}">
        <p14:creationId xmlns:p14="http://schemas.microsoft.com/office/powerpoint/2010/main" val="33363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ssolve">
                                      <p:cBhvr>
                                        <p:cTn id="11" dur="500"/>
                                        <p:tgtEl>
                                          <p:spTgt spid="2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par>
                          <p:cTn id="36" fill="hold">
                            <p:stCondLst>
                              <p:cond delay="4000"/>
                            </p:stCondLst>
                            <p:childTnLst>
                              <p:par>
                                <p:cTn id="37" presetID="4" presetClass="entr" presetSubtype="16" fill="hold" grpId="0" nodeType="afterEffect">
                                  <p:stCondLst>
                                    <p:cond delay="2000"/>
                                  </p:stCondLst>
                                  <p:childTnLst>
                                    <p:set>
                                      <p:cBhvr>
                                        <p:cTn id="38" dur="1" fill="hold">
                                          <p:stCondLst>
                                            <p:cond delay="0"/>
                                          </p:stCondLst>
                                        </p:cTn>
                                        <p:tgtEl>
                                          <p:spTgt spid="24"/>
                                        </p:tgtEl>
                                        <p:attrNameLst>
                                          <p:attrName>style.visibility</p:attrName>
                                        </p:attrNameLst>
                                      </p:cBhvr>
                                      <p:to>
                                        <p:strVal val="visible"/>
                                      </p:to>
                                    </p:set>
                                    <p:animEffect transition="in" filter="box(in)">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TotalTime>
  <Words>1830</Words>
  <Application>Microsoft Office PowerPoint</Application>
  <PresentationFormat>On-screen Show (4:3)</PresentationFormat>
  <Paragraphs>679</Paragraphs>
  <Slides>25</Slides>
  <Notes>18</Notes>
  <HiddenSlides>0</HiddenSlides>
  <MMClips>0</MMClips>
  <ScaleCrop>false</ScaleCrop>
  <HeadingPairs>
    <vt:vector size="6" baseType="variant">
      <vt:variant>
        <vt:lpstr>Theme</vt:lpstr>
      </vt:variant>
      <vt:variant>
        <vt:i4>2</vt:i4>
      </vt:variant>
      <vt:variant>
        <vt:lpstr>Links</vt:lpstr>
      </vt:variant>
      <vt:variant>
        <vt:i4>2</vt:i4>
      </vt:variant>
      <vt:variant>
        <vt:lpstr>Slide Titles</vt:lpstr>
      </vt:variant>
      <vt:variant>
        <vt:i4>25</vt:i4>
      </vt:variant>
    </vt:vector>
  </HeadingPairs>
  <TitlesOfParts>
    <vt:vector size="29" baseType="lpstr">
      <vt:lpstr>Office Theme</vt:lpstr>
      <vt:lpstr>Custom Design</vt:lpstr>
      <vt:lpstr>C:\Users\CHIEN\Desktop\Page Flow.vsd\Drawing\~Page-1\Process.2</vt:lpstr>
      <vt:lpstr>C:\Users\CHIEN\Desktop\Page Flow.vsd\Drawing\~Page-1\Process.7</vt:lpstr>
      <vt:lpstr>Human resource system of IRS</vt:lpstr>
      <vt:lpstr>PowerPoint Presentation</vt:lpstr>
      <vt:lpstr>Contents</vt:lpstr>
      <vt:lpstr>PowerPoint Presentation</vt:lpstr>
      <vt:lpstr>PowerPoint Presentation</vt:lpstr>
      <vt:lpstr>Human Resource Management</vt:lpstr>
      <vt:lpstr>PowerPoint Presentation</vt:lpstr>
      <vt:lpstr>PowerPoint Presentation</vt:lpstr>
      <vt:lpstr>PowerPoint Presentation</vt:lpstr>
      <vt:lpstr>PowerPoint Presentation</vt:lpstr>
      <vt:lpstr>Recruitment</vt:lpstr>
      <vt:lpstr>Recruitment Process</vt:lpstr>
      <vt:lpstr>Advantage of HIRS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fanhuang</dc:creator>
  <cp:lastModifiedBy>CHIEN</cp:lastModifiedBy>
  <cp:revision>65</cp:revision>
  <dcterms:created xsi:type="dcterms:W3CDTF">2011-04-21T16:18:06Z</dcterms:created>
  <dcterms:modified xsi:type="dcterms:W3CDTF">2011-04-25T03:31:35Z</dcterms:modified>
</cp:coreProperties>
</file>