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851" r:id="rId3"/>
    <p:sldMasterId id="2147483865" r:id="rId4"/>
  </p:sldMasterIdLst>
  <p:notesMasterIdLst>
    <p:notesMasterId r:id="rId31"/>
  </p:notesMasterIdLst>
  <p:handoutMasterIdLst>
    <p:handoutMasterId r:id="rId32"/>
  </p:handoutMasterIdLst>
  <p:sldIdLst>
    <p:sldId id="256" r:id="rId5"/>
    <p:sldId id="299" r:id="rId6"/>
    <p:sldId id="258" r:id="rId7"/>
    <p:sldId id="259" r:id="rId8"/>
    <p:sldId id="261" r:id="rId9"/>
    <p:sldId id="272" r:id="rId10"/>
    <p:sldId id="273" r:id="rId11"/>
    <p:sldId id="267" r:id="rId12"/>
    <p:sldId id="291" r:id="rId13"/>
    <p:sldId id="275" r:id="rId14"/>
    <p:sldId id="298" r:id="rId15"/>
    <p:sldId id="294" r:id="rId16"/>
    <p:sldId id="280" r:id="rId17"/>
    <p:sldId id="295" r:id="rId18"/>
    <p:sldId id="297" r:id="rId19"/>
    <p:sldId id="296" r:id="rId20"/>
    <p:sldId id="284" r:id="rId21"/>
    <p:sldId id="276" r:id="rId22"/>
    <p:sldId id="279" r:id="rId23"/>
    <p:sldId id="265" r:id="rId24"/>
    <p:sldId id="293" r:id="rId25"/>
    <p:sldId id="266" r:id="rId26"/>
    <p:sldId id="277" r:id="rId27"/>
    <p:sldId id="285" r:id="rId28"/>
    <p:sldId id="286" r:id="rId29"/>
    <p:sldId id="300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anhvv01220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43" autoAdjust="0"/>
    <p:restoredTop sz="95763" autoAdjust="0"/>
  </p:normalViewPr>
  <p:slideViewPr>
    <p:cSldViewPr>
      <p:cViewPr>
        <p:scale>
          <a:sx n="68" d="100"/>
          <a:sy n="68" d="100"/>
        </p:scale>
        <p:origin x="-130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280DAB-1968-4C04-84D6-BF368FCACAC6}" type="datetimeFigureOut">
              <a:rPr lang="en-US"/>
              <a:pPr>
                <a:defRPr/>
              </a:pPr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14D232-345C-43B7-ABEC-AC77FABB8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C8CA24-0197-420B-92F8-AC134E57429B}" type="datetimeFigureOut">
              <a:rPr lang="vi-VN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D77DB7-A014-461A-8D95-39C592A82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77DB7-A014-461A-8D95-39C592A82A53}" type="slidenum">
              <a:rPr lang="vi-VN" smtClean="0"/>
              <a:pPr>
                <a:defRPr/>
              </a:pPr>
              <a:t>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phim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Chương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dịch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gốc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nền</a:t>
            </a:r>
            <a:r>
              <a:rPr lang="en-US" baseline="0" dirty="0" smtClean="0"/>
              <a:t> window </a:t>
            </a:r>
            <a:r>
              <a:rPr lang="en-US" baseline="0" dirty="0" err="1" smtClean="0"/>
              <a:t>phổ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:…</a:t>
            </a: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BD87F2-D032-4733-941D-705A4DA6CDF5}" type="slidenum">
              <a:rPr lang="vi-VN" smtClean="0"/>
              <a:pPr/>
              <a:t>4</a:t>
            </a:fld>
            <a:endParaRPr lang="vi-V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phạm</a:t>
            </a:r>
            <a:r>
              <a:rPr lang="en-US" baseline="0" dirty="0" smtClean="0"/>
              <a:t> vi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ở version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Anh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phim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hard sub: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phim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77DB7-A014-461A-8D95-39C592A82A53}" type="slidenum">
              <a:rPr lang="vi-VN" smtClean="0"/>
              <a:pPr>
                <a:defRPr/>
              </a:pPr>
              <a:t>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update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Phase 1 </a:t>
            </a:r>
            <a:r>
              <a:rPr lang="en-US" baseline="0" dirty="0" err="1" smtClean="0"/>
              <a:t>cung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, phase 2 </a:t>
            </a:r>
            <a:r>
              <a:rPr lang="en-US" baseline="0" dirty="0" err="1" smtClean="0"/>
              <a:t>cập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sung,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user </a:t>
            </a:r>
          </a:p>
          <a:p>
            <a:pPr>
              <a:buFontTx/>
              <a:buChar char="-"/>
            </a:pPr>
            <a:r>
              <a:rPr lang="en-US" baseline="0" dirty="0" smtClean="0"/>
              <a:t>Note: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77DB7-A014-461A-8D95-39C592A82A53}" type="slidenum">
              <a:rPr lang="vi-VN" smtClean="0"/>
              <a:pPr>
                <a:defRPr/>
              </a:pPr>
              <a:t>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use case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, chi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77DB7-A014-461A-8D95-39C592A82A53}" type="slidenum">
              <a:rPr lang="vi-VN" smtClean="0"/>
              <a:pPr>
                <a:defRPr/>
              </a:pPr>
              <a:t>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08F227-EC13-43D2-BF50-88646817AF77}" type="slidenum">
              <a:rPr lang="vi-VN" smtClean="0"/>
              <a:pPr/>
              <a:t>21</a:t>
            </a:fld>
            <a:endParaRPr lang="vi-V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857F-AD22-4A7F-AB8A-C4CB96F9548F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82DF-0E7B-4B0A-92BD-4FD805AB2B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94FF-DC13-4D27-8EB9-017AF8E5DB2F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C3D8-50B8-4C98-8E0A-0F03A6ED48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274A-1465-4289-920D-3687FDD02EC1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0A09-F2E2-480C-8913-7ED81339A3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70953A-DA08-4FF9-9EF4-500E0C2D54B4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24413-363F-4A71-A5EF-4A1741B88F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1E95-23EC-4928-8163-08D6F964391A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8A4E-9DB1-4980-92DF-7E0B9FEC0B1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06E2-D099-4E72-90EB-3BA6E94467B5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77D6-4303-45F4-966E-AE36D9C68EB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A82-73AE-41BA-9C63-19C46E82AB9B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72D5-3529-4D13-BDC1-9CD55AE140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2AA8-5991-4DE5-9C7C-32E87CF77A97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FF3C-6FC9-4430-BF97-B40A32E6552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6EA1-1DB3-45A8-8078-42BB977F588B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D199-ADE1-448F-B221-208E1A6D315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2CD4-8C57-4EB2-9CA7-99C7F9E54090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0017-4663-4866-B3DB-A90AFE00C28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458F-FD86-425A-BB59-9699DF7FFE89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8CEB-0C7B-40A1-85AF-64C6821357A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BCEA2-1E0D-4CC3-A75C-47DB1081B93C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F4D33-EAE7-4FC5-B25A-E4033D45BD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B6D9-697F-4E40-AEF8-7CCAB2E12434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F1CF-DC9C-4853-88DC-ED071676682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FBD8-AEDE-448E-B3BD-2BF023343097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195C-DC11-4CD8-A380-B7289CACF14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85F3-8A5B-4B0C-9601-018331BDA73E}" type="datetime1">
              <a:rPr lang="vi-VN" smtClean="0"/>
              <a:pPr>
                <a:defRPr/>
              </a:pPr>
              <a:t>20/12/2012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vi-VN"/>
              <a:t>FPT University - UltraSub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3111-B34B-4C81-A940-C487A27EA60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083626-D784-4A2B-B813-8856CE289829}" type="datetime1">
              <a:rPr lang="vi-VN" smtClean="0"/>
              <a:pPr/>
              <a:t>20/12/2012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77000"/>
            <a:ext cx="2895600" cy="2444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FPT University - UltraSub Team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 rot="-576202">
            <a:off x="5358779" y="3192416"/>
            <a:ext cx="3127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</a:rPr>
              <a:t>Ultra Subtitles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black">
          <a:xfrm>
            <a:off x="477838" y="2481263"/>
            <a:ext cx="4648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Supervisor: Mr. </a:t>
            </a:r>
            <a:r>
              <a:rPr lang="en-US" dirty="0" err="1" smtClean="0"/>
              <a:t>Lã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endParaRPr lang="en-US" dirty="0" smtClean="0"/>
          </a:p>
          <a:p>
            <a:r>
              <a:rPr lang="en-US" dirty="0" smtClean="0"/>
              <a:t>Team members:</a:t>
            </a:r>
          </a:p>
          <a:p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Yến</a:t>
            </a:r>
            <a:endParaRPr lang="en-US" dirty="0" smtClean="0"/>
          </a:p>
          <a:p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endParaRPr lang="en-US" dirty="0" smtClean="0"/>
          </a:p>
          <a:p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Yến</a:t>
            </a:r>
            <a:endParaRPr lang="en-US" dirty="0" smtClean="0"/>
          </a:p>
          <a:p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endParaRPr lang="en-US" dirty="0" smtClean="0"/>
          </a:p>
          <a:p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1000" y="1371600"/>
            <a:ext cx="6934200" cy="762000"/>
          </a:xfrm>
        </p:spPr>
        <p:txBody>
          <a:bodyPr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Ultra Subtitles</a:t>
            </a:r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A3294-232E-46B0-835F-73D4D213851E}" type="datetime1">
              <a:rPr lang="vi-VN" smtClean="0"/>
              <a:pPr/>
              <a:t>20/12/2012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251B-E2B5-4F57-85DE-84CC41412FBF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F7A3A-057C-4B46-B44C-2B6031402A0A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251B-E2B5-4F57-85DE-84CC41412F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15F98-7320-467E-A381-2E962B0EACEC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E678B-71C8-4BC6-A9F8-7D6A9854B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8D46C-4139-44ED-9B3D-F2300A5B26CF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5CF3-330A-4965-9266-03474706A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ACCB6-BB2A-4371-870A-08BBBB475A36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77128-38BF-4148-B8B7-E7E0F202F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2C60-0AEA-4D6A-96DF-C41C8CAD87EF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30944-AFB0-469F-AD3B-11CF65A8D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FPT University - UltraSub Team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5F3E-63A6-4F6C-B79F-C4C531E8DF36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D4DDD-63B2-4692-9BE6-A3CDADEC7C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1F3CA-1715-414E-A74C-FAC1883438FB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A8360-6CC3-4ECE-BAE5-241C926E4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1C76B-2919-4ACB-8127-45000E56A1F6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02215-22B9-425E-88A4-0C9083698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CFAF0-941A-4D94-A348-4C2926F29657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7723-C0AD-478B-8AA6-991EC3D55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5334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AF2EB-885E-4AC3-9872-124459D8898E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61042-6ABC-47D0-ACB1-6EA22B017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6553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8486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865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fld id="{24353965-1990-4EC3-9AEA-C4C3655B4E96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 - UltraSub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6025" y="64754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C653D24-E17F-4626-B862-8C98BCC07F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524A-9977-4AA1-ADED-EB875CC6EDBA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University - UltraSub Team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0944-AFB0-469F-AD3B-11CF65A8D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24/9/2012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77000"/>
            <a:ext cx="2895600" cy="2444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FPT University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 rot="-576202">
            <a:off x="5358779" y="3192416"/>
            <a:ext cx="3127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</a:rPr>
              <a:t>Ultra Subtitles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black">
          <a:xfrm>
            <a:off x="477838" y="2481263"/>
            <a:ext cx="4648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Supervisor: Mr. </a:t>
            </a:r>
            <a:r>
              <a:rPr lang="en-US" dirty="0" err="1" smtClean="0"/>
              <a:t>Lã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endParaRPr lang="en-US" dirty="0" smtClean="0"/>
          </a:p>
          <a:p>
            <a:r>
              <a:rPr lang="en-US" dirty="0" smtClean="0"/>
              <a:t>Team members:</a:t>
            </a:r>
          </a:p>
          <a:p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Yến</a:t>
            </a:r>
            <a:endParaRPr lang="en-US" dirty="0" smtClean="0"/>
          </a:p>
          <a:p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endParaRPr lang="en-US" dirty="0" smtClean="0"/>
          </a:p>
          <a:p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Yến</a:t>
            </a:r>
            <a:endParaRPr lang="en-US" dirty="0" smtClean="0"/>
          </a:p>
          <a:p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endParaRPr lang="en-US" dirty="0" smtClean="0"/>
          </a:p>
          <a:p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1000" y="1371600"/>
            <a:ext cx="6934200" cy="762000"/>
          </a:xfrm>
        </p:spPr>
        <p:txBody>
          <a:bodyPr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Ultra Subtitles</a:t>
            </a:r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251B-E2B5-4F57-85DE-84CC41412FBF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251B-E2B5-4F57-85DE-84CC41412F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E678B-71C8-4BC6-A9F8-7D6A9854B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3EFD-4B37-4B02-A815-CFC76A3E3964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3C06-1B41-4CD7-8428-437BCB145E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5CF3-330A-4965-9266-03474706A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77128-38BF-4148-B8B7-E7E0F202F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30944-AFB0-469F-AD3B-11CF65A8DC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FPT University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A8360-6CC3-4ECE-BAE5-241C926E4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02215-22B9-425E-88A4-0C9083698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7723-C0AD-478B-8AA6-991EC3D55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5334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61042-6ABC-47D0-ACB1-6EA22B017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6553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8486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865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FPT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6025" y="64754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C653D24-E17F-4626-B862-8C98BCC07F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FPT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0944-AFB0-469F-AD3B-11CF65A8D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4EBFC-D195-41CA-AF24-4BFA27567559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0BCE-9E54-4BEA-A6D0-90298820CA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B32D9-B38A-4FA4-91F3-62C8E9257EB1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C7B8-5AD7-452B-BE03-AD91F4DF98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72BB-8948-4E10-A1F6-302871AA2ABC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3939-3B11-450C-B892-7102E19490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F3D29-0E44-4C82-8953-EA06D37CDD75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86BC6-6944-45DD-A4D2-CDFB3915A5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B357-25C4-4391-BB30-18EFD26CBD0C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F3DF-A184-4270-9941-C53ECFC5F9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38A6972-D23B-401B-8ACC-3A5390B3DC32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651851-0AF3-4E0D-B337-637FFC225F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64C6395B-984F-477C-A5E4-38EEDB3E5352}" type="datetime1">
              <a:rPr lang="vi-VN" smtClean="0"/>
              <a:pPr>
                <a:defRPr/>
              </a:pPr>
              <a:t>20/12/2012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s-ES"/>
              <a:t>FPT University - UltraSub Team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1CBC086-7583-425B-BF16-DC12282E01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865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07101565-4CA5-4729-A3F6-671073E0A404}" type="datetime1">
              <a:rPr lang="vi-VN" smtClean="0"/>
              <a:pPr/>
              <a:t>20/12/2012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FPT University - UltraSub Team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4754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D930944-AFB0-469F-AD3B-11CF65A8DC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38400" y="533400"/>
            <a:ext cx="6553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9" name="Text Box 95"/>
          <p:cNvSpPr txBox="1">
            <a:spLocks noChangeArrowheads="1"/>
          </p:cNvSpPr>
          <p:nvPr/>
        </p:nvSpPr>
        <p:spPr bwMode="gray">
          <a:xfrm rot="459878">
            <a:off x="765175" y="933420"/>
            <a:ext cx="1384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 dirty="0" err="1" smtClean="0">
                <a:solidFill>
                  <a:schemeClr val="accent2"/>
                </a:solidFill>
              </a:rPr>
              <a:t>UltraSub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ransition spd="med">
    <p:random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865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24/9/2012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FPT University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4754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D930944-AFB0-469F-AD3B-11CF65A8DC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38400" y="533400"/>
            <a:ext cx="6553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9" name="Text Box 95"/>
          <p:cNvSpPr txBox="1">
            <a:spLocks noChangeArrowheads="1"/>
          </p:cNvSpPr>
          <p:nvPr/>
        </p:nvSpPr>
        <p:spPr bwMode="gray">
          <a:xfrm rot="459878">
            <a:off x="765175" y="933420"/>
            <a:ext cx="1384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 dirty="0" err="1" smtClean="0">
                <a:solidFill>
                  <a:schemeClr val="accent2"/>
                </a:solidFill>
              </a:rPr>
              <a:t>UltraSub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ransition spd="med">
    <p:random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ChangeArrowheads="1"/>
          </p:cNvSpPr>
          <p:nvPr/>
        </p:nvSpPr>
        <p:spPr bwMode="auto">
          <a:xfrm>
            <a:off x="684213" y="22050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vi-VN" sz="4400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1403350" y="22764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/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-32" y="804659"/>
            <a:ext cx="9049316" cy="5000830"/>
            <a:chOff x="799" y="804288"/>
            <a:chExt cx="9047157" cy="5000976"/>
          </a:xfrm>
        </p:grpSpPr>
        <p:pic>
          <p:nvPicPr>
            <p:cNvPr id="16391" name="Picture 22" descr="D:\DA\Default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543" y="980728"/>
              <a:ext cx="8888413" cy="482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7" descr="C:\Users\iLucas\Desktop\logo_fpt_university_doc cop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" y="804288"/>
              <a:ext cx="1358139" cy="105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1F48FA-183D-48F3-A9D9-D8D331B33C83}" type="slidenum">
              <a:rPr lang="es-ES" smtClean="0"/>
              <a:pPr/>
              <a:t>1</a:t>
            </a:fld>
            <a:endParaRPr lang="es-ES" dirty="0" smtClean="0"/>
          </a:p>
        </p:txBody>
      </p:sp>
      <p:sp>
        <p:nvSpPr>
          <p:cNvPr id="1639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43240" y="6524650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FPT </a:t>
            </a:r>
            <a:r>
              <a:rPr lang="es-ES" dirty="0" err="1" smtClean="0">
                <a:solidFill>
                  <a:schemeClr val="bg1"/>
                </a:solidFill>
              </a:rPr>
              <a:t>University</a:t>
            </a:r>
            <a:r>
              <a:rPr lang="es-ES" dirty="0" smtClean="0">
                <a:solidFill>
                  <a:schemeClr val="bg1"/>
                </a:solidFill>
              </a:rPr>
              <a:t> - </a:t>
            </a:r>
            <a:r>
              <a:rPr lang="es-ES" dirty="0" err="1" smtClean="0">
                <a:solidFill>
                  <a:schemeClr val="bg1"/>
                </a:solidFill>
              </a:rPr>
              <a:t>UltraSub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Team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/>
              <a:t>Functional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1925" y="1500188"/>
            <a:ext cx="450373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500" b="1" dirty="0" err="1"/>
              <a:t>Edit</a:t>
            </a:r>
            <a:r>
              <a:rPr lang="es-ES" sz="2500" b="1" dirty="0"/>
              <a:t> </a:t>
            </a:r>
            <a:r>
              <a:rPr lang="es-ES" sz="2500" b="1" dirty="0" err="1"/>
              <a:t>subtitle</a:t>
            </a:r>
            <a:endParaRPr lang="es-ES" sz="2500" b="1" dirty="0"/>
          </a:p>
        </p:txBody>
      </p:sp>
      <p:sp>
        <p:nvSpPr>
          <p:cNvPr id="8" name="Rectangle 7"/>
          <p:cNvSpPr/>
          <p:nvPr/>
        </p:nvSpPr>
        <p:spPr>
          <a:xfrm>
            <a:off x="2714625" y="3643313"/>
            <a:ext cx="4500563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500" b="1" dirty="0" err="1"/>
              <a:t>Find</a:t>
            </a:r>
            <a:r>
              <a:rPr lang="es-ES" sz="2500" b="1" dirty="0"/>
              <a:t> and </a:t>
            </a:r>
            <a:r>
              <a:rPr lang="es-ES" sz="2500" b="1" dirty="0" err="1"/>
              <a:t>Replace</a:t>
            </a:r>
            <a:r>
              <a:rPr lang="es-ES" sz="2500" b="1" dirty="0"/>
              <a:t> </a:t>
            </a:r>
            <a:r>
              <a:rPr lang="es-ES" sz="2500" b="1" dirty="0" err="1"/>
              <a:t>content</a:t>
            </a:r>
            <a:endParaRPr lang="es-ES" sz="2500" b="1" dirty="0"/>
          </a:p>
        </p:txBody>
      </p:sp>
      <p:sp>
        <p:nvSpPr>
          <p:cNvPr id="9" name="Rectangle 8"/>
          <p:cNvSpPr/>
          <p:nvPr/>
        </p:nvSpPr>
        <p:spPr>
          <a:xfrm>
            <a:off x="2714625" y="5214938"/>
            <a:ext cx="4495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500" b="1" dirty="0"/>
              <a:t>Play </a:t>
            </a:r>
            <a:r>
              <a:rPr lang="es-ES" sz="2500" b="1" dirty="0" err="1"/>
              <a:t>movie</a:t>
            </a:r>
            <a:r>
              <a:rPr lang="es-ES" sz="2500" b="1" dirty="0"/>
              <a:t> </a:t>
            </a:r>
          </a:p>
        </p:txBody>
      </p:sp>
      <p:sp>
        <p:nvSpPr>
          <p:cNvPr id="24583" name="Footer Placeholder 12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24584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34BA35-320D-4CD2-AECA-293CEC9C187E}" type="slidenum">
              <a:rPr lang="vi-VN" smtClean="0"/>
              <a:pPr/>
              <a:t>10</a:t>
            </a:fld>
            <a:endParaRPr lang="vi-VN" smtClean="0"/>
          </a:p>
        </p:txBody>
      </p:sp>
      <p:sp>
        <p:nvSpPr>
          <p:cNvPr id="14" name="Rectangle 13"/>
          <p:cNvSpPr/>
          <p:nvPr/>
        </p:nvSpPr>
        <p:spPr>
          <a:xfrm>
            <a:off x="2714625" y="2214563"/>
            <a:ext cx="450373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 err="1" smtClean="0"/>
              <a:t>Tranlate</a:t>
            </a:r>
            <a:r>
              <a:rPr lang="es-ES" sz="2500" b="1" dirty="0" smtClean="0"/>
              <a:t> </a:t>
            </a:r>
            <a:r>
              <a:rPr lang="es-ES" sz="2500" b="1" dirty="0" err="1"/>
              <a:t>subtitle</a:t>
            </a:r>
            <a:endParaRPr lang="es-ES" sz="2500" b="1" dirty="0"/>
          </a:p>
        </p:txBody>
      </p:sp>
      <p:sp>
        <p:nvSpPr>
          <p:cNvPr id="15" name="Rectangle 14"/>
          <p:cNvSpPr/>
          <p:nvPr/>
        </p:nvSpPr>
        <p:spPr>
          <a:xfrm>
            <a:off x="2714625" y="2928938"/>
            <a:ext cx="4500563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500" b="1" dirty="0" err="1"/>
              <a:t>Edit</a:t>
            </a:r>
            <a:r>
              <a:rPr lang="es-ES" sz="2500" b="1" dirty="0"/>
              <a:t> line in </a:t>
            </a:r>
            <a:r>
              <a:rPr lang="es-ES" sz="2500" b="1" dirty="0" err="1"/>
              <a:t>subtitle</a:t>
            </a:r>
            <a:r>
              <a:rPr lang="es-ES" sz="2500" b="1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4625" y="4429125"/>
            <a:ext cx="4500563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500" b="1" dirty="0" err="1"/>
              <a:t>Manipulate</a:t>
            </a:r>
            <a:r>
              <a:rPr lang="es-ES" sz="2500" b="1" dirty="0"/>
              <a:t> time</a:t>
            </a:r>
          </a:p>
        </p:txBody>
      </p:sp>
      <p:pic>
        <p:nvPicPr>
          <p:cNvPr id="13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  <p:bldP spid="8" grpId="0" build="allAtOnce" animBg="1"/>
      <p:bldP spid="9" grpId="0" animBg="1"/>
      <p:bldP spid="14" grpId="0" uiExpand="1" build="allAtOnce" animBg="1"/>
      <p:bldP spid="15" grpId="0" uiExpand="1" build="allAtOnce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Functional</a:t>
            </a:r>
            <a:r>
              <a:rPr lang="en-US" sz="3200" b="1" dirty="0"/>
              <a:t>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094" y="519113"/>
            <a:ext cx="356393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000" b="1" dirty="0" err="1"/>
              <a:t>Edit</a:t>
            </a:r>
            <a:r>
              <a:rPr lang="es-ES" sz="2000" b="1" dirty="0"/>
              <a:t> </a:t>
            </a:r>
            <a:r>
              <a:rPr lang="es-ES" sz="2000" b="1" dirty="0" err="1"/>
              <a:t>subtitle</a:t>
            </a:r>
            <a:endParaRPr lang="es-ES" sz="2000" b="1" dirty="0"/>
          </a:p>
        </p:txBody>
      </p:sp>
      <p:sp>
        <p:nvSpPr>
          <p:cNvPr id="25604" name="Footer Placeholder 12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2560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CB7C3D-DA19-427D-BDA7-0192ADBF0EF8}" type="slidenum">
              <a:rPr lang="vi-VN" smtClean="0"/>
              <a:pPr/>
              <a:t>11</a:t>
            </a:fld>
            <a:endParaRPr lang="vi-VN" smtClean="0"/>
          </a:p>
        </p:txBody>
      </p:sp>
      <p:sp>
        <p:nvSpPr>
          <p:cNvPr id="18" name="Content Placeholder 6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43894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Create new subtitle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Load original/translated subtitle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Edit subtitle on the movie screen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Edit subtitle using editor form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Save subtitle</a:t>
            </a:r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Functional</a:t>
            </a:r>
            <a:r>
              <a:rPr lang="en-US" sz="3200" b="1" dirty="0"/>
              <a:t> requirements</a:t>
            </a:r>
          </a:p>
        </p:txBody>
      </p:sp>
      <p:sp>
        <p:nvSpPr>
          <p:cNvPr id="26627" name="Footer Placeholder 12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2662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566C0D-3C7F-455E-B6EF-A9495F095C30}" type="slidenum">
              <a:rPr lang="vi-VN" smtClean="0"/>
              <a:pPr/>
              <a:t>12</a:t>
            </a:fld>
            <a:endParaRPr lang="vi-VN" smtClean="0"/>
          </a:p>
        </p:txBody>
      </p:sp>
      <p:sp>
        <p:nvSpPr>
          <p:cNvPr id="14" name="Rectangle 13"/>
          <p:cNvSpPr/>
          <p:nvPr/>
        </p:nvSpPr>
        <p:spPr>
          <a:xfrm>
            <a:off x="5580094" y="538163"/>
            <a:ext cx="356393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000" b="1" dirty="0" err="1"/>
              <a:t>Tranlate</a:t>
            </a:r>
            <a:r>
              <a:rPr lang="es-ES" sz="2000" b="1" dirty="0"/>
              <a:t> </a:t>
            </a:r>
            <a:r>
              <a:rPr lang="es-ES" sz="2000" b="1" dirty="0" err="1"/>
              <a:t>subtitle</a:t>
            </a:r>
            <a:endParaRPr lang="es-ES" sz="2000" b="1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3894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Translate all sentences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Translate selected sentences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Get more suggestions of translation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Share translated sentences</a:t>
            </a:r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Functional</a:t>
            </a:r>
            <a:r>
              <a:rPr lang="en-US" sz="3200" b="1" dirty="0"/>
              <a:t> requirements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36623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Set format of text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Insert new subtitle lines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Cut/Delete lines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Copy/Paste lines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Undo/Redo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Combine sentences </a:t>
            </a:r>
          </a:p>
          <a:p>
            <a:pPr eaLnBrk="1" hangingPunct="1">
              <a:lnSpc>
                <a:spcPct val="150000"/>
              </a:lnSpc>
            </a:pPr>
            <a:endParaRPr lang="en-US" b="1" dirty="0" smtClean="0"/>
          </a:p>
        </p:txBody>
      </p:sp>
      <p:sp>
        <p:nvSpPr>
          <p:cNvPr id="2765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41F7F9-AA54-4D5F-A15E-10234982807A}" type="slidenum">
              <a:rPr lang="vi-VN" smtClean="0"/>
              <a:pPr/>
              <a:t>13</a:t>
            </a:fld>
            <a:endParaRPr lang="vi-VN" smtClean="0"/>
          </a:p>
        </p:txBody>
      </p:sp>
      <p:sp>
        <p:nvSpPr>
          <p:cNvPr id="8" name="Rectangle 7"/>
          <p:cNvSpPr/>
          <p:nvPr/>
        </p:nvSpPr>
        <p:spPr>
          <a:xfrm>
            <a:off x="4643469" y="538163"/>
            <a:ext cx="4500563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000" b="1" dirty="0" err="1"/>
              <a:t>Edit</a:t>
            </a:r>
            <a:r>
              <a:rPr lang="es-ES" sz="2000" b="1" dirty="0"/>
              <a:t> line in </a:t>
            </a:r>
            <a:r>
              <a:rPr lang="es-ES" sz="2000" b="1" dirty="0" err="1"/>
              <a:t>subtitle</a:t>
            </a:r>
            <a:r>
              <a:rPr lang="es-ES" sz="2000" b="1" dirty="0"/>
              <a:t> </a:t>
            </a:r>
          </a:p>
        </p:txBody>
      </p:sp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Functional requirements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8294" y="519113"/>
            <a:ext cx="399573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000" b="1" dirty="0" err="1"/>
              <a:t>Find</a:t>
            </a:r>
            <a:r>
              <a:rPr lang="es-ES" sz="2000" b="1" dirty="0"/>
              <a:t> and </a:t>
            </a:r>
            <a:r>
              <a:rPr lang="es-ES" sz="2000" b="1" dirty="0" err="1"/>
              <a:t>Replace</a:t>
            </a:r>
            <a:r>
              <a:rPr lang="es-ES" sz="2000" b="1" dirty="0"/>
              <a:t> </a:t>
            </a:r>
            <a:r>
              <a:rPr lang="es-ES" sz="2000" b="1" dirty="0" err="1"/>
              <a:t>content</a:t>
            </a:r>
            <a:endParaRPr lang="es-ES" sz="2000" b="1" dirty="0"/>
          </a:p>
        </p:txBody>
      </p:sp>
      <p:sp>
        <p:nvSpPr>
          <p:cNvPr id="28676" name="Footer Placeholder 12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2867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5F5271-7D94-4C52-9FAB-0A1C5F4511A6}" type="slidenum">
              <a:rPr lang="vi-VN" smtClean="0"/>
              <a:pPr/>
              <a:t>14</a:t>
            </a:fld>
            <a:endParaRPr lang="vi-VN" smtClean="0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684213" y="1341438"/>
            <a:ext cx="8229600" cy="43894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Find 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Replace 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Go to line number</a:t>
            </a:r>
          </a:p>
        </p:txBody>
      </p:sp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Functional requirements</a:t>
            </a:r>
          </a:p>
        </p:txBody>
      </p:sp>
      <p:sp>
        <p:nvSpPr>
          <p:cNvPr id="29699" name="Footer Placeholder 12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2970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114BD5-CF1F-4775-88EF-4CDFFD99AC3A}" type="slidenum">
              <a:rPr lang="vi-VN" smtClean="0"/>
              <a:pPr/>
              <a:t>15</a:t>
            </a:fld>
            <a:endParaRPr lang="vi-VN" smtClean="0"/>
          </a:p>
        </p:txBody>
      </p:sp>
      <p:sp>
        <p:nvSpPr>
          <p:cNvPr id="16" name="Rectangle 15"/>
          <p:cNvSpPr/>
          <p:nvPr/>
        </p:nvSpPr>
        <p:spPr>
          <a:xfrm>
            <a:off x="6011894" y="519113"/>
            <a:ext cx="3132138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000" b="1" dirty="0" err="1"/>
              <a:t>Manipulate</a:t>
            </a:r>
            <a:r>
              <a:rPr lang="es-ES" sz="2000" b="1" dirty="0"/>
              <a:t> time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684213" y="1341438"/>
            <a:ext cx="8229600" cy="43894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Set display time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Synchronize subtitle and movie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Order by time</a:t>
            </a:r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/>
              <a:t>Requirements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4557" y="519113"/>
            <a:ext cx="3419475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000" b="1" dirty="0"/>
              <a:t>Play </a:t>
            </a:r>
            <a:r>
              <a:rPr lang="es-ES" sz="2000" b="1" dirty="0" err="1"/>
              <a:t>movie</a:t>
            </a:r>
            <a:r>
              <a:rPr lang="es-ES" sz="2000" b="1" dirty="0"/>
              <a:t> </a:t>
            </a:r>
          </a:p>
        </p:txBody>
      </p:sp>
      <p:sp>
        <p:nvSpPr>
          <p:cNvPr id="30724" name="Footer Placeholder 12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3072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40CC8C-BD6A-4A3F-B80B-5275CB63B366}" type="slidenum">
              <a:rPr lang="vi-VN" smtClean="0"/>
              <a:pPr/>
              <a:t>16</a:t>
            </a:fld>
            <a:endParaRPr lang="vi-VN" smtClean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684213" y="1196975"/>
            <a:ext cx="8229600" cy="43894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Open movie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Open movie using play button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Open and display subtitle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Pause/Play/Stop movie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Increase/Decrease speed 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Forward/Backward </a:t>
            </a:r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Requirements - Functional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000" b="1" dirty="0" err="1"/>
              <a:t>Admin</a:t>
            </a:r>
            <a:r>
              <a:rPr lang="es-ES" sz="2000" b="1" dirty="0"/>
              <a:t> </a:t>
            </a:r>
            <a:r>
              <a:rPr lang="es-ES" sz="2000" b="1" dirty="0" err="1"/>
              <a:t>tool</a:t>
            </a:r>
            <a:r>
              <a:rPr lang="es-ES" sz="2000" b="1" dirty="0"/>
              <a:t> (</a:t>
            </a:r>
            <a:r>
              <a:rPr lang="es-ES" sz="2000" b="1" dirty="0" err="1"/>
              <a:t>Additional</a:t>
            </a:r>
            <a:r>
              <a:rPr lang="es-ES" sz="2000" b="1" dirty="0"/>
              <a:t>)</a:t>
            </a:r>
          </a:p>
        </p:txBody>
      </p:sp>
      <p:sp>
        <p:nvSpPr>
          <p:cNvPr id="34820" name="Content Placeholder 6"/>
          <p:cNvSpPr>
            <a:spLocks noGrp="1"/>
          </p:cNvSpPr>
          <p:nvPr>
            <p:ph idx="1"/>
          </p:nvPr>
        </p:nvSpPr>
        <p:spPr>
          <a:xfrm>
            <a:off x="914400" y="1341438"/>
            <a:ext cx="8229600" cy="4389437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dirty="0" smtClean="0"/>
              <a:t>New sentences</a:t>
            </a:r>
          </a:p>
          <a:p>
            <a:pPr eaLnBrk="1" hangingPunct="1">
              <a:spcBef>
                <a:spcPts val="500"/>
              </a:spcBef>
            </a:pPr>
            <a:r>
              <a:rPr lang="en-US" dirty="0" smtClean="0"/>
              <a:t>Import from excel file</a:t>
            </a:r>
          </a:p>
          <a:p>
            <a:pPr eaLnBrk="1" hangingPunct="1">
              <a:spcBef>
                <a:spcPts val="500"/>
              </a:spcBef>
            </a:pPr>
            <a:r>
              <a:rPr lang="en-US" dirty="0" smtClean="0"/>
              <a:t>Delete sentences</a:t>
            </a:r>
          </a:p>
          <a:p>
            <a:pPr eaLnBrk="1" hangingPunct="1">
              <a:spcBef>
                <a:spcPts val="500"/>
              </a:spcBef>
            </a:pPr>
            <a:r>
              <a:rPr lang="en-US" dirty="0" smtClean="0"/>
              <a:t>Edit sentences</a:t>
            </a:r>
          </a:p>
          <a:p>
            <a:pPr eaLnBrk="1" hangingPunct="1">
              <a:spcBef>
                <a:spcPts val="500"/>
              </a:spcBef>
            </a:pPr>
            <a:r>
              <a:rPr lang="en-US" dirty="0" smtClean="0"/>
              <a:t>Find by </a:t>
            </a:r>
          </a:p>
          <a:p>
            <a:pPr lvl="1" eaLnBrk="1" hangingPunct="1">
              <a:spcBef>
                <a:spcPts val="500"/>
              </a:spcBef>
              <a:buFont typeface="Verdana" pitchFamily="34" charset="0"/>
              <a:buNone/>
            </a:pPr>
            <a:r>
              <a:rPr lang="en-US" sz="2700" dirty="0" smtClean="0"/>
              <a:t>+ original sentence</a:t>
            </a:r>
          </a:p>
          <a:p>
            <a:pPr eaLnBrk="1" hangingPunct="1">
              <a:spcBef>
                <a:spcPts val="500"/>
              </a:spcBef>
              <a:buFont typeface="Wingdings 3" pitchFamily="18" charset="2"/>
              <a:buNone/>
            </a:pPr>
            <a:r>
              <a:rPr lang="en-US" dirty="0" smtClean="0"/>
              <a:t>	+ time</a:t>
            </a:r>
          </a:p>
          <a:p>
            <a:pPr eaLnBrk="1" hangingPunct="1">
              <a:spcBef>
                <a:spcPts val="500"/>
              </a:spcBef>
            </a:pPr>
            <a:r>
              <a:rPr lang="en-US" dirty="0" smtClean="0"/>
              <a:t>Rate for a sentence</a:t>
            </a:r>
            <a:endParaRPr lang="vi-VN" dirty="0" smtClean="0"/>
          </a:p>
        </p:txBody>
      </p:sp>
      <p:sp>
        <p:nvSpPr>
          <p:cNvPr id="31749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3175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606712-D700-40A3-8370-11E5E9DEBC67}" type="slidenum">
              <a:rPr lang="vi-VN" smtClean="0"/>
              <a:pPr/>
              <a:t>17</a:t>
            </a:fld>
            <a:endParaRPr lang="vi-VN" smtClean="0"/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8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25538"/>
            <a:ext cx="8229600" cy="4214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Usability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Reliability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Availability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Maintainability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Portability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Performance</a:t>
            </a:r>
          </a:p>
        </p:txBody>
      </p:sp>
      <p:sp>
        <p:nvSpPr>
          <p:cNvPr id="32771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vi-VN" dirty="0" smtClean="0"/>
              <a:t>FPT University - UltraSub Team</a:t>
            </a:r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3AEBAF-39F4-4C70-A368-EFB9E2E7D333}" type="slidenum">
              <a:rPr lang="vi-VN" smtClean="0"/>
              <a:pPr/>
              <a:t>18</a:t>
            </a:fld>
            <a:endParaRPr lang="vi-VN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11430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19732" y="533400"/>
            <a:ext cx="39243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/>
              <a:t>Non-functional requirements</a:t>
            </a:r>
          </a:p>
        </p:txBody>
      </p:sp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205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F0091D-8629-4506-A11D-4748FECE8944}" type="slidenum">
              <a:rPr lang="vi-VN" smtClean="0"/>
              <a:pPr/>
              <a:t>19</a:t>
            </a:fld>
            <a:endParaRPr lang="vi-VN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Software 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/>
              <a:t>System Architecture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971550" y="1196975"/>
          <a:ext cx="7858125" cy="5286375"/>
        </p:xfrm>
        <a:graphic>
          <a:graphicData uri="http://schemas.openxmlformats.org/presentationml/2006/ole">
            <p:oleObj spid="_x0000_s2051" name="Visio" r:id="rId4" imgW="6788614" imgH="502076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0944-AFB0-469F-AD3B-11CF65A8DC5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747959" y="2207013"/>
            <a:ext cx="2627415" cy="1918925"/>
            <a:chOff x="5747959" y="2207013"/>
            <a:chExt cx="2627415" cy="1918925"/>
          </a:xfrm>
        </p:grpSpPr>
        <p:grpSp>
          <p:nvGrpSpPr>
            <p:cNvPr id="5" name="Group 6"/>
            <p:cNvGrpSpPr/>
            <p:nvPr/>
          </p:nvGrpSpPr>
          <p:grpSpPr>
            <a:xfrm>
              <a:off x="5747960" y="2207013"/>
              <a:ext cx="1782760" cy="1330793"/>
              <a:chOff x="312308" y="2144126"/>
              <a:chExt cx="1782760" cy="1330793"/>
            </a:xfrm>
          </p:grpSpPr>
          <p:sp>
            <p:nvSpPr>
              <p:cNvPr id="8" name="Round Same Side Corner Rectangle 7"/>
              <p:cNvSpPr/>
              <p:nvPr/>
            </p:nvSpPr>
            <p:spPr>
              <a:xfrm>
                <a:off x="312308" y="2144126"/>
                <a:ext cx="1782760" cy="133079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ound Same Side Corner Rectangle 4"/>
              <p:cNvSpPr/>
              <p:nvPr/>
            </p:nvSpPr>
            <p:spPr>
              <a:xfrm>
                <a:off x="343490" y="2175308"/>
                <a:ext cx="1720396" cy="12996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76200" rIns="25400" bIns="2540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kern="1200" dirty="0" smtClean="0"/>
                  <a:t>Team leader</a:t>
                </a:r>
                <a:endParaRPr lang="en-US" b="1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kern="1200" dirty="0" smtClean="0"/>
                  <a:t>Tester</a:t>
                </a:r>
                <a:endParaRPr lang="en-US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kern="1200" dirty="0" smtClean="0"/>
                  <a:t>QA</a:t>
                </a:r>
                <a:endParaRPr lang="en-US" kern="1200" dirty="0"/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5747959" y="3553697"/>
              <a:ext cx="1782760" cy="572241"/>
              <a:chOff x="312308" y="3485502"/>
              <a:chExt cx="1782760" cy="57224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2308" y="3485502"/>
                <a:ext cx="1782760" cy="57224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312308" y="3485502"/>
                <a:ext cx="1766023" cy="5722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0" rIns="21590" bIns="0" numCol="1" spcCol="1270" anchor="ctr" anchorCtr="0">
                <a:noAutofit/>
              </a:bodyPr>
              <a:lstStyle/>
              <a:p>
                <a:pPr lvl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b="1" kern="1200" dirty="0" err="1" smtClean="0"/>
                  <a:t>Vũ</a:t>
                </a:r>
                <a:r>
                  <a:rPr lang="en-US" sz="1700" b="1" kern="1200" dirty="0" smtClean="0"/>
                  <a:t> </a:t>
                </a:r>
                <a:r>
                  <a:rPr lang="en-US" sz="1700" b="1" kern="1200" dirty="0" err="1" smtClean="0"/>
                  <a:t>Hoàng</a:t>
                </a:r>
                <a:r>
                  <a:rPr lang="en-US" sz="1700" b="1" kern="1200" dirty="0" smtClean="0"/>
                  <a:t> </a:t>
                </a:r>
                <a:r>
                  <a:rPr lang="en-US" sz="1700" b="1" kern="1200" dirty="0" err="1" smtClean="0"/>
                  <a:t>Yến</a:t>
                </a:r>
                <a:endParaRPr lang="en-US" sz="1700" b="1" kern="1200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6993937" y="2352368"/>
              <a:ext cx="1381437" cy="1384745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6" name="Group 45"/>
          <p:cNvGrpSpPr/>
          <p:nvPr/>
        </p:nvGrpSpPr>
        <p:grpSpPr>
          <a:xfrm>
            <a:off x="3442078" y="1365591"/>
            <a:ext cx="1835773" cy="1920716"/>
            <a:chOff x="3442078" y="1365591"/>
            <a:chExt cx="1835773" cy="1920716"/>
          </a:xfrm>
        </p:grpSpPr>
        <p:grpSp>
          <p:nvGrpSpPr>
            <p:cNvPr id="10" name="Group 15"/>
            <p:cNvGrpSpPr/>
            <p:nvPr/>
          </p:nvGrpSpPr>
          <p:grpSpPr>
            <a:xfrm>
              <a:off x="3442079" y="1365591"/>
              <a:ext cx="1835772" cy="1370365"/>
              <a:chOff x="2715194" y="0"/>
              <a:chExt cx="1835772" cy="1370365"/>
            </a:xfrm>
          </p:grpSpPr>
          <p:sp>
            <p:nvSpPr>
              <p:cNvPr id="17" name="Round Same Side Corner Rectangle 16"/>
              <p:cNvSpPr/>
              <p:nvPr/>
            </p:nvSpPr>
            <p:spPr>
              <a:xfrm>
                <a:off x="2715194" y="0"/>
                <a:ext cx="1835772" cy="1370365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 Same Side Corner Rectangle 4"/>
              <p:cNvSpPr/>
              <p:nvPr/>
            </p:nvSpPr>
            <p:spPr>
              <a:xfrm>
                <a:off x="2747303" y="32109"/>
                <a:ext cx="1771554" cy="13382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80010" rIns="26670" bIns="26670" numCol="1" spcCol="1270" anchor="t" anchorCtr="0">
                <a:noAutofit/>
              </a:bodyPr>
              <a:lstStyle/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100" b="1" kern="1200" dirty="0" smtClean="0"/>
                  <a:t>Supervisor</a:t>
                </a:r>
                <a:endParaRPr lang="en-US" sz="2100" kern="1200" dirty="0"/>
              </a:p>
            </p:txBody>
          </p:sp>
        </p:grpSp>
        <p:grpSp>
          <p:nvGrpSpPr>
            <p:cNvPr id="13" name="Group 18"/>
            <p:cNvGrpSpPr/>
            <p:nvPr/>
          </p:nvGrpSpPr>
          <p:grpSpPr>
            <a:xfrm>
              <a:off x="3442078" y="2697050"/>
              <a:ext cx="1835772" cy="589257"/>
              <a:chOff x="2715194" y="1088092"/>
              <a:chExt cx="1835772" cy="58925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15194" y="1088092"/>
                <a:ext cx="1835772" cy="58925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2715194" y="1088092"/>
                <a:ext cx="1819035" cy="5892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0" rIns="22860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err="1" smtClean="0"/>
                  <a:t>Lã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Ngọc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Quang</a:t>
                </a:r>
                <a:endParaRPr lang="en-US" sz="1800" b="1" kern="1200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6251540" y="4426844"/>
            <a:ext cx="2640669" cy="1920715"/>
            <a:chOff x="6251540" y="4426844"/>
            <a:chExt cx="2640669" cy="1920715"/>
          </a:xfrm>
        </p:grpSpPr>
        <p:grpSp>
          <p:nvGrpSpPr>
            <p:cNvPr id="31" name="Group 40"/>
            <p:cNvGrpSpPr/>
            <p:nvPr/>
          </p:nvGrpSpPr>
          <p:grpSpPr>
            <a:xfrm>
              <a:off x="6251540" y="4426844"/>
              <a:ext cx="1835772" cy="1370365"/>
              <a:chOff x="6880844" y="0"/>
              <a:chExt cx="1835772" cy="137036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6880844" y="0"/>
                <a:ext cx="1835772" cy="1370365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ound Same Side Corner Rectangle 4"/>
              <p:cNvSpPr/>
              <p:nvPr/>
            </p:nvSpPr>
            <p:spPr>
              <a:xfrm>
                <a:off x="6912953" y="32109"/>
                <a:ext cx="1771554" cy="13382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80010" rIns="26670" bIns="26670" numCol="1" spcCol="1270" anchor="t" anchorCtr="0">
                <a:noAutofit/>
              </a:bodyPr>
              <a:lstStyle/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kern="1200" dirty="0" smtClean="0"/>
                  <a:t>Coder</a:t>
                </a:r>
                <a:endParaRPr lang="en-US" b="1" kern="1200" dirty="0"/>
              </a:p>
            </p:txBody>
          </p:sp>
        </p:grpSp>
        <p:grpSp>
          <p:nvGrpSpPr>
            <p:cNvPr id="32" name="Group 46"/>
            <p:cNvGrpSpPr/>
            <p:nvPr/>
          </p:nvGrpSpPr>
          <p:grpSpPr>
            <a:xfrm>
              <a:off x="6264792" y="5758302"/>
              <a:ext cx="1845538" cy="589257"/>
              <a:chOff x="6880844" y="0"/>
              <a:chExt cx="1845538" cy="589257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880844" y="0"/>
                <a:ext cx="1835772" cy="58925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ectangle 48"/>
              <p:cNvSpPr/>
              <p:nvPr/>
            </p:nvSpPr>
            <p:spPr>
              <a:xfrm>
                <a:off x="6880844" y="0"/>
                <a:ext cx="1845538" cy="5892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0" rIns="22860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err="1" smtClean="0"/>
                  <a:t>Vũ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Văn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Thành</a:t>
                </a:r>
                <a:endParaRPr lang="en-US" sz="1800" b="1" kern="1200" dirty="0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7521383" y="4436974"/>
              <a:ext cx="1370826" cy="1513252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6" name="Group 55"/>
          <p:cNvGrpSpPr/>
          <p:nvPr/>
        </p:nvGrpSpPr>
        <p:grpSpPr>
          <a:xfrm>
            <a:off x="3415575" y="4413591"/>
            <a:ext cx="2534651" cy="1960473"/>
            <a:chOff x="3415575" y="4413591"/>
            <a:chExt cx="2534651" cy="1960473"/>
          </a:xfrm>
        </p:grpSpPr>
        <p:grpSp>
          <p:nvGrpSpPr>
            <p:cNvPr id="25" name="Group 34"/>
            <p:cNvGrpSpPr/>
            <p:nvPr/>
          </p:nvGrpSpPr>
          <p:grpSpPr>
            <a:xfrm>
              <a:off x="3415575" y="4413591"/>
              <a:ext cx="1835772" cy="1370365"/>
              <a:chOff x="4437898" y="2689927"/>
              <a:chExt cx="1835772" cy="1370365"/>
            </a:xfrm>
          </p:grpSpPr>
          <p:sp>
            <p:nvSpPr>
              <p:cNvPr id="36" name="Round Same Side Corner Rectangle 35"/>
              <p:cNvSpPr/>
              <p:nvPr/>
            </p:nvSpPr>
            <p:spPr>
              <a:xfrm>
                <a:off x="4437898" y="2689927"/>
                <a:ext cx="1835772" cy="1370365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ound Same Side Corner Rectangle 4"/>
              <p:cNvSpPr/>
              <p:nvPr/>
            </p:nvSpPr>
            <p:spPr>
              <a:xfrm>
                <a:off x="4470007" y="2722036"/>
                <a:ext cx="1771554" cy="13382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80010" rIns="26670" bIns="26670" numCol="1" spcCol="1270" anchor="t" anchorCtr="0">
                <a:noAutofit/>
              </a:bodyPr>
              <a:lstStyle/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kern="1200" dirty="0" smtClean="0"/>
                  <a:t>Designer</a:t>
                </a:r>
                <a:endParaRPr lang="en-US" kern="1200" dirty="0"/>
              </a:p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kern="1200" dirty="0" smtClean="0"/>
                  <a:t>Tester</a:t>
                </a:r>
                <a:endParaRPr lang="en-US" b="1" kern="1200" dirty="0"/>
              </a:p>
            </p:txBody>
          </p:sp>
        </p:grpSp>
        <p:grpSp>
          <p:nvGrpSpPr>
            <p:cNvPr id="28" name="Group 37"/>
            <p:cNvGrpSpPr/>
            <p:nvPr/>
          </p:nvGrpSpPr>
          <p:grpSpPr>
            <a:xfrm>
              <a:off x="3415575" y="5784807"/>
              <a:ext cx="1872042" cy="589257"/>
              <a:chOff x="4437898" y="4060292"/>
              <a:chExt cx="1872042" cy="58925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37898" y="4060292"/>
                <a:ext cx="1835772" cy="58925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ectangle 39"/>
              <p:cNvSpPr/>
              <p:nvPr/>
            </p:nvSpPr>
            <p:spPr>
              <a:xfrm>
                <a:off x="4437898" y="4060292"/>
                <a:ext cx="1872042" cy="5892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0" rIns="22860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err="1" smtClean="0"/>
                  <a:t>Vũ</a:t>
                </a:r>
                <a:r>
                  <a:rPr lang="en-US" sz="1600" b="1" kern="1200" dirty="0" smtClean="0"/>
                  <a:t> </a:t>
                </a:r>
                <a:r>
                  <a:rPr lang="en-US" sz="1600" b="1" kern="1200" dirty="0" err="1" smtClean="0"/>
                  <a:t>Thị</a:t>
                </a:r>
                <a:r>
                  <a:rPr lang="en-US" sz="1600" b="1" kern="1200" dirty="0" smtClean="0"/>
                  <a:t> </a:t>
                </a:r>
                <a:r>
                  <a:rPr lang="en-US" sz="1600" b="1" kern="1200" dirty="0" err="1" smtClean="0"/>
                  <a:t>Hoàng</a:t>
                </a:r>
                <a:r>
                  <a:rPr lang="en-US" sz="1600" b="1" kern="1200" dirty="0" smtClean="0"/>
                  <a:t> </a:t>
                </a:r>
                <a:r>
                  <a:rPr lang="en-US" sz="1600" b="1" kern="1200" dirty="0" err="1" smtClean="0"/>
                  <a:t>Yến</a:t>
                </a:r>
                <a:endParaRPr lang="en-US" sz="1600" b="1" kern="1200" dirty="0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4529034" y="4432956"/>
              <a:ext cx="1421192" cy="1517270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2" name="Group 51"/>
          <p:cNvGrpSpPr/>
          <p:nvPr/>
        </p:nvGrpSpPr>
        <p:grpSpPr>
          <a:xfrm>
            <a:off x="539552" y="4464168"/>
            <a:ext cx="2680726" cy="1989410"/>
            <a:chOff x="539552" y="4464168"/>
            <a:chExt cx="2680726" cy="1989410"/>
          </a:xfrm>
        </p:grpSpPr>
        <p:grpSp>
          <p:nvGrpSpPr>
            <p:cNvPr id="19" name="Group 27"/>
            <p:cNvGrpSpPr/>
            <p:nvPr/>
          </p:nvGrpSpPr>
          <p:grpSpPr>
            <a:xfrm>
              <a:off x="539552" y="4464168"/>
              <a:ext cx="1835772" cy="1413104"/>
              <a:chOff x="5062582" y="644289"/>
              <a:chExt cx="1835772" cy="1413104"/>
            </a:xfrm>
          </p:grpSpPr>
          <p:sp>
            <p:nvSpPr>
              <p:cNvPr id="29" name="Round Same Side Corner Rectangle 28"/>
              <p:cNvSpPr/>
              <p:nvPr/>
            </p:nvSpPr>
            <p:spPr>
              <a:xfrm>
                <a:off x="5062582" y="644289"/>
                <a:ext cx="1835772" cy="1370365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ound Same Side Corner Rectangle 4"/>
              <p:cNvSpPr/>
              <p:nvPr/>
            </p:nvSpPr>
            <p:spPr>
              <a:xfrm>
                <a:off x="5108243" y="719137"/>
                <a:ext cx="1771554" cy="13382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80010" rIns="26670" bIns="26670" numCol="1" spcCol="1270" anchor="t" anchorCtr="0">
                <a:noAutofit/>
              </a:bodyPr>
              <a:lstStyle/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dirty="0" smtClean="0"/>
                  <a:t>Coder</a:t>
                </a:r>
                <a:endParaRPr lang="en-US" b="1" kern="1200" dirty="0"/>
              </a:p>
            </p:txBody>
          </p:sp>
        </p:grpSp>
        <p:grpSp>
          <p:nvGrpSpPr>
            <p:cNvPr id="22" name="Group 31"/>
            <p:cNvGrpSpPr/>
            <p:nvPr/>
          </p:nvGrpSpPr>
          <p:grpSpPr>
            <a:xfrm>
              <a:off x="553105" y="5864321"/>
              <a:ext cx="1885295" cy="589257"/>
              <a:chOff x="2253413" y="4211342"/>
              <a:chExt cx="1885295" cy="58925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253413" y="4211342"/>
                <a:ext cx="1835772" cy="58925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ectangle 33"/>
              <p:cNvSpPr/>
              <p:nvPr/>
            </p:nvSpPr>
            <p:spPr>
              <a:xfrm>
                <a:off x="2253413" y="4211342"/>
                <a:ext cx="1885295" cy="5892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0" rIns="22860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err="1" smtClean="0"/>
                  <a:t>Lưu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Đức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Tú</a:t>
                </a:r>
                <a:endParaRPr lang="en-US" sz="1800" b="1" kern="1200" dirty="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1812339" y="4963043"/>
              <a:ext cx="1407939" cy="1358244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7" name="Group 46"/>
          <p:cNvGrpSpPr/>
          <p:nvPr/>
        </p:nvGrpSpPr>
        <p:grpSpPr>
          <a:xfrm>
            <a:off x="698878" y="2206592"/>
            <a:ext cx="2627418" cy="1967611"/>
            <a:chOff x="698878" y="2206592"/>
            <a:chExt cx="2627418" cy="1967611"/>
          </a:xfrm>
        </p:grpSpPr>
        <p:grpSp>
          <p:nvGrpSpPr>
            <p:cNvPr id="14" name="Group 21"/>
            <p:cNvGrpSpPr/>
            <p:nvPr/>
          </p:nvGrpSpPr>
          <p:grpSpPr>
            <a:xfrm>
              <a:off x="698878" y="2240233"/>
              <a:ext cx="1835772" cy="1370365"/>
              <a:chOff x="2225549" y="2589355"/>
              <a:chExt cx="1835772" cy="1370365"/>
            </a:xfrm>
          </p:grpSpPr>
          <p:sp>
            <p:nvSpPr>
              <p:cNvPr id="23" name="Round Same Side Corner Rectangle 22"/>
              <p:cNvSpPr/>
              <p:nvPr/>
            </p:nvSpPr>
            <p:spPr>
              <a:xfrm>
                <a:off x="2225549" y="2589355"/>
                <a:ext cx="1835772" cy="1370365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Round Same Side Corner Rectangle 4"/>
              <p:cNvSpPr/>
              <p:nvPr/>
            </p:nvSpPr>
            <p:spPr>
              <a:xfrm>
                <a:off x="2257658" y="2621464"/>
                <a:ext cx="1771554" cy="13382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80010" rIns="26670" bIns="26670" numCol="1" spcCol="1270" anchor="t" anchorCtr="0">
                <a:noAutofit/>
              </a:bodyPr>
              <a:lstStyle/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kern="1200" dirty="0" smtClean="0"/>
                  <a:t>Technical Leader</a:t>
                </a:r>
                <a:endParaRPr lang="en-US" b="1" kern="1200" dirty="0"/>
              </a:p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kern="1200" dirty="0" smtClean="0"/>
                  <a:t>Coder</a:t>
                </a:r>
                <a:endParaRPr lang="en-US" kern="1200" dirty="0"/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698879" y="3584946"/>
              <a:ext cx="1858790" cy="589257"/>
              <a:chOff x="2225549" y="3912737"/>
              <a:chExt cx="1858790" cy="58925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25549" y="3912737"/>
                <a:ext cx="1835772" cy="589257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2225549" y="3912737"/>
                <a:ext cx="1858790" cy="5892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0" rIns="22860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err="1" smtClean="0"/>
                  <a:t>Phạm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Hoàng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Vũ</a:t>
                </a:r>
                <a:endParaRPr lang="en-US" sz="1800" b="1" kern="1200" dirty="0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2071670" y="2206592"/>
              <a:ext cx="1254626" cy="1293845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: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1023959"/>
            <a:ext cx="8774113" cy="5476875"/>
          </a:xfrm>
          <a:prstGeom prst="rect">
            <a:avLst/>
          </a:prstGeom>
          <a:noFill/>
        </p:spPr>
      </p:pic>
      <p:sp>
        <p:nvSpPr>
          <p:cNvPr id="33795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BF34F6-D51A-4721-878C-1FB99DCF94B9}" type="slidenum">
              <a:rPr lang="vi-VN" smtClean="0"/>
              <a:pPr/>
              <a:t>20</a:t>
            </a:fld>
            <a:endParaRPr lang="vi-VN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Software 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/>
              <a:t>Class Diagram</a:t>
            </a:r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Software 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/>
              <a:t>Class Diagram</a:t>
            </a:r>
          </a:p>
        </p:txBody>
      </p:sp>
      <p:sp>
        <p:nvSpPr>
          <p:cNvPr id="34821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3482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F5D8EE-8796-4178-8B85-62B5DD213A08}" type="slidenum">
              <a:rPr lang="vi-VN" smtClean="0"/>
              <a:pPr/>
              <a:t>21</a:t>
            </a:fld>
            <a:endParaRPr lang="vi-VN" smtClean="0"/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43" y="1285860"/>
            <a:ext cx="8829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Testing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/>
              <a:t>Test approach</a:t>
            </a:r>
          </a:p>
        </p:txBody>
      </p:sp>
      <p:sp>
        <p:nvSpPr>
          <p:cNvPr id="35845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3584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A2057B-BF81-493F-A97D-A8A5A37226BE}" type="slidenum">
              <a:rPr lang="vi-VN" smtClean="0"/>
              <a:pPr/>
              <a:t>22</a:t>
            </a:fld>
            <a:endParaRPr lang="vi-VN" smtClean="0"/>
          </a:p>
        </p:txBody>
      </p:sp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yenvth4c\My Documents\My Received Files\Software-Testing-Life-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Testing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/>
              <a:t>Test result</a:t>
            </a:r>
          </a:p>
        </p:txBody>
      </p:sp>
      <p:sp>
        <p:nvSpPr>
          <p:cNvPr id="3686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06DCF6-6A52-4EFD-A570-74C2F8E44E67}" type="slidenum">
              <a:rPr lang="vi-VN" smtClean="0"/>
              <a:pPr/>
              <a:t>23</a:t>
            </a:fld>
            <a:endParaRPr lang="vi-VN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6" y="1214422"/>
          <a:ext cx="8286809" cy="5568522"/>
        </p:xfrm>
        <a:graphic>
          <a:graphicData uri="http://schemas.openxmlformats.org/drawingml/2006/table">
            <a:tbl>
              <a:tblPr/>
              <a:tblGrid>
                <a:gridCol w="693624"/>
                <a:gridCol w="2389257"/>
                <a:gridCol w="540836"/>
                <a:gridCol w="699547"/>
                <a:gridCol w="1071801"/>
                <a:gridCol w="847801"/>
                <a:gridCol w="2043943"/>
              </a:tblGrid>
              <a:tr h="19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No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Module code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Pass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Fail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Untested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N/A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Number of  test cases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19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MS PGothic"/>
                          <a:cs typeface="Times New Roman"/>
                        </a:rPr>
                        <a:t>1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GUI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100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100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2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Functions on Player Mode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35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35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1. Open movie and subtitle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2. Modify and Save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3. Switch view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4. Change mode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5. Play/Pause/Stop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6. Visible/Invisible subtitle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2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2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7. Forward/Backward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8. Control the volume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Functions on Editor Mode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139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143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1. Open movie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2. Open subtitle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8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3. Edit a subtitle sentence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7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7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4. Edit subtitle line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16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16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5. Translate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11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MS PGothic"/>
                          <a:cs typeface="Times New Roman"/>
                        </a:rPr>
                        <a:t>14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6. Create new original subtitle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7. Create new translated subtitle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8. Save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25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25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9. Search and replace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17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17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10. Manipulate time and subtitle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29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29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11. Display subtitle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12. Help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13. Change mode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3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1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Sub total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452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4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FFFF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456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993300"/>
                          </a:solidFill>
                          <a:latin typeface="Tahoma"/>
                          <a:ea typeface="MS PGothic"/>
                          <a:cs typeface="Times New Roman"/>
                        </a:rPr>
                        <a:t>Test coverage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100.00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%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993300"/>
                          </a:solidFill>
                          <a:latin typeface="Tahoma"/>
                          <a:ea typeface="MS PGothic"/>
                          <a:cs typeface="Times New Roman"/>
                        </a:rPr>
                        <a:t>Test successful coverage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FF"/>
                          </a:solidFill>
                          <a:latin typeface="Tahoma"/>
                          <a:ea typeface="MS PGothic"/>
                          <a:cs typeface="Times New Roman"/>
                        </a:rPr>
                        <a:t>97.81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%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MS PGothic"/>
                          <a:cs typeface="Times New Roman"/>
                        </a:rPr>
                        <a:t> </a:t>
                      </a:r>
                      <a:endParaRPr lang="en-U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Demo</a:t>
            </a:r>
          </a:p>
        </p:txBody>
      </p:sp>
      <p:sp>
        <p:nvSpPr>
          <p:cNvPr id="3789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0D45B7-57E9-49E9-B8F5-409C812E283A}" type="slidenum">
              <a:rPr lang="vi-VN" smtClean="0"/>
              <a:pPr/>
              <a:t>24</a:t>
            </a:fld>
            <a:endParaRPr lang="vi-VN" smtClean="0"/>
          </a:p>
        </p:txBody>
      </p:sp>
      <p:pic>
        <p:nvPicPr>
          <p:cNvPr id="37894" name="Content Placeholder 3" descr="Demo_PencilLogo_whi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268413"/>
            <a:ext cx="4572000" cy="4572000"/>
          </a:xfrm>
        </p:spPr>
      </p:pic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Question and Answer</a:t>
            </a:r>
          </a:p>
        </p:txBody>
      </p:sp>
      <p:sp>
        <p:nvSpPr>
          <p:cNvPr id="3891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CD78EE-FD05-46D5-841E-7FEF3290DCFD}" type="slidenum">
              <a:rPr lang="vi-VN" smtClean="0"/>
              <a:pPr/>
              <a:t>25</a:t>
            </a:fld>
            <a:endParaRPr lang="vi-VN" smtClean="0"/>
          </a:p>
        </p:txBody>
      </p:sp>
      <p:pic>
        <p:nvPicPr>
          <p:cNvPr id="38918" name="Content Placeholder 3" descr="Social-QuestionsLarg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981075"/>
            <a:ext cx="4873625" cy="4873625"/>
          </a:xfrm>
        </p:spPr>
      </p:pic>
      <p:pic>
        <p:nvPicPr>
          <p:cNvPr id="7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9026" y="4432910"/>
            <a:ext cx="8825948" cy="1468024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115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Commercial Script" pitchFamily="34" charset="0"/>
              </a:rPr>
              <a:t>Thank you</a:t>
            </a:r>
            <a:endParaRPr lang="en-US" sz="13800" b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3556" y="1142984"/>
            <a:ext cx="4191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0756" y="1782747"/>
            <a:ext cx="4191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Problem Definition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7956" y="2468547"/>
            <a:ext cx="4191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Project organization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5156" y="3154347"/>
            <a:ext cx="4191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Project plan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2356" y="3840147"/>
            <a:ext cx="4191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Requirements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9556" y="4525947"/>
            <a:ext cx="4191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Software design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62481" y="5248259"/>
            <a:ext cx="4191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Testing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0156" y="5897547"/>
            <a:ext cx="4191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Demo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990756" y="1477947"/>
            <a:ext cx="3048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447956" y="2163747"/>
            <a:ext cx="3048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905156" y="2849547"/>
            <a:ext cx="3048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362356" y="3535347"/>
            <a:ext cx="3048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819556" y="4221147"/>
            <a:ext cx="3048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52956" y="4906947"/>
            <a:ext cx="3048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810156" y="5592747"/>
            <a:ext cx="3048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49" name="Footer Placeholder 21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18450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6EDBB-078E-4172-A9B5-7D001EE50745}" type="slidenum">
              <a:rPr lang="vi-VN" smtClean="0"/>
              <a:pPr/>
              <a:t>3</a:t>
            </a:fld>
            <a:endParaRPr lang="vi-VN" smtClean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 smtClean="0">
                <a:solidFill>
                  <a:srgbClr val="FFFFFF"/>
                </a:solidFill>
                <a:cs typeface="Arial" charset="0"/>
              </a:rPr>
              <a:t>Content</a:t>
            </a:r>
            <a:endParaRPr lang="en-US" sz="25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1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2960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spcBef>
                <a:spcPct val="0"/>
              </a:spcBef>
            </a:pPr>
            <a:r>
              <a:rPr lang="en-US" sz="2200" dirty="0" err="1" smtClean="0"/>
              <a:t>UltraSub</a:t>
            </a:r>
            <a:r>
              <a:rPr lang="en-US" sz="2200" dirty="0" smtClean="0"/>
              <a:t> is a desktop application. It is the combination of media player, subtitle editor and translator.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Users can edit, translate, synchronize, combine… subtitles.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Provide the special dictionary for translating</a:t>
            </a:r>
          </a:p>
          <a:p>
            <a:pPr eaLnBrk="1" hangingPunct="1">
              <a:spcBef>
                <a:spcPct val="0"/>
              </a:spcBef>
            </a:pPr>
            <a:endParaRPr lang="en-US" sz="2200" dirty="0" smtClean="0"/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 The application runs on Windows XP, Windows 7, and Windows 8…</a:t>
            </a:r>
            <a:endParaRPr lang="es-ES" sz="2200" dirty="0" smtClean="0"/>
          </a:p>
        </p:txBody>
      </p:sp>
      <p:sp>
        <p:nvSpPr>
          <p:cNvPr id="19459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1946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4790F9-5E0A-40A8-8545-4FC72A1F5FFE}" type="slidenum">
              <a:rPr lang="vi-VN" smtClean="0"/>
              <a:pPr/>
              <a:t>4</a:t>
            </a:fld>
            <a:endParaRPr lang="vi-VN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UY" sz="2000" b="1">
                <a:solidFill>
                  <a:schemeClr val="tx1"/>
                </a:solidFill>
                <a:cs typeface="Arial" charset="0"/>
              </a:rPr>
              <a:t>What  is  UltraSub ?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1204" name="Picture 4" descr="C:\Users\ByXinh\Desktop\Desktop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1969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00205"/>
            <a:ext cx="8229600" cy="4429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Supports user translate subtitles from English to Vietnamese.</a:t>
            </a:r>
            <a:endParaRPr lang="vi-VN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Improve the quality of translation.</a:t>
            </a:r>
            <a:endParaRPr lang="vi-VN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Use main functions of media player: play, pause, stop, forward, backward.</a:t>
            </a:r>
            <a:endParaRPr lang="vi-VN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Supports user create, edit original and translated subtitles; edit subtitle while the movie is playing.</a:t>
            </a:r>
            <a:endParaRPr lang="vi-VN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Edit function is used for the movies have not hard subtitles.</a:t>
            </a:r>
            <a:endParaRPr lang="vi-VN" sz="2000" dirty="0" smtClean="0"/>
          </a:p>
        </p:txBody>
      </p:sp>
      <p:sp>
        <p:nvSpPr>
          <p:cNvPr id="20483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6EBAF-E546-459E-B66F-0EEDADE6D7D2}" type="slidenum">
              <a:rPr lang="vi-VN" smtClean="0"/>
              <a:pPr/>
              <a:t>5</a:t>
            </a:fld>
            <a:endParaRPr lang="vi-VN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Problem Definition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UY" sz="2000" b="1">
                <a:solidFill>
                  <a:schemeClr val="tx1"/>
                </a:solidFill>
                <a:cs typeface="Arial" charset="0"/>
              </a:rPr>
              <a:t> Scope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Project organization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857" y="533400"/>
            <a:ext cx="4067175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Software project model</a:t>
            </a:r>
          </a:p>
        </p:txBody>
      </p:sp>
      <p:sp>
        <p:nvSpPr>
          <p:cNvPr id="21510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215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C4D12-09DC-47EC-8792-2DF9DE3871E4}" type="slidenum">
              <a:rPr lang="vi-VN" smtClean="0"/>
              <a:pPr/>
              <a:t>6</a:t>
            </a:fld>
            <a:endParaRPr lang="vi-VN" smtClean="0"/>
          </a:p>
        </p:txBody>
      </p:sp>
      <p:pic>
        <p:nvPicPr>
          <p:cNvPr id="2" name="Picture 7" descr="C:\Users\TOANDX01143\Desktop\iterative-and-incremental-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571625"/>
            <a:ext cx="73945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2253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A717A2-F6F3-45CE-9254-2A8CECE49FF0}" type="slidenum">
              <a:rPr lang="vi-VN" smtClean="0"/>
              <a:pPr/>
              <a:t>7</a:t>
            </a:fld>
            <a:endParaRPr lang="vi-VN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Project organization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1532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/>
              <a:t>Roles and responsibilities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/>
        </p:nvGraphicFramePr>
        <p:xfrm>
          <a:off x="468313" y="1844675"/>
          <a:ext cx="8424862" cy="3370275"/>
        </p:xfrm>
        <a:graphic>
          <a:graphicData uri="http://schemas.openxmlformats.org/drawingml/2006/table">
            <a:tbl>
              <a:tblPr/>
              <a:tblGrid>
                <a:gridCol w="561975"/>
                <a:gridCol w="2174875"/>
                <a:gridCol w="3009911"/>
                <a:gridCol w="2678101"/>
              </a:tblGrid>
              <a:tr h="53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Student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27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Vũ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Hoàng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Yến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yenvh01110@fpt.edu.vn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Team lead, QA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61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Vũ Văn Thành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thanhvv01220@gmail.com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Coder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3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Vũ Thị Hoàng Yến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yenvth01177@fpt.edu.vn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Designer, Tester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3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Lưu Đức Tú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tuld01061@fpt.edu.vn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Coder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612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Phạm Hoàng Vũ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vuph01037@fpt.edu.vn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Technical Leader, Coder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k your Proper Hours Da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571750"/>
            <a:ext cx="64293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5089525"/>
          </a:xfrm>
        </p:spPr>
        <p:txBody>
          <a:bodyPr/>
          <a:lstStyle/>
          <a:p>
            <a:r>
              <a:rPr lang="en-US" sz="2000" dirty="0" smtClean="0"/>
              <a:t>Project duration in plan: </a:t>
            </a:r>
            <a:r>
              <a:rPr lang="en-US" sz="2000" b="1" dirty="0" smtClean="0"/>
              <a:t>82</a:t>
            </a:r>
            <a:r>
              <a:rPr lang="en-US" sz="2000" dirty="0" smtClean="0"/>
              <a:t> working days (it includes six working day per week)</a:t>
            </a:r>
          </a:p>
          <a:p>
            <a:r>
              <a:rPr lang="en-US" sz="2000" dirty="0" smtClean="0"/>
              <a:t>Start Date: 10/09/2012- End Date: 15/12/2012</a:t>
            </a:r>
          </a:p>
          <a:p>
            <a:endParaRPr lang="en-US" sz="2000" dirty="0" smtClean="0"/>
          </a:p>
          <a:p>
            <a:pPr eaLnBrk="1" hangingPunct="1"/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23556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dirty="0" smtClean="0"/>
              <a:t>FPT University - UltraSub Team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A24EBF-54C4-4F9B-9BA1-6AA8FE643F0D}" type="slidenum">
              <a:rPr lang="vi-VN" smtClean="0"/>
              <a:pPr/>
              <a:t>8</a:t>
            </a:fld>
            <a:endParaRPr lang="vi-VN" smtClean="0"/>
          </a:p>
        </p:txBody>
      </p:sp>
      <p:sp>
        <p:nvSpPr>
          <p:cNvPr id="6" name="Rectangle 5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Project 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3570" y="533400"/>
            <a:ext cx="34925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Project Plan</a:t>
            </a:r>
            <a:endParaRPr lang="es-ES" sz="2000" b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500" y="2286000"/>
          <a:ext cx="8143932" cy="415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631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Iteration</a:t>
                      </a:r>
                      <a:r>
                        <a:rPr lang="en-US" baseline="0" dirty="0" smtClean="0"/>
                        <a:t> 1</a:t>
                      </a:r>
                    </a:p>
                    <a:p>
                      <a:pPr algn="ctr"/>
                      <a:r>
                        <a:rPr lang="en-US" baseline="0" dirty="0" smtClean="0"/>
                        <a:t>(52 days)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Iteration</a:t>
                      </a:r>
                      <a:r>
                        <a:rPr lang="en-US" baseline="0" dirty="0" smtClean="0"/>
                        <a:t> 2</a:t>
                      </a:r>
                    </a:p>
                    <a:p>
                      <a:pPr algn="ctr"/>
                      <a:r>
                        <a:rPr lang="en-US" baseline="0" dirty="0" smtClean="0"/>
                        <a:t>(30 days)</a:t>
                      </a:r>
                      <a:endParaRPr lang="en-US" dirty="0"/>
                    </a:p>
                  </a:txBody>
                  <a:tcPr anchor="ctr"/>
                </a:tc>
              </a:tr>
              <a:tr h="390167"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90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 days</a:t>
                      </a:r>
                      <a:endParaRPr lang="en-US" dirty="0"/>
                    </a:p>
                  </a:txBody>
                  <a:tcPr/>
                </a:tc>
              </a:tr>
              <a:tr h="390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days</a:t>
                      </a:r>
                      <a:endParaRPr lang="en-US" dirty="0"/>
                    </a:p>
                  </a:txBody>
                  <a:tcPr/>
                </a:tc>
              </a:tr>
              <a:tr h="390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Analysis and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/>
                </a:tc>
              </a:tr>
              <a:tr h="390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days</a:t>
                      </a:r>
                      <a:endParaRPr lang="en-US" dirty="0"/>
                    </a:p>
                  </a:txBody>
                  <a:tcPr/>
                </a:tc>
              </a:tr>
              <a:tr h="3901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System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901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Integration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days</a:t>
                      </a:r>
                      <a:endParaRPr lang="en-US" dirty="0"/>
                    </a:p>
                  </a:txBody>
                  <a:tcPr/>
                </a:tc>
              </a:tr>
              <a:tr h="390167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days</a:t>
                      </a:r>
                      <a:endParaRPr lang="en-US" dirty="0"/>
                    </a:p>
                  </a:txBody>
                  <a:tcPr/>
                </a:tc>
              </a:tr>
              <a:tr h="390167">
                <a:tc>
                  <a:txBody>
                    <a:bodyPr/>
                    <a:lstStyle/>
                    <a:p>
                      <a:r>
                        <a:rPr lang="en-US" dirty="0" smtClean="0"/>
                        <a:t>Closing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288"/>
            <a:ext cx="9144000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3469" y="533400"/>
            <a:ext cx="4500563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/>
              <a:t>Use case – Function requirements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49660" y="1214422"/>
          <a:ext cx="3722604" cy="5153022"/>
        </p:xfrm>
        <a:graphic>
          <a:graphicData uri="http://schemas.openxmlformats.org/presentationml/2006/ole">
            <p:oleObj spid="_x0000_s1026" name="Visio" r:id="rId4" imgW="3881100" imgH="5915845" progId="Visio.Drawing.11">
              <p:embed/>
            </p:oleObj>
          </a:graphicData>
        </a:graphic>
      </p:graphicFrame>
      <p:sp>
        <p:nvSpPr>
          <p:cNvPr id="103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396457" y="6408738"/>
            <a:ext cx="23510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vi-VN" smtClean="0"/>
              <a:t>FPT University - UltraSub Team</a:t>
            </a:r>
          </a:p>
        </p:txBody>
      </p:sp>
      <p:sp>
        <p:nvSpPr>
          <p:cNvPr id="103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23B2FD-F33F-4343-83BD-192A522E544A}" type="slidenum">
              <a:rPr lang="vi-VN" smtClean="0"/>
              <a:pPr/>
              <a:t>9</a:t>
            </a:fld>
            <a:endParaRPr lang="vi-VN" smtClean="0"/>
          </a:p>
        </p:txBody>
      </p:sp>
      <p:pic>
        <p:nvPicPr>
          <p:cNvPr id="9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376031"/>
            <a:ext cx="1358463" cy="10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resent">
  <a:themeElements>
    <a:clrScheme name="Office Theme 2">
      <a:dk1>
        <a:srgbClr val="000000"/>
      </a:dk1>
      <a:lt1>
        <a:srgbClr val="FFFFFF"/>
      </a:lt1>
      <a:dk2>
        <a:srgbClr val="364EB6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501A82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64EB6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86894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">
  <a:themeElements>
    <a:clrScheme name="Office Theme 2">
      <a:dk1>
        <a:srgbClr val="000000"/>
      </a:dk1>
      <a:lt1>
        <a:srgbClr val="FFFFFF"/>
      </a:lt1>
      <a:dk2>
        <a:srgbClr val="364EB6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501A82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64EB6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86894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</TotalTime>
  <Words>1123</Words>
  <Application>Microsoft Office PowerPoint</Application>
  <PresentationFormat>On-screen Show (4:3)</PresentationFormat>
  <Paragraphs>466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Diseño predeterminado</vt:lpstr>
      <vt:lpstr>Concourse</vt:lpstr>
      <vt:lpstr>Present</vt:lpstr>
      <vt:lpstr>1_Present</vt:lpstr>
      <vt:lpstr>Visio</vt:lpstr>
      <vt:lpstr>Slide 1</vt:lpstr>
      <vt:lpstr>Team members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YenVH</cp:lastModifiedBy>
  <cp:revision>236</cp:revision>
  <dcterms:created xsi:type="dcterms:W3CDTF">2010-05-23T14:28:12Z</dcterms:created>
  <dcterms:modified xsi:type="dcterms:W3CDTF">2012-12-20T15:18:31Z</dcterms:modified>
</cp:coreProperties>
</file>