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42" r:id="rId3"/>
    <p:sldId id="282" r:id="rId4"/>
    <p:sldId id="283" r:id="rId5"/>
    <p:sldId id="284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9" r:id="rId19"/>
    <p:sldId id="310" r:id="rId20"/>
    <p:sldId id="311" r:id="rId21"/>
    <p:sldId id="314" r:id="rId22"/>
    <p:sldId id="312" r:id="rId23"/>
    <p:sldId id="313" r:id="rId24"/>
    <p:sldId id="298" r:id="rId25"/>
    <p:sldId id="303" r:id="rId26"/>
    <p:sldId id="304" r:id="rId27"/>
    <p:sldId id="307" r:id="rId28"/>
    <p:sldId id="305" r:id="rId29"/>
    <p:sldId id="306" r:id="rId30"/>
    <p:sldId id="308" r:id="rId31"/>
    <p:sldId id="330" r:id="rId32"/>
    <p:sldId id="331" r:id="rId33"/>
    <p:sldId id="321" r:id="rId34"/>
    <p:sldId id="322" r:id="rId35"/>
    <p:sldId id="323" r:id="rId36"/>
    <p:sldId id="324" r:id="rId37"/>
    <p:sldId id="341" r:id="rId38"/>
    <p:sldId id="332" r:id="rId39"/>
    <p:sldId id="333" r:id="rId40"/>
    <p:sldId id="335" r:id="rId41"/>
    <p:sldId id="299" r:id="rId42"/>
    <p:sldId id="315" r:id="rId43"/>
    <p:sldId id="316" r:id="rId44"/>
    <p:sldId id="317" r:id="rId45"/>
    <p:sldId id="318" r:id="rId46"/>
    <p:sldId id="319" r:id="rId47"/>
    <p:sldId id="320" r:id="rId48"/>
    <p:sldId id="301" r:id="rId49"/>
    <p:sldId id="325" r:id="rId50"/>
    <p:sldId id="343" r:id="rId51"/>
    <p:sldId id="326" r:id="rId52"/>
    <p:sldId id="327" r:id="rId53"/>
    <p:sldId id="328" r:id="rId54"/>
    <p:sldId id="329" r:id="rId55"/>
    <p:sldId id="336" r:id="rId56"/>
    <p:sldId id="337" r:id="rId57"/>
    <p:sldId id="338" r:id="rId58"/>
    <p:sldId id="339" r:id="rId59"/>
    <p:sldId id="340" r:id="rId60"/>
    <p:sldId id="300" r:id="rId61"/>
    <p:sldId id="302" r:id="rId62"/>
    <p:sldId id="275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3" autoAdjust="0"/>
    <p:restoredTop sz="81176" autoAdjust="0"/>
  </p:normalViewPr>
  <p:slideViewPr>
    <p:cSldViewPr>
      <p:cViewPr>
        <p:scale>
          <a:sx n="75" d="100"/>
          <a:sy n="75" d="100"/>
        </p:scale>
        <p:origin x="-96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i="1" dirty="0"/>
              <a:t>Detected </a:t>
            </a:r>
            <a:r>
              <a:rPr lang="en-US" sz="1600" b="0" i="1" dirty="0" smtClean="0"/>
              <a:t>Defects (80</a:t>
            </a:r>
            <a:r>
              <a:rPr lang="en-US" sz="1600" b="0" i="1" baseline="0" dirty="0" smtClean="0"/>
              <a:t> defects until Apr-22</a:t>
            </a:r>
            <a:r>
              <a:rPr lang="en-US" sz="1600" b="0" i="1" baseline="30000" dirty="0" smtClean="0"/>
              <a:t>nd</a:t>
            </a:r>
            <a:r>
              <a:rPr lang="en-US" sz="1600" b="0" i="1" baseline="0" dirty="0" smtClean="0"/>
              <a:t>)</a:t>
            </a:r>
            <a:r>
              <a:rPr lang="en-US" sz="1600" b="0" i="1" dirty="0" smtClean="0"/>
              <a:t> </a:t>
            </a:r>
            <a:endParaRPr lang="en-US" sz="1600" b="0" i="1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Defects</c:v>
                </c:pt>
              </c:strCache>
            </c:strRef>
          </c:tx>
          <c:cat>
            <c:numRef>
              <c:f>Sheet1!$A$2:$A$17</c:f>
              <c:numCache>
                <c:formatCode>d\-mmm</c:formatCode>
                <c:ptCount val="16"/>
                <c:pt idx="0">
                  <c:v>40623</c:v>
                </c:pt>
                <c:pt idx="1">
                  <c:v>40627</c:v>
                </c:pt>
                <c:pt idx="2">
                  <c:v>40628</c:v>
                </c:pt>
                <c:pt idx="3">
                  <c:v>40629</c:v>
                </c:pt>
                <c:pt idx="4">
                  <c:v>40630</c:v>
                </c:pt>
                <c:pt idx="5">
                  <c:v>40632</c:v>
                </c:pt>
                <c:pt idx="6">
                  <c:v>40633</c:v>
                </c:pt>
                <c:pt idx="7">
                  <c:v>40634</c:v>
                </c:pt>
                <c:pt idx="8">
                  <c:v>40635</c:v>
                </c:pt>
                <c:pt idx="9">
                  <c:v>40641</c:v>
                </c:pt>
                <c:pt idx="10">
                  <c:v>40645</c:v>
                </c:pt>
                <c:pt idx="11">
                  <c:v>40646</c:v>
                </c:pt>
                <c:pt idx="12">
                  <c:v>40652</c:v>
                </c:pt>
                <c:pt idx="13">
                  <c:v>40653</c:v>
                </c:pt>
                <c:pt idx="14">
                  <c:v>40654</c:v>
                </c:pt>
                <c:pt idx="15">
                  <c:v>40655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</c:v>
                </c:pt>
                <c:pt idx="1">
                  <c:v>12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44128"/>
        <c:axId val="37044224"/>
      </c:lineChart>
      <c:dateAx>
        <c:axId val="3694412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37044224"/>
        <c:crosses val="autoZero"/>
        <c:auto val="1"/>
        <c:lblOffset val="100"/>
        <c:baseTimeUnit val="days"/>
      </c:dateAx>
      <c:valAx>
        <c:axId val="3704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944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634B2-2AB3-4D2C-8C3B-2492FCE74125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8EA9D-C28D-414F-9826-9A7DB1E4B04E}">
      <dgm:prSet phldrT="[Text]" custT="1"/>
      <dgm:spPr/>
      <dgm:t>
        <a:bodyPr/>
        <a:lstStyle/>
        <a:p>
          <a:r>
            <a:rPr lang="en-US" sz="1200" b="1" dirty="0" smtClean="0"/>
            <a:t>Multi- language</a:t>
          </a:r>
          <a:endParaRPr lang="en-US" sz="1200" b="1" dirty="0"/>
        </a:p>
      </dgm:t>
    </dgm:pt>
    <dgm:pt modelId="{3B35C8D1-A77E-4051-9DF9-4EE9D106F742}" type="parTrans" cxnId="{431BC406-3F78-404C-B8A8-675461C66DF6}">
      <dgm:prSet/>
      <dgm:spPr/>
      <dgm:t>
        <a:bodyPr/>
        <a:lstStyle/>
        <a:p>
          <a:endParaRPr lang="en-US"/>
        </a:p>
      </dgm:t>
    </dgm:pt>
    <dgm:pt modelId="{73946CA8-407B-405A-BF02-E6346B182F8E}" type="sibTrans" cxnId="{431BC406-3F78-404C-B8A8-675461C66DF6}">
      <dgm:prSet/>
      <dgm:spPr/>
      <dgm:t>
        <a:bodyPr/>
        <a:lstStyle/>
        <a:p>
          <a:endParaRPr lang="en-US"/>
        </a:p>
      </dgm:t>
    </dgm:pt>
    <dgm:pt modelId="{908238B6-6E51-4193-9B35-464001C4E3B1}">
      <dgm:prSet phldrT="[Text]" custT="1"/>
      <dgm:spPr/>
      <dgm:t>
        <a:bodyPr/>
        <a:lstStyle/>
        <a:p>
          <a:r>
            <a:rPr lang="en-US" sz="1400" b="1" dirty="0" smtClean="0"/>
            <a:t>Mobile Apps</a:t>
          </a:r>
          <a:endParaRPr lang="en-US" sz="1400" b="1" dirty="0"/>
        </a:p>
      </dgm:t>
    </dgm:pt>
    <dgm:pt modelId="{77B86C5C-78DD-4405-9A95-DAD7D81630FE}" type="parTrans" cxnId="{BFCE7E68-FE98-4266-8C54-71D604A8D6A1}">
      <dgm:prSet/>
      <dgm:spPr/>
      <dgm:t>
        <a:bodyPr/>
        <a:lstStyle/>
        <a:p>
          <a:endParaRPr lang="en-US"/>
        </a:p>
      </dgm:t>
    </dgm:pt>
    <dgm:pt modelId="{A96438A2-0FAF-4694-A7F8-87EF310C0ECC}" type="sibTrans" cxnId="{BFCE7E68-FE98-4266-8C54-71D604A8D6A1}">
      <dgm:prSet/>
      <dgm:spPr/>
      <dgm:t>
        <a:bodyPr/>
        <a:lstStyle/>
        <a:p>
          <a:endParaRPr lang="en-US"/>
        </a:p>
      </dgm:t>
    </dgm:pt>
    <dgm:pt modelId="{F7CC5648-1C0E-4D0D-80B8-B80ED403F192}">
      <dgm:prSet phldrT="[Text]" custT="1"/>
      <dgm:spPr/>
      <dgm:t>
        <a:bodyPr/>
        <a:lstStyle/>
        <a:p>
          <a:r>
            <a:rPr lang="en-US" sz="1400" b="1" dirty="0" smtClean="0"/>
            <a:t>Multi- media</a:t>
          </a:r>
          <a:endParaRPr lang="en-US" sz="1400" b="1" dirty="0"/>
        </a:p>
      </dgm:t>
    </dgm:pt>
    <dgm:pt modelId="{9A434E0E-2B8B-4124-BDB7-BDCC5077738C}" type="parTrans" cxnId="{C55CA24C-A6C0-4BF6-8494-3A96378AA843}">
      <dgm:prSet/>
      <dgm:spPr/>
      <dgm:t>
        <a:bodyPr/>
        <a:lstStyle/>
        <a:p>
          <a:endParaRPr lang="en-US"/>
        </a:p>
      </dgm:t>
    </dgm:pt>
    <dgm:pt modelId="{9B673A0D-B513-4196-B016-A5203D877EC7}" type="sibTrans" cxnId="{C55CA24C-A6C0-4BF6-8494-3A96378AA843}">
      <dgm:prSet/>
      <dgm:spPr/>
      <dgm:t>
        <a:bodyPr/>
        <a:lstStyle/>
        <a:p>
          <a:endParaRPr lang="en-US"/>
        </a:p>
      </dgm:t>
    </dgm:pt>
    <dgm:pt modelId="{8027032C-E5F0-44C4-A83C-666289108C8E}" type="pres">
      <dgm:prSet presAssocID="{BA2634B2-2AB3-4D2C-8C3B-2492FCE7412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vi-VN"/>
        </a:p>
      </dgm:t>
    </dgm:pt>
    <dgm:pt modelId="{D90EAFBB-472B-4BF6-9934-1325EC8B1A25}" type="pres">
      <dgm:prSet presAssocID="{C018EA9D-C28D-414F-9826-9A7DB1E4B04E}" presName="composite" presStyleCnt="0"/>
      <dgm:spPr/>
      <dgm:t>
        <a:bodyPr/>
        <a:lstStyle/>
        <a:p>
          <a:endParaRPr lang="vi-VN"/>
        </a:p>
      </dgm:t>
    </dgm:pt>
    <dgm:pt modelId="{21C66701-8743-4C16-9FC6-3C087E92D96A}" type="pres">
      <dgm:prSet presAssocID="{C018EA9D-C28D-414F-9826-9A7DB1E4B04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BC289-285E-4370-9B26-D651D903D8B6}" type="pres">
      <dgm:prSet presAssocID="{C018EA9D-C28D-414F-9826-9A7DB1E4B04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980F6-FA21-4405-93FE-3366E42D0114}" type="pres">
      <dgm:prSet presAssocID="{C018EA9D-C28D-414F-9826-9A7DB1E4B04E}" presName="BalanceSpacing" presStyleCnt="0"/>
      <dgm:spPr/>
      <dgm:t>
        <a:bodyPr/>
        <a:lstStyle/>
        <a:p>
          <a:endParaRPr lang="vi-VN"/>
        </a:p>
      </dgm:t>
    </dgm:pt>
    <dgm:pt modelId="{8826469E-BBF2-4D2D-B442-2A864114A862}" type="pres">
      <dgm:prSet presAssocID="{C018EA9D-C28D-414F-9826-9A7DB1E4B04E}" presName="BalanceSpacing1" presStyleCnt="0"/>
      <dgm:spPr/>
      <dgm:t>
        <a:bodyPr/>
        <a:lstStyle/>
        <a:p>
          <a:endParaRPr lang="vi-VN"/>
        </a:p>
      </dgm:t>
    </dgm:pt>
    <dgm:pt modelId="{3FA8D7F0-F039-4C32-A6D1-1105F9FF164D}" type="pres">
      <dgm:prSet presAssocID="{73946CA8-407B-405A-BF02-E6346B182F8E}" presName="Accent1Text" presStyleLbl="node1" presStyleIdx="1" presStyleCnt="6"/>
      <dgm:spPr/>
      <dgm:t>
        <a:bodyPr/>
        <a:lstStyle/>
        <a:p>
          <a:endParaRPr lang="vi-VN"/>
        </a:p>
      </dgm:t>
    </dgm:pt>
    <dgm:pt modelId="{14D43EE5-A54C-463D-9F32-34E65E44EA90}" type="pres">
      <dgm:prSet presAssocID="{73946CA8-407B-405A-BF02-E6346B182F8E}" presName="spaceBetweenRectangles" presStyleCnt="0"/>
      <dgm:spPr/>
      <dgm:t>
        <a:bodyPr/>
        <a:lstStyle/>
        <a:p>
          <a:endParaRPr lang="vi-VN"/>
        </a:p>
      </dgm:t>
    </dgm:pt>
    <dgm:pt modelId="{25197186-8920-4F49-8C79-62797B769CCE}" type="pres">
      <dgm:prSet presAssocID="{908238B6-6E51-4193-9B35-464001C4E3B1}" presName="composite" presStyleCnt="0"/>
      <dgm:spPr/>
      <dgm:t>
        <a:bodyPr/>
        <a:lstStyle/>
        <a:p>
          <a:endParaRPr lang="vi-VN"/>
        </a:p>
      </dgm:t>
    </dgm:pt>
    <dgm:pt modelId="{8C8A37E9-02C5-432B-9262-F09EC77325CF}" type="pres">
      <dgm:prSet presAssocID="{908238B6-6E51-4193-9B35-464001C4E3B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BC9CBAC-5009-4061-90C8-4A2915968A2D}" type="pres">
      <dgm:prSet presAssocID="{908238B6-6E51-4193-9B35-464001C4E3B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BD1B8F0-5E03-4468-AC65-9D9D19BA7259}" type="pres">
      <dgm:prSet presAssocID="{908238B6-6E51-4193-9B35-464001C4E3B1}" presName="BalanceSpacing" presStyleCnt="0"/>
      <dgm:spPr/>
      <dgm:t>
        <a:bodyPr/>
        <a:lstStyle/>
        <a:p>
          <a:endParaRPr lang="vi-VN"/>
        </a:p>
      </dgm:t>
    </dgm:pt>
    <dgm:pt modelId="{699C6C17-8DB8-4972-AA6A-ED7F73A3C39A}" type="pres">
      <dgm:prSet presAssocID="{908238B6-6E51-4193-9B35-464001C4E3B1}" presName="BalanceSpacing1" presStyleCnt="0"/>
      <dgm:spPr/>
      <dgm:t>
        <a:bodyPr/>
        <a:lstStyle/>
        <a:p>
          <a:endParaRPr lang="vi-VN"/>
        </a:p>
      </dgm:t>
    </dgm:pt>
    <dgm:pt modelId="{7A1695D4-7B92-4B65-8B06-C25D1BD3592B}" type="pres">
      <dgm:prSet presAssocID="{A96438A2-0FAF-4694-A7F8-87EF310C0ECC}" presName="Accent1Text" presStyleLbl="node1" presStyleIdx="3" presStyleCnt="6"/>
      <dgm:spPr/>
      <dgm:t>
        <a:bodyPr/>
        <a:lstStyle/>
        <a:p>
          <a:endParaRPr lang="vi-VN"/>
        </a:p>
      </dgm:t>
    </dgm:pt>
    <dgm:pt modelId="{46289667-3072-4C3B-A216-5359E9481DB6}" type="pres">
      <dgm:prSet presAssocID="{A96438A2-0FAF-4694-A7F8-87EF310C0ECC}" presName="spaceBetweenRectangles" presStyleCnt="0"/>
      <dgm:spPr/>
      <dgm:t>
        <a:bodyPr/>
        <a:lstStyle/>
        <a:p>
          <a:endParaRPr lang="vi-VN"/>
        </a:p>
      </dgm:t>
    </dgm:pt>
    <dgm:pt modelId="{ED0994AB-28D0-477F-9AFE-0E026C509755}" type="pres">
      <dgm:prSet presAssocID="{F7CC5648-1C0E-4D0D-80B8-B80ED403F192}" presName="composite" presStyleCnt="0"/>
      <dgm:spPr/>
      <dgm:t>
        <a:bodyPr/>
        <a:lstStyle/>
        <a:p>
          <a:endParaRPr lang="vi-VN"/>
        </a:p>
      </dgm:t>
    </dgm:pt>
    <dgm:pt modelId="{98C93FDD-E51F-4D80-BB1F-278FB49A198A}" type="pres">
      <dgm:prSet presAssocID="{F7CC5648-1C0E-4D0D-80B8-B80ED403F1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9807CC6-7D9F-49D2-A494-D65619899A45}" type="pres">
      <dgm:prSet presAssocID="{F7CC5648-1C0E-4D0D-80B8-B80ED403F1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80B5A-203F-4FF9-8C69-71492DDD27CD}" type="pres">
      <dgm:prSet presAssocID="{F7CC5648-1C0E-4D0D-80B8-B80ED403F192}" presName="BalanceSpacing" presStyleCnt="0"/>
      <dgm:spPr/>
      <dgm:t>
        <a:bodyPr/>
        <a:lstStyle/>
        <a:p>
          <a:endParaRPr lang="vi-VN"/>
        </a:p>
      </dgm:t>
    </dgm:pt>
    <dgm:pt modelId="{30929EB9-8133-418C-AC36-D92D6FFEDD0C}" type="pres">
      <dgm:prSet presAssocID="{F7CC5648-1C0E-4D0D-80B8-B80ED403F192}" presName="BalanceSpacing1" presStyleCnt="0"/>
      <dgm:spPr/>
      <dgm:t>
        <a:bodyPr/>
        <a:lstStyle/>
        <a:p>
          <a:endParaRPr lang="vi-VN"/>
        </a:p>
      </dgm:t>
    </dgm:pt>
    <dgm:pt modelId="{775E3D8E-7E46-4577-A297-F7FE9D1BAF89}" type="pres">
      <dgm:prSet presAssocID="{9B673A0D-B513-4196-B016-A5203D877EC7}" presName="Accent1Text" presStyleLbl="node1" presStyleIdx="5" presStyleCnt="6"/>
      <dgm:spPr/>
      <dgm:t>
        <a:bodyPr/>
        <a:lstStyle/>
        <a:p>
          <a:endParaRPr lang="vi-VN"/>
        </a:p>
      </dgm:t>
    </dgm:pt>
  </dgm:ptLst>
  <dgm:cxnLst>
    <dgm:cxn modelId="{D92E2DE0-19E6-457E-A8E4-A14EB71C2CBF}" type="presOf" srcId="{9B673A0D-B513-4196-B016-A5203D877EC7}" destId="{775E3D8E-7E46-4577-A297-F7FE9D1BAF89}" srcOrd="0" destOrd="0" presId="urn:microsoft.com/office/officeart/2008/layout/AlternatingHexagons"/>
    <dgm:cxn modelId="{431BC406-3F78-404C-B8A8-675461C66DF6}" srcId="{BA2634B2-2AB3-4D2C-8C3B-2492FCE74125}" destId="{C018EA9D-C28D-414F-9826-9A7DB1E4B04E}" srcOrd="0" destOrd="0" parTransId="{3B35C8D1-A77E-4051-9DF9-4EE9D106F742}" sibTransId="{73946CA8-407B-405A-BF02-E6346B182F8E}"/>
    <dgm:cxn modelId="{DF565D51-0F6E-4287-A97F-0807BBA89F32}" type="presOf" srcId="{C018EA9D-C28D-414F-9826-9A7DB1E4B04E}" destId="{21C66701-8743-4C16-9FC6-3C087E92D96A}" srcOrd="0" destOrd="0" presId="urn:microsoft.com/office/officeart/2008/layout/AlternatingHexagons"/>
    <dgm:cxn modelId="{C55CA24C-A6C0-4BF6-8494-3A96378AA843}" srcId="{BA2634B2-2AB3-4D2C-8C3B-2492FCE74125}" destId="{F7CC5648-1C0E-4D0D-80B8-B80ED403F192}" srcOrd="2" destOrd="0" parTransId="{9A434E0E-2B8B-4124-BDB7-BDCC5077738C}" sibTransId="{9B673A0D-B513-4196-B016-A5203D877EC7}"/>
    <dgm:cxn modelId="{BFCE7E68-FE98-4266-8C54-71D604A8D6A1}" srcId="{BA2634B2-2AB3-4D2C-8C3B-2492FCE74125}" destId="{908238B6-6E51-4193-9B35-464001C4E3B1}" srcOrd="1" destOrd="0" parTransId="{77B86C5C-78DD-4405-9A95-DAD7D81630FE}" sibTransId="{A96438A2-0FAF-4694-A7F8-87EF310C0ECC}"/>
    <dgm:cxn modelId="{8687DC7F-B4DA-44AB-8CFA-61F23191FC5B}" type="presOf" srcId="{A96438A2-0FAF-4694-A7F8-87EF310C0ECC}" destId="{7A1695D4-7B92-4B65-8B06-C25D1BD3592B}" srcOrd="0" destOrd="0" presId="urn:microsoft.com/office/officeart/2008/layout/AlternatingHexagons"/>
    <dgm:cxn modelId="{7E3D6832-EA58-42CC-9152-9123BFD1798E}" type="presOf" srcId="{908238B6-6E51-4193-9B35-464001C4E3B1}" destId="{8C8A37E9-02C5-432B-9262-F09EC77325CF}" srcOrd="0" destOrd="0" presId="urn:microsoft.com/office/officeart/2008/layout/AlternatingHexagons"/>
    <dgm:cxn modelId="{764AA1B3-A8DB-40CC-B13D-AA5E696E230B}" type="presOf" srcId="{BA2634B2-2AB3-4D2C-8C3B-2492FCE74125}" destId="{8027032C-E5F0-44C4-A83C-666289108C8E}" srcOrd="0" destOrd="0" presId="urn:microsoft.com/office/officeart/2008/layout/AlternatingHexagons"/>
    <dgm:cxn modelId="{B8C8B39B-26A0-4360-8F26-487A2C4ABC63}" type="presOf" srcId="{73946CA8-407B-405A-BF02-E6346B182F8E}" destId="{3FA8D7F0-F039-4C32-A6D1-1105F9FF164D}" srcOrd="0" destOrd="0" presId="urn:microsoft.com/office/officeart/2008/layout/AlternatingHexagons"/>
    <dgm:cxn modelId="{4DCBC518-6286-4448-8A97-303F72274991}" type="presOf" srcId="{F7CC5648-1C0E-4D0D-80B8-B80ED403F192}" destId="{98C93FDD-E51F-4D80-BB1F-278FB49A198A}" srcOrd="0" destOrd="0" presId="urn:microsoft.com/office/officeart/2008/layout/AlternatingHexagons"/>
    <dgm:cxn modelId="{071E011B-4902-41E8-8A00-E4460347286F}" type="presParOf" srcId="{8027032C-E5F0-44C4-A83C-666289108C8E}" destId="{D90EAFBB-472B-4BF6-9934-1325EC8B1A25}" srcOrd="0" destOrd="0" presId="urn:microsoft.com/office/officeart/2008/layout/AlternatingHexagons"/>
    <dgm:cxn modelId="{77EC99B8-B9C9-4E84-8441-2944A2B8E54E}" type="presParOf" srcId="{D90EAFBB-472B-4BF6-9934-1325EC8B1A25}" destId="{21C66701-8743-4C16-9FC6-3C087E92D96A}" srcOrd="0" destOrd="0" presId="urn:microsoft.com/office/officeart/2008/layout/AlternatingHexagons"/>
    <dgm:cxn modelId="{B07B0042-7A5F-4129-80DC-A45BDA850508}" type="presParOf" srcId="{D90EAFBB-472B-4BF6-9934-1325EC8B1A25}" destId="{076BC289-285E-4370-9B26-D651D903D8B6}" srcOrd="1" destOrd="0" presId="urn:microsoft.com/office/officeart/2008/layout/AlternatingHexagons"/>
    <dgm:cxn modelId="{F54E69AE-0538-46F1-8954-8CD4BB94AB18}" type="presParOf" srcId="{D90EAFBB-472B-4BF6-9934-1325EC8B1A25}" destId="{11E980F6-FA21-4405-93FE-3366E42D0114}" srcOrd="2" destOrd="0" presId="urn:microsoft.com/office/officeart/2008/layout/AlternatingHexagons"/>
    <dgm:cxn modelId="{A7F50729-727A-4C1B-A730-A8BBC87A0973}" type="presParOf" srcId="{D90EAFBB-472B-4BF6-9934-1325EC8B1A25}" destId="{8826469E-BBF2-4D2D-B442-2A864114A862}" srcOrd="3" destOrd="0" presId="urn:microsoft.com/office/officeart/2008/layout/AlternatingHexagons"/>
    <dgm:cxn modelId="{1B36568D-FC3A-4FE5-B9AC-824C8B7E27AE}" type="presParOf" srcId="{D90EAFBB-472B-4BF6-9934-1325EC8B1A25}" destId="{3FA8D7F0-F039-4C32-A6D1-1105F9FF164D}" srcOrd="4" destOrd="0" presId="urn:microsoft.com/office/officeart/2008/layout/AlternatingHexagons"/>
    <dgm:cxn modelId="{5090E5E6-00FC-4F60-A9C3-7CBB3366DE64}" type="presParOf" srcId="{8027032C-E5F0-44C4-A83C-666289108C8E}" destId="{14D43EE5-A54C-463D-9F32-34E65E44EA90}" srcOrd="1" destOrd="0" presId="urn:microsoft.com/office/officeart/2008/layout/AlternatingHexagons"/>
    <dgm:cxn modelId="{FC7CCD25-F816-41A6-A62C-C542D0A925FA}" type="presParOf" srcId="{8027032C-E5F0-44C4-A83C-666289108C8E}" destId="{25197186-8920-4F49-8C79-62797B769CCE}" srcOrd="2" destOrd="0" presId="urn:microsoft.com/office/officeart/2008/layout/AlternatingHexagons"/>
    <dgm:cxn modelId="{E9C6CD97-509E-4C4D-AFD2-8A87067F4702}" type="presParOf" srcId="{25197186-8920-4F49-8C79-62797B769CCE}" destId="{8C8A37E9-02C5-432B-9262-F09EC77325CF}" srcOrd="0" destOrd="0" presId="urn:microsoft.com/office/officeart/2008/layout/AlternatingHexagons"/>
    <dgm:cxn modelId="{B52A910E-B4F0-4F57-98E3-CECBE76FE9FE}" type="presParOf" srcId="{25197186-8920-4F49-8C79-62797B769CCE}" destId="{EBC9CBAC-5009-4061-90C8-4A2915968A2D}" srcOrd="1" destOrd="0" presId="urn:microsoft.com/office/officeart/2008/layout/AlternatingHexagons"/>
    <dgm:cxn modelId="{F4F51559-70E1-4801-938F-93FBD32A9AD9}" type="presParOf" srcId="{25197186-8920-4F49-8C79-62797B769CCE}" destId="{4BD1B8F0-5E03-4468-AC65-9D9D19BA7259}" srcOrd="2" destOrd="0" presId="urn:microsoft.com/office/officeart/2008/layout/AlternatingHexagons"/>
    <dgm:cxn modelId="{32915A0D-BE62-4C3E-B8A4-EDF95162606C}" type="presParOf" srcId="{25197186-8920-4F49-8C79-62797B769CCE}" destId="{699C6C17-8DB8-4972-AA6A-ED7F73A3C39A}" srcOrd="3" destOrd="0" presId="urn:microsoft.com/office/officeart/2008/layout/AlternatingHexagons"/>
    <dgm:cxn modelId="{E235C41B-046F-43AB-B44E-FA40C0DFA589}" type="presParOf" srcId="{25197186-8920-4F49-8C79-62797B769CCE}" destId="{7A1695D4-7B92-4B65-8B06-C25D1BD3592B}" srcOrd="4" destOrd="0" presId="urn:microsoft.com/office/officeart/2008/layout/AlternatingHexagons"/>
    <dgm:cxn modelId="{BC06DFF3-DDF2-4499-A259-B421FED8CB4D}" type="presParOf" srcId="{8027032C-E5F0-44C4-A83C-666289108C8E}" destId="{46289667-3072-4C3B-A216-5359E9481DB6}" srcOrd="3" destOrd="0" presId="urn:microsoft.com/office/officeart/2008/layout/AlternatingHexagons"/>
    <dgm:cxn modelId="{611FD4CA-DE42-4CE6-80D1-CF1CCE2E0D8A}" type="presParOf" srcId="{8027032C-E5F0-44C4-A83C-666289108C8E}" destId="{ED0994AB-28D0-477F-9AFE-0E026C509755}" srcOrd="4" destOrd="0" presId="urn:microsoft.com/office/officeart/2008/layout/AlternatingHexagons"/>
    <dgm:cxn modelId="{30FBBE70-2F87-4ADA-9427-71080D0B9E4E}" type="presParOf" srcId="{ED0994AB-28D0-477F-9AFE-0E026C509755}" destId="{98C93FDD-E51F-4D80-BB1F-278FB49A198A}" srcOrd="0" destOrd="0" presId="urn:microsoft.com/office/officeart/2008/layout/AlternatingHexagons"/>
    <dgm:cxn modelId="{DB90B68C-4D02-4230-90EF-2A69DF775F3A}" type="presParOf" srcId="{ED0994AB-28D0-477F-9AFE-0E026C509755}" destId="{B9807CC6-7D9F-49D2-A494-D65619899A45}" srcOrd="1" destOrd="0" presId="urn:microsoft.com/office/officeart/2008/layout/AlternatingHexagons"/>
    <dgm:cxn modelId="{69D37757-320F-4257-A48F-3D703D315E52}" type="presParOf" srcId="{ED0994AB-28D0-477F-9AFE-0E026C509755}" destId="{CC980B5A-203F-4FF9-8C69-71492DDD27CD}" srcOrd="2" destOrd="0" presId="urn:microsoft.com/office/officeart/2008/layout/AlternatingHexagons"/>
    <dgm:cxn modelId="{41AF05AC-EBE2-4BF1-BA59-727EB90DD202}" type="presParOf" srcId="{ED0994AB-28D0-477F-9AFE-0E026C509755}" destId="{30929EB9-8133-418C-AC36-D92D6FFEDD0C}" srcOrd="3" destOrd="0" presId="urn:microsoft.com/office/officeart/2008/layout/AlternatingHexagons"/>
    <dgm:cxn modelId="{F23B140C-ED89-4DF9-AD86-85FA704B358F}" type="presParOf" srcId="{ED0994AB-28D0-477F-9AFE-0E026C509755}" destId="{775E3D8E-7E46-4577-A297-F7FE9D1BAF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66701-8743-4C16-9FC6-3C087E92D96A}">
      <dsp:nvSpPr>
        <dsp:cNvPr id="0" name=""/>
        <dsp:cNvSpPr/>
      </dsp:nvSpPr>
      <dsp:spPr>
        <a:xfrm rot="5400000">
          <a:off x="2488055" y="84818"/>
          <a:ext cx="1289131" cy="11215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Multi- language</a:t>
          </a:r>
          <a:endParaRPr lang="en-US" sz="1200" b="1" kern="1200" dirty="0"/>
        </a:p>
      </dsp:txBody>
      <dsp:txXfrm rot="-5400000">
        <a:off x="2746622" y="201915"/>
        <a:ext cx="771996" cy="887351"/>
      </dsp:txXfrm>
    </dsp:sp>
    <dsp:sp modelId="{076BC289-285E-4370-9B26-D651D903D8B6}">
      <dsp:nvSpPr>
        <dsp:cNvPr id="0" name=""/>
        <dsp:cNvSpPr/>
      </dsp:nvSpPr>
      <dsp:spPr>
        <a:xfrm>
          <a:off x="3727426" y="258851"/>
          <a:ext cx="1438670" cy="77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8D7F0-F039-4C32-A6D1-1105F9FF164D}">
      <dsp:nvSpPr>
        <dsp:cNvPr id="0" name=""/>
        <dsp:cNvSpPr/>
      </dsp:nvSpPr>
      <dsp:spPr>
        <a:xfrm rot="5400000">
          <a:off x="1276787" y="84818"/>
          <a:ext cx="1289131" cy="11215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535354" y="201915"/>
        <a:ext cx="771996" cy="887351"/>
      </dsp:txXfrm>
    </dsp:sp>
    <dsp:sp modelId="{8C8A37E9-02C5-432B-9262-F09EC77325CF}">
      <dsp:nvSpPr>
        <dsp:cNvPr id="0" name=""/>
        <dsp:cNvSpPr/>
      </dsp:nvSpPr>
      <dsp:spPr>
        <a:xfrm rot="5400000">
          <a:off x="1880101" y="1179033"/>
          <a:ext cx="1289131" cy="11215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Mobile Apps</a:t>
          </a:r>
          <a:endParaRPr lang="en-US" sz="1400" b="1" kern="1200" dirty="0"/>
        </a:p>
      </dsp:txBody>
      <dsp:txXfrm rot="-5400000">
        <a:off x="2138668" y="1296130"/>
        <a:ext cx="771996" cy="887351"/>
      </dsp:txXfrm>
    </dsp:sp>
    <dsp:sp modelId="{EBC9CBAC-5009-4061-90C8-4A2915968A2D}">
      <dsp:nvSpPr>
        <dsp:cNvPr id="0" name=""/>
        <dsp:cNvSpPr/>
      </dsp:nvSpPr>
      <dsp:spPr>
        <a:xfrm>
          <a:off x="525224" y="1353066"/>
          <a:ext cx="1392261" cy="77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695D4-7B92-4B65-8B06-C25D1BD3592B}">
      <dsp:nvSpPr>
        <dsp:cNvPr id="0" name=""/>
        <dsp:cNvSpPr/>
      </dsp:nvSpPr>
      <dsp:spPr>
        <a:xfrm rot="5400000">
          <a:off x="3091368" y="1179033"/>
          <a:ext cx="1289131" cy="11215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349935" y="1296130"/>
        <a:ext cx="771996" cy="887351"/>
      </dsp:txXfrm>
    </dsp:sp>
    <dsp:sp modelId="{98C93FDD-E51F-4D80-BB1F-278FB49A198A}">
      <dsp:nvSpPr>
        <dsp:cNvPr id="0" name=""/>
        <dsp:cNvSpPr/>
      </dsp:nvSpPr>
      <dsp:spPr>
        <a:xfrm rot="5400000">
          <a:off x="2488055" y="2273247"/>
          <a:ext cx="1289131" cy="11215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Multi- media</a:t>
          </a:r>
          <a:endParaRPr lang="en-US" sz="1400" b="1" kern="1200" dirty="0"/>
        </a:p>
      </dsp:txBody>
      <dsp:txXfrm rot="-5400000">
        <a:off x="2746622" y="2390344"/>
        <a:ext cx="771996" cy="887351"/>
      </dsp:txXfrm>
    </dsp:sp>
    <dsp:sp modelId="{B9807CC6-7D9F-49D2-A494-D65619899A45}">
      <dsp:nvSpPr>
        <dsp:cNvPr id="0" name=""/>
        <dsp:cNvSpPr/>
      </dsp:nvSpPr>
      <dsp:spPr>
        <a:xfrm>
          <a:off x="3727426" y="2447280"/>
          <a:ext cx="1438670" cy="77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E3D8E-7E46-4577-A297-F7FE9D1BAF89}">
      <dsp:nvSpPr>
        <dsp:cNvPr id="0" name=""/>
        <dsp:cNvSpPr/>
      </dsp:nvSpPr>
      <dsp:spPr>
        <a:xfrm rot="5400000">
          <a:off x="1276787" y="2273247"/>
          <a:ext cx="1289131" cy="11215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535354" y="2390344"/>
        <a:ext cx="771996" cy="887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70513-C4F6-48C0-8411-B5E914A11163}" type="datetimeFigureOut">
              <a:rPr lang="vi-VN" smtClean="0"/>
              <a:t>26/04/2011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EF575-C5B8-4F7A-98D8-57B9BD495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848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F4D3F2-047D-4FBD-9D8A-F4FA37A24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1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D3F2-047D-4FBD-9D8A-F4FA37A24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Permission,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config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409F7-B056-4526-8AC0-A4124A2F0C8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4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Permission,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, </a:t>
            </a:r>
            <a:r>
              <a:rPr lang="en-US" baseline="0" smtClean="0"/>
              <a:t>config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409F7-B056-4526-8AC0-A4124A2F0C8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4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Permission,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config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Đảm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nguồn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1 website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409F7-B056-4526-8AC0-A4124A2F0C8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4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Những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qua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D3F2-047D-4FBD-9D8A-F4FA37A248E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thongtints.com: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site </a:t>
            </a:r>
            <a:r>
              <a:rPr lang="en-US" baseline="0" dirty="0" smtClean="0"/>
              <a:t>manager, them co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 admin</a:t>
            </a:r>
            <a:endParaRPr lang="en-US" baseline="0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Moet: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Thông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nhiều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update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liên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tục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Giaoducvietnam</a:t>
            </a:r>
            <a:r>
              <a:rPr lang="en-US" baseline="0" dirty="0" smtClean="0"/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Chức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năng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search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Giaoduc360: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Thông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hữu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ích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rất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nhiều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được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cung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cấp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phía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nhà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trường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Hieuhoc</a:t>
            </a:r>
            <a:r>
              <a:rPr lang="en-US" baseline="0" dirty="0" smtClean="0"/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chỉ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trọng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vào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cource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ngắn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hoặc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chtr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liên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thông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du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học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D3F2-047D-4FBD-9D8A-F4FA37A248E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page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scope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derparment</a:t>
            </a:r>
            <a:r>
              <a:rPr lang="en-US" baseline="0" dirty="0" smtClean="0"/>
              <a:t>,…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ổn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D3F2-047D-4FBD-9D8A-F4FA37A248E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884471AA-4234-4E9D-BA28-DF49F54257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" name="Picture 2" descr="C:\Users\Pharos\Desktop\logo\logoVEIP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1" y="420845"/>
            <a:ext cx="1811817" cy="83470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03D64-5C5B-4A36-9C97-21A65FE01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6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1D4DE-20DC-4107-BB2D-F460404A7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6EA1F80-E0CD-4921-AFDE-5F9B41B46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07B53-E602-440F-BA3C-CA7A9E930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609B5-CC52-4418-AD8F-5ADB8EFF9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2AE3B-A709-406E-8A99-D1F7AA9396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B28E-3E92-4BC6-B3B5-D019DEE7C8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9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C3D8C-EAB2-49AC-957C-6A57D5C96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6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54B33-DFE3-458A-8F89-39668F9F6E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5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05534-13E8-43D9-B159-94301549E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5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E8DD4-B9FB-4FE0-BD81-00B0F0836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Image" r:id="rId15" imgW="9561905" imgH="1600000" progId="">
                  <p:embed/>
                </p:oleObj>
              </mc:Choice>
              <mc:Fallback>
                <p:oleObj name="Image" r:id="rId15" imgW="9561905" imgH="1600000" progId="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AA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VEIP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0C1FB2-A7EE-409D-A385-23ABC62FB0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Project_DevelopmentProcess.mp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thongtintuyensinh.com/" TargetMode="External"/><Relationship Id="rId7" Type="http://schemas.openxmlformats.org/officeDocument/2006/relationships/hyperlink" Target="http://hieuhoc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giaoduc360.vn/" TargetMode="External"/><Relationship Id="rId5" Type="http://schemas.openxmlformats.org/officeDocument/2006/relationships/hyperlink" Target="http://giaoducvietnam.vn/" TargetMode="External"/><Relationship Id="rId4" Type="http://schemas.openxmlformats.org/officeDocument/2006/relationships/hyperlink" Target="http://moet.gov.vn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iaoduc360.vn/" TargetMode="External"/><Relationship Id="rId2" Type="http://schemas.openxmlformats.org/officeDocument/2006/relationships/hyperlink" Target="http://moet.gov.v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ieuhoc.com/" TargetMode="External"/><Relationship Id="rId4" Type="http://schemas.openxmlformats.org/officeDocument/2006/relationships/hyperlink" Target="http://thongtintuyensin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Vietnamese Education Information Portal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496272"/>
            <a:ext cx="67056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Sapling Group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4471AA-4234-4E9D-BA28-DF49F54257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Management Plan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590800"/>
            <a:ext cx="6021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Abstract and Overview</a:t>
            </a:r>
          </a:p>
          <a:p>
            <a:pPr marL="342900" indent="-342900" algn="ctr">
              <a:buAutoNum type="arabicPeriod"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Organization</a:t>
            </a:r>
          </a:p>
          <a:p>
            <a:pPr marL="342900" indent="-342900" algn="ctr">
              <a:buAutoNum type="arabicPeriod"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Management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Management Plan (1/5)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200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i="1" dirty="0" smtClean="0"/>
              <a:t>Project </a:t>
            </a:r>
            <a:r>
              <a:rPr lang="en-US" sz="2000" b="1" i="1" dirty="0"/>
              <a:t>Abstract and Overview </a:t>
            </a:r>
            <a:endParaRPr lang="en-US" sz="2000" b="1" i="1" dirty="0" smtClean="0"/>
          </a:p>
          <a:p>
            <a:endParaRPr lang="en-US" dirty="0" smtClean="0"/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dirty="0" smtClean="0"/>
              <a:t>Objectives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Complete and stand-out product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Rich documents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Good marks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Team in High Spirit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endParaRPr lang="en-US" dirty="0" smtClean="0"/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vi-VN" dirty="0" smtClean="0"/>
              <a:t>Boundaries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vi-VN" dirty="0" smtClean="0"/>
              <a:t>Time and Resources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i="1" dirty="0" smtClean="0"/>
              <a:t>(Require suitable Process Model)</a:t>
            </a:r>
            <a:endParaRPr lang="vi-VN" i="1" dirty="0" smtClean="0"/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vi-VN" dirty="0" smtClean="0"/>
              <a:t>Product Requirements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Management Plan (2/5)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822206" y="1772816"/>
            <a:ext cx="81422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342900" indent="-342900">
              <a:buAutoNum type="arabicPeriod" startAt="2"/>
            </a:lvl1pPr>
            <a:lvl2pPr marL="800100" lvl="1" indent="-342900">
              <a:buAutoNum type="alphaLcPeriod"/>
            </a:lvl2pPr>
          </a:lstStyle>
          <a:p>
            <a:r>
              <a:rPr lang="en-US" sz="2000" b="1" i="1" dirty="0"/>
              <a:t>Project Organization</a:t>
            </a:r>
          </a:p>
          <a:p>
            <a:endParaRPr lang="en-US" dirty="0"/>
          </a:p>
          <a:p>
            <a:pPr lvl="1"/>
            <a:r>
              <a:rPr lang="en-US" dirty="0"/>
              <a:t>Software Process </a:t>
            </a:r>
            <a:r>
              <a:rPr lang="en-US" dirty="0" smtClean="0"/>
              <a:t>Model: Iterative development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http://www.ibm.com/developerworks/rational/library/may05/bittner-spence/fig1bittnerspe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6288360" cy="3053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Management Plan (3/5)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6" y="1772816"/>
            <a:ext cx="74222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342900" indent="-342900">
              <a:buAutoNum type="arabicPeriod" startAt="2"/>
            </a:lvl1pPr>
            <a:lvl2pPr marL="800100" lvl="1" indent="-342900">
              <a:buAutoNum type="alphaLcPeriod"/>
            </a:lvl2pPr>
          </a:lstStyle>
          <a:p>
            <a:r>
              <a:rPr lang="en-US" sz="2000" b="1" i="1" dirty="0"/>
              <a:t>Project </a:t>
            </a:r>
            <a:r>
              <a:rPr lang="en-US" sz="2000" b="1" i="1" dirty="0" smtClean="0"/>
              <a:t>Organization (cont.)</a:t>
            </a:r>
            <a:endParaRPr lang="en-US" sz="2000" b="1" i="1" dirty="0"/>
          </a:p>
          <a:p>
            <a:endParaRPr lang="en-US" dirty="0"/>
          </a:p>
          <a:p>
            <a:pPr lvl="1"/>
            <a:r>
              <a:rPr lang="en-US" dirty="0"/>
              <a:t>Software Process </a:t>
            </a:r>
            <a:r>
              <a:rPr lang="en-US" dirty="0" smtClean="0"/>
              <a:t>Model: Iterative development</a:t>
            </a:r>
          </a:p>
          <a:p>
            <a:pPr lvl="1"/>
            <a:endParaRPr lang="en-US" dirty="0" smtClean="0"/>
          </a:p>
          <a:p>
            <a:pPr marL="857250" lvl="2" indent="-285750">
              <a:buFontTx/>
              <a:buChar char="-"/>
            </a:pPr>
            <a:r>
              <a:rPr lang="en-US" dirty="0" smtClean="0"/>
              <a:t>Strong points</a:t>
            </a:r>
          </a:p>
          <a:p>
            <a:pPr marL="857250" lvl="2" indent="-285750">
              <a:buFontTx/>
              <a:buChar char="-"/>
            </a:pPr>
            <a:endParaRPr lang="en-US" dirty="0" smtClean="0"/>
          </a:p>
          <a:p>
            <a:pPr marL="1028700" lvl="3" algn="just">
              <a:buFont typeface="Wingdings" pitchFamily="2" charset="2"/>
              <a:buChar char="ü"/>
            </a:pP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Integration </a:t>
            </a:r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and testing is executed </a:t>
            </a: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continuously</a:t>
            </a:r>
          </a:p>
          <a:p>
            <a:pPr marL="1028700" lvl="3" algn="just">
              <a:buFont typeface="Wingdings" pitchFamily="2" charset="2"/>
              <a:buChar char="ü"/>
            </a:pPr>
            <a:endParaRPr lang="en-US" sz="1700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28700" lvl="3" algn="just">
              <a:buFont typeface="Wingdings" pitchFamily="2" charset="2"/>
              <a:buChar char="ü"/>
            </a:pP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Soon </a:t>
            </a:r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reacting </a:t>
            </a: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to prevent undetected </a:t>
            </a:r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misunderstanding by </a:t>
            </a: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feedback </a:t>
            </a:r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each </a:t>
            </a: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iteration</a:t>
            </a:r>
          </a:p>
          <a:p>
            <a:pPr marL="1028700" lvl="3" algn="just">
              <a:buFont typeface="Wingdings" pitchFamily="2" charset="2"/>
              <a:buChar char="ü"/>
            </a:pPr>
            <a:endParaRPr lang="en-US" sz="17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28700" lvl="3" algn="just">
              <a:buFont typeface="Wingdings" pitchFamily="2" charset="2"/>
              <a:buChar char="ü"/>
            </a:pP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There </a:t>
            </a:r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is always something </a:t>
            </a: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runnable </a:t>
            </a:r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concrete evidences of the project's </a:t>
            </a: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status</a:t>
            </a:r>
          </a:p>
          <a:p>
            <a:pPr marL="1028700" lvl="3" algn="just">
              <a:buFont typeface="Wingdings" pitchFamily="2" charset="2"/>
              <a:buChar char="ü"/>
            </a:pPr>
            <a:endParaRPr lang="en-US" sz="17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28700" lvl="3" algn="just">
              <a:buFont typeface="Wingdings" pitchFamily="2" charset="2"/>
              <a:buChar char="ü"/>
            </a:pP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team members have the right focus on the issues with high critical impacts to </a:t>
            </a: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project, </a:t>
            </a:r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leverage lessons learned more effectively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Management Plan (4/5)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822206" y="1772816"/>
            <a:ext cx="81422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342900" indent="-342900">
              <a:buAutoNum type="arabicPeriod" startAt="2"/>
            </a:lvl1pPr>
            <a:lvl2pPr marL="800100" lvl="1" indent="-342900">
              <a:buAutoNum type="alphaLcPeriod"/>
            </a:lvl2pPr>
          </a:lstStyle>
          <a:p>
            <a:r>
              <a:rPr lang="en-US" sz="2000" b="1" i="1" dirty="0"/>
              <a:t>Project </a:t>
            </a:r>
            <a:r>
              <a:rPr lang="en-US" sz="2000" b="1" i="1" dirty="0" smtClean="0"/>
              <a:t>Organization (cont.)</a:t>
            </a:r>
            <a:endParaRPr lang="en-US" sz="2000" b="1" i="1" dirty="0"/>
          </a:p>
          <a:p>
            <a:endParaRPr lang="en-US" dirty="0"/>
          </a:p>
          <a:p>
            <a:pPr lvl="1">
              <a:buAutoNum type="alphaLcPeriod" startAt="2"/>
            </a:pPr>
            <a:r>
              <a:rPr lang="en-US" dirty="0" smtClean="0"/>
              <a:t>Roles and Responsibilities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880261" cy="307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Management Plan (5/5)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822206" y="1772816"/>
            <a:ext cx="8142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342900" indent="-342900">
              <a:buAutoNum type="arabicPeriod" startAt="2"/>
            </a:lvl1pPr>
            <a:lvl2pPr marL="800100" lvl="1" indent="-342900">
              <a:buAutoNum type="alphaLcPeriod"/>
            </a:lvl2pPr>
          </a:lstStyle>
          <a:p>
            <a:pPr>
              <a:buAutoNum type="arabicPeriod" startAt="3"/>
            </a:pPr>
            <a:r>
              <a:rPr lang="en-US" sz="2000" b="1" i="1" dirty="0" smtClean="0"/>
              <a:t>Management Plan</a:t>
            </a:r>
          </a:p>
          <a:p>
            <a:pPr>
              <a:buAutoNum type="arabicPeriod" startAt="3"/>
            </a:pPr>
            <a:endParaRPr lang="en-US" sz="2000" b="1" i="1" dirty="0" smtClean="0"/>
          </a:p>
          <a:p>
            <a:pPr marL="742950" lvl="4" indent="-285750">
              <a:buFontTx/>
              <a:buChar char="-"/>
            </a:pPr>
            <a:r>
              <a:rPr lang="en-US" dirty="0" smtClean="0"/>
              <a:t>From 03/01/2011 to 02/05/2011</a:t>
            </a:r>
          </a:p>
          <a:p>
            <a:pPr marL="742950" lvl="4" indent="-285750">
              <a:buFontTx/>
              <a:buChar char="-"/>
            </a:pPr>
            <a:endParaRPr lang="en-US" dirty="0" smtClean="0"/>
          </a:p>
          <a:p>
            <a:pPr marL="742950" lvl="4" indent="-285750">
              <a:buFontTx/>
              <a:buChar char="-"/>
            </a:pPr>
            <a:r>
              <a:rPr lang="en-US" dirty="0" smtClean="0">
                <a:hlinkClick r:id="rId2" action="ppaction://hlinkfile"/>
              </a:rPr>
              <a:t>The Plan</a:t>
            </a:r>
            <a:endParaRPr lang="en-US" dirty="0" smtClean="0"/>
          </a:p>
          <a:p>
            <a:pPr marL="742950" lvl="4" indent="-285750">
              <a:buFontTx/>
              <a:buChar char="-"/>
            </a:pPr>
            <a:endParaRPr lang="en-US" sz="2000" b="1" i="1" dirty="0"/>
          </a:p>
          <a:p>
            <a:pPr marL="742950" lvl="4" indent="-285750">
              <a:buFontTx/>
              <a:buChar char="-"/>
            </a:pPr>
            <a:r>
              <a:rPr lang="en-US" dirty="0"/>
              <a:t>Communication </a:t>
            </a:r>
            <a:r>
              <a:rPr lang="en-US" dirty="0" smtClean="0"/>
              <a:t>Channels</a:t>
            </a:r>
            <a:endParaRPr lang="en-US" dirty="0"/>
          </a:p>
          <a:p>
            <a:pPr marL="742950" lvl="4" indent="-285750">
              <a:buFontTx/>
              <a:buChar char="-"/>
            </a:pPr>
            <a:endParaRPr lang="en-US" dirty="0"/>
          </a:p>
          <a:p>
            <a:pPr marL="742950" lvl="4" indent="-285750">
              <a:buFontTx/>
              <a:buChar char="-"/>
            </a:pPr>
            <a:r>
              <a:rPr lang="en-US" dirty="0"/>
              <a:t>Risk 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Requirements </a:t>
            </a:r>
            <a:r>
              <a:rPr lang="en-US" dirty="0" smtClean="0"/>
              <a:t>Specifications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636912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Requirements 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Approaching</a:t>
            </a:r>
          </a:p>
          <a:p>
            <a:pPr marL="342900" indent="-342900" algn="ctr">
              <a:buAutoNum type="arabicPeriod"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 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Requirements</a:t>
            </a:r>
          </a:p>
          <a:p>
            <a:pPr marL="342900" indent="-342900" algn="ctr">
              <a:buAutoNum type="arabicPeriod"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 Requirements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Requirements </a:t>
            </a:r>
            <a:r>
              <a:rPr lang="en-US" dirty="0" smtClean="0"/>
              <a:t>Specifications (1/7)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i="1" dirty="0" smtClean="0"/>
              <a:t>Requirements Approaching</a:t>
            </a:r>
          </a:p>
          <a:p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smtClean="0"/>
              <a:t>Ways to approach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Surveys and Interviewing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Direct interacting with educators in schools </a:t>
            </a:r>
          </a:p>
          <a:p>
            <a:pPr lvl="3"/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vi-VN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Luong The Vinh High School, Nguyen Sieu High School, Hanoi </a:t>
            </a:r>
            <a:r>
              <a:rPr lang="en-US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College School of </a:t>
            </a:r>
            <a:r>
              <a:rPr lang="vi-VN" sz="17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Pedagogy, FPT </a:t>
            </a:r>
            <a:r>
              <a:rPr lang="vi-VN" sz="17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University)</a:t>
            </a:r>
            <a:endParaRPr lang="en-US" sz="17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US" dirty="0" smtClean="0"/>
              <a:t>Direct interacting with E-News administrators (</a:t>
            </a:r>
            <a:r>
              <a:rPr lang="en-US" dirty="0" err="1" smtClean="0"/>
              <a:t>VIT</a:t>
            </a:r>
            <a:r>
              <a:rPr lang="en-US" dirty="0" smtClean="0"/>
              <a:t> Info)</a:t>
            </a:r>
          </a:p>
          <a:p>
            <a:endParaRPr lang="en-US" dirty="0" smtClean="0"/>
          </a:p>
          <a:p>
            <a:pPr marL="342900" indent="-342900">
              <a:buAutoNum type="alphaLcPeriod" startAt="2"/>
            </a:pPr>
            <a:r>
              <a:rPr lang="en-US" dirty="0" smtClean="0"/>
              <a:t>Steps in summaries and analyzing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Interacting with customers to define requirements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Handling implicit requirements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Handling conflicts in requirements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Creating requirements specification in documents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Having customer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Requirements </a:t>
            </a:r>
            <a:r>
              <a:rPr lang="en-US" dirty="0" smtClean="0"/>
              <a:t>Specifications (2/7)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i="1" dirty="0" smtClean="0"/>
              <a:t>User Requirements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768752" cy="341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Requirements </a:t>
            </a:r>
            <a:r>
              <a:rPr lang="en-US" dirty="0" smtClean="0"/>
              <a:t>Specifications (3/7)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i="1" dirty="0" smtClean="0"/>
              <a:t>User Requirements (cont.)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6057"/>
            <a:ext cx="6848872" cy="409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PERCY\Desktop\Desktop 23.4\DSC04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19600"/>
            <a:ext cx="1295400" cy="1727200"/>
          </a:xfrm>
          <a:prstGeom prst="rect">
            <a:avLst/>
          </a:prstGeom>
          <a:noFill/>
        </p:spPr>
      </p:pic>
      <p:pic>
        <p:nvPicPr>
          <p:cNvPr id="2053" name="Picture 5" descr="C:\Users\PERCY\Desktop\4x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419600"/>
            <a:ext cx="1143000" cy="1719558"/>
          </a:xfrm>
          <a:prstGeom prst="rect">
            <a:avLst/>
          </a:prstGeom>
          <a:noFill/>
        </p:spPr>
      </p:pic>
      <p:pic>
        <p:nvPicPr>
          <p:cNvPr id="2054" name="Picture 6" descr="C:\Users\PERCY\Desktop\00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828800"/>
            <a:ext cx="1524000" cy="2009640"/>
          </a:xfrm>
          <a:prstGeom prst="rect">
            <a:avLst/>
          </a:prstGeom>
          <a:noFill/>
        </p:spPr>
      </p:pic>
      <p:pic>
        <p:nvPicPr>
          <p:cNvPr id="2055" name="Picture 7" descr="C:\Users\PERCY\Desktop\31-1-4-2-2010_Osaka 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057400"/>
            <a:ext cx="1447800" cy="1713862"/>
          </a:xfrm>
          <a:prstGeom prst="rect">
            <a:avLst/>
          </a:prstGeom>
          <a:noFill/>
        </p:spPr>
      </p:pic>
      <p:pic>
        <p:nvPicPr>
          <p:cNvPr id="2056" name="Picture 8" descr="C:\Users\PERCY\Downloads\151069_468233378467_574318467_5323286_743384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419600"/>
            <a:ext cx="1963471" cy="1618426"/>
          </a:xfrm>
          <a:prstGeom prst="rect">
            <a:avLst/>
          </a:prstGeom>
          <a:noFill/>
        </p:spPr>
      </p:pic>
      <p:pic>
        <p:nvPicPr>
          <p:cNvPr id="2057" name="Picture 9" descr="C:\Users\PERCY\Desktop\IMG_19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209800"/>
            <a:ext cx="1219199" cy="1624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Requirements </a:t>
            </a:r>
            <a:r>
              <a:rPr lang="en-US" dirty="0" smtClean="0"/>
              <a:t>Specifications (4/7)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i="1" dirty="0" smtClean="0"/>
              <a:t>System Requirements</a:t>
            </a:r>
          </a:p>
          <a:p>
            <a:endParaRPr lang="en-US" sz="2000" b="1" i="1" dirty="0" smtClean="0"/>
          </a:p>
          <a:p>
            <a:pPr marL="457200" indent="-457200">
              <a:buAutoNum type="alphaLcPeriod"/>
            </a:pPr>
            <a:r>
              <a:rPr lang="en-US" dirty="0" smtClean="0"/>
              <a:t>Features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609" y="3182956"/>
            <a:ext cx="14109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Front-End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671"/>
            <a:ext cx="85232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Requirements </a:t>
            </a:r>
            <a:r>
              <a:rPr lang="en-US" dirty="0" smtClean="0"/>
              <a:t>Specifications (5/7)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i="1" dirty="0" smtClean="0"/>
              <a:t>System Requirements (cont.)</a:t>
            </a:r>
          </a:p>
          <a:p>
            <a:endParaRPr lang="en-US" sz="2000" b="1" i="1" dirty="0" smtClean="0"/>
          </a:p>
          <a:p>
            <a:pPr marL="457200" indent="-457200">
              <a:buAutoNum type="alphaLcPeriod"/>
            </a:pPr>
            <a:r>
              <a:rPr lang="en-US" dirty="0" smtClean="0"/>
              <a:t>Features</a:t>
            </a:r>
          </a:p>
          <a:p>
            <a:pPr marL="457200" indent="-457200">
              <a:buAutoNum type="alphaLcPeriod"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93893"/>
              </p:ext>
            </p:extLst>
          </p:nvPr>
        </p:nvGraphicFramePr>
        <p:xfrm>
          <a:off x="1043608" y="3861048"/>
          <a:ext cx="7560840" cy="1392154"/>
        </p:xfrm>
        <a:graphic>
          <a:graphicData uri="http://schemas.openxmlformats.org/drawingml/2006/table">
            <a:tbl>
              <a:tblPr bandRow="1"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1890210"/>
                <a:gridCol w="1890210"/>
                <a:gridCol w="1890210"/>
                <a:gridCol w="1890210"/>
              </a:tblGrid>
              <a:tr h="696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View Dashboard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Manage Users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Manage Articles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Manage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References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  <a:tr h="696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Manage News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Manage Entries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Manage Comments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SMS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 w="9525" cap="flat" cmpd="sng" algn="ctr">
                      <a:solidFill>
                        <a:srgbClr val="8064A2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24447" y="3182956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Back-End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Requirements </a:t>
            </a:r>
            <a:r>
              <a:rPr lang="en-US" dirty="0" smtClean="0"/>
              <a:t>Specifications (6/7)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i="1" dirty="0" smtClean="0"/>
              <a:t>System Requirements (cont.)</a:t>
            </a:r>
          </a:p>
          <a:p>
            <a:endParaRPr lang="en-US" sz="2000" b="1" i="1" dirty="0" smtClean="0"/>
          </a:p>
          <a:p>
            <a:pPr marL="457200" indent="-457200">
              <a:buAutoNum type="alphaLcPeriod"/>
            </a:pPr>
            <a:r>
              <a:rPr lang="en-US" dirty="0" smtClean="0"/>
              <a:t>Attributes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918050" cy="328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Requirements </a:t>
            </a:r>
            <a:r>
              <a:rPr lang="en-US" dirty="0" smtClean="0"/>
              <a:t>Specifications (7/7)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i="1" dirty="0" smtClean="0"/>
              <a:t>System Requirements (cont.)</a:t>
            </a:r>
          </a:p>
          <a:p>
            <a:endParaRPr lang="en-US" sz="2000" b="1" i="1" dirty="0" smtClean="0"/>
          </a:p>
          <a:p>
            <a:pPr marL="457200" indent="-457200">
              <a:buAutoNum type="alphaLcPeriod"/>
            </a:pPr>
            <a:r>
              <a:rPr lang="en-US" dirty="0" smtClean="0"/>
              <a:t>Attributes</a:t>
            </a:r>
            <a:endParaRPr lang="en-US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968552" cy="33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IV. </a:t>
            </a:r>
            <a:r>
              <a:rPr lang="en-US" dirty="0"/>
              <a:t>Solutions and Design Definition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2032039" y="2132856"/>
            <a:ext cx="55446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ts val="1200"/>
              </a:spcBef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Posed System’s Problems</a:t>
            </a:r>
          </a:p>
          <a:p>
            <a:pPr marL="342900" indent="-342900" algn="ctr">
              <a:spcBef>
                <a:spcPts val="1200"/>
              </a:spcBef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Solutions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spcBef>
                <a:spcPts val="1200"/>
              </a:spcBef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 Architectural 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Design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spcBef>
                <a:spcPts val="1200"/>
              </a:spcBef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 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spcBef>
                <a:spcPts val="1200"/>
              </a:spcBef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marL="342900" indent="-342900" algn="ctr">
              <a:spcBef>
                <a:spcPts val="1200"/>
              </a:spcBef>
              <a:buFontTx/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 Design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spcBef>
                <a:spcPts val="1200"/>
              </a:spcBef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 Interface 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Design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1/13)</a:t>
            </a:r>
            <a:endParaRPr lang="vi-V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99826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i="1" dirty="0" smtClean="0"/>
              <a:t>Posed System’s Problems</a:t>
            </a:r>
          </a:p>
          <a:p>
            <a:pPr marL="342900" indent="-342900">
              <a:buAutoNum type="arabicPeriod"/>
            </a:pPr>
            <a:endParaRPr lang="en-US" sz="2000" b="1" i="1" dirty="0" smtClean="0"/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Dynamic Web page, UI Management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Data Consistency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Security and Privilege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Performance &amp; Scalability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Web Traffic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Socializing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Mark Forecasting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Searching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SEO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2/13)</a:t>
            </a:r>
            <a:endParaRPr lang="vi-V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628031"/>
            <a:ext cx="7864593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i="1" dirty="0" smtClean="0"/>
              <a:t>Solution</a:t>
            </a:r>
          </a:p>
          <a:p>
            <a:pPr marL="342900" indent="-342900"/>
            <a:endParaRPr lang="en-US" sz="2000" b="1" i="1" dirty="0" smtClean="0"/>
          </a:p>
          <a:p>
            <a:pPr marL="342900" indent="-342900">
              <a:buAutoNum type="alphaLcPeriod"/>
            </a:pPr>
            <a:r>
              <a:rPr lang="en-US" dirty="0" smtClean="0"/>
              <a:t>N-Tier Architecture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smtClean="0"/>
              <a:t>Build an </a:t>
            </a:r>
            <a:r>
              <a:rPr lang="en-US" dirty="0" err="1" smtClean="0"/>
              <a:t>Asp.Net</a:t>
            </a:r>
            <a:r>
              <a:rPr lang="en-US" dirty="0" smtClean="0"/>
              <a:t> Framework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Dynamic </a:t>
            </a:r>
            <a:r>
              <a:rPr lang="en-US" dirty="0"/>
              <a:t>pages ,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en-US" dirty="0" smtClean="0"/>
              <a:t>Friendly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Dynamic </a:t>
            </a:r>
            <a:r>
              <a:rPr lang="en-US" dirty="0"/>
              <a:t>Module, Widgets, Web user </a:t>
            </a:r>
            <a:r>
              <a:rPr lang="en-US" dirty="0" smtClean="0"/>
              <a:t>controls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Site Security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User </a:t>
            </a:r>
            <a:r>
              <a:rPr lang="en-US" dirty="0"/>
              <a:t>&amp; Privilege Management (dynamic </a:t>
            </a:r>
            <a:r>
              <a:rPr lang="en-US" dirty="0" smtClean="0"/>
              <a:t>Privilege)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Web </a:t>
            </a:r>
            <a:r>
              <a:rPr lang="en-US" dirty="0"/>
              <a:t>Traffic reduction </a:t>
            </a:r>
            <a:r>
              <a:rPr lang="en-US" dirty="0" smtClean="0"/>
              <a:t>solution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Scalability </a:t>
            </a:r>
            <a:r>
              <a:rPr lang="en-US" dirty="0"/>
              <a:t>&amp; </a:t>
            </a:r>
            <a:r>
              <a:rPr lang="en-US" dirty="0" smtClean="0"/>
              <a:t>Flexibility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Searching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SEO</a:t>
            </a:r>
            <a:r>
              <a:rPr lang="en-US" dirty="0" smtClean="0"/>
              <a:t> </a:t>
            </a:r>
            <a:r>
              <a:rPr lang="en-US" dirty="0"/>
              <a:t>Friendly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3/13)</a:t>
            </a:r>
            <a:endParaRPr lang="vi-V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9982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i="1" dirty="0" smtClean="0"/>
              <a:t>Solution (cont.)</a:t>
            </a:r>
          </a:p>
          <a:p>
            <a:pPr marL="342900" indent="-342900">
              <a:buAutoNum type="arabicPeriod"/>
            </a:pPr>
            <a:endParaRPr lang="en-US" sz="2000" b="1" i="1" dirty="0" smtClean="0"/>
          </a:p>
          <a:p>
            <a:pPr marL="342900" indent="-342900">
              <a:lnSpc>
                <a:spcPct val="150000"/>
              </a:lnSpc>
              <a:buAutoNum type="alphaLcPeriod" startAt="3"/>
            </a:pPr>
            <a:r>
              <a:rPr lang="en-US" dirty="0" smtClean="0"/>
              <a:t>Searching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Lucene.Net</a:t>
            </a:r>
            <a:r>
              <a:rPr lang="en-US" dirty="0" smtClean="0"/>
              <a:t> Search Engine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Database searching using SQL Query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AutoNum type="alphaLcPeriod" startAt="4"/>
            </a:pPr>
            <a:r>
              <a:rPr lang="en-US" dirty="0" smtClean="0"/>
              <a:t>Socializing: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Database and Module must support this feature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AutoNum type="alphaLcPeriod" startAt="5"/>
            </a:pPr>
            <a:r>
              <a:rPr lang="en-US" dirty="0" smtClean="0"/>
              <a:t>Mark Forecasting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Statistic algorithm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Doing research in real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56400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22207" y="1772816"/>
            <a:ext cx="799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000" b="1" i="1" dirty="0" smtClean="0"/>
              <a:t>System Architecture Design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4/13)</a:t>
            </a:r>
            <a:endParaRPr lang="vi-V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23545"/>
            <a:ext cx="5623148" cy="356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207" y="1772816"/>
            <a:ext cx="799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000" b="1" i="1" dirty="0" smtClean="0"/>
              <a:t>Component Structure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5/13)</a:t>
            </a:r>
            <a:endParaRPr lang="vi-V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Contents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79712" y="1845979"/>
            <a:ext cx="54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400050">
              <a:buAutoNum type="romanUcPeriod"/>
            </a:pPr>
            <a:r>
              <a:rPr lang="en-US" b="1" dirty="0" smtClean="0"/>
              <a:t>Project Introduction </a:t>
            </a:r>
          </a:p>
          <a:p>
            <a:pPr marL="360000" indent="-400050">
              <a:buAutoNum type="romanUcPeriod"/>
            </a:pPr>
            <a:endParaRPr lang="en-US" b="1" dirty="0"/>
          </a:p>
          <a:p>
            <a:pPr marL="360000" indent="-400050">
              <a:buAutoNum type="romanUcPeriod"/>
            </a:pPr>
            <a:r>
              <a:rPr lang="en-US" b="1" dirty="0" smtClean="0"/>
              <a:t>Management Plan</a:t>
            </a:r>
          </a:p>
          <a:p>
            <a:pPr marL="360000" indent="-400050">
              <a:buAutoNum type="romanUcPeriod"/>
            </a:pPr>
            <a:endParaRPr lang="en-US" b="1" dirty="0" smtClean="0"/>
          </a:p>
          <a:p>
            <a:pPr marL="360000" indent="-400050">
              <a:buAutoNum type="romanUcPeriod"/>
            </a:pPr>
            <a:r>
              <a:rPr lang="en-US" b="1" dirty="0" smtClean="0"/>
              <a:t>Requirements Specifications Exposure</a:t>
            </a:r>
          </a:p>
          <a:p>
            <a:pPr marL="360000" indent="-400050">
              <a:buAutoNum type="romanUcPeriod"/>
            </a:pPr>
            <a:endParaRPr lang="en-US" b="1" dirty="0" smtClean="0"/>
          </a:p>
          <a:p>
            <a:pPr marL="360000" indent="-400050">
              <a:buAutoNum type="romanUcPeriod"/>
            </a:pPr>
            <a:r>
              <a:rPr lang="en-US" b="1" dirty="0" smtClean="0"/>
              <a:t>Selected Solutions and Design Definition</a:t>
            </a:r>
          </a:p>
          <a:p>
            <a:pPr marL="360000" indent="-400050">
              <a:buAutoNum type="romanUcPeriod"/>
            </a:pPr>
            <a:endParaRPr lang="en-US" b="1" dirty="0" smtClean="0"/>
          </a:p>
          <a:p>
            <a:pPr marL="360000" indent="-400050">
              <a:buAutoNum type="romanUcPeriod" startAt="5"/>
            </a:pPr>
            <a:r>
              <a:rPr lang="en-US" b="1" dirty="0" smtClean="0"/>
              <a:t>Implementing</a:t>
            </a:r>
          </a:p>
          <a:p>
            <a:pPr marL="360000" indent="-400050">
              <a:buAutoNum type="romanUcPeriod" startAt="5"/>
            </a:pPr>
            <a:endParaRPr lang="en-US" b="1" dirty="0"/>
          </a:p>
          <a:p>
            <a:pPr marL="360000" indent="-400050">
              <a:buAutoNum type="romanUcPeriod" startAt="5"/>
            </a:pPr>
            <a:r>
              <a:rPr lang="en-US" b="1" dirty="0" smtClean="0"/>
              <a:t>Testing </a:t>
            </a:r>
            <a:r>
              <a:rPr lang="en-US" b="1" dirty="0"/>
              <a:t>and Quality Assurance </a:t>
            </a:r>
            <a:endParaRPr lang="en-US" b="1" dirty="0" smtClean="0"/>
          </a:p>
          <a:p>
            <a:pPr marL="360000" indent="-400050">
              <a:buAutoNum type="romanUcPeriod" startAt="5"/>
            </a:pPr>
            <a:endParaRPr lang="en-US" b="1" dirty="0"/>
          </a:p>
          <a:p>
            <a:pPr marL="360000" indent="-400050">
              <a:buFontTx/>
              <a:buAutoNum type="romanUcPeriod" startAt="5"/>
            </a:pPr>
            <a:r>
              <a:rPr lang="en-US" b="1" dirty="0"/>
              <a:t>Final Judging &amp; Conclusions </a:t>
            </a:r>
          </a:p>
          <a:p>
            <a:pPr marL="360000" indent="-400050">
              <a:buAutoNum type="romanUcPeriod" startAt="5"/>
            </a:pPr>
            <a:endParaRPr lang="en-US" b="1" dirty="0"/>
          </a:p>
          <a:p>
            <a:pPr marL="360000" indent="-400050">
              <a:buAutoNum type="romanUcPeriod" startAt="5"/>
            </a:pPr>
            <a:r>
              <a:rPr lang="en-US" b="1" dirty="0" smtClean="0"/>
              <a:t>Demo</a:t>
            </a:r>
          </a:p>
          <a:p>
            <a:pPr marL="360000" indent="-400050">
              <a:buAutoNum type="romanUcPeriod" startAt="5"/>
            </a:pPr>
            <a:endParaRPr lang="en-US" b="1" dirty="0"/>
          </a:p>
          <a:p>
            <a:pPr marL="360000" indent="-400050">
              <a:buAutoNum type="romanUcPeriod" startAt="5"/>
            </a:pPr>
            <a:r>
              <a:rPr lang="en-US" b="1" dirty="0" smtClean="0"/>
              <a:t>Q&amp;A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979712" y="2348880"/>
            <a:ext cx="5040560" cy="3240360"/>
            <a:chOff x="2202656" y="2348880"/>
            <a:chExt cx="4817616" cy="3240360"/>
          </a:xfrm>
        </p:grpSpPr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2202656" y="2348880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2219672" y="2852936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2219672" y="3429000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9672" y="3969637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2219672" y="4509120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219672" y="5085184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219672" y="5589240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997515" y="6165304"/>
            <a:ext cx="5022757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6/13)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2206" y="1772816"/>
            <a:ext cx="79982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000" b="1" i="1" dirty="0" smtClean="0"/>
              <a:t>Components</a:t>
            </a:r>
          </a:p>
          <a:p>
            <a:pPr marL="457200" indent="-457200">
              <a:buAutoNum type="arabicPeriod" startAt="4"/>
            </a:pPr>
            <a:endParaRPr lang="en-US" sz="2000" b="1" i="1" dirty="0" smtClean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err="1" smtClean="0"/>
              <a:t>VEIP</a:t>
            </a:r>
            <a:r>
              <a:rPr lang="en-US" dirty="0" smtClean="0"/>
              <a:t> Models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ORM</a:t>
            </a:r>
            <a:r>
              <a:rPr lang="en-US" dirty="0" smtClean="0"/>
              <a:t>: Each model is mapped with one table in database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Schools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Model: </a:t>
            </a:r>
          </a:p>
          <a:p>
            <a:pPr lvl="3"/>
            <a:r>
              <a:rPr lang="en-US" dirty="0" smtClean="0">
                <a:latin typeface="Consolas" pitchFamily="49" charset="0"/>
                <a:cs typeface="Consolas" pitchFamily="49" charset="0"/>
              </a:rPr>
              <a:t>-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schoolID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3"/>
            <a:r>
              <a:rPr lang="en-US" dirty="0" smtClean="0">
                <a:latin typeface="Consolas" pitchFamily="49" charset="0"/>
                <a:cs typeface="Consolas" pitchFamily="49" charset="0"/>
              </a:rPr>
              <a:t>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schoolName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3"/>
            <a:r>
              <a:rPr lang="en-US" dirty="0" smtClean="0">
                <a:latin typeface="Consolas" pitchFamily="49" charset="0"/>
                <a:cs typeface="Consolas" pitchFamily="49" charset="0"/>
              </a:rPr>
              <a:t>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schoolCode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4148"/>
              </p:ext>
            </p:extLst>
          </p:nvPr>
        </p:nvGraphicFramePr>
        <p:xfrm>
          <a:off x="1371600" y="3308682"/>
          <a:ext cx="66967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Schools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err="1" smtClean="0"/>
                        <a:t>schoolID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schoolName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schoolCode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học</a:t>
                      </a:r>
                      <a:r>
                        <a:rPr lang="en-US" baseline="0" dirty="0" smtClean="0"/>
                        <a:t> FPT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học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BKA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7/13)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2206" y="1772816"/>
            <a:ext cx="7998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000" b="1" i="1" dirty="0" smtClean="0"/>
              <a:t>Components</a:t>
            </a:r>
          </a:p>
          <a:p>
            <a:pPr marL="457200" indent="-457200">
              <a:buAutoNum type="arabicPeriod" startAt="4"/>
            </a:pPr>
            <a:endParaRPr lang="en-US" sz="2000" b="1" i="1" dirty="0" smtClean="0"/>
          </a:p>
          <a:p>
            <a:pPr marL="342900" indent="-342900">
              <a:spcAft>
                <a:spcPts val="600"/>
              </a:spcAft>
              <a:buAutoNum type="alphaLcPeriod" startAt="2"/>
            </a:pPr>
            <a:r>
              <a:rPr lang="en-US" dirty="0" err="1" smtClean="0"/>
              <a:t>VEIP</a:t>
            </a:r>
            <a:r>
              <a:rPr lang="en-US" dirty="0" smtClean="0"/>
              <a:t> Business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Each Business class related with one main model</a:t>
            </a:r>
          </a:p>
          <a:p>
            <a:pPr lvl="2"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Schools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Model: </a:t>
            </a:r>
          </a:p>
          <a:p>
            <a:pPr marL="1311275" lvl="2" indent="314325">
              <a:spcAft>
                <a:spcPts val="6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schoolID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1311275" lvl="2" indent="314325">
              <a:spcAft>
                <a:spcPts val="6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schoolName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1625600" lvl="3">
              <a:spcAft>
                <a:spcPts val="6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schoolCode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2">
              <a:spcAft>
                <a:spcPts val="600"/>
              </a:spcAft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SchoolBusiness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class:</a:t>
            </a:r>
          </a:p>
          <a:p>
            <a:pPr marL="1597025" lvl="2">
              <a:spcAft>
                <a:spcPts val="6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-void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Insert(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Schools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school)</a:t>
            </a:r>
          </a:p>
          <a:p>
            <a:pPr marL="1597025" lvl="2">
              <a:spcAft>
                <a:spcPts val="6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-void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Update(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Schools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school)</a:t>
            </a:r>
          </a:p>
          <a:p>
            <a:pPr marL="1597025" lvl="2">
              <a:spcAft>
                <a:spcPts val="6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-void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Delete(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Schools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school)</a:t>
            </a:r>
          </a:p>
          <a:p>
            <a:pPr marL="1597025" lvl="2">
              <a:spcAft>
                <a:spcPts val="600"/>
              </a:spcAft>
            </a:pPr>
            <a:r>
              <a:rPr lang="en-US" dirty="0">
                <a:latin typeface="Consolas" pitchFamily="49" charset="0"/>
                <a:cs typeface="Consolas" pitchFamily="49" charset="0"/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Schools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Select(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schoolID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8/13)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757571"/>
            <a:ext cx="799826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000" b="1" i="1" dirty="0" smtClean="0"/>
              <a:t>Components</a:t>
            </a:r>
          </a:p>
          <a:p>
            <a:pPr marL="457200" indent="-457200">
              <a:buAutoNum type="arabicPeriod" startAt="4"/>
            </a:pPr>
            <a:endParaRPr lang="en-US" sz="2000" b="1" i="1" dirty="0" smtClean="0"/>
          </a:p>
          <a:p>
            <a:pPr marL="342900" indent="-342900">
              <a:spcAft>
                <a:spcPts val="600"/>
              </a:spcAft>
              <a:buAutoNum type="alphaLcPeriod" startAt="3"/>
            </a:pPr>
            <a:r>
              <a:rPr lang="en-US" dirty="0" smtClean="0"/>
              <a:t>Widgets/Modules</a:t>
            </a:r>
            <a:endParaRPr lang="en-US" dirty="0" smtClean="0"/>
          </a:p>
          <a:p>
            <a:pPr>
              <a:spcAft>
                <a:spcPts val="600"/>
              </a:spcAft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0728" y="3006436"/>
            <a:ext cx="5636872" cy="2947330"/>
            <a:chOff x="1218704" y="2362200"/>
            <a:chExt cx="6992564" cy="4192427"/>
          </a:xfrm>
        </p:grpSpPr>
        <p:pic>
          <p:nvPicPr>
            <p:cNvPr id="4" name="Picture 3" descr="C:\Users\linhduong\Desktop\demoModu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362200"/>
              <a:ext cx="6992068" cy="419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18704" y="2757229"/>
              <a:ext cx="6992564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8704" y="4039312"/>
              <a:ext cx="5113064" cy="16885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39779" y="4039313"/>
              <a:ext cx="1771489" cy="2515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9/13)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0219" y="1772816"/>
            <a:ext cx="79982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5.  Database Design</a:t>
            </a:r>
          </a:p>
          <a:p>
            <a:endParaRPr lang="en-US" sz="2000" b="1" i="1" dirty="0" smtClean="0"/>
          </a:p>
          <a:p>
            <a:pPr marL="342900" indent="-342900">
              <a:buFontTx/>
              <a:buAutoNum type="alphaLcPeriod"/>
            </a:pPr>
            <a:r>
              <a:rPr lang="en-US" dirty="0" smtClean="0"/>
              <a:t>Third </a:t>
            </a:r>
            <a:r>
              <a:rPr lang="en-US" dirty="0" smtClean="0"/>
              <a:t>Normal Form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71320"/>
              </p:ext>
            </p:extLst>
          </p:nvPr>
        </p:nvGraphicFramePr>
        <p:xfrm>
          <a:off x="1788368" y="302576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Schools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u="sng" dirty="0" err="1" smtClean="0"/>
                        <a:t>schoolID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schoolName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createdUserID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Đại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học</a:t>
                      </a:r>
                      <a:r>
                        <a:rPr lang="en-US" sz="1600" baseline="0" dirty="0" smtClean="0"/>
                        <a:t> FPT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Đại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học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Bách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Khoa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37459"/>
              </p:ext>
            </p:extLst>
          </p:nvPr>
        </p:nvGraphicFramePr>
        <p:xfrm>
          <a:off x="1773339" y="489796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Users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u="sng" dirty="0" err="1" smtClean="0"/>
                        <a:t>userID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userName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Birthday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1989/04/23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Friend_Of_</a:t>
                      </a:r>
                      <a:r>
                        <a:rPr lang="en-US" sz="1600" baseline="0" dirty="0" err="1" smtClean="0"/>
                        <a:t>Admin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1989/12/01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10/13)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2207" y="1772816"/>
            <a:ext cx="79982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5.  Database Design (cont.)</a:t>
            </a:r>
          </a:p>
          <a:p>
            <a:endParaRPr lang="en-US" sz="2000" b="1" i="1" dirty="0" smtClean="0"/>
          </a:p>
          <a:p>
            <a:pPr marL="342900" indent="-342900">
              <a:buAutoNum type="alphaLcPeriod" startAt="2"/>
            </a:pPr>
            <a:r>
              <a:rPr lang="en-US" dirty="0" smtClean="0"/>
              <a:t>Revision handling </a:t>
            </a:r>
            <a:r>
              <a:rPr lang="en-US" dirty="0"/>
              <a:t>s</a:t>
            </a:r>
            <a:r>
              <a:rPr lang="en-US" dirty="0" smtClean="0"/>
              <a:t>upport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96297"/>
              </p:ext>
            </p:extLst>
          </p:nvPr>
        </p:nvGraphicFramePr>
        <p:xfrm>
          <a:off x="822207" y="3220184"/>
          <a:ext cx="77048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77"/>
                <a:gridCol w="1108603"/>
                <a:gridCol w="2520280"/>
                <a:gridCol w="1080120"/>
                <a:gridCol w="1584175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1600" dirty="0" err="1" smtClean="0"/>
                        <a:t>SchoolAddInfo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id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schoolID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History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basedId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status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Thành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lập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r>
                        <a:rPr lang="en-US" sz="1600" baseline="0" dirty="0" smtClean="0"/>
                        <a:t> 2006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Draft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Thành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lập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r>
                        <a:rPr lang="en-US" sz="1600" baseline="0" dirty="0" smtClean="0"/>
                        <a:t> 1956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Published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Thành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lập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r>
                        <a:rPr lang="en-US" sz="1600" baseline="0" dirty="0" smtClean="0"/>
                        <a:t> 2005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Draft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Thành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lập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r>
                        <a:rPr lang="en-US" sz="1600" baseline="0" dirty="0" smtClean="0"/>
                        <a:t> 2007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Published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11/13)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2207" y="1772816"/>
            <a:ext cx="79982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5. Database Design (cont.)</a:t>
            </a:r>
          </a:p>
          <a:p>
            <a:endParaRPr lang="en-US" sz="2000" b="1" i="1" dirty="0" smtClean="0"/>
          </a:p>
          <a:p>
            <a:pPr marL="342900" indent="-342900">
              <a:buAutoNum type="alphaLcPeriod" startAt="3"/>
            </a:pPr>
            <a:r>
              <a:rPr lang="en-US" dirty="0" smtClean="0"/>
              <a:t>Support Teamwork and multi-users</a:t>
            </a:r>
          </a:p>
          <a:p>
            <a:pPr marL="342900" indent="-342900">
              <a:buAutoNum type="alphaLcPeriod" startAt="3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Based record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smtClean="0"/>
              <a:t>Updating Process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25739"/>
              </p:ext>
            </p:extLst>
          </p:nvPr>
        </p:nvGraphicFramePr>
        <p:xfrm>
          <a:off x="808531" y="3352408"/>
          <a:ext cx="7924798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22"/>
                <a:gridCol w="1972778"/>
                <a:gridCol w="1447800"/>
                <a:gridCol w="1981200"/>
                <a:gridCol w="1447798"/>
              </a:tblGrid>
              <a:tr h="2601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Schools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</a:tr>
              <a:tr h="260137">
                <a:tc>
                  <a:txBody>
                    <a:bodyPr/>
                    <a:lstStyle/>
                    <a:p>
                      <a:r>
                        <a:rPr lang="en-US" sz="1300" b="1" u="sng" dirty="0" err="1" smtClean="0"/>
                        <a:t>schoolID</a:t>
                      </a:r>
                      <a:endParaRPr lang="en-US" sz="13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createdDateTime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createUserID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editedDateTime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editedUserID</a:t>
                      </a:r>
                      <a:endParaRPr lang="en-US" sz="1300" b="1" dirty="0"/>
                    </a:p>
                  </a:txBody>
                  <a:tcPr/>
                </a:tc>
              </a:tr>
              <a:tr h="2601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2011/04/21</a:t>
                      </a:r>
                      <a:r>
                        <a:rPr lang="en-US" sz="1300" baseline="0" dirty="0" smtClean="0"/>
                        <a:t> 20:11:00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2011/04/21</a:t>
                      </a:r>
                      <a:r>
                        <a:rPr lang="en-US" sz="1300" baseline="0" dirty="0" smtClean="0"/>
                        <a:t> 20:11:00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7649"/>
              </p:ext>
            </p:extLst>
          </p:nvPr>
        </p:nvGraphicFramePr>
        <p:xfrm>
          <a:off x="822207" y="5005536"/>
          <a:ext cx="79248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7002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User</a:t>
                      </a:r>
                      <a:r>
                        <a:rPr lang="en-US" sz="1300" baseline="0" dirty="0" smtClean="0"/>
                        <a:t>3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User4</a:t>
                      </a:r>
                      <a:endParaRPr lang="en-US" sz="1300" b="1" dirty="0"/>
                    </a:p>
                  </a:txBody>
                  <a:tcPr/>
                </a:tc>
              </a:tr>
              <a:tr h="27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Old </a:t>
                      </a:r>
                      <a:r>
                        <a:rPr lang="en-US" sz="1300" dirty="0" err="1" smtClean="0"/>
                        <a:t>editedDateTime</a:t>
                      </a:r>
                      <a:r>
                        <a:rPr lang="en-US" sz="1300" dirty="0" smtClean="0"/>
                        <a:t>: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="1" dirty="0" smtClean="0"/>
                        <a:t>2011/04/21</a:t>
                      </a:r>
                      <a:r>
                        <a:rPr lang="en-US" sz="1300" b="1" baseline="0" dirty="0" smtClean="0"/>
                        <a:t> 20:11:00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Old </a:t>
                      </a:r>
                      <a:r>
                        <a:rPr lang="en-US" sz="1300" dirty="0" err="1" smtClean="0"/>
                        <a:t>editedDateTime</a:t>
                      </a:r>
                      <a:r>
                        <a:rPr lang="en-US" sz="1300" dirty="0" smtClean="0"/>
                        <a:t>: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="1" dirty="0" smtClean="0"/>
                        <a:t>2011/04/21</a:t>
                      </a:r>
                      <a:r>
                        <a:rPr lang="en-US" sz="1300" b="1" baseline="0" dirty="0" smtClean="0"/>
                        <a:t> 20:11:00</a:t>
                      </a:r>
                      <a:endParaRPr lang="en-US" sz="1300" b="1" dirty="0" smtClean="0"/>
                    </a:p>
                  </a:txBody>
                  <a:tcPr/>
                </a:tc>
              </a:tr>
              <a:tr h="27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Update</a:t>
                      </a:r>
                      <a:r>
                        <a:rPr lang="en-US" sz="1300" baseline="0" dirty="0" smtClean="0"/>
                        <a:t> at </a:t>
                      </a:r>
                      <a:r>
                        <a:rPr lang="en-US" sz="1300" b="1" dirty="0" smtClean="0"/>
                        <a:t>2011/04/21</a:t>
                      </a:r>
                      <a:r>
                        <a:rPr lang="en-US" sz="1300" b="1" baseline="0" dirty="0" smtClean="0"/>
                        <a:t> 21:00:00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Update</a:t>
                      </a:r>
                      <a:r>
                        <a:rPr lang="en-US" sz="1300" baseline="0" dirty="0" smtClean="0"/>
                        <a:t> at </a:t>
                      </a:r>
                      <a:r>
                        <a:rPr lang="en-US" sz="1300" b="1" dirty="0" smtClean="0"/>
                        <a:t>2011/04/21</a:t>
                      </a:r>
                      <a:r>
                        <a:rPr lang="en-US" sz="1300" b="1" baseline="0" dirty="0" smtClean="0"/>
                        <a:t> 22:00:00</a:t>
                      </a:r>
                      <a:endParaRPr lang="en-US" sz="1300" b="1" dirty="0" smtClean="0"/>
                    </a:p>
                  </a:txBody>
                  <a:tcPr/>
                </a:tc>
              </a:tr>
              <a:tr h="27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New </a:t>
                      </a:r>
                      <a:r>
                        <a:rPr lang="en-US" sz="1300" dirty="0" err="1" smtClean="0"/>
                        <a:t>editedDateTime</a:t>
                      </a:r>
                      <a:r>
                        <a:rPr lang="en-US" sz="1300" dirty="0" smtClean="0"/>
                        <a:t>: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="1" dirty="0" smtClean="0"/>
                        <a:t>2011/04/21</a:t>
                      </a:r>
                      <a:r>
                        <a:rPr lang="en-US" sz="1300" b="1" baseline="0" dirty="0" smtClean="0"/>
                        <a:t> 21:00:00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?</a:t>
                      </a:r>
                      <a:endParaRPr lang="en-US" sz="13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New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editedUserID</a:t>
                      </a:r>
                      <a:r>
                        <a:rPr lang="en-US" sz="1300" baseline="0" dirty="0" smtClean="0"/>
                        <a:t>: </a:t>
                      </a:r>
                      <a:r>
                        <a:rPr lang="en-US" sz="1300" b="1" baseline="0" dirty="0" smtClean="0"/>
                        <a:t>3</a:t>
                      </a:r>
                      <a:endParaRPr lang="en-US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?</a:t>
                      </a:r>
                      <a:endParaRPr lang="en-US" sz="13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 smtClean="0"/>
              <a:t>IV. </a:t>
            </a:r>
            <a:r>
              <a:rPr lang="en-US" sz="3200" dirty="0"/>
              <a:t>Solutions and Design </a:t>
            </a:r>
            <a:r>
              <a:rPr lang="en-US" sz="3200" dirty="0" smtClean="0"/>
              <a:t>Definition (</a:t>
            </a:r>
            <a:r>
              <a:rPr lang="en-US" sz="3200" dirty="0" smtClean="0"/>
              <a:t>12/13)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2207" y="1772816"/>
            <a:ext cx="79982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5. Database Design (cont.)</a:t>
            </a:r>
          </a:p>
          <a:p>
            <a:endParaRPr lang="en-US" sz="2000" b="1" i="1" dirty="0" smtClean="0"/>
          </a:p>
          <a:p>
            <a:pPr marL="342900" indent="-342900">
              <a:buAutoNum type="alphaLcPeriod" startAt="4"/>
            </a:pPr>
            <a:r>
              <a:rPr lang="en-US" dirty="0" smtClean="0"/>
              <a:t>Overflow data avoiding (in revision handling)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95746"/>
              </p:ext>
            </p:extLst>
          </p:nvPr>
        </p:nvGraphicFramePr>
        <p:xfrm>
          <a:off x="1475656" y="2924944"/>
          <a:ext cx="6192687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832314"/>
                <a:gridCol w="2064229"/>
              </a:tblGrid>
              <a:tr h="257950">
                <a:tc gridSpan="3">
                  <a:txBody>
                    <a:bodyPr/>
                    <a:lstStyle/>
                    <a:p>
                      <a:r>
                        <a:rPr lang="en-US" sz="1300" dirty="0" smtClean="0"/>
                        <a:t>Schools</a:t>
                      </a:r>
                      <a:endParaRPr 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7069">
                <a:tc>
                  <a:txBody>
                    <a:bodyPr/>
                    <a:lstStyle/>
                    <a:p>
                      <a:r>
                        <a:rPr lang="en-US" sz="1300" b="1" u="sng" dirty="0" err="1" smtClean="0"/>
                        <a:t>schoolID</a:t>
                      </a:r>
                      <a:endParaRPr lang="en-US" sz="13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schoolName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schoolCode</a:t>
                      </a:r>
                      <a:endParaRPr lang="en-US" sz="1300" b="1" dirty="0"/>
                    </a:p>
                  </a:txBody>
                  <a:tcPr/>
                </a:tc>
              </a:tr>
              <a:tr h="26706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Đại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học</a:t>
                      </a:r>
                      <a:r>
                        <a:rPr lang="en-US" sz="1300" baseline="0" dirty="0" smtClean="0"/>
                        <a:t> FPT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FPT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551144"/>
              </p:ext>
            </p:extLst>
          </p:nvPr>
        </p:nvGraphicFramePr>
        <p:xfrm>
          <a:off x="1475656" y="4149080"/>
          <a:ext cx="6192687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440160"/>
                <a:gridCol w="3456383"/>
              </a:tblGrid>
              <a:tr h="250827">
                <a:tc gridSpan="3">
                  <a:txBody>
                    <a:bodyPr/>
                    <a:lstStyle/>
                    <a:p>
                      <a:r>
                        <a:rPr lang="en-US" sz="1300" dirty="0" err="1" smtClean="0"/>
                        <a:t>SchoolAddInfo</a:t>
                      </a:r>
                      <a:endParaRPr 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0827">
                <a:tc>
                  <a:txBody>
                    <a:bodyPr/>
                    <a:lstStyle/>
                    <a:p>
                      <a:r>
                        <a:rPr lang="en-US" sz="1300" b="1" u="sng" dirty="0" smtClean="0"/>
                        <a:t>id</a:t>
                      </a:r>
                      <a:endParaRPr lang="en-US" sz="13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schoolID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History</a:t>
                      </a:r>
                      <a:endParaRPr lang="en-US" sz="1300" b="1" dirty="0"/>
                    </a:p>
                  </a:txBody>
                  <a:tcPr/>
                </a:tc>
              </a:tr>
              <a:tr h="25082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Thành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lập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năm</a:t>
                      </a:r>
                      <a:r>
                        <a:rPr lang="en-US" sz="1300" baseline="0" dirty="0" smtClean="0"/>
                        <a:t> 2007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97422"/>
              </p:ext>
            </p:extLst>
          </p:nvPr>
        </p:nvGraphicFramePr>
        <p:xfrm>
          <a:off x="1475656" y="5373216"/>
          <a:ext cx="6192687" cy="89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440160"/>
                <a:gridCol w="3456383"/>
              </a:tblGrid>
              <a:tr h="298832">
                <a:tc gridSpan="3">
                  <a:txBody>
                    <a:bodyPr/>
                    <a:lstStyle/>
                    <a:p>
                      <a:r>
                        <a:rPr lang="en-US" sz="1300" dirty="0" err="1" smtClean="0"/>
                        <a:t>SchoolEnrol</a:t>
                      </a:r>
                      <a:r>
                        <a:rPr lang="en-US" sz="1300" baseline="0" dirty="0" err="1" smtClean="0"/>
                        <a:t>Info</a:t>
                      </a:r>
                      <a:endParaRPr 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sz="1300" b="1" u="sng" dirty="0" smtClean="0"/>
                        <a:t>id</a:t>
                      </a:r>
                      <a:endParaRPr lang="en-US" sz="13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schoolID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area</a:t>
                      </a:r>
                      <a:endParaRPr lang="en-US" sz="1300" b="1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Tuyển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sinh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t</a:t>
                      </a:r>
                      <a:r>
                        <a:rPr lang="en-US" sz="1300" dirty="0" err="1" smtClean="0"/>
                        <a:t>oàn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quốc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z="3200" dirty="0"/>
              <a:t>IV. </a:t>
            </a:r>
            <a:r>
              <a:rPr lang="en-US" sz="3200" dirty="0"/>
              <a:t>Solutions and Design </a:t>
            </a:r>
            <a:r>
              <a:rPr lang="en-US" sz="3200" dirty="0"/>
              <a:t>Definition (</a:t>
            </a:r>
            <a:r>
              <a:rPr lang="en-US" sz="3200" dirty="0" smtClean="0"/>
              <a:t>13/13)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2207" y="1772815"/>
            <a:ext cx="799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6. User Interface Design</a:t>
            </a:r>
          </a:p>
          <a:p>
            <a:endParaRPr lang="en-US" sz="2000" b="1" i="1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6896" y="2332856"/>
            <a:ext cx="8229600" cy="325638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1"/>
              </a:buClr>
              <a:buAutoNum type="alphaLcPeriod"/>
            </a:pPr>
            <a:r>
              <a:rPr lang="en-US" sz="1800" kern="1200" dirty="0" smtClean="0">
                <a:latin typeface="Arial" charset="0"/>
              </a:rPr>
              <a:t>Based </a:t>
            </a:r>
            <a:r>
              <a:rPr lang="en-US" sz="1800" kern="1200" dirty="0">
                <a:latin typeface="Arial" charset="0"/>
              </a:rPr>
              <a:t>on e-newspaper site </a:t>
            </a:r>
            <a:r>
              <a:rPr lang="en-US" sz="1800" kern="1200" dirty="0" smtClean="0">
                <a:latin typeface="Arial" charset="0"/>
              </a:rPr>
              <a:t>design</a:t>
            </a:r>
            <a:endParaRPr lang="en-US" sz="1800" kern="1200" dirty="0">
              <a:latin typeface="Arial" charset="0"/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800" i="1" dirty="0" smtClean="0"/>
              <a:t>(vietnamnet.vn</a:t>
            </a:r>
            <a:r>
              <a:rPr lang="en-US" sz="1800" i="1" dirty="0" smtClean="0"/>
              <a:t>, </a:t>
            </a:r>
            <a:r>
              <a:rPr lang="en-US" sz="1800" i="1" dirty="0" smtClean="0"/>
              <a:t>24h.com.vn)</a:t>
            </a:r>
            <a:endParaRPr lang="en-US" sz="1800" i="1" dirty="0" smtClean="0"/>
          </a:p>
          <a:p>
            <a:pPr marL="914400" lvl="1" indent="-457200">
              <a:buClr>
                <a:schemeClr val="tx1"/>
              </a:buClr>
              <a:buFont typeface="+mj-lt"/>
              <a:buAutoNum type="alphaLcPeriod"/>
            </a:pPr>
            <a:endParaRPr lang="en-US" sz="1800" kern="1200" dirty="0">
              <a:latin typeface="Arial" charset="0"/>
              <a:ea typeface="+mn-ea"/>
              <a:cs typeface="+mn-cs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AutoNum type="alphaLcPeriod" startAt="2"/>
            </a:pPr>
            <a:r>
              <a:rPr lang="en-US" sz="1800" kern="1200" dirty="0" smtClean="0">
                <a:latin typeface="Arial" charset="0"/>
              </a:rPr>
              <a:t>Based </a:t>
            </a:r>
            <a:r>
              <a:rPr lang="en-US" sz="1800" kern="1200" dirty="0">
                <a:latin typeface="Arial" charset="0"/>
              </a:rPr>
              <a:t>on Testing checklist for Page </a:t>
            </a:r>
            <a:r>
              <a:rPr lang="en-US" sz="1800" kern="1200" dirty="0" smtClean="0">
                <a:latin typeface="Arial" charset="0"/>
              </a:rPr>
              <a:t>Design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kern="1200" dirty="0"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AutoNum type="alphaLcPeriod" startAt="3"/>
            </a:pPr>
            <a:r>
              <a:rPr lang="en-US" sz="1800" kern="1200" dirty="0" smtClean="0">
                <a:latin typeface="Arial" charset="0"/>
              </a:rPr>
              <a:t>Code </a:t>
            </a:r>
            <a:r>
              <a:rPr lang="en-US" sz="1800" kern="1200" dirty="0" err="1">
                <a:latin typeface="Arial" charset="0"/>
              </a:rPr>
              <a:t>CSS</a:t>
            </a:r>
            <a:r>
              <a:rPr lang="en-US" sz="1800" kern="1200" dirty="0">
                <a:latin typeface="Arial" charset="0"/>
              </a:rPr>
              <a:t> separate from </a:t>
            </a:r>
            <a:r>
              <a:rPr lang="en-US" sz="1800" kern="1200" dirty="0" smtClean="0">
                <a:latin typeface="Arial" charset="0"/>
              </a:rPr>
              <a:t>business</a:t>
            </a:r>
          </a:p>
          <a:p>
            <a:pPr>
              <a:spcBef>
                <a:spcPct val="0"/>
              </a:spcBef>
              <a:buClr>
                <a:schemeClr val="tx1"/>
              </a:buClr>
              <a:buAutoNum type="alphaLcPeriod" startAt="3"/>
            </a:pPr>
            <a:endParaRPr lang="en-US" sz="1800" kern="1200" dirty="0" smtClean="0"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AutoNum type="alphaLcPeriod" startAt="3"/>
            </a:pPr>
            <a:r>
              <a:rPr lang="en-US" sz="1800" kern="1200" dirty="0" smtClean="0">
                <a:latin typeface="Arial" charset="0"/>
              </a:rPr>
              <a:t>Code </a:t>
            </a:r>
            <a:r>
              <a:rPr lang="en-US" sz="1800" kern="1200" dirty="0">
                <a:latin typeface="Arial" charset="0"/>
              </a:rPr>
              <a:t>full UI in FE &amp; customize BE template</a:t>
            </a:r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Implementation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495800"/>
          </a:xfrm>
        </p:spPr>
        <p:txBody>
          <a:bodyPr>
            <a:normAutofit/>
          </a:bodyPr>
          <a:lstStyle/>
          <a:p>
            <a:pPr marL="457200" indent="-457200">
              <a:buClrTx/>
              <a:buAutoNum type="arabicPeriod"/>
            </a:pPr>
            <a:r>
              <a:rPr lang="en-US" sz="2000" b="1" i="1" kern="1200" dirty="0" smtClean="0">
                <a:latin typeface="Arial" charset="0"/>
              </a:rPr>
              <a:t>CM </a:t>
            </a:r>
            <a:r>
              <a:rPr lang="en-US" sz="2000" b="1" i="1" kern="1200" dirty="0">
                <a:latin typeface="Arial" charset="0"/>
              </a:rPr>
              <a:t>(Source code, deploy</a:t>
            </a:r>
            <a:r>
              <a:rPr lang="en-US" sz="2000" b="1" i="1" kern="1200" dirty="0" smtClean="0">
                <a:latin typeface="Arial" charset="0"/>
              </a:rPr>
              <a:t>)</a:t>
            </a:r>
            <a:endParaRPr lang="en-US" sz="2000" b="1" i="1" kern="1200" dirty="0">
              <a:latin typeface="Arial" charset="0"/>
            </a:endParaRPr>
          </a:p>
          <a:p>
            <a:pPr lvl="1">
              <a:buClrTx/>
              <a:buFontTx/>
              <a:buChar char="-"/>
            </a:pPr>
            <a:r>
              <a:rPr lang="en-US" sz="1900" dirty="0" smtClean="0"/>
              <a:t>Visual </a:t>
            </a:r>
            <a:r>
              <a:rPr lang="en-US" sz="1900" dirty="0" smtClean="0"/>
              <a:t>Studio 2010, SQL Management Studio </a:t>
            </a:r>
            <a:r>
              <a:rPr lang="en-US" sz="1900" dirty="0" smtClean="0"/>
              <a:t>2008</a:t>
            </a:r>
          </a:p>
          <a:p>
            <a:pPr lvl="1">
              <a:buClrTx/>
              <a:buFontTx/>
              <a:buChar char="-"/>
            </a:pPr>
            <a:r>
              <a:rPr lang="en-US" sz="1900" dirty="0" smtClean="0"/>
              <a:t>Using </a:t>
            </a:r>
            <a:r>
              <a:rPr lang="en-US" sz="1900" dirty="0" smtClean="0"/>
              <a:t>SVN and Project Management on </a:t>
            </a:r>
            <a:r>
              <a:rPr lang="en-US" sz="1900" dirty="0" err="1" smtClean="0"/>
              <a:t>Assembla</a:t>
            </a:r>
            <a:endParaRPr lang="en-US" sz="1900" dirty="0"/>
          </a:p>
          <a:p>
            <a:pPr lvl="1">
              <a:buClrTx/>
              <a:buFontTx/>
              <a:buChar char="-"/>
            </a:pPr>
            <a:r>
              <a:rPr lang="en-US" sz="1900" dirty="0" smtClean="0"/>
              <a:t>Differences </a:t>
            </a:r>
            <a:r>
              <a:rPr lang="en-US" sz="1900" dirty="0" smtClean="0"/>
              <a:t>between local and </a:t>
            </a:r>
            <a:r>
              <a:rPr lang="en-US" sz="1900" dirty="0" smtClean="0"/>
              <a:t>hosting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457200" indent="-457200">
              <a:buClrTx/>
              <a:buAutoNum type="arabicPeriod" startAt="2"/>
            </a:pPr>
            <a:r>
              <a:rPr lang="en-US" sz="2000" b="1" i="1" kern="1200" dirty="0" smtClean="0">
                <a:latin typeface="Arial" charset="0"/>
              </a:rPr>
              <a:t>Defects </a:t>
            </a:r>
            <a:r>
              <a:rPr lang="en-US" sz="2000" b="1" i="1" kern="1200" dirty="0">
                <a:latin typeface="Arial" charset="0"/>
              </a:rPr>
              <a:t>(Process</a:t>
            </a:r>
            <a:r>
              <a:rPr lang="en-US" sz="2000" b="1" i="1" kern="1200" dirty="0" smtClean="0">
                <a:latin typeface="Arial" charset="0"/>
              </a:rPr>
              <a:t>)</a:t>
            </a:r>
            <a:endParaRPr lang="en-US" sz="2000" b="1" i="1" kern="1200" dirty="0">
              <a:latin typeface="Arial" charset="0"/>
            </a:endParaRPr>
          </a:p>
          <a:p>
            <a:pPr lvl="1">
              <a:buClrTx/>
              <a:buFontTx/>
              <a:buChar char="-"/>
            </a:pPr>
            <a:r>
              <a:rPr lang="en-US" sz="1900" dirty="0"/>
              <a:t>Test -&gt; Log Defect -&gt; Assign -&gt; Fix -&gt; Re-test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457200" indent="-457200">
              <a:buClrTx/>
              <a:buAutoNum type="arabicPeriod" startAt="3"/>
            </a:pPr>
            <a:r>
              <a:rPr lang="en-US" sz="2000" b="1" i="1" kern="1200" dirty="0" smtClean="0">
                <a:latin typeface="Arial" charset="0"/>
              </a:rPr>
              <a:t>Technical </a:t>
            </a:r>
            <a:r>
              <a:rPr lang="en-US" sz="2000" b="1" i="1" kern="1200" dirty="0">
                <a:latin typeface="Arial" charset="0"/>
              </a:rPr>
              <a:t>Problems (Process</a:t>
            </a:r>
            <a:r>
              <a:rPr lang="en-US" sz="2000" b="1" i="1" kern="1200" dirty="0" smtClean="0">
                <a:latin typeface="Arial" charset="0"/>
              </a:rPr>
              <a:t>)</a:t>
            </a:r>
            <a:endParaRPr lang="en-US" sz="2000" b="1" i="1" kern="1200" dirty="0">
              <a:latin typeface="Arial" charset="0"/>
            </a:endParaRPr>
          </a:p>
          <a:p>
            <a:pPr lvl="1">
              <a:buClrTx/>
              <a:buFontTx/>
              <a:buChar char="-"/>
            </a:pPr>
            <a:r>
              <a:rPr lang="en-US" sz="1900" dirty="0"/>
              <a:t>Self-investigate</a:t>
            </a:r>
          </a:p>
          <a:p>
            <a:pPr lvl="1">
              <a:buClrTx/>
              <a:buFontTx/>
              <a:buChar char="-"/>
            </a:pPr>
            <a:r>
              <a:rPr lang="en-US" sz="1900" dirty="0"/>
              <a:t>Raise </a:t>
            </a:r>
            <a:r>
              <a:rPr lang="en-US" sz="1900" dirty="0"/>
              <a:t>issue if </a:t>
            </a:r>
            <a:r>
              <a:rPr lang="en-US" sz="1900" dirty="0"/>
              <a:t>necessary </a:t>
            </a:r>
            <a:r>
              <a:rPr lang="en-US" sz="1900" dirty="0"/>
              <a:t>(after 2 hrs</a:t>
            </a:r>
            <a:r>
              <a:rPr lang="en-US" sz="1900" dirty="0"/>
              <a:t>.) </a:t>
            </a:r>
            <a:endParaRPr lang="en-US" sz="1900" dirty="0"/>
          </a:p>
          <a:p>
            <a:pPr lvl="1">
              <a:buClrTx/>
              <a:buFontTx/>
              <a:buChar char="-"/>
            </a:pPr>
            <a:r>
              <a:rPr lang="en-US" sz="1900" dirty="0"/>
              <a:t>Consult Supervisor/Advisor</a:t>
            </a:r>
          </a:p>
          <a:p>
            <a:pPr lvl="1">
              <a:buFontTx/>
              <a:buChar char="-"/>
            </a:pPr>
            <a:endParaRPr lang="en-US" sz="19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Implementation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343400"/>
          </a:xfrm>
        </p:spPr>
        <p:txBody>
          <a:bodyPr>
            <a:normAutofit/>
          </a:bodyPr>
          <a:lstStyle/>
          <a:p>
            <a:pPr marL="457200" indent="-457200">
              <a:buClrTx/>
              <a:buAutoNum type="arabicPeriod" startAt="4"/>
            </a:pPr>
            <a:r>
              <a:rPr lang="en-US" sz="2000" b="1" i="1" kern="1200" dirty="0" smtClean="0">
                <a:latin typeface="Arial" charset="0"/>
              </a:rPr>
              <a:t>Business </a:t>
            </a:r>
            <a:r>
              <a:rPr lang="en-US" sz="2000" b="1" i="1" kern="1200" dirty="0">
                <a:latin typeface="Arial" charset="0"/>
              </a:rPr>
              <a:t>Problems</a:t>
            </a:r>
            <a:endParaRPr lang="en-US" sz="2000" b="1" i="1" kern="1200" dirty="0">
              <a:latin typeface="Arial" charset="0"/>
            </a:endParaRPr>
          </a:p>
          <a:p>
            <a:pPr lvl="1">
              <a:buClrTx/>
              <a:buFontTx/>
              <a:buChar char="-"/>
            </a:pPr>
            <a:r>
              <a:rPr lang="en-US" sz="1900" dirty="0" smtClean="0"/>
              <a:t>Check </a:t>
            </a:r>
            <a:r>
              <a:rPr lang="en-US" sz="1900" dirty="0"/>
              <a:t>requirement </a:t>
            </a:r>
            <a:r>
              <a:rPr lang="en-US" sz="1900" dirty="0" smtClean="0"/>
              <a:t>again</a:t>
            </a:r>
          </a:p>
          <a:p>
            <a:pPr lvl="1">
              <a:buClrTx/>
              <a:buFontTx/>
              <a:buChar char="-"/>
            </a:pPr>
            <a:r>
              <a:rPr lang="en-US" sz="1900" dirty="0" smtClean="0"/>
              <a:t>Team discussion</a:t>
            </a:r>
          </a:p>
          <a:p>
            <a:pPr lvl="1">
              <a:buClrTx/>
              <a:buFontTx/>
              <a:buChar char="-"/>
            </a:pPr>
            <a:r>
              <a:rPr lang="en-US" sz="1900" dirty="0" smtClean="0"/>
              <a:t>Give solution</a:t>
            </a:r>
            <a:endParaRPr lang="en-US" sz="1900" dirty="0"/>
          </a:p>
          <a:p>
            <a:pPr lvl="1">
              <a:buClrTx/>
              <a:buFontTx/>
              <a:buChar char="-"/>
            </a:pPr>
            <a:r>
              <a:rPr lang="en-US" sz="1900" dirty="0" smtClean="0"/>
              <a:t>Implement solution</a:t>
            </a:r>
            <a:endParaRPr lang="en-US" sz="1900" dirty="0"/>
          </a:p>
          <a:p>
            <a:pPr lvl="1"/>
            <a:endParaRPr lang="en-US" dirty="0" smtClean="0"/>
          </a:p>
          <a:p>
            <a:pPr marL="457200" indent="-457200">
              <a:buClrTx/>
              <a:buFont typeface="Wingdings" pitchFamily="2" charset="2"/>
              <a:buAutoNum type="arabicPeriod" startAt="4"/>
            </a:pPr>
            <a:r>
              <a:rPr lang="en-US" sz="2000" b="1" i="1" kern="1200" dirty="0">
                <a:latin typeface="Arial" charset="0"/>
              </a:rPr>
              <a:t>Team Problems</a:t>
            </a:r>
          </a:p>
          <a:p>
            <a:pPr lvl="1">
              <a:buClrTx/>
              <a:buFontTx/>
              <a:buChar char="-"/>
            </a:pPr>
            <a:r>
              <a:rPr lang="en-US" sz="1900" dirty="0"/>
              <a:t>Resource exhausted.</a:t>
            </a:r>
          </a:p>
          <a:p>
            <a:pPr lvl="1">
              <a:buClrTx/>
              <a:buFontTx/>
              <a:buChar char="-"/>
            </a:pPr>
            <a:r>
              <a:rPr lang="en-US" sz="1900" dirty="0"/>
              <a:t>Conflicts between members.</a:t>
            </a:r>
          </a:p>
          <a:p>
            <a:pPr lvl="1">
              <a:buClrTx/>
              <a:buFontTx/>
              <a:buChar char="-"/>
            </a:pPr>
            <a:r>
              <a:rPr lang="en-US" sz="1900" dirty="0"/>
              <a:t>Communication.</a:t>
            </a:r>
            <a:endParaRPr lang="en-US" sz="19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Project </a:t>
            </a:r>
            <a:r>
              <a:rPr lang="en-US" dirty="0"/>
              <a:t>Introduction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590800"/>
            <a:ext cx="6254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Initial Idea Introduction</a:t>
            </a:r>
          </a:p>
          <a:p>
            <a:pPr marL="342900" indent="-342900" algn="ctr">
              <a:buAutoNum type="arabicPeriod"/>
            </a:pPr>
            <a:endParaRPr lang="en-US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Reasons to choose</a:t>
            </a:r>
          </a:p>
          <a:p>
            <a:pPr marL="342900" indent="-342900" algn="ctr">
              <a:buAutoNum type="arabicPeriod"/>
            </a:pPr>
            <a:endParaRPr lang="en-US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Systems Comparisons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Implementation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543800" cy="44497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Tx/>
              <a:buAutoNum type="arabicPeriod" startAt="6"/>
            </a:pPr>
            <a:r>
              <a:rPr lang="en-US" sz="2000" b="1" i="1" dirty="0" smtClean="0"/>
              <a:t>Data problems</a:t>
            </a:r>
          </a:p>
          <a:p>
            <a:pPr lvl="1">
              <a:lnSpc>
                <a:spcPct val="150000"/>
              </a:lnSpc>
              <a:buClrTx/>
              <a:buFontTx/>
              <a:buChar char="-"/>
            </a:pPr>
            <a:r>
              <a:rPr lang="en-US" sz="1900" dirty="0" smtClean="0"/>
              <a:t>Collect Data</a:t>
            </a:r>
          </a:p>
          <a:p>
            <a:pPr lvl="1">
              <a:lnSpc>
                <a:spcPct val="150000"/>
              </a:lnSpc>
              <a:buClrTx/>
              <a:buFontTx/>
              <a:buChar char="-"/>
            </a:pPr>
            <a:r>
              <a:rPr lang="en-US" sz="1900" dirty="0" smtClean="0"/>
              <a:t>Data </a:t>
            </a:r>
            <a:r>
              <a:rPr lang="en-US" sz="1900" dirty="0"/>
              <a:t>tool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VI. </a:t>
            </a:r>
            <a:r>
              <a:rPr lang="en-US" dirty="0"/>
              <a:t>Testing and Quality </a:t>
            </a:r>
            <a:r>
              <a:rPr lang="en-US" dirty="0" smtClean="0"/>
              <a:t>Assurance (1/7)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337261"/>
            <a:ext cx="55446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Policies 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Plan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Running Test</a:t>
            </a:r>
          </a:p>
          <a:p>
            <a:pPr marL="342900" indent="-342900" algn="ctr">
              <a:lnSpc>
                <a:spcPct val="150000"/>
              </a:lnSpc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Test Result</a:t>
            </a:r>
          </a:p>
          <a:p>
            <a:pPr marL="342900" indent="-342900" algn="ctr">
              <a:lnSpc>
                <a:spcPct val="150000"/>
              </a:lnSpc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Difficulties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VI. </a:t>
            </a:r>
            <a:r>
              <a:rPr lang="en-US" dirty="0"/>
              <a:t>Testing and Quality </a:t>
            </a:r>
            <a:r>
              <a:rPr lang="en-US" dirty="0" smtClean="0"/>
              <a:t>Assurance (2/7)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i="1" dirty="0" smtClean="0"/>
              <a:t>Test Policies</a:t>
            </a:r>
          </a:p>
          <a:p>
            <a:endParaRPr lang="en-US" sz="2000" b="1" i="1" dirty="0" smtClean="0"/>
          </a:p>
          <a:p>
            <a:pPr marL="742950" lvl="1" indent="-285750" algn="just">
              <a:buFontTx/>
              <a:buChar char="-"/>
            </a:pPr>
            <a:r>
              <a:rPr lang="en-US" sz="2000" dirty="0" smtClean="0"/>
              <a:t>“Test without good faith”</a:t>
            </a:r>
          </a:p>
          <a:p>
            <a:pPr marL="285750" indent="-285750" algn="just">
              <a:buFontTx/>
              <a:buChar char="-"/>
            </a:pPr>
            <a:endParaRPr lang="en-US" sz="2000" dirty="0" smtClean="0"/>
          </a:p>
          <a:p>
            <a:pPr marL="742950" lvl="1" indent="-285750" algn="just">
              <a:buFontTx/>
              <a:buChar char="-"/>
            </a:pPr>
            <a:r>
              <a:rPr lang="en-US" sz="2000" dirty="0" smtClean="0"/>
              <a:t>“Find bugs as soon as possible and always make sure they have been fixed”</a:t>
            </a:r>
          </a:p>
          <a:p>
            <a:pPr marL="285750" indent="-285750" algn="just">
              <a:buFontTx/>
              <a:buChar char="-"/>
            </a:pPr>
            <a:endParaRPr lang="en-US" sz="2000" dirty="0" smtClean="0"/>
          </a:p>
          <a:p>
            <a:pPr marL="742950" lvl="1" indent="-285750" algn="just">
              <a:buFontTx/>
              <a:buChar char="-"/>
            </a:pPr>
            <a:r>
              <a:rPr lang="en-US" sz="2000" dirty="0" smtClean="0"/>
              <a:t>“No outstanding high severity faults”</a:t>
            </a:r>
          </a:p>
          <a:p>
            <a:pPr marL="285750" indent="-285750" algn="just">
              <a:buFontTx/>
              <a:buChar char="-"/>
            </a:pPr>
            <a:endParaRPr lang="en-US" sz="2000" dirty="0" smtClean="0"/>
          </a:p>
          <a:p>
            <a:pPr marL="742950" lvl="1" indent="-285750" algn="just">
              <a:buFontTx/>
              <a:buChar char="-"/>
            </a:pPr>
            <a:r>
              <a:rPr lang="en-US" sz="2000" dirty="0" smtClean="0"/>
              <a:t>“Ensuring the product covers key features and attributes requirements”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VI. </a:t>
            </a:r>
            <a:r>
              <a:rPr lang="en-US" dirty="0"/>
              <a:t>Testing and Quality </a:t>
            </a:r>
            <a:r>
              <a:rPr lang="en-US" dirty="0" smtClean="0"/>
              <a:t>Assurance (3/7)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8" y="1772816"/>
            <a:ext cx="397839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i="1" dirty="0" smtClean="0"/>
              <a:t>Test Planning</a:t>
            </a:r>
          </a:p>
          <a:p>
            <a:endParaRPr lang="en-US" sz="2000" b="1" i="1" dirty="0" smtClean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smtClean="0"/>
              <a:t>Test Model: V-model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Large project scope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Variation among plan, design and implementation</a:t>
            </a:r>
          </a:p>
          <a:p>
            <a:pPr lvl="1"/>
            <a:endParaRPr lang="en-US" dirty="0" smtClean="0"/>
          </a:p>
          <a:p>
            <a:pPr marL="342900" indent="-342900">
              <a:lnSpc>
                <a:spcPct val="150000"/>
              </a:lnSpc>
              <a:buAutoNum type="alphaLcPeriod" startAt="2"/>
            </a:pPr>
            <a:r>
              <a:rPr lang="en-US" dirty="0" smtClean="0"/>
              <a:t>Test Types: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Functional Testing      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(Business &amp; GUI)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Compatibility Testing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dirty="0" smtClean="0"/>
          </a:p>
        </p:txBody>
      </p:sp>
      <p:pic>
        <p:nvPicPr>
          <p:cNvPr id="70658" name="Picture 2" descr="C:\Users\Pharos\Desktop\sdlc_v_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15" y="2359779"/>
            <a:ext cx="3771325" cy="32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5197"/>
            <a:ext cx="9144000" cy="563563"/>
          </a:xfrm>
        </p:spPr>
        <p:txBody>
          <a:bodyPr/>
          <a:lstStyle/>
          <a:p>
            <a:r>
              <a:rPr lang="en-US" dirty="0" smtClean="0"/>
              <a:t>VI. </a:t>
            </a:r>
            <a:r>
              <a:rPr lang="en-US" dirty="0"/>
              <a:t>Testing and Quality </a:t>
            </a:r>
            <a:r>
              <a:rPr lang="en-US" dirty="0" smtClean="0"/>
              <a:t>Assurance (4/7)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000" b="1" i="1" dirty="0" smtClean="0"/>
              <a:t>Running Test</a:t>
            </a:r>
          </a:p>
          <a:p>
            <a:endParaRPr lang="en-US" sz="2000" b="1" i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Study business, requirements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Develop test cases and test suite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Run all tests after any feature/code is added, updated or removed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Log defects, bugs and inform to developers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Re-run tests and make sure defects are fixed or accepted by team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VI. </a:t>
            </a:r>
            <a:r>
              <a:rPr lang="en-US" dirty="0"/>
              <a:t>Testing and Quality </a:t>
            </a:r>
            <a:r>
              <a:rPr lang="en-US" dirty="0" smtClean="0"/>
              <a:t>Assurance (5/7)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000" b="1" i="1" dirty="0" smtClean="0"/>
              <a:t>Test Result</a:t>
            </a:r>
          </a:p>
          <a:p>
            <a:endParaRPr lang="en-US" sz="2000" b="1" i="1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49564"/>
              </p:ext>
            </p:extLst>
          </p:nvPr>
        </p:nvGraphicFramePr>
        <p:xfrm>
          <a:off x="837193" y="2348880"/>
          <a:ext cx="7933912" cy="417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VI. </a:t>
            </a:r>
            <a:r>
              <a:rPr lang="en-US" dirty="0"/>
              <a:t>Testing and Quality </a:t>
            </a:r>
            <a:r>
              <a:rPr lang="en-US" dirty="0" smtClean="0"/>
              <a:t>Assurance (6/7)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000" b="1" i="1" dirty="0" smtClean="0"/>
              <a:t>Test Result (cont.)</a:t>
            </a:r>
          </a:p>
          <a:p>
            <a:pPr marL="457200" indent="-457200">
              <a:buAutoNum type="arabicPeriod" startAt="4"/>
            </a:pPr>
            <a:endParaRPr lang="en-US" sz="2000" b="1" i="1" dirty="0"/>
          </a:p>
          <a:p>
            <a:pPr marL="742950" lvl="1" indent="-285750">
              <a:buFontTx/>
              <a:buChar char="-"/>
            </a:pPr>
            <a:r>
              <a:rPr lang="en-US" dirty="0" smtClean="0"/>
              <a:t>Total Test Cases: 261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Pass: 226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Untested: 35</a:t>
            </a:r>
          </a:p>
          <a:p>
            <a:pPr lvl="2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/>
              <a:t>Test coverage: 86.92%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Detected Defects: 80 defects (Apr-22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Resolved Defects: 79 defects (Apr-22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VI. </a:t>
            </a:r>
            <a:r>
              <a:rPr lang="en-US" dirty="0"/>
              <a:t>Testing and Quality </a:t>
            </a:r>
            <a:r>
              <a:rPr lang="en-US" dirty="0" smtClean="0"/>
              <a:t>Assurance (7/7)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US" sz="2000" b="1" i="1" dirty="0" smtClean="0"/>
              <a:t>Difficulties</a:t>
            </a:r>
            <a:endParaRPr lang="en-US" sz="2000" b="1" i="1" dirty="0" smtClean="0"/>
          </a:p>
          <a:p>
            <a:pPr marL="457200" indent="-457200">
              <a:buAutoNum type="arabicPeriod" startAt="4"/>
            </a:pPr>
            <a:endParaRPr lang="en-US" sz="2000" b="1" i="1" dirty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Change Management</a:t>
            </a:r>
            <a:endParaRPr lang="en-US" sz="2000" dirty="0" smtClean="0">
              <a:sym typeface="Wingdings" pitchFamily="2" charset="2"/>
            </a:endParaRPr>
          </a:p>
          <a:p>
            <a:pPr marL="742950" lvl="1" indent="-285750">
              <a:buFontTx/>
              <a:buChar char="-"/>
            </a:pPr>
            <a:endParaRPr lang="en-US" sz="2000" dirty="0" smtClean="0">
              <a:sym typeface="Wingdings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en-US" sz="2000" dirty="0" smtClean="0">
                <a:sym typeface="Wingdings" pitchFamily="2" charset="2"/>
              </a:rPr>
              <a:t>Lack of defect management tool for higher performance</a:t>
            </a:r>
          </a:p>
          <a:p>
            <a:pPr marL="742950" lvl="1" indent="-285750">
              <a:buFontTx/>
              <a:buChar char="-"/>
            </a:pPr>
            <a:endParaRPr lang="en-US" sz="2000" dirty="0" smtClean="0">
              <a:sym typeface="Wingdings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Large Project Scope</a:t>
            </a:r>
          </a:p>
          <a:p>
            <a:pPr marL="742950" lvl="1" indent="-285750">
              <a:buFontTx/>
              <a:buChar char="-"/>
            </a:pP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Lack of resource</a:t>
            </a:r>
          </a:p>
          <a:p>
            <a:pPr marL="742950" lvl="1" indent="-285750">
              <a:buFontTx/>
              <a:buChar char="-"/>
            </a:pP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High pressure</a:t>
            </a:r>
            <a:endParaRPr lang="en-US" dirty="0" smtClean="0"/>
          </a:p>
          <a:p>
            <a:endParaRPr lang="en-US" sz="2000" b="1" i="1" dirty="0" smtClean="0"/>
          </a:p>
          <a:p>
            <a:endParaRPr lang="en-US" sz="20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VIII. </a:t>
            </a:r>
            <a:r>
              <a:rPr lang="en-US" dirty="0"/>
              <a:t>Final Judging &amp; </a:t>
            </a:r>
            <a:r>
              <a:rPr lang="en-US" dirty="0" smtClean="0"/>
              <a:t>Conclusions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 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Judging</a:t>
            </a:r>
          </a:p>
          <a:p>
            <a:pPr marL="742950" lvl="1" indent="-285750" algn="ctr">
              <a:buFontTx/>
              <a:buChar char="-"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Judging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VIII. </a:t>
            </a:r>
            <a:r>
              <a:rPr lang="en-US" dirty="0"/>
              <a:t>Final Judging &amp; </a:t>
            </a:r>
            <a:r>
              <a:rPr lang="en-US" dirty="0" smtClean="0"/>
              <a:t>Conclusions (1/5)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i="1" dirty="0" smtClean="0"/>
              <a:t>Product Judging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Overall (to April 22</a:t>
            </a:r>
            <a:r>
              <a:rPr lang="en-US" baseline="30000" dirty="0" smtClean="0"/>
              <a:t>nd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568158"/>
              </p:ext>
            </p:extLst>
          </p:nvPr>
        </p:nvGraphicFramePr>
        <p:xfrm>
          <a:off x="2339751" y="2996952"/>
          <a:ext cx="4680521" cy="3337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1567"/>
                <a:gridCol w="23789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User</a:t>
                      </a:r>
                      <a:r>
                        <a:rPr lang="en-US" baseline="0" dirty="0" smtClean="0"/>
                        <a:t>-cases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r>
                        <a:rPr lang="en-US" baseline="0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pages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Approximately </a:t>
                      </a:r>
                      <a:r>
                        <a:rPr lang="en-US" dirty="0" err="1" smtClean="0"/>
                        <a:t>15k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Lines</a:t>
                      </a:r>
                      <a:r>
                        <a:rPr lang="en-US" baseline="0" dirty="0" smtClean="0"/>
                        <a:t> of code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/>
              <a:t>Project Introduction (1/5)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i="1" dirty="0" smtClean="0"/>
              <a:t>Initial Idea Introduction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lphaLcPeriod"/>
            </a:pPr>
            <a:r>
              <a:rPr lang="en-US" dirty="0" smtClean="0"/>
              <a:t>Background Information:</a:t>
            </a:r>
          </a:p>
          <a:p>
            <a:pPr marL="800100" lvl="1" indent="-342900">
              <a:buAutoNum type="alphaLcPeriod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The trends in general developing of portals in Vietnam</a:t>
            </a:r>
          </a:p>
          <a:p>
            <a:pPr marL="1200150" lvl="2" indent="-285750">
              <a:buFont typeface="Wingdings"/>
              <a:buChar char="à"/>
            </a:pPr>
            <a:r>
              <a:rPr lang="en-US" dirty="0"/>
              <a:t>Before 2005: </a:t>
            </a:r>
          </a:p>
          <a:p>
            <a:pPr lvl="2"/>
            <a:r>
              <a:rPr lang="en-US" dirty="0" smtClean="0"/>
              <a:t>	Government - Vertical type</a:t>
            </a:r>
          </a:p>
          <a:p>
            <a:pPr lvl="2"/>
            <a:endParaRPr lang="en-US" dirty="0"/>
          </a:p>
          <a:p>
            <a:pPr marL="1200150" lvl="2" indent="-285750">
              <a:buFont typeface="Wingdings"/>
              <a:buChar char="à"/>
            </a:pPr>
            <a:r>
              <a:rPr lang="en-US" dirty="0"/>
              <a:t>2006 to 2008: 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Business - </a:t>
            </a:r>
            <a:r>
              <a:rPr lang="en-US" dirty="0"/>
              <a:t>Affinity  </a:t>
            </a:r>
            <a:r>
              <a:rPr lang="en-US" dirty="0" smtClean="0"/>
              <a:t>type</a:t>
            </a:r>
          </a:p>
          <a:p>
            <a:pPr lvl="2"/>
            <a:endParaRPr lang="en-US" dirty="0"/>
          </a:p>
          <a:p>
            <a:pPr marL="1200150" lvl="2" indent="-285750">
              <a:buFont typeface="Wingdings"/>
              <a:buChar char="à"/>
            </a:pPr>
            <a:r>
              <a:rPr lang="en-US" dirty="0"/>
              <a:t>2008 to </a:t>
            </a:r>
            <a:r>
              <a:rPr lang="en-US" dirty="0" smtClean="0"/>
              <a:t>now: </a:t>
            </a:r>
            <a:endParaRPr lang="en-US" dirty="0"/>
          </a:p>
          <a:p>
            <a:pPr lvl="3"/>
            <a:r>
              <a:rPr lang="en-US" dirty="0" smtClean="0"/>
              <a:t>	Vertical </a:t>
            </a:r>
            <a:r>
              <a:rPr lang="en-US" dirty="0"/>
              <a:t>Information </a:t>
            </a:r>
            <a:r>
              <a:rPr lang="en-US" dirty="0" smtClean="0"/>
              <a:t>Portal and Horizontal type</a:t>
            </a:r>
          </a:p>
          <a:p>
            <a:pPr marL="1200150" lvl="2" indent="-285750">
              <a:buFont typeface="Wingdings"/>
              <a:buChar char="à"/>
            </a:pPr>
            <a:endParaRPr lang="en-US" dirty="0"/>
          </a:p>
          <a:p>
            <a:pPr marL="1200150" lvl="2" indent="-285750">
              <a:buFont typeface="Wingdings"/>
              <a:buChar char="à"/>
            </a:pPr>
            <a:r>
              <a:rPr lang="en-US" dirty="0" smtClean="0"/>
              <a:t>Predications </a:t>
            </a:r>
            <a:r>
              <a:rPr lang="en-US" dirty="0"/>
              <a:t>in </a:t>
            </a:r>
            <a:r>
              <a:rPr lang="en-US" dirty="0" smtClean="0"/>
              <a:t>future: </a:t>
            </a:r>
          </a:p>
          <a:p>
            <a:pPr lvl="3"/>
            <a:r>
              <a:rPr lang="en-US" dirty="0" smtClean="0"/>
              <a:t>- Web 2.0, Combination type, User focus, Mobile issues</a:t>
            </a:r>
            <a:endParaRPr lang="en-US" dirty="0"/>
          </a:p>
        </p:txBody>
      </p:sp>
      <p:pic>
        <p:nvPicPr>
          <p:cNvPr id="6" name="Picture 2" descr="C:\Users\Pharos\Desktop\Portal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69462"/>
            <a:ext cx="2592288" cy="151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84238"/>
          </a:xfrm>
        </p:spPr>
        <p:txBody>
          <a:bodyPr/>
          <a:lstStyle/>
          <a:p>
            <a:r>
              <a:rPr lang="en-US" dirty="0" smtClean="0"/>
              <a:t>VIII. </a:t>
            </a:r>
            <a:r>
              <a:rPr lang="en-US" dirty="0"/>
              <a:t>Final Judging &amp; </a:t>
            </a:r>
            <a:r>
              <a:rPr lang="en-US" dirty="0" smtClean="0"/>
              <a:t>Conclusions (1/5)</a:t>
            </a:r>
            <a:endParaRPr lang="vi-V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43000" y="2971800"/>
            <a:ext cx="4114800" cy="1676401"/>
          </a:xfrm>
        </p:spPr>
        <p:txBody>
          <a:bodyPr/>
          <a:lstStyle/>
          <a:p>
            <a:pPr marL="1257300" lvl="3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://thongtintuyensinh.com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57300" lvl="3" indent="0">
              <a:buNone/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http://moet.gov.vn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/</a:t>
            </a:r>
            <a:endParaRPr lang="en-US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57300" lvl="3" indent="0">
              <a:buNone/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http://giaoducvietnam.vn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/</a:t>
            </a:r>
            <a:endParaRPr lang="en-US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57300" lvl="3" indent="0">
              <a:buNone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tp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://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giaoduc360.vn</a:t>
            </a:r>
            <a:endParaRPr lang="en-US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57300" lvl="3" indent="0">
              <a:buNone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://hieuhoc.com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i="1" dirty="0" smtClean="0"/>
              <a:t>Product Judging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Advantage of </a:t>
            </a:r>
            <a:r>
              <a:rPr lang="en-US" dirty="0" err="1" smtClean="0"/>
              <a:t>VEIP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7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VIII. </a:t>
            </a:r>
            <a:r>
              <a:rPr lang="en-US" dirty="0"/>
              <a:t>Final Judging &amp; </a:t>
            </a:r>
            <a:r>
              <a:rPr lang="en-US" dirty="0" smtClean="0"/>
              <a:t>Conclusions (2/5)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i="1" dirty="0" smtClean="0"/>
              <a:t>Product Judging (cont.)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Current Limitations</a:t>
            </a:r>
          </a:p>
          <a:p>
            <a:pPr marL="742950" lvl="1" indent="-285750">
              <a:buFontTx/>
              <a:buChar char="-"/>
            </a:pPr>
            <a:endParaRPr lang="en-US" sz="2000" dirty="0" smtClean="0"/>
          </a:p>
          <a:p>
            <a:pPr lvl="2"/>
            <a:r>
              <a:rPr lang="en-US" sz="2000" dirty="0" smtClean="0"/>
              <a:t>+ Some pages are not ready to be published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+ GUI is still in upgrading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VIII. </a:t>
            </a:r>
            <a:r>
              <a:rPr lang="en-US" dirty="0"/>
              <a:t>Final Judging &amp; </a:t>
            </a:r>
            <a:r>
              <a:rPr lang="en-US" dirty="0" smtClean="0"/>
              <a:t>Conclusions (3/5)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i="1" dirty="0" smtClean="0"/>
              <a:t>Product Judging (cont.)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Expectation in Future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48721003"/>
              </p:ext>
            </p:extLst>
          </p:nvPr>
        </p:nvGraphicFramePr>
        <p:xfrm>
          <a:off x="1979712" y="2996952"/>
          <a:ext cx="5691321" cy="347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VIII. </a:t>
            </a:r>
            <a:r>
              <a:rPr lang="en-US" dirty="0"/>
              <a:t>Final Judging &amp; </a:t>
            </a:r>
            <a:r>
              <a:rPr lang="en-US" dirty="0" smtClean="0"/>
              <a:t>Conclusions (4/5)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6382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i="1" dirty="0" smtClean="0"/>
              <a:t>Project Judging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Project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Teamwork</a:t>
            </a:r>
            <a:r>
              <a:rPr lang="en-US" sz="1800" dirty="0"/>
              <a:t>.</a:t>
            </a:r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54930"/>
            <a:ext cx="3744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i="1" dirty="0" smtClean="0"/>
              <a:t>Project Judging (cont.)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What we found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47372"/>
            <a:ext cx="4968552" cy="37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pPr algn="ctr"/>
            <a:r>
              <a:rPr lang="en-US" sz="3600" dirty="0"/>
              <a:t>VIII. Final Judging &amp; </a:t>
            </a:r>
            <a:r>
              <a:rPr lang="en-US" sz="3600" dirty="0" smtClean="0"/>
              <a:t>Conclusions (5/5)</a:t>
            </a:r>
            <a:endParaRPr lang="vi-VN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5534-13E8-43D9-B159-94301549E89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Teamwork</a:t>
            </a:r>
            <a:r>
              <a:rPr lang="en-US" sz="1800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Improve skill.</a:t>
            </a:r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54930"/>
            <a:ext cx="3744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i="1" dirty="0" smtClean="0"/>
              <a:t>Project Judging (cont.)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What we found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3802484" cy="380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pPr algn="ctr"/>
            <a:r>
              <a:rPr lang="en-US" sz="3600" dirty="0"/>
              <a:t>VIII. Final Judging &amp; </a:t>
            </a:r>
            <a:r>
              <a:rPr lang="en-US" sz="3600" dirty="0" smtClean="0"/>
              <a:t>Conclusions (5/5)</a:t>
            </a:r>
            <a:endParaRPr lang="vi-VN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5534-13E8-43D9-B159-94301549E89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Teamwork</a:t>
            </a:r>
            <a:r>
              <a:rPr lang="en-US" sz="1800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Improve skill.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Plan management, time management.</a:t>
            </a:r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54930"/>
            <a:ext cx="3744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i="1" dirty="0" smtClean="0"/>
              <a:t>Project Judging (cont.)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What we found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47372"/>
            <a:ext cx="4887511" cy="380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pPr algn="ctr"/>
            <a:r>
              <a:rPr lang="en-US" sz="3600" dirty="0"/>
              <a:t>VIII. Final Judging &amp; </a:t>
            </a:r>
            <a:r>
              <a:rPr lang="en-US" sz="3600" dirty="0" smtClean="0"/>
              <a:t>Conclusions (5/5)</a:t>
            </a:r>
            <a:endParaRPr lang="vi-VN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5534-13E8-43D9-B159-94301549E89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738" y="1988840"/>
            <a:ext cx="5111750" cy="4281339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Teamwork</a:t>
            </a:r>
            <a:r>
              <a:rPr lang="en-US" sz="1800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Improve skill.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Plan management, time management.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Over time.</a:t>
            </a:r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54930"/>
            <a:ext cx="3744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i="1" dirty="0" smtClean="0"/>
              <a:t>Project Judging (cont.)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What we found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057400"/>
            <a:ext cx="2793396" cy="3823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pPr algn="ctr"/>
            <a:r>
              <a:rPr lang="en-US" sz="3600" dirty="0"/>
              <a:t>VIII. Final Judging &amp; </a:t>
            </a:r>
            <a:r>
              <a:rPr lang="en-US" sz="3600" dirty="0" smtClean="0"/>
              <a:t>Conclusions (5/5)</a:t>
            </a:r>
            <a:endParaRPr lang="vi-VN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5534-13E8-43D9-B159-94301549E89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738" y="1988840"/>
            <a:ext cx="5111750" cy="4281339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Teamwork</a:t>
            </a:r>
            <a:r>
              <a:rPr lang="en-US" sz="1800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Improve skill.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Plan management, time management.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Over time.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Risk management.</a:t>
            </a:r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54930"/>
            <a:ext cx="3744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i="1" dirty="0" smtClean="0"/>
              <a:t>Project Judging (cont.)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What we found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916832"/>
            <a:ext cx="3988619" cy="380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pPr algn="ctr"/>
            <a:r>
              <a:rPr lang="en-US" sz="3600" dirty="0"/>
              <a:t>VIII. Final Judging &amp; </a:t>
            </a:r>
            <a:r>
              <a:rPr lang="en-US" sz="3600" dirty="0" smtClean="0"/>
              <a:t>Conclusions (5/5)</a:t>
            </a:r>
            <a:endParaRPr lang="vi-VN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5534-13E8-43D9-B159-94301549E89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738" y="1988840"/>
            <a:ext cx="5111750" cy="4281339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Teamwork</a:t>
            </a:r>
            <a:r>
              <a:rPr lang="en-US" sz="1800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Improve skill.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Plan management, time management.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Over time.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Risk management.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Defect and </a:t>
            </a:r>
            <a:r>
              <a:rPr lang="en-US" sz="1800" dirty="0" smtClean="0"/>
              <a:t>issues.</a:t>
            </a:r>
            <a:endParaRPr lang="en-US" sz="1800" dirty="0"/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54930"/>
            <a:ext cx="3744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i="1" dirty="0" smtClean="0"/>
              <a:t>Project Judging (cont.)</a:t>
            </a:r>
          </a:p>
          <a:p>
            <a:endParaRPr lang="en-US" sz="2000" b="1" i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What we found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247372"/>
            <a:ext cx="3296951" cy="380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pPr algn="ctr"/>
            <a:r>
              <a:rPr lang="en-US" sz="3600" dirty="0"/>
              <a:t>VIII. Final Judging &amp; </a:t>
            </a:r>
            <a:r>
              <a:rPr lang="en-US" sz="3600" dirty="0" smtClean="0"/>
              <a:t>Conclusions (5/5)</a:t>
            </a:r>
            <a:endParaRPr lang="vi-VN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5534-13E8-43D9-B159-94301549E89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/>
              <a:t>Project Introduction </a:t>
            </a:r>
            <a:r>
              <a:rPr lang="en-US" dirty="0" smtClean="0"/>
              <a:t>(2/5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822207" y="1772816"/>
            <a:ext cx="79982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i="1" dirty="0" smtClean="0"/>
              <a:t>Initial Idea Introduction (cont.)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lphaLcPeriod" startAt="2"/>
            </a:pPr>
            <a:r>
              <a:rPr lang="en-US" dirty="0" smtClean="0"/>
              <a:t>Background Information:</a:t>
            </a:r>
          </a:p>
          <a:p>
            <a:pPr lvl="1"/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interests and </a:t>
            </a:r>
            <a:r>
              <a:rPr lang="en-US" dirty="0" smtClean="0"/>
              <a:t>needs </a:t>
            </a:r>
            <a:r>
              <a:rPr lang="en-US" dirty="0"/>
              <a:t>of education </a:t>
            </a:r>
            <a:r>
              <a:rPr lang="en-US" dirty="0" smtClean="0"/>
              <a:t>information in Vietnam, through Internet </a:t>
            </a:r>
          </a:p>
        </p:txBody>
      </p:sp>
      <p:pic>
        <p:nvPicPr>
          <p:cNvPr id="8" name="Picture 2" descr="C:\Users\Pharos\Desktop\Tr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07" y="3645024"/>
            <a:ext cx="4339711" cy="27020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dirty="0" smtClean="0"/>
              <a:t>VII. </a:t>
            </a:r>
            <a:r>
              <a:rPr lang="en-US" dirty="0"/>
              <a:t>Demo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2032039" y="3284984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 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Version</a:t>
            </a:r>
          </a:p>
          <a:p>
            <a:pPr marL="342900" indent="-342900" algn="ctr">
              <a:buAutoNum type="arabicPeriod"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buAutoNum type="arabicPeriod"/>
            </a:pP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Deployed 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63563"/>
          </a:xfrm>
        </p:spPr>
        <p:txBody>
          <a:bodyPr/>
          <a:lstStyle/>
          <a:p>
            <a:r>
              <a:rPr lang="en-US" smtClean="0"/>
              <a:t>IX. </a:t>
            </a:r>
            <a:r>
              <a:rPr lang="en-US" dirty="0"/>
              <a:t>Q &amp; A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expect and appreciate your questions</a:t>
            </a:r>
            <a:endParaRPr lang="en-US" sz="32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547664" y="3048000"/>
            <a:ext cx="6408712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Thanks for your </a:t>
            </a:r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Attention</a:t>
            </a:r>
            <a:r>
              <a:rPr lang="vi-VN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vi-VN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4471AA-4234-4E9D-BA28-DF49F54257B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/>
              <a:t>Project Introduction </a:t>
            </a:r>
            <a:r>
              <a:rPr lang="en-US" dirty="0" smtClean="0"/>
              <a:t>(3/5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7" y="1772816"/>
            <a:ext cx="7200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i="1" dirty="0" smtClean="0"/>
              <a:t>Initial Idea Introduction (cont.)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lvl="1"/>
            <a:r>
              <a:rPr lang="en-US" dirty="0" smtClean="0"/>
              <a:t>c.   Idea Proposal:</a:t>
            </a:r>
          </a:p>
          <a:p>
            <a:pPr marL="800100" lvl="1" indent="-342900">
              <a:buAutoNum type="alphaLcPeriod"/>
            </a:pPr>
            <a:endParaRPr lang="en-US" dirty="0" smtClean="0"/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dirty="0"/>
              <a:t>Vietnamese Education Information </a:t>
            </a:r>
            <a:r>
              <a:rPr lang="en-US" dirty="0" smtClean="0"/>
              <a:t>Portal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ym typeface="Wingdings" pitchFamily="2" charset="2"/>
              </a:rPr>
              <a:t>	</a:t>
            </a:r>
            <a:r>
              <a:rPr lang="en-US" dirty="0" smtClean="0"/>
              <a:t> Information providing service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ym typeface="Wingdings" pitchFamily="2" charset="2"/>
              </a:rPr>
              <a:t>	</a:t>
            </a:r>
            <a:r>
              <a:rPr lang="en-US" dirty="0" smtClean="0"/>
              <a:t> Search service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ym typeface="Wingdings" pitchFamily="2" charset="2"/>
              </a:rPr>
              <a:t>	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haring service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 Content </a:t>
            </a:r>
            <a:r>
              <a:rPr lang="en-US" dirty="0" err="1" smtClean="0">
                <a:sym typeface="Wingdings" pitchFamily="2" charset="2"/>
              </a:rPr>
              <a:t>manageableness</a:t>
            </a:r>
            <a:endParaRPr lang="en-US" dirty="0" smtClean="0"/>
          </a:p>
          <a:p>
            <a:pPr lvl="1"/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/>
              <a:t>Project Introduction </a:t>
            </a:r>
            <a:r>
              <a:rPr lang="en-US" dirty="0" smtClean="0"/>
              <a:t>(4/5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822207" y="1772816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000" b="1" i="1" dirty="0" smtClean="0"/>
              <a:t>Reasons to choose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lphaLcPeriod"/>
            </a:pPr>
            <a:r>
              <a:rPr lang="en-US" dirty="0"/>
              <a:t>Expected</a:t>
            </a:r>
            <a:r>
              <a:rPr lang="en-US" dirty="0" smtClean="0"/>
              <a:t> Social Benefits</a:t>
            </a:r>
          </a:p>
          <a:p>
            <a:pPr marL="800100" lvl="1" indent="-342900">
              <a:buAutoNum type="alphaLcPeriod"/>
            </a:pPr>
            <a:endParaRPr lang="en-US" dirty="0" smtClean="0"/>
          </a:p>
          <a:p>
            <a:pPr marL="800100" lvl="1" indent="-342900">
              <a:buAutoNum type="alphaLcPeriod"/>
            </a:pPr>
            <a:r>
              <a:rPr lang="vi-VN" dirty="0" smtClean="0"/>
              <a:t>Team’s Experiences and Ambition</a:t>
            </a:r>
            <a:endParaRPr lang="en-US" dirty="0"/>
          </a:p>
          <a:p>
            <a:pPr lvl="1"/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/>
              <a:t>Project Introduction </a:t>
            </a:r>
            <a:r>
              <a:rPr lang="en-US" dirty="0" smtClean="0"/>
              <a:t>(5/5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822206" y="1772816"/>
            <a:ext cx="81422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2000" b="1" i="1" dirty="0" smtClean="0"/>
              <a:t>Current </a:t>
            </a:r>
            <a:r>
              <a:rPr lang="en-US" sz="2000" b="1" i="1" dirty="0"/>
              <a:t>Systems </a:t>
            </a:r>
            <a:r>
              <a:rPr lang="en-US" sz="2000" b="1" i="1" dirty="0" smtClean="0"/>
              <a:t>Comparisons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lphaLcPeriod"/>
            </a:pPr>
            <a:r>
              <a:rPr lang="en-US" dirty="0"/>
              <a:t>Education Network of </a:t>
            </a:r>
            <a:r>
              <a:rPr lang="en-US" dirty="0" smtClean="0"/>
              <a:t>MOET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://moet.gov.vn</a:t>
            </a:r>
            <a:r>
              <a:rPr lang="en-US" u="sng" dirty="0" smtClean="0">
                <a:hlinkClick r:id="rId2"/>
              </a:rPr>
              <a:t>/</a:t>
            </a:r>
            <a:r>
              <a:rPr lang="en-US" u="sng" dirty="0" smtClean="0"/>
              <a:t>)</a:t>
            </a:r>
          </a:p>
          <a:p>
            <a:pPr marL="800100" lvl="1" indent="-342900">
              <a:buAutoNum type="alphaLcPeriod"/>
            </a:pPr>
            <a:endParaRPr lang="en-US" u="sng" dirty="0"/>
          </a:p>
          <a:p>
            <a:pPr marL="800100" lvl="1" indent="-342900">
              <a:buAutoNum type="alphaLcPeriod" startAt="2"/>
            </a:pPr>
            <a:r>
              <a:rPr lang="en-US" dirty="0" smtClean="0"/>
              <a:t>360-Degree </a:t>
            </a:r>
            <a:r>
              <a:rPr lang="en-US" dirty="0"/>
              <a:t>Education Portal 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giaoduc360.vn</a:t>
            </a:r>
            <a:r>
              <a:rPr lang="en-US" u="sng" dirty="0" smtClean="0"/>
              <a:t>)</a:t>
            </a:r>
          </a:p>
          <a:p>
            <a:pPr marL="800100" lvl="1" indent="-342900">
              <a:buFontTx/>
              <a:buAutoNum type="alphaLcPeriod"/>
            </a:pPr>
            <a:endParaRPr lang="en-US" u="sng" dirty="0" smtClean="0"/>
          </a:p>
          <a:p>
            <a:pPr marL="800100" lvl="1" indent="-342900">
              <a:buAutoNum type="alphaLcPeriod" startAt="3"/>
            </a:pPr>
            <a:r>
              <a:rPr lang="en-US" dirty="0" smtClean="0"/>
              <a:t>Educational Enrolment Consulting Website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thongtintuyensinh.com</a:t>
            </a:r>
            <a:r>
              <a:rPr lang="en-US" u="sng" dirty="0" smtClean="0"/>
              <a:t>)</a:t>
            </a:r>
          </a:p>
          <a:p>
            <a:pPr marL="800100" lvl="1" indent="-342900">
              <a:buFontTx/>
              <a:buAutoNum type="alphaLcPeriod"/>
            </a:pPr>
            <a:endParaRPr lang="en-US" u="sng" dirty="0" smtClean="0"/>
          </a:p>
          <a:p>
            <a:pPr marL="800100" lvl="1" indent="-342900">
              <a:buAutoNum type="alphaLcPeriod" startAt="4"/>
            </a:pPr>
            <a:r>
              <a:rPr lang="en-US" dirty="0" smtClean="0"/>
              <a:t>Vietnamese Course </a:t>
            </a:r>
            <a:r>
              <a:rPr lang="en-US" dirty="0"/>
              <a:t>Supermarket </a:t>
            </a:r>
          </a:p>
          <a:p>
            <a:pPr lvl="2"/>
            <a:r>
              <a:rPr lang="en-US" dirty="0" smtClean="0"/>
              <a:t>(</a:t>
            </a: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hieuhoc.com</a:t>
            </a:r>
            <a:r>
              <a:rPr lang="en-US" u="sng" dirty="0" smtClean="0"/>
              <a:t>)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B53-E602-440F-BA3C-CA7A9E9302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9gl">
  <a:themeElements>
    <a:clrScheme name="Office Theme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cdb2004169gl</Template>
  <TotalTime>780</TotalTime>
  <Words>2004</Words>
  <Application>Microsoft Office PowerPoint</Application>
  <PresentationFormat>On-screen Show (4:3)</PresentationFormat>
  <Paragraphs>702</Paragraphs>
  <Slides>62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cdb2004169gl</vt:lpstr>
      <vt:lpstr>Image</vt:lpstr>
      <vt:lpstr>Vietnamese Education Information Portal</vt:lpstr>
      <vt:lpstr>Members</vt:lpstr>
      <vt:lpstr>Contents</vt:lpstr>
      <vt:lpstr>I. Project Introduction</vt:lpstr>
      <vt:lpstr>I. Project Introduction (1/5)</vt:lpstr>
      <vt:lpstr>I. Project Introduction (2/5)</vt:lpstr>
      <vt:lpstr>I. Project Introduction (3/5)</vt:lpstr>
      <vt:lpstr>I. Project Introduction (4/5)</vt:lpstr>
      <vt:lpstr>I. Project Introduction (5/5)</vt:lpstr>
      <vt:lpstr>II. Management Plan</vt:lpstr>
      <vt:lpstr>II. Management Plan (1/5)</vt:lpstr>
      <vt:lpstr>II. Management Plan (2/5)</vt:lpstr>
      <vt:lpstr>II. Management Plan (3/5)</vt:lpstr>
      <vt:lpstr>II. Management Plan (4/5)</vt:lpstr>
      <vt:lpstr>II. Management Plan (5/5)</vt:lpstr>
      <vt:lpstr>III. Requirements Specifications</vt:lpstr>
      <vt:lpstr>III. Requirements Specifications (1/7)</vt:lpstr>
      <vt:lpstr>III. Requirements Specifications (2/7)</vt:lpstr>
      <vt:lpstr>III. Requirements Specifications (3/7)</vt:lpstr>
      <vt:lpstr>III. Requirements Specifications (4/7)</vt:lpstr>
      <vt:lpstr>III. Requirements Specifications (5/7)</vt:lpstr>
      <vt:lpstr>III. Requirements Specifications (6/7)</vt:lpstr>
      <vt:lpstr>III. Requirements Specifications (7/7)</vt:lpstr>
      <vt:lpstr>IV. Solutions and Design Definition</vt:lpstr>
      <vt:lpstr>IV. Solutions and Design Definition (1/13)</vt:lpstr>
      <vt:lpstr>IV. Solutions and Design Definition (2/13)</vt:lpstr>
      <vt:lpstr>IV. Solutions and Design Definition (3/13)</vt:lpstr>
      <vt:lpstr>IV. Solutions and Design Definition (4/13)</vt:lpstr>
      <vt:lpstr>IV. Solutions and Design Definition (5/13)</vt:lpstr>
      <vt:lpstr>IV. Solutions and Design Definition (6/13)</vt:lpstr>
      <vt:lpstr>IV. Solutions and Design Definition (7/13)</vt:lpstr>
      <vt:lpstr>IV. Solutions and Design Definition (8/13)</vt:lpstr>
      <vt:lpstr>IV. Solutions and Design Definition (9/13)</vt:lpstr>
      <vt:lpstr>IV. Solutions and Design Definition (10/13)</vt:lpstr>
      <vt:lpstr>IV. Solutions and Design Definition (11/13)</vt:lpstr>
      <vt:lpstr>IV. Solutions and Design Definition (12/13)</vt:lpstr>
      <vt:lpstr>IV. Solutions and Design Definition (13/13)</vt:lpstr>
      <vt:lpstr>V. Implementation (1/3)</vt:lpstr>
      <vt:lpstr>V. Implementation (2/3)</vt:lpstr>
      <vt:lpstr>V. Implementation (3/3)</vt:lpstr>
      <vt:lpstr>VI. Testing and Quality Assurance (1/7)</vt:lpstr>
      <vt:lpstr>VI. Testing and Quality Assurance (2/7)</vt:lpstr>
      <vt:lpstr>VI. Testing and Quality Assurance (3/7)</vt:lpstr>
      <vt:lpstr>VI. Testing and Quality Assurance (4/7)</vt:lpstr>
      <vt:lpstr>VI. Testing and Quality Assurance (5/7)</vt:lpstr>
      <vt:lpstr>VI. Testing and Quality Assurance (6/7)</vt:lpstr>
      <vt:lpstr>VI. Testing and Quality Assurance (7/7)</vt:lpstr>
      <vt:lpstr>VIII. Final Judging &amp; Conclusions</vt:lpstr>
      <vt:lpstr>VIII. Final Judging &amp; Conclusions (1/5)</vt:lpstr>
      <vt:lpstr>VIII. Final Judging &amp; Conclusions (1/5)</vt:lpstr>
      <vt:lpstr>VIII. Final Judging &amp; Conclusions (2/5)</vt:lpstr>
      <vt:lpstr>VIII. Final Judging &amp; Conclusions (3/5)</vt:lpstr>
      <vt:lpstr>VIII. Final Judging &amp; Conclusions (4/5)</vt:lpstr>
      <vt:lpstr>VIII. Final Judging &amp; Conclusions (5/5)</vt:lpstr>
      <vt:lpstr>VIII. Final Judging &amp; Conclusions (5/5)</vt:lpstr>
      <vt:lpstr>VIII. Final Judging &amp; Conclusions (5/5)</vt:lpstr>
      <vt:lpstr>VIII. Final Judging &amp; Conclusions (5/5)</vt:lpstr>
      <vt:lpstr>VIII. Final Judging &amp; Conclusions (5/5)</vt:lpstr>
      <vt:lpstr>VIII. Final Judging &amp; Conclusions (5/5)</vt:lpstr>
      <vt:lpstr>VII. Demo</vt:lpstr>
      <vt:lpstr>IX. Q &amp; 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Vietnamese Education Information Portal</dc:title>
  <dc:creator>Pharos</dc:creator>
  <cp:lastModifiedBy>Pharos</cp:lastModifiedBy>
  <cp:revision>181</cp:revision>
  <dcterms:created xsi:type="dcterms:W3CDTF">2011-04-23T01:16:49Z</dcterms:created>
  <dcterms:modified xsi:type="dcterms:W3CDTF">2011-04-26T10:23:54Z</dcterms:modified>
</cp:coreProperties>
</file>