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76" r:id="rId2"/>
    <p:sldId id="257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312" r:id="rId16"/>
    <p:sldId id="313" r:id="rId17"/>
    <p:sldId id="296" r:id="rId18"/>
    <p:sldId id="314" r:id="rId19"/>
    <p:sldId id="297" r:id="rId20"/>
    <p:sldId id="298" r:id="rId21"/>
    <p:sldId id="299" r:id="rId22"/>
    <p:sldId id="300" r:id="rId23"/>
    <p:sldId id="301" r:id="rId24"/>
    <p:sldId id="343" r:id="rId25"/>
    <p:sldId id="344" r:id="rId26"/>
    <p:sldId id="345" r:id="rId27"/>
    <p:sldId id="349" r:id="rId28"/>
    <p:sldId id="346" r:id="rId29"/>
    <p:sldId id="347" r:id="rId30"/>
    <p:sldId id="348" r:id="rId31"/>
    <p:sldId id="302" r:id="rId32"/>
    <p:sldId id="339" r:id="rId33"/>
    <p:sldId id="304" r:id="rId34"/>
    <p:sldId id="305" r:id="rId35"/>
    <p:sldId id="306" r:id="rId36"/>
    <p:sldId id="350" r:id="rId37"/>
    <p:sldId id="307" r:id="rId38"/>
    <p:sldId id="352" r:id="rId39"/>
    <p:sldId id="308" r:id="rId40"/>
    <p:sldId id="309" r:id="rId41"/>
    <p:sldId id="310" r:id="rId42"/>
    <p:sldId id="311" r:id="rId43"/>
    <p:sldId id="293" r:id="rId44"/>
    <p:sldId id="316" r:id="rId45"/>
    <p:sldId id="317" r:id="rId46"/>
    <p:sldId id="318" r:id="rId47"/>
    <p:sldId id="340" r:id="rId48"/>
    <p:sldId id="341" r:id="rId49"/>
    <p:sldId id="342" r:id="rId50"/>
    <p:sldId id="319" r:id="rId51"/>
    <p:sldId id="320" r:id="rId52"/>
    <p:sldId id="328" r:id="rId53"/>
    <p:sldId id="329" r:id="rId54"/>
    <p:sldId id="321" r:id="rId55"/>
    <p:sldId id="330" r:id="rId56"/>
    <p:sldId id="354" r:id="rId57"/>
    <p:sldId id="322" r:id="rId58"/>
    <p:sldId id="323" r:id="rId59"/>
    <p:sldId id="324" r:id="rId60"/>
    <p:sldId id="325" r:id="rId61"/>
    <p:sldId id="326" r:id="rId62"/>
    <p:sldId id="327" r:id="rId63"/>
    <p:sldId id="331" r:id="rId64"/>
    <p:sldId id="332" r:id="rId65"/>
    <p:sldId id="333" r:id="rId66"/>
    <p:sldId id="334" r:id="rId67"/>
    <p:sldId id="335" r:id="rId68"/>
    <p:sldId id="353" r:id="rId69"/>
    <p:sldId id="336" r:id="rId70"/>
    <p:sldId id="337" r:id="rId71"/>
    <p:sldId id="275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6600"/>
    <a:srgbClr val="33CCCC"/>
    <a:srgbClr val="9942E0"/>
    <a:srgbClr val="FFCC66"/>
    <a:srgbClr val="63ECEF"/>
    <a:srgbClr val="00CC99"/>
    <a:srgbClr val="56B0CC"/>
    <a:srgbClr val="CCE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5" autoAdjust="0"/>
    <p:restoredTop sz="90166" autoAdjust="0"/>
  </p:normalViewPr>
  <p:slideViewPr>
    <p:cSldViewPr>
      <p:cViewPr varScale="1">
        <p:scale>
          <a:sx n="78" d="100"/>
          <a:sy n="78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35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F4294-C2E7-4AF8-AC18-5DE559121B68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6B8E1-D0B6-4F36-85CD-D43D54027E9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6433032-44AB-4807-8EE7-7833B072F26D}" type="parTrans" cxnId="{C47072AE-4A8D-40CD-B9B0-29A29782A496}">
      <dgm:prSet/>
      <dgm:spPr/>
      <dgm:t>
        <a:bodyPr/>
        <a:lstStyle/>
        <a:p>
          <a:endParaRPr lang="en-US"/>
        </a:p>
      </dgm:t>
    </dgm:pt>
    <dgm:pt modelId="{703CDE8E-802A-42C9-8B77-3E4895384964}" type="sibTrans" cxnId="{C47072AE-4A8D-40CD-B9B0-29A29782A496}">
      <dgm:prSet/>
      <dgm:spPr/>
      <dgm:t>
        <a:bodyPr/>
        <a:lstStyle/>
        <a:p>
          <a:endParaRPr lang="en-US"/>
        </a:p>
      </dgm:t>
    </dgm:pt>
    <dgm:pt modelId="{930A43FC-72B8-4BA0-925C-E40A6D8005C6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20%</a:t>
          </a:r>
          <a:r>
            <a:rPr lang="en-US" sz="20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  search queries on the Internet: finding places</a:t>
          </a:r>
          <a:endParaRPr lang="en-US" sz="20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C8BC82B1-F9A6-4487-AD63-C3D04B6A3C71}" type="parTrans" cxnId="{CCF9AD4C-54E5-4C1B-B981-F97B5B3FCB51}">
      <dgm:prSet/>
      <dgm:spPr/>
      <dgm:t>
        <a:bodyPr/>
        <a:lstStyle/>
        <a:p>
          <a:endParaRPr lang="en-US"/>
        </a:p>
      </dgm:t>
    </dgm:pt>
    <dgm:pt modelId="{9A116922-2BB5-42D8-973E-534103EAA4B5}" type="sibTrans" cxnId="{CCF9AD4C-54E5-4C1B-B981-F97B5B3FCB51}">
      <dgm:prSet/>
      <dgm:spPr/>
      <dgm:t>
        <a:bodyPr/>
        <a:lstStyle/>
        <a:p>
          <a:endParaRPr lang="en-US"/>
        </a:p>
      </dgm:t>
    </dgm:pt>
    <dgm:pt modelId="{014A8ADD-32EB-41E6-926E-6BD5C22761B9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Results are not determinable enough</a:t>
          </a:r>
          <a:endParaRPr lang="en-US" dirty="0">
            <a:solidFill>
              <a:schemeClr val="tx2"/>
            </a:solidFill>
          </a:endParaRPr>
        </a:p>
      </dgm:t>
    </dgm:pt>
    <dgm:pt modelId="{E3452AB2-B78D-4AA4-80BE-3CE193CF2923}" type="parTrans" cxnId="{2072EB8B-F44F-45D6-9862-24518839F49D}">
      <dgm:prSet/>
      <dgm:spPr/>
      <dgm:t>
        <a:bodyPr/>
        <a:lstStyle/>
        <a:p>
          <a:endParaRPr lang="en-US"/>
        </a:p>
      </dgm:t>
    </dgm:pt>
    <dgm:pt modelId="{B8F017B4-C870-4858-8961-E681D6D510CC}" type="sibTrans" cxnId="{2072EB8B-F44F-45D6-9862-24518839F49D}">
      <dgm:prSet/>
      <dgm:spPr/>
      <dgm:t>
        <a:bodyPr/>
        <a:lstStyle/>
        <a:p>
          <a:endParaRPr lang="en-US"/>
        </a:p>
      </dgm:t>
    </dgm:pt>
    <dgm:pt modelId="{3FA3EB76-B537-445E-BA8A-6DC1DE6509F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0FE4A29B-80D8-4EB7-9746-323FD6AAA172}" type="parTrans" cxnId="{E06AEE77-B6D0-423A-914F-58BA9E0C77C1}">
      <dgm:prSet/>
      <dgm:spPr/>
      <dgm:t>
        <a:bodyPr/>
        <a:lstStyle/>
        <a:p>
          <a:endParaRPr lang="en-US"/>
        </a:p>
      </dgm:t>
    </dgm:pt>
    <dgm:pt modelId="{8AFFA842-238A-403C-B167-3D4C98AF3A1F}" type="sibTrans" cxnId="{E06AEE77-B6D0-423A-914F-58BA9E0C77C1}">
      <dgm:prSet/>
      <dgm:spPr/>
      <dgm:t>
        <a:bodyPr/>
        <a:lstStyle/>
        <a:p>
          <a:endParaRPr lang="en-US"/>
        </a:p>
      </dgm:t>
    </dgm:pt>
    <dgm:pt modelId="{8AAC5F6F-2F9B-40DD-B552-E0804403F1F0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Make users confused</a:t>
          </a:r>
          <a:endParaRPr lang="en-US" dirty="0">
            <a:solidFill>
              <a:schemeClr val="tx2"/>
            </a:solidFill>
          </a:endParaRPr>
        </a:p>
      </dgm:t>
    </dgm:pt>
    <dgm:pt modelId="{80CB0464-B50E-4832-89E3-5E2BA7E8E130}" type="parTrans" cxnId="{C85174AA-64FC-41FE-82A8-3C28C2DE694E}">
      <dgm:prSet/>
      <dgm:spPr/>
      <dgm:t>
        <a:bodyPr/>
        <a:lstStyle/>
        <a:p>
          <a:endParaRPr lang="en-US"/>
        </a:p>
      </dgm:t>
    </dgm:pt>
    <dgm:pt modelId="{56F8A29C-1FBC-4B57-A110-D71DB369BE26}" type="sibTrans" cxnId="{C85174AA-64FC-41FE-82A8-3C28C2DE694E}">
      <dgm:prSet/>
      <dgm:spPr/>
      <dgm:t>
        <a:bodyPr/>
        <a:lstStyle/>
        <a:p>
          <a:endParaRPr lang="en-US"/>
        </a:p>
      </dgm:t>
    </dgm:pt>
    <dgm:pt modelId="{04BB5A34-CC0A-40FD-A925-7EE31F0E670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9892BA1-811F-4972-9037-7F2CF49293C9}" type="parTrans" cxnId="{22E7D5E9-7C2B-4BF1-84F0-78C7A9015371}">
      <dgm:prSet/>
      <dgm:spPr/>
      <dgm:t>
        <a:bodyPr/>
        <a:lstStyle/>
        <a:p>
          <a:endParaRPr lang="en-US"/>
        </a:p>
      </dgm:t>
    </dgm:pt>
    <dgm:pt modelId="{8A65DDA5-6E96-4FC8-BBC6-94DDC4D225FF}" type="sibTrans" cxnId="{22E7D5E9-7C2B-4BF1-84F0-78C7A9015371}">
      <dgm:prSet/>
      <dgm:spPr/>
      <dgm:t>
        <a:bodyPr/>
        <a:lstStyle/>
        <a:p>
          <a:endParaRPr lang="en-US"/>
        </a:p>
      </dgm:t>
    </dgm:pt>
    <dgm:pt modelId="{DF6295F3-18B0-4F69-9583-2BD0A46913F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3A76D8F-4B27-4078-80CD-C57D2C31D773}" type="sibTrans" cxnId="{43C48657-8B27-4C5E-9CCF-BACAE20DFA6B}">
      <dgm:prSet/>
      <dgm:spPr/>
      <dgm:t>
        <a:bodyPr/>
        <a:lstStyle/>
        <a:p>
          <a:endParaRPr lang="en-US"/>
        </a:p>
      </dgm:t>
    </dgm:pt>
    <dgm:pt modelId="{04BE974D-7DCA-43ED-9CA6-65A39D2B8472}" type="parTrans" cxnId="{43C48657-8B27-4C5E-9CCF-BACAE20DFA6B}">
      <dgm:prSet/>
      <dgm:spPr/>
      <dgm:t>
        <a:bodyPr/>
        <a:lstStyle/>
        <a:p>
          <a:endParaRPr lang="en-US"/>
        </a:p>
      </dgm:t>
    </dgm:pt>
    <dgm:pt modelId="{9E67EEE7-69C6-4F7A-9B4E-3FEF412DCF19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End up going to wrong places!</a:t>
          </a:r>
          <a:endParaRPr lang="en-US" dirty="0">
            <a:solidFill>
              <a:schemeClr val="tx2"/>
            </a:solidFill>
          </a:endParaRPr>
        </a:p>
      </dgm:t>
    </dgm:pt>
    <dgm:pt modelId="{0D9E9F5E-F524-4068-B2F9-251B3C7B4FB0}" type="parTrans" cxnId="{A23CB554-6359-4B41-A378-21E1919B5165}">
      <dgm:prSet/>
      <dgm:spPr/>
      <dgm:t>
        <a:bodyPr/>
        <a:lstStyle/>
        <a:p>
          <a:endParaRPr lang="en-US"/>
        </a:p>
      </dgm:t>
    </dgm:pt>
    <dgm:pt modelId="{E37CAD37-EAFA-42E5-B372-92824DE4A8F4}" type="sibTrans" cxnId="{A23CB554-6359-4B41-A378-21E1919B5165}">
      <dgm:prSet/>
      <dgm:spPr/>
      <dgm:t>
        <a:bodyPr/>
        <a:lstStyle/>
        <a:p>
          <a:endParaRPr lang="en-US"/>
        </a:p>
      </dgm:t>
    </dgm:pt>
    <dgm:pt modelId="{B075843F-4435-4800-84B7-9776FF3EAC89}" type="pres">
      <dgm:prSet presAssocID="{76FF4294-C2E7-4AF8-AC18-5DE559121B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CFA50-5757-4172-9D8B-40AF808D5CB3}" type="pres">
      <dgm:prSet presAssocID="{3416B8E1-D0B6-4F36-85CD-D43D54027E9D}" presName="composite" presStyleCnt="0"/>
      <dgm:spPr/>
    </dgm:pt>
    <dgm:pt modelId="{F93AC07E-005E-46EC-8453-CA62879208F6}" type="pres">
      <dgm:prSet presAssocID="{3416B8E1-D0B6-4F36-85CD-D43D54027E9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C9858-C437-4761-8493-AFBC91EF0770}" type="pres">
      <dgm:prSet presAssocID="{3416B8E1-D0B6-4F36-85CD-D43D54027E9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CB578-603D-4C98-90C0-7E3FE2736EDF}" type="pres">
      <dgm:prSet presAssocID="{703CDE8E-802A-42C9-8B77-3E4895384964}" presName="sp" presStyleCnt="0"/>
      <dgm:spPr/>
    </dgm:pt>
    <dgm:pt modelId="{253C414F-F597-465A-9C0E-44B7A9260B55}" type="pres">
      <dgm:prSet presAssocID="{DF6295F3-18B0-4F69-9583-2BD0A46913F5}" presName="composite" presStyleCnt="0"/>
      <dgm:spPr/>
    </dgm:pt>
    <dgm:pt modelId="{188C8CC1-D301-47AC-B839-7BF112C91815}" type="pres">
      <dgm:prSet presAssocID="{DF6295F3-18B0-4F69-9583-2BD0A46913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FA47-12CE-4B21-82D3-E89BBEBBE655}" type="pres">
      <dgm:prSet presAssocID="{DF6295F3-18B0-4F69-9583-2BD0A46913F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4B1C8-76EC-4019-B5FE-33F17CD2BD90}" type="pres">
      <dgm:prSet presAssocID="{A3A76D8F-4B27-4078-80CD-C57D2C31D773}" presName="sp" presStyleCnt="0"/>
      <dgm:spPr/>
    </dgm:pt>
    <dgm:pt modelId="{A3006704-2C0B-47E3-8437-134B4D7B2F01}" type="pres">
      <dgm:prSet presAssocID="{3FA3EB76-B537-445E-BA8A-6DC1DE6509F5}" presName="composite" presStyleCnt="0"/>
      <dgm:spPr/>
    </dgm:pt>
    <dgm:pt modelId="{8A30EABA-6001-4B56-87D5-521086F06A0C}" type="pres">
      <dgm:prSet presAssocID="{3FA3EB76-B537-445E-BA8A-6DC1DE6509F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8CD86-703A-4F18-A553-4A4219DD2BE8}" type="pres">
      <dgm:prSet presAssocID="{3FA3EB76-B537-445E-BA8A-6DC1DE6509F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2CE97-E776-49EA-887A-E8981C6C6F71}" type="pres">
      <dgm:prSet presAssocID="{8AFFA842-238A-403C-B167-3D4C98AF3A1F}" presName="sp" presStyleCnt="0"/>
      <dgm:spPr/>
    </dgm:pt>
    <dgm:pt modelId="{414F991F-5860-4B5B-86F2-2E27AE21CEF3}" type="pres">
      <dgm:prSet presAssocID="{04BB5A34-CC0A-40FD-A925-7EE31F0E6706}" presName="composite" presStyleCnt="0"/>
      <dgm:spPr/>
    </dgm:pt>
    <dgm:pt modelId="{287E5A55-D892-4DE0-8B97-0A89B5EAA5CE}" type="pres">
      <dgm:prSet presAssocID="{04BB5A34-CC0A-40FD-A925-7EE31F0E670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6F823-5E04-48A5-9DC0-E82C58611635}" type="pres">
      <dgm:prSet presAssocID="{04BB5A34-CC0A-40FD-A925-7EE31F0E670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E9BBE-A6EE-471F-B368-3C9343ACB9B2}" type="presOf" srcId="{04BB5A34-CC0A-40FD-A925-7EE31F0E6706}" destId="{287E5A55-D892-4DE0-8B97-0A89B5EAA5CE}" srcOrd="0" destOrd="0" presId="urn:microsoft.com/office/officeart/2005/8/layout/chevron2"/>
    <dgm:cxn modelId="{249E4FA7-3579-49E2-9B36-EED68E693509}" type="presOf" srcId="{DF6295F3-18B0-4F69-9583-2BD0A46913F5}" destId="{188C8CC1-D301-47AC-B839-7BF112C91815}" srcOrd="0" destOrd="0" presId="urn:microsoft.com/office/officeart/2005/8/layout/chevron2"/>
    <dgm:cxn modelId="{40D0712E-793D-41B9-B940-ACCBC2AE687A}" type="presOf" srcId="{3416B8E1-D0B6-4F36-85CD-D43D54027E9D}" destId="{F93AC07E-005E-46EC-8453-CA62879208F6}" srcOrd="0" destOrd="0" presId="urn:microsoft.com/office/officeart/2005/8/layout/chevron2"/>
    <dgm:cxn modelId="{5D99D60F-BB6D-4866-B400-DCFD65FC7524}" type="presOf" srcId="{76FF4294-C2E7-4AF8-AC18-5DE559121B68}" destId="{B075843F-4435-4800-84B7-9776FF3EAC89}" srcOrd="0" destOrd="0" presId="urn:microsoft.com/office/officeart/2005/8/layout/chevron2"/>
    <dgm:cxn modelId="{F02F0D8C-782C-44B2-86DA-0717E5168DB9}" type="presOf" srcId="{3FA3EB76-B537-445E-BA8A-6DC1DE6509F5}" destId="{8A30EABA-6001-4B56-87D5-521086F06A0C}" srcOrd="0" destOrd="0" presId="urn:microsoft.com/office/officeart/2005/8/layout/chevron2"/>
    <dgm:cxn modelId="{D1DA4DC8-1EF7-47CB-87CE-7676FBEFC685}" type="presOf" srcId="{8AAC5F6F-2F9B-40DD-B552-E0804403F1F0}" destId="{B0E8CD86-703A-4F18-A553-4A4219DD2BE8}" srcOrd="0" destOrd="0" presId="urn:microsoft.com/office/officeart/2005/8/layout/chevron2"/>
    <dgm:cxn modelId="{43C48657-8B27-4C5E-9CCF-BACAE20DFA6B}" srcId="{76FF4294-C2E7-4AF8-AC18-5DE559121B68}" destId="{DF6295F3-18B0-4F69-9583-2BD0A46913F5}" srcOrd="1" destOrd="0" parTransId="{04BE974D-7DCA-43ED-9CA6-65A39D2B8472}" sibTransId="{A3A76D8F-4B27-4078-80CD-C57D2C31D773}"/>
    <dgm:cxn modelId="{22E7D5E9-7C2B-4BF1-84F0-78C7A9015371}" srcId="{76FF4294-C2E7-4AF8-AC18-5DE559121B68}" destId="{04BB5A34-CC0A-40FD-A925-7EE31F0E6706}" srcOrd="3" destOrd="0" parTransId="{B9892BA1-811F-4972-9037-7F2CF49293C9}" sibTransId="{8A65DDA5-6E96-4FC8-BBC6-94DDC4D225FF}"/>
    <dgm:cxn modelId="{C47072AE-4A8D-40CD-B9B0-29A29782A496}" srcId="{76FF4294-C2E7-4AF8-AC18-5DE559121B68}" destId="{3416B8E1-D0B6-4F36-85CD-D43D54027E9D}" srcOrd="0" destOrd="0" parTransId="{E6433032-44AB-4807-8EE7-7833B072F26D}" sibTransId="{703CDE8E-802A-42C9-8B77-3E4895384964}"/>
    <dgm:cxn modelId="{1E68C2F2-F577-4CAA-B76D-2784C326A5D9}" type="presOf" srcId="{9E67EEE7-69C6-4F7A-9B4E-3FEF412DCF19}" destId="{A806F823-5E04-48A5-9DC0-E82C58611635}" srcOrd="0" destOrd="0" presId="urn:microsoft.com/office/officeart/2005/8/layout/chevron2"/>
    <dgm:cxn modelId="{C85174AA-64FC-41FE-82A8-3C28C2DE694E}" srcId="{3FA3EB76-B537-445E-BA8A-6DC1DE6509F5}" destId="{8AAC5F6F-2F9B-40DD-B552-E0804403F1F0}" srcOrd="0" destOrd="0" parTransId="{80CB0464-B50E-4832-89E3-5E2BA7E8E130}" sibTransId="{56F8A29C-1FBC-4B57-A110-D71DB369BE26}"/>
    <dgm:cxn modelId="{E06AEE77-B6D0-423A-914F-58BA9E0C77C1}" srcId="{76FF4294-C2E7-4AF8-AC18-5DE559121B68}" destId="{3FA3EB76-B537-445E-BA8A-6DC1DE6509F5}" srcOrd="2" destOrd="0" parTransId="{0FE4A29B-80D8-4EB7-9746-323FD6AAA172}" sibTransId="{8AFFA842-238A-403C-B167-3D4C98AF3A1F}"/>
    <dgm:cxn modelId="{1DD4C4F5-6CDC-43C5-9AA8-1460E4EA1048}" type="presOf" srcId="{014A8ADD-32EB-41E6-926E-6BD5C22761B9}" destId="{0828FA47-12CE-4B21-82D3-E89BBEBBE655}" srcOrd="0" destOrd="0" presId="urn:microsoft.com/office/officeart/2005/8/layout/chevron2"/>
    <dgm:cxn modelId="{CCF9AD4C-54E5-4C1B-B981-F97B5B3FCB51}" srcId="{3416B8E1-D0B6-4F36-85CD-D43D54027E9D}" destId="{930A43FC-72B8-4BA0-925C-E40A6D8005C6}" srcOrd="0" destOrd="0" parTransId="{C8BC82B1-F9A6-4487-AD63-C3D04B6A3C71}" sibTransId="{9A116922-2BB5-42D8-973E-534103EAA4B5}"/>
    <dgm:cxn modelId="{2072EB8B-F44F-45D6-9862-24518839F49D}" srcId="{DF6295F3-18B0-4F69-9583-2BD0A46913F5}" destId="{014A8ADD-32EB-41E6-926E-6BD5C22761B9}" srcOrd="0" destOrd="0" parTransId="{E3452AB2-B78D-4AA4-80BE-3CE193CF2923}" sibTransId="{B8F017B4-C870-4858-8961-E681D6D510CC}"/>
    <dgm:cxn modelId="{A23CB554-6359-4B41-A378-21E1919B5165}" srcId="{04BB5A34-CC0A-40FD-A925-7EE31F0E6706}" destId="{9E67EEE7-69C6-4F7A-9B4E-3FEF412DCF19}" srcOrd="0" destOrd="0" parTransId="{0D9E9F5E-F524-4068-B2F9-251B3C7B4FB0}" sibTransId="{E37CAD37-EAFA-42E5-B372-92824DE4A8F4}"/>
    <dgm:cxn modelId="{49043EDA-F09F-44ED-81EA-09670DE1C912}" type="presOf" srcId="{930A43FC-72B8-4BA0-925C-E40A6D8005C6}" destId="{D88C9858-C437-4761-8493-AFBC91EF0770}" srcOrd="0" destOrd="0" presId="urn:microsoft.com/office/officeart/2005/8/layout/chevron2"/>
    <dgm:cxn modelId="{5C4EDBF5-8141-453B-8B82-BD055C891EF1}" type="presParOf" srcId="{B075843F-4435-4800-84B7-9776FF3EAC89}" destId="{08CCFA50-5757-4172-9D8B-40AF808D5CB3}" srcOrd="0" destOrd="0" presId="urn:microsoft.com/office/officeart/2005/8/layout/chevron2"/>
    <dgm:cxn modelId="{AA2191CF-DFBB-4E19-A1FB-CD13D2A47677}" type="presParOf" srcId="{08CCFA50-5757-4172-9D8B-40AF808D5CB3}" destId="{F93AC07E-005E-46EC-8453-CA62879208F6}" srcOrd="0" destOrd="0" presId="urn:microsoft.com/office/officeart/2005/8/layout/chevron2"/>
    <dgm:cxn modelId="{99029F99-2746-4EA8-8795-48F7B3E757FB}" type="presParOf" srcId="{08CCFA50-5757-4172-9D8B-40AF808D5CB3}" destId="{D88C9858-C437-4761-8493-AFBC91EF0770}" srcOrd="1" destOrd="0" presId="urn:microsoft.com/office/officeart/2005/8/layout/chevron2"/>
    <dgm:cxn modelId="{F6E52299-E3AA-49F0-AF53-CED5D34642F1}" type="presParOf" srcId="{B075843F-4435-4800-84B7-9776FF3EAC89}" destId="{98FCB578-603D-4C98-90C0-7E3FE2736EDF}" srcOrd="1" destOrd="0" presId="urn:microsoft.com/office/officeart/2005/8/layout/chevron2"/>
    <dgm:cxn modelId="{7A613010-56C3-4E90-89AD-020EE07340CD}" type="presParOf" srcId="{B075843F-4435-4800-84B7-9776FF3EAC89}" destId="{253C414F-F597-465A-9C0E-44B7A9260B55}" srcOrd="2" destOrd="0" presId="urn:microsoft.com/office/officeart/2005/8/layout/chevron2"/>
    <dgm:cxn modelId="{5FFF51BC-032B-4959-A6BB-85521E0CA520}" type="presParOf" srcId="{253C414F-F597-465A-9C0E-44B7A9260B55}" destId="{188C8CC1-D301-47AC-B839-7BF112C91815}" srcOrd="0" destOrd="0" presId="urn:microsoft.com/office/officeart/2005/8/layout/chevron2"/>
    <dgm:cxn modelId="{3045A6D1-E25E-447D-9434-8F00D7D11370}" type="presParOf" srcId="{253C414F-F597-465A-9C0E-44B7A9260B55}" destId="{0828FA47-12CE-4B21-82D3-E89BBEBBE655}" srcOrd="1" destOrd="0" presId="urn:microsoft.com/office/officeart/2005/8/layout/chevron2"/>
    <dgm:cxn modelId="{1E046323-87A5-4B1D-809A-D09AA38B0316}" type="presParOf" srcId="{B075843F-4435-4800-84B7-9776FF3EAC89}" destId="{B854B1C8-76EC-4019-B5FE-33F17CD2BD90}" srcOrd="3" destOrd="0" presId="urn:microsoft.com/office/officeart/2005/8/layout/chevron2"/>
    <dgm:cxn modelId="{A1628696-BB22-4B0D-BA4D-61D2A8FB1F42}" type="presParOf" srcId="{B075843F-4435-4800-84B7-9776FF3EAC89}" destId="{A3006704-2C0B-47E3-8437-134B4D7B2F01}" srcOrd="4" destOrd="0" presId="urn:microsoft.com/office/officeart/2005/8/layout/chevron2"/>
    <dgm:cxn modelId="{AF1DC668-AB8F-4C92-9225-875857579709}" type="presParOf" srcId="{A3006704-2C0B-47E3-8437-134B4D7B2F01}" destId="{8A30EABA-6001-4B56-87D5-521086F06A0C}" srcOrd="0" destOrd="0" presId="urn:microsoft.com/office/officeart/2005/8/layout/chevron2"/>
    <dgm:cxn modelId="{CA40C15E-276F-4931-BFB1-43480680DCCC}" type="presParOf" srcId="{A3006704-2C0B-47E3-8437-134B4D7B2F01}" destId="{B0E8CD86-703A-4F18-A553-4A4219DD2BE8}" srcOrd="1" destOrd="0" presId="urn:microsoft.com/office/officeart/2005/8/layout/chevron2"/>
    <dgm:cxn modelId="{39DB4978-DB03-44E5-9581-E23CF0D469EB}" type="presParOf" srcId="{B075843F-4435-4800-84B7-9776FF3EAC89}" destId="{A532CE97-E776-49EA-887A-E8981C6C6F71}" srcOrd="5" destOrd="0" presId="urn:microsoft.com/office/officeart/2005/8/layout/chevron2"/>
    <dgm:cxn modelId="{9E115EAE-B212-434A-9890-EE4A06597181}" type="presParOf" srcId="{B075843F-4435-4800-84B7-9776FF3EAC89}" destId="{414F991F-5860-4B5B-86F2-2E27AE21CEF3}" srcOrd="6" destOrd="0" presId="urn:microsoft.com/office/officeart/2005/8/layout/chevron2"/>
    <dgm:cxn modelId="{57DE3B0B-90B7-4EA3-9947-02D0568B9E9E}" type="presParOf" srcId="{414F991F-5860-4B5B-86F2-2E27AE21CEF3}" destId="{287E5A55-D892-4DE0-8B97-0A89B5EAA5CE}" srcOrd="0" destOrd="0" presId="urn:microsoft.com/office/officeart/2005/8/layout/chevron2"/>
    <dgm:cxn modelId="{58A8296D-1B47-4D0E-8975-2F546772C660}" type="presParOf" srcId="{414F991F-5860-4B5B-86F2-2E27AE21CEF3}" destId="{A806F823-5E04-48A5-9DC0-E82C586116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AC07E-005E-46EC-8453-CA62879208F6}">
      <dsp:nvSpPr>
        <dsp:cNvPr id="0" name=""/>
        <dsp:cNvSpPr/>
      </dsp:nvSpPr>
      <dsp:spPr>
        <a:xfrm rot="5400000">
          <a:off x="-165132" y="167812"/>
          <a:ext cx="1100881" cy="770617"/>
        </a:xfrm>
        <a:prstGeom prst="chevron">
          <a:avLst/>
        </a:prstGeom>
        <a:solidFill>
          <a:schemeClr val="accent1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endParaRPr lang="en-US" sz="2200" kern="1200" dirty="0"/>
        </a:p>
      </dsp:txBody>
      <dsp:txXfrm rot="-5400000">
        <a:off x="1" y="387989"/>
        <a:ext cx="770617" cy="330264"/>
      </dsp:txXfrm>
    </dsp:sp>
    <dsp:sp modelId="{D88C9858-C437-4761-8493-AFBC91EF0770}">
      <dsp:nvSpPr>
        <dsp:cNvPr id="0" name=""/>
        <dsp:cNvSpPr/>
      </dsp:nvSpPr>
      <dsp:spPr>
        <a:xfrm rot="5400000">
          <a:off x="3608922" y="-2835624"/>
          <a:ext cx="715573" cy="6392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20%</a:t>
          </a:r>
          <a:r>
            <a:rPr lang="en-US" sz="20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  search queries on the Internet: finding places</a:t>
          </a:r>
          <a:endParaRPr lang="en-US" sz="20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 rot="-5400000">
        <a:off x="770618" y="37611"/>
        <a:ext cx="6357251" cy="645711"/>
      </dsp:txXfrm>
    </dsp:sp>
    <dsp:sp modelId="{188C8CC1-D301-47AC-B839-7BF112C91815}">
      <dsp:nvSpPr>
        <dsp:cNvPr id="0" name=""/>
        <dsp:cNvSpPr/>
      </dsp:nvSpPr>
      <dsp:spPr>
        <a:xfrm rot="5400000">
          <a:off x="-165132" y="1119865"/>
          <a:ext cx="1100881" cy="770617"/>
        </a:xfrm>
        <a:prstGeom prst="chevron">
          <a:avLst/>
        </a:prstGeom>
        <a:solidFill>
          <a:schemeClr val="accent1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endParaRPr lang="en-US" sz="2200" kern="1200" dirty="0"/>
        </a:p>
      </dsp:txBody>
      <dsp:txXfrm rot="-5400000">
        <a:off x="1" y="1340042"/>
        <a:ext cx="770617" cy="330264"/>
      </dsp:txXfrm>
    </dsp:sp>
    <dsp:sp modelId="{0828FA47-12CE-4B21-82D3-E89BBEBBE655}">
      <dsp:nvSpPr>
        <dsp:cNvPr id="0" name=""/>
        <dsp:cNvSpPr/>
      </dsp:nvSpPr>
      <dsp:spPr>
        <a:xfrm rot="5400000">
          <a:off x="3608922" y="-1883572"/>
          <a:ext cx="715573" cy="6392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2"/>
              </a:solidFill>
            </a:rPr>
            <a:t>Results are not determinable enough</a:t>
          </a:r>
          <a:endParaRPr lang="en-US" sz="2800" kern="1200" dirty="0">
            <a:solidFill>
              <a:schemeClr val="tx2"/>
            </a:solidFill>
          </a:endParaRPr>
        </a:p>
      </dsp:txBody>
      <dsp:txXfrm rot="-5400000">
        <a:off x="770618" y="989663"/>
        <a:ext cx="6357251" cy="645711"/>
      </dsp:txXfrm>
    </dsp:sp>
    <dsp:sp modelId="{8A30EABA-6001-4B56-87D5-521086F06A0C}">
      <dsp:nvSpPr>
        <dsp:cNvPr id="0" name=""/>
        <dsp:cNvSpPr/>
      </dsp:nvSpPr>
      <dsp:spPr>
        <a:xfrm rot="5400000">
          <a:off x="-165132" y="2071917"/>
          <a:ext cx="1100881" cy="770617"/>
        </a:xfrm>
        <a:prstGeom prst="chevron">
          <a:avLst/>
        </a:prstGeom>
        <a:solidFill>
          <a:schemeClr val="accent1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</a:t>
          </a:r>
          <a:endParaRPr lang="en-US" sz="2200" kern="1200" dirty="0"/>
        </a:p>
      </dsp:txBody>
      <dsp:txXfrm rot="-5400000">
        <a:off x="1" y="2292094"/>
        <a:ext cx="770617" cy="330264"/>
      </dsp:txXfrm>
    </dsp:sp>
    <dsp:sp modelId="{B0E8CD86-703A-4F18-A553-4A4219DD2BE8}">
      <dsp:nvSpPr>
        <dsp:cNvPr id="0" name=""/>
        <dsp:cNvSpPr/>
      </dsp:nvSpPr>
      <dsp:spPr>
        <a:xfrm rot="5400000">
          <a:off x="3608922" y="-931519"/>
          <a:ext cx="715573" cy="6392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2"/>
              </a:solidFill>
            </a:rPr>
            <a:t>Make users confused</a:t>
          </a:r>
          <a:endParaRPr lang="en-US" sz="2800" kern="1200" dirty="0">
            <a:solidFill>
              <a:schemeClr val="tx2"/>
            </a:solidFill>
          </a:endParaRPr>
        </a:p>
      </dsp:txBody>
      <dsp:txXfrm rot="-5400000">
        <a:off x="770618" y="1941716"/>
        <a:ext cx="6357251" cy="645711"/>
      </dsp:txXfrm>
    </dsp:sp>
    <dsp:sp modelId="{287E5A55-D892-4DE0-8B97-0A89B5EAA5CE}">
      <dsp:nvSpPr>
        <dsp:cNvPr id="0" name=""/>
        <dsp:cNvSpPr/>
      </dsp:nvSpPr>
      <dsp:spPr>
        <a:xfrm rot="5400000">
          <a:off x="-165132" y="3023970"/>
          <a:ext cx="1100881" cy="770617"/>
        </a:xfrm>
        <a:prstGeom prst="chevron">
          <a:avLst/>
        </a:prstGeom>
        <a:solidFill>
          <a:schemeClr val="accent1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</a:t>
          </a:r>
          <a:endParaRPr lang="en-US" sz="2200" kern="1200" dirty="0"/>
        </a:p>
      </dsp:txBody>
      <dsp:txXfrm rot="-5400000">
        <a:off x="1" y="3244147"/>
        <a:ext cx="770617" cy="330264"/>
      </dsp:txXfrm>
    </dsp:sp>
    <dsp:sp modelId="{A806F823-5E04-48A5-9DC0-E82C58611635}">
      <dsp:nvSpPr>
        <dsp:cNvPr id="0" name=""/>
        <dsp:cNvSpPr/>
      </dsp:nvSpPr>
      <dsp:spPr>
        <a:xfrm rot="5400000">
          <a:off x="3608922" y="20533"/>
          <a:ext cx="715573" cy="6392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2"/>
              </a:solidFill>
            </a:rPr>
            <a:t>End up going to wrong places!</a:t>
          </a:r>
          <a:endParaRPr lang="en-US" sz="2800" kern="1200" dirty="0">
            <a:solidFill>
              <a:schemeClr val="tx2"/>
            </a:solidFill>
          </a:endParaRPr>
        </a:p>
      </dsp:txBody>
      <dsp:txXfrm rot="-5400000">
        <a:off x="770618" y="2893769"/>
        <a:ext cx="6357251" cy="645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6E5B5-A2A5-4ED6-BB05-DDD1AE0AF2DE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BCFBC-8493-4583-86A4-7683F7AC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7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B641B-4FF2-40EE-BA78-1214EB70AD40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F3774-B487-44A9-A248-EFB8A701A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Focuses on business owners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Not fully supported in Vietnam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And the fact that many Vietnamese don’t know other (hundreds) products of Google other than Google Search and Gmail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 Facebook mobile application that allows you to see where your friends are and share your physical location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It’s a location-based social network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And… Facebook is banned in Vietnam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 place sharing network of Vietnam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Mainly in HCM city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Not much information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Not many rating factors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Another place sharing network of Vietnam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sorting feature when searching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rating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Too many places with low quality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>
                <a:solidFill>
                  <a:schemeClr val="tx2"/>
                </a:solidFill>
              </a:rPr>
              <a:t>Specialized for Vietnamese users and Vietnamese addresses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With the contribution and opinion from all users, the places are correctly rated and will give the users the best information they need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Utilize social network model to make the process of contributing information more interesting and more spam-free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Utilized newest technologies to make the system user-friendly and have best performance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97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95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Crow foot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Coding conventions: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general .NET coding conventions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Pascal Casing, Camel Casing…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FxCop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avoid empty interface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FxCop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Microsoft.Design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CA1040)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specific conventions for the project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 all strings must be trimmed before inserting to the database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3774-B487-44A9-A248-EFB8A701AD6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Place Sharing Network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EF5540B1-005F-43B1-B2AF-F72152DEBC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9" name="Picture 2" descr="C:\Users\iLucas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9A2F6-D217-4625-9735-6BC0055B6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1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89D44-F379-4877-8ADC-78A6AE3EC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9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60032829-79E9-45E3-A1EC-A2C8DD9AC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7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B2613-0DDF-4D0A-9BBF-F0F6A7D01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62D54-B48F-4493-BCAC-31417B415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Place Sharing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6ADCA-D281-4183-B745-64B7196DD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9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6040A-052E-43BD-9D28-CA28233C0F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8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B7D8-8E24-469E-AD5D-E0E7DACEE2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5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25492-AEE5-454D-8632-7E9330B32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8F898-6729-461E-9807-E5A338DDF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5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09E6B-E1EB-4A68-9C8F-DF9FC522C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4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Sharing Network</a:t>
            </a:r>
          </a:p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620817F-91C8-4ABF-930C-58FBF74CD6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" name="Picture 2" descr="C:\Users\iLucas\Desktop\logo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en.wikipedia.org/wiki/File:Waterfall_model.s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mailto:contact@place.vn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2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71.png"/><Relationship Id="rId4" Type="http://schemas.openxmlformats.org/officeDocument/2006/relationships/image" Target="../media/image70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7" Type="http://schemas.openxmlformats.org/officeDocument/2006/relationships/image" Target="../media/image7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75.png"/><Relationship Id="rId4" Type="http://schemas.openxmlformats.org/officeDocument/2006/relationships/image" Target="../media/image7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ce.vn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lace.v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3048000"/>
            <a:ext cx="6400800" cy="682625"/>
          </a:xfrm>
        </p:spPr>
        <p:txBody>
          <a:bodyPr/>
          <a:lstStyle/>
          <a:p>
            <a:r>
              <a:rPr lang="en-US" sz="4400" b="0" dirty="0" smtClean="0"/>
              <a:t>Place Sharing Network</a:t>
            </a:r>
            <a:endParaRPr lang="en-US" sz="4400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 smtClean="0"/>
              <a:t>Supervisor: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Mr. </a:t>
            </a:r>
            <a:r>
              <a:rPr lang="en-US" dirty="0" err="1" smtClean="0">
                <a:solidFill>
                  <a:srgbClr val="FF6600"/>
                </a:solidFill>
              </a:rPr>
              <a:t>Huỳnh</a:t>
            </a:r>
            <a:r>
              <a:rPr lang="en-US" dirty="0" smtClean="0">
                <a:solidFill>
                  <a:srgbClr val="FF6600"/>
                </a:solidFill>
              </a:rPr>
              <a:t> Anh Dũng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gray">
          <a:xfrm>
            <a:off x="2286000" y="44196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0" dirty="0" smtClean="0"/>
              <a:t>Students: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Võ </a:t>
            </a:r>
            <a:r>
              <a:rPr lang="en-US" sz="1800" dirty="0" err="1" smtClean="0"/>
              <a:t>Thanh</a:t>
            </a:r>
            <a:r>
              <a:rPr lang="en-US" sz="1800" dirty="0" smtClean="0"/>
              <a:t> </a:t>
            </a:r>
            <a:r>
              <a:rPr lang="en-US" sz="1800" dirty="0" err="1" smtClean="0"/>
              <a:t>Quảng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err="1" smtClean="0"/>
              <a:t>Lê</a:t>
            </a:r>
            <a:r>
              <a:rPr lang="en-US" sz="1800" dirty="0" smtClean="0"/>
              <a:t> Minh </a:t>
            </a:r>
            <a:r>
              <a:rPr lang="en-US" sz="1800" dirty="0" err="1" smtClean="0"/>
              <a:t>Quang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err="1" smtClean="0"/>
              <a:t>Trương</a:t>
            </a:r>
            <a:r>
              <a:rPr lang="en-US" sz="1800" dirty="0" smtClean="0"/>
              <a:t> </a:t>
            </a:r>
            <a:r>
              <a:rPr lang="en-US" sz="1800" dirty="0" err="1" smtClean="0"/>
              <a:t>Quang</a:t>
            </a:r>
            <a:r>
              <a:rPr lang="en-US" sz="1800" dirty="0" smtClean="0"/>
              <a:t> Dũng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Nguyễn Minh </a:t>
            </a:r>
            <a:r>
              <a:rPr lang="en-US" sz="1800" dirty="0" err="1" smtClean="0"/>
              <a:t>Quốc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Nguyễn Minh </a:t>
            </a:r>
            <a:r>
              <a:rPr lang="en-US" sz="1800" dirty="0" err="1" smtClean="0"/>
              <a:t>Vượng</a:t>
            </a:r>
            <a:endParaRPr lang="en-US" sz="1800" dirty="0"/>
          </a:p>
        </p:txBody>
      </p:sp>
      <p:pic>
        <p:nvPicPr>
          <p:cNvPr id="67591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Infomap.vn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6" name="Line 83"/>
          <p:cNvSpPr>
            <a:spLocks noChangeShapeType="1"/>
          </p:cNvSpPr>
          <p:nvPr/>
        </p:nvSpPr>
        <p:spPr bwMode="black">
          <a:xfrm>
            <a:off x="409575" y="2146422"/>
            <a:ext cx="523077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84"/>
          <p:cNvSpPr>
            <a:spLocks noChangeArrowheads="1"/>
          </p:cNvSpPr>
          <p:nvPr/>
        </p:nvSpPr>
        <p:spPr bwMode="black">
          <a:xfrm>
            <a:off x="1095375" y="1765422"/>
            <a:ext cx="4544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Another place sharing network of Vietnam</a:t>
            </a:r>
          </a:p>
        </p:txBody>
      </p:sp>
      <p:sp>
        <p:nvSpPr>
          <p:cNvPr id="8" name="Line 85"/>
          <p:cNvSpPr>
            <a:spLocks noChangeShapeType="1"/>
          </p:cNvSpPr>
          <p:nvPr/>
        </p:nvSpPr>
        <p:spPr bwMode="black">
          <a:xfrm>
            <a:off x="390678" y="2832222"/>
            <a:ext cx="524966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6"/>
          <p:cNvSpPr>
            <a:spLocks noChangeArrowheads="1"/>
          </p:cNvSpPr>
          <p:nvPr/>
        </p:nvSpPr>
        <p:spPr bwMode="black">
          <a:xfrm>
            <a:off x="1043140" y="2466058"/>
            <a:ext cx="4597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No sorting feature when searching</a:t>
            </a:r>
          </a:p>
        </p:txBody>
      </p:sp>
      <p:sp>
        <p:nvSpPr>
          <p:cNvPr id="10" name="Line 87"/>
          <p:cNvSpPr>
            <a:spLocks noChangeShapeType="1"/>
          </p:cNvSpPr>
          <p:nvPr/>
        </p:nvSpPr>
        <p:spPr bwMode="black">
          <a:xfrm>
            <a:off x="409604" y="3557709"/>
            <a:ext cx="5230741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88"/>
          <p:cNvSpPr>
            <a:spLocks noChangeArrowheads="1"/>
          </p:cNvSpPr>
          <p:nvPr/>
        </p:nvSpPr>
        <p:spPr bwMode="black">
          <a:xfrm>
            <a:off x="1095404" y="3175123"/>
            <a:ext cx="454494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No rating</a:t>
            </a:r>
          </a:p>
        </p:txBody>
      </p:sp>
      <p:sp>
        <p:nvSpPr>
          <p:cNvPr id="12" name="Line 89"/>
          <p:cNvSpPr>
            <a:spLocks noChangeShapeType="1"/>
          </p:cNvSpPr>
          <p:nvPr/>
        </p:nvSpPr>
        <p:spPr bwMode="black">
          <a:xfrm>
            <a:off x="439324" y="4265613"/>
            <a:ext cx="5201021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90"/>
          <p:cNvSpPr>
            <a:spLocks noChangeArrowheads="1"/>
          </p:cNvSpPr>
          <p:nvPr/>
        </p:nvSpPr>
        <p:spPr bwMode="black">
          <a:xfrm>
            <a:off x="1091787" y="3886749"/>
            <a:ext cx="4548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Too many places with low quality</a:t>
            </a:r>
            <a:endParaRPr lang="en-US" dirty="0"/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228600" y="1765422"/>
            <a:ext cx="393700" cy="393700"/>
            <a:chOff x="2543" y="1006"/>
            <a:chExt cx="416" cy="416"/>
          </a:xfrm>
        </p:grpSpPr>
        <p:sp>
          <p:nvSpPr>
            <p:cNvPr id="15" name="Oval 9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9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18" name="Picture 9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9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" name="Picture 9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9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98"/>
          <p:cNvGrpSpPr>
            <a:grpSpLocks/>
          </p:cNvGrpSpPr>
          <p:nvPr/>
        </p:nvGrpSpPr>
        <p:grpSpPr bwMode="auto">
          <a:xfrm>
            <a:off x="254153" y="2452809"/>
            <a:ext cx="393700" cy="393700"/>
            <a:chOff x="3071" y="1006"/>
            <a:chExt cx="416" cy="416"/>
          </a:xfrm>
        </p:grpSpPr>
        <p:sp>
          <p:nvSpPr>
            <p:cNvPr id="22" name="Oval 99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100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25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Oval 10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" name="Picture 103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oup 105"/>
          <p:cNvGrpSpPr>
            <a:grpSpLocks/>
          </p:cNvGrpSpPr>
          <p:nvPr/>
        </p:nvGrpSpPr>
        <p:grpSpPr bwMode="auto">
          <a:xfrm>
            <a:off x="246092" y="3175122"/>
            <a:ext cx="393700" cy="393700"/>
            <a:chOff x="3647" y="1006"/>
            <a:chExt cx="416" cy="416"/>
          </a:xfrm>
        </p:grpSpPr>
        <p:sp>
          <p:nvSpPr>
            <p:cNvPr id="29" name="Oval 106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07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32" name="Picture 108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Oval 109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4" name="Picture 110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1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up 112"/>
          <p:cNvGrpSpPr>
            <a:grpSpLocks/>
          </p:cNvGrpSpPr>
          <p:nvPr/>
        </p:nvGrpSpPr>
        <p:grpSpPr bwMode="auto">
          <a:xfrm>
            <a:off x="253587" y="3873500"/>
            <a:ext cx="393700" cy="393700"/>
            <a:chOff x="4213" y="1006"/>
            <a:chExt cx="416" cy="416"/>
          </a:xfrm>
        </p:grpSpPr>
        <p:sp>
          <p:nvSpPr>
            <p:cNvPr id="36" name="Oval 113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114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39" name="Picture 115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Oval 116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1" name="Picture 117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8" name="Picture 1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2" name="Picture 7" descr="C:\Users\iLucas\Desktop\infomap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61" y="1939057"/>
            <a:ext cx="3055439" cy="114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206" name="AutoShape 4"/>
          <p:cNvSpPr>
            <a:spLocks noChangeArrowheads="1"/>
          </p:cNvSpPr>
          <p:nvPr/>
        </p:nvSpPr>
        <p:spPr bwMode="gray">
          <a:xfrm>
            <a:off x="152400" y="1371600"/>
            <a:ext cx="37338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AutoShape 5"/>
          <p:cNvSpPr>
            <a:spLocks noChangeArrowheads="1"/>
          </p:cNvSpPr>
          <p:nvPr/>
        </p:nvSpPr>
        <p:spPr bwMode="gray">
          <a:xfrm>
            <a:off x="4038600" y="1371600"/>
            <a:ext cx="4038600" cy="17557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AutoShape 6"/>
          <p:cNvSpPr>
            <a:spLocks noChangeArrowheads="1"/>
          </p:cNvSpPr>
          <p:nvPr/>
        </p:nvSpPr>
        <p:spPr bwMode="gray">
          <a:xfrm>
            <a:off x="152400" y="3273425"/>
            <a:ext cx="37338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AutoShape 7"/>
          <p:cNvSpPr>
            <a:spLocks noChangeArrowheads="1"/>
          </p:cNvSpPr>
          <p:nvPr/>
        </p:nvSpPr>
        <p:spPr bwMode="gray">
          <a:xfrm>
            <a:off x="4038600" y="3273425"/>
            <a:ext cx="4038600" cy="1831975"/>
          </a:xfrm>
          <a:prstGeom prst="roundRect">
            <a:avLst>
              <a:gd name="adj" fmla="val 9616"/>
            </a:avLst>
          </a:prstGeom>
          <a:gradFill rotWithShape="1">
            <a:gsLst>
              <a:gs pos="0">
                <a:srgbClr val="DDDDDD">
                  <a:gamma/>
                  <a:tint val="2862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AutoShape 8"/>
          <p:cNvSpPr>
            <a:spLocks noChangeArrowheads="1"/>
          </p:cNvSpPr>
          <p:nvPr/>
        </p:nvSpPr>
        <p:spPr bwMode="gray">
          <a:xfrm>
            <a:off x="2135188" y="2362200"/>
            <a:ext cx="1752600" cy="766763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AutoShape 9"/>
          <p:cNvSpPr>
            <a:spLocks noChangeArrowheads="1"/>
          </p:cNvSpPr>
          <p:nvPr/>
        </p:nvSpPr>
        <p:spPr bwMode="gray">
          <a:xfrm>
            <a:off x="4029075" y="2362200"/>
            <a:ext cx="1752600" cy="766763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accent2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AutoShape 10"/>
          <p:cNvSpPr>
            <a:spLocks noChangeArrowheads="1"/>
          </p:cNvSpPr>
          <p:nvPr/>
        </p:nvSpPr>
        <p:spPr bwMode="gray">
          <a:xfrm>
            <a:off x="2135188" y="3263900"/>
            <a:ext cx="1752600" cy="746125"/>
          </a:xfrm>
          <a:prstGeom prst="roundRect">
            <a:avLst>
              <a:gd name="adj" fmla="val 1977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AutoShape 11"/>
          <p:cNvSpPr>
            <a:spLocks noChangeArrowheads="1"/>
          </p:cNvSpPr>
          <p:nvPr/>
        </p:nvSpPr>
        <p:spPr bwMode="gray">
          <a:xfrm>
            <a:off x="4029075" y="3263900"/>
            <a:ext cx="1752600" cy="746125"/>
          </a:xfrm>
          <a:prstGeom prst="roundRect">
            <a:avLst>
              <a:gd name="adj" fmla="val 20903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lin ang="5400000" scaled="1"/>
          </a:gradFill>
          <a:ln w="19050">
            <a:solidFill>
              <a:schemeClr val="folHlink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Text Box 13"/>
          <p:cNvSpPr txBox="1">
            <a:spLocks noChangeArrowheads="1"/>
          </p:cNvSpPr>
          <p:nvPr/>
        </p:nvSpPr>
        <p:spPr bwMode="gray">
          <a:xfrm>
            <a:off x="2228850" y="2562225"/>
            <a:ext cx="15779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Vietnamese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5" name="Text Box 14"/>
          <p:cNvSpPr txBox="1">
            <a:spLocks noChangeArrowheads="1"/>
          </p:cNvSpPr>
          <p:nvPr/>
        </p:nvSpPr>
        <p:spPr bwMode="gray">
          <a:xfrm>
            <a:off x="4100513" y="2562225"/>
            <a:ext cx="1577975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Information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6" name="Text Box 15"/>
          <p:cNvSpPr txBox="1">
            <a:spLocks noChangeArrowheads="1"/>
          </p:cNvSpPr>
          <p:nvPr/>
        </p:nvSpPr>
        <p:spPr bwMode="gray">
          <a:xfrm>
            <a:off x="2228850" y="3440113"/>
            <a:ext cx="157797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Network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7" name="Text Box 16"/>
          <p:cNvSpPr txBox="1">
            <a:spLocks noChangeArrowheads="1"/>
          </p:cNvSpPr>
          <p:nvPr/>
        </p:nvSpPr>
        <p:spPr bwMode="gray">
          <a:xfrm>
            <a:off x="4038600" y="3429000"/>
            <a:ext cx="1681162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User Friendly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8" name="Text Box 17"/>
          <p:cNvSpPr txBox="1">
            <a:spLocks noChangeArrowheads="1"/>
          </p:cNvSpPr>
          <p:nvPr/>
        </p:nvSpPr>
        <p:spPr bwMode="gray">
          <a:xfrm>
            <a:off x="342900" y="1452423"/>
            <a:ext cx="2819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Vietnamese users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Vietnamese address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19" name="Text Box 18"/>
          <p:cNvSpPr txBox="1">
            <a:spLocks noChangeArrowheads="1"/>
          </p:cNvSpPr>
          <p:nvPr/>
        </p:nvSpPr>
        <p:spPr bwMode="gray">
          <a:xfrm>
            <a:off x="342900" y="4293281"/>
            <a:ext cx="228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More interesting</a:t>
            </a:r>
          </a:p>
          <a:p>
            <a:pPr lvl="0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More spam-free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20" name="Text Box 19"/>
          <p:cNvSpPr txBox="1">
            <a:spLocks noChangeArrowheads="1"/>
          </p:cNvSpPr>
          <p:nvPr/>
        </p:nvSpPr>
        <p:spPr bwMode="gray">
          <a:xfrm>
            <a:off x="4267200" y="1452423"/>
            <a:ext cx="3810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</a:rPr>
              <a:t>C</a:t>
            </a:r>
            <a:r>
              <a:rPr lang="en-US" sz="1600" dirty="0" smtClean="0">
                <a:solidFill>
                  <a:schemeClr val="tx2"/>
                </a:solidFill>
              </a:rPr>
              <a:t>ontribution </a:t>
            </a:r>
            <a:r>
              <a:rPr lang="en-US" sz="1600" dirty="0">
                <a:solidFill>
                  <a:schemeClr val="tx2"/>
                </a:solidFill>
              </a:rPr>
              <a:t>and opinion from all users</a:t>
            </a:r>
            <a:endParaRPr lang="en-US" sz="1600" b="0" dirty="0">
              <a:solidFill>
                <a:srgbClr val="000000"/>
              </a:solidFill>
            </a:endParaRPr>
          </a:p>
          <a:p>
            <a:pPr lvl="0">
              <a:spcBef>
                <a:spcPct val="50000"/>
              </a:spcBef>
              <a:buFontTx/>
              <a:buChar char="•"/>
            </a:pPr>
            <a:r>
              <a:rPr lang="en-US" sz="1600" b="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Give the </a:t>
            </a:r>
            <a:r>
              <a:rPr lang="en-US" sz="1600" dirty="0">
                <a:solidFill>
                  <a:schemeClr val="tx2"/>
                </a:solidFill>
              </a:rPr>
              <a:t>best information they need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21" name="Text Box 20"/>
          <p:cNvSpPr txBox="1">
            <a:spLocks noChangeArrowheads="1"/>
          </p:cNvSpPr>
          <p:nvPr/>
        </p:nvSpPr>
        <p:spPr bwMode="gray">
          <a:xfrm>
            <a:off x="4267200" y="4312105"/>
            <a:ext cx="373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Make </a:t>
            </a:r>
            <a:r>
              <a:rPr lang="en-US" sz="1600" dirty="0">
                <a:solidFill>
                  <a:schemeClr val="tx2"/>
                </a:solidFill>
              </a:rPr>
              <a:t>the system </a:t>
            </a:r>
            <a:r>
              <a:rPr lang="en-US" sz="1600" dirty="0" smtClean="0">
                <a:solidFill>
                  <a:schemeClr val="tx2"/>
                </a:solidFill>
              </a:rPr>
              <a:t>user-friendly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Have </a:t>
            </a:r>
            <a:r>
              <a:rPr lang="en-US" sz="1600" dirty="0">
                <a:solidFill>
                  <a:schemeClr val="tx2"/>
                </a:solidFill>
              </a:rPr>
              <a:t>best performance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black">
          <a:xfrm>
            <a:off x="5638801" y="4137300"/>
            <a:ext cx="2666998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(out of scope)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9598"/>
            <a:ext cx="3159130" cy="3624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38" y="936009"/>
            <a:ext cx="2547661" cy="3114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27982" y="5334000"/>
            <a:ext cx="1579565" cy="6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Website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19800" y="3739177"/>
            <a:ext cx="1981200" cy="6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Mobile apps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8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Part 2: Software Project Management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09800" y="1752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The proposed system</a:t>
            </a: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296025" y="1981200"/>
            <a:ext cx="333375" cy="304800"/>
            <a:chOff x="2078" y="1680"/>
            <a:chExt cx="1615" cy="1615"/>
          </a:xfrm>
        </p:grpSpPr>
        <p:sp>
          <p:nvSpPr>
            <p:cNvPr id="8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2209800" y="2438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Development Environment</a:t>
            </a: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296025" y="2667000"/>
            <a:ext cx="333375" cy="304800"/>
            <a:chOff x="2078" y="1680"/>
            <a:chExt cx="1615" cy="1615"/>
          </a:xfrm>
        </p:grpSpPr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2209800" y="3124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Process</a:t>
            </a:r>
          </a:p>
        </p:txBody>
      </p: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6296025" y="3352800"/>
            <a:ext cx="333375" cy="304800"/>
            <a:chOff x="2078" y="1680"/>
            <a:chExt cx="1615" cy="1615"/>
          </a:xfrm>
        </p:grpSpPr>
        <p:sp>
          <p:nvSpPr>
            <p:cNvPr id="24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" name="AutoShape 73"/>
          <p:cNvSpPr>
            <a:spLocks noChangeArrowheads="1"/>
          </p:cNvSpPr>
          <p:nvPr/>
        </p:nvSpPr>
        <p:spPr bwMode="auto">
          <a:xfrm>
            <a:off x="2209800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Project organization</a:t>
            </a:r>
          </a:p>
        </p:txBody>
      </p:sp>
      <p:grpSp>
        <p:nvGrpSpPr>
          <p:cNvPr id="31" name="Group 74"/>
          <p:cNvGrpSpPr>
            <a:grpSpLocks/>
          </p:cNvGrpSpPr>
          <p:nvPr/>
        </p:nvGrpSpPr>
        <p:grpSpPr bwMode="auto">
          <a:xfrm>
            <a:off x="6296025" y="4038600"/>
            <a:ext cx="333375" cy="304800"/>
            <a:chOff x="2078" y="1680"/>
            <a:chExt cx="1615" cy="1615"/>
          </a:xfrm>
        </p:grpSpPr>
        <p:sp>
          <p:nvSpPr>
            <p:cNvPr id="32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8" name="AutoShape 81"/>
          <p:cNvSpPr>
            <a:spLocks noChangeArrowheads="1"/>
          </p:cNvSpPr>
          <p:nvPr/>
        </p:nvSpPr>
        <p:spPr bwMode="auto">
          <a:xfrm>
            <a:off x="2209800" y="4495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/>
              <a:t>Project Planning</a:t>
            </a:r>
          </a:p>
        </p:txBody>
      </p:sp>
      <p:grpSp>
        <p:nvGrpSpPr>
          <p:cNvPr id="39" name="Group 82"/>
          <p:cNvGrpSpPr>
            <a:grpSpLocks/>
          </p:cNvGrpSpPr>
          <p:nvPr/>
        </p:nvGrpSpPr>
        <p:grpSpPr bwMode="auto">
          <a:xfrm>
            <a:off x="6296025" y="4724400"/>
            <a:ext cx="333375" cy="304800"/>
            <a:chOff x="2078" y="1680"/>
            <a:chExt cx="1615" cy="1615"/>
          </a:xfrm>
        </p:grpSpPr>
        <p:sp>
          <p:nvSpPr>
            <p:cNvPr id="40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8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Front-end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Anyone 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visit, search 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for places of any kinds</a:t>
            </a:r>
          </a:p>
          <a:p>
            <a:pPr lvl="0"/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Authenticated 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users: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  <a:ea typeface="+mn-ea"/>
                <a:cs typeface="+mn-cs"/>
              </a:rPr>
              <a:t>Post places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Evaluate places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Rating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Review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Comments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2"/>
                </a:solidFill>
              </a:rPr>
              <a:t>Visiting…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Edit place’s information</a:t>
            </a:r>
            <a:endParaRPr lang="en-US" sz="2000" dirty="0">
              <a:solidFill>
                <a:schemeClr val="tx2"/>
              </a:solidFill>
              <a:ea typeface="+mn-ea"/>
              <a:cs typeface="+mn-cs"/>
            </a:endParaRPr>
          </a:p>
          <a:p>
            <a:pPr lvl="0"/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Ask 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particular 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purpose (Q&amp;A)</a:t>
            </a:r>
          </a:p>
          <a:p>
            <a:pPr lvl="0"/>
            <a:r>
              <a:rPr lang="en-US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Integrate 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well with some other popular networks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38400"/>
            <a:ext cx="321553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4"/>
          <p:cNvSpPr>
            <a:spLocks noChangeArrowheads="1"/>
          </p:cNvSpPr>
          <p:nvPr/>
        </p:nvSpPr>
        <p:spPr bwMode="invGray">
          <a:xfrm rot="5400000">
            <a:off x="4006850" y="3968753"/>
            <a:ext cx="723900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proposed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invGray">
          <a:xfrm rot="17973186">
            <a:off x="4579143" y="1859757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invGray">
          <a:xfrm rot="3465783">
            <a:off x="4579143" y="3764757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invGray">
          <a:xfrm rot="14369022">
            <a:off x="3505993" y="1926432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invGray">
          <a:xfrm rot="7535209">
            <a:off x="3471069" y="3734594"/>
            <a:ext cx="698500" cy="255588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invGray">
          <a:xfrm>
            <a:off x="5087938" y="2852738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invGray">
          <a:xfrm rot="10800000">
            <a:off x="2967038" y="2846388"/>
            <a:ext cx="760412" cy="255587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gray">
          <a:xfrm>
            <a:off x="2743200" y="1295400"/>
            <a:ext cx="3295650" cy="3297238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400426" y="2020888"/>
            <a:ext cx="1901826" cy="1901825"/>
            <a:chOff x="2238" y="1769"/>
            <a:chExt cx="1361" cy="1361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20"/>
            <p:cNvSpPr txBox="1">
              <a:spLocks noChangeArrowheads="1"/>
            </p:cNvSpPr>
            <p:nvPr/>
          </p:nvSpPr>
          <p:spPr bwMode="gray">
            <a:xfrm>
              <a:off x="2422" y="2286"/>
              <a:ext cx="106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 dirty="0" smtClean="0">
                  <a:solidFill>
                    <a:srgbClr val="080808"/>
                  </a:solidFill>
                </a:rPr>
                <a:t>Back-end</a:t>
              </a:r>
              <a:endParaRPr lang="en-US" sz="2400" b="0" dirty="0">
                <a:solidFill>
                  <a:srgbClr val="080808"/>
                </a:solidFill>
              </a:endParaRPr>
            </a:p>
          </p:txBody>
        </p:sp>
      </p:grpSp>
      <p:sp>
        <p:nvSpPr>
          <p:cNvPr id="24" name="AutoShape 21"/>
          <p:cNvSpPr>
            <a:spLocks noChangeArrowheads="1"/>
          </p:cNvSpPr>
          <p:nvPr/>
        </p:nvSpPr>
        <p:spPr bwMode="gray">
          <a:xfrm>
            <a:off x="76200" y="2743200"/>
            <a:ext cx="2743200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Places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gray">
          <a:xfrm>
            <a:off x="838200" y="1371600"/>
            <a:ext cx="2743200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Users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gray">
          <a:xfrm>
            <a:off x="685800" y="4056063"/>
            <a:ext cx="2743200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Categories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gray">
          <a:xfrm>
            <a:off x="5881688" y="2781300"/>
            <a:ext cx="2743200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Address Parts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gray">
          <a:xfrm>
            <a:off x="5210174" y="1371600"/>
            <a:ext cx="2743200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Spam Report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gray">
          <a:xfrm>
            <a:off x="5210174" y="4056063"/>
            <a:ext cx="2743200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Contacts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gray">
          <a:xfrm>
            <a:off x="2191146" y="4932363"/>
            <a:ext cx="4438254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4">
                  <a:lumMod val="95000"/>
                  <a:lumOff val="5000"/>
                </a:schemeClr>
              </a:gs>
              <a:gs pos="100000">
                <a:srgbClr val="9900FF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smtClean="0">
                <a:solidFill>
                  <a:srgbClr val="FEFEFE"/>
                </a:solidFill>
              </a:rPr>
              <a:t>Manage the most important activities</a:t>
            </a:r>
            <a:endParaRPr lang="en-US" b="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chemeClr val="tx2"/>
                </a:solidFill>
              </a:rPr>
              <a:t>Commercial ability:</a:t>
            </a:r>
          </a:p>
          <a:p>
            <a:pPr lvl="0"/>
            <a:r>
              <a:rPr lang="en-US" sz="2600" dirty="0">
                <a:solidFill>
                  <a:schemeClr val="tx2"/>
                </a:solidFill>
              </a:rPr>
              <a:t>Place owners </a:t>
            </a:r>
            <a:endParaRPr lang="en-US" sz="26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</a:rPr>
              <a:t>Their </a:t>
            </a:r>
            <a:r>
              <a:rPr lang="en-US" sz="2200" dirty="0">
                <a:solidFill>
                  <a:schemeClr val="tx2"/>
                </a:solidFill>
              </a:rPr>
              <a:t>places to be the first item in search result or home </a:t>
            </a:r>
            <a:r>
              <a:rPr lang="en-US" sz="2200" dirty="0" smtClean="0">
                <a:solidFill>
                  <a:schemeClr val="tx2"/>
                </a:solidFill>
              </a:rPr>
              <a:t>page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Post </a:t>
            </a:r>
            <a:r>
              <a:rPr lang="en-US" sz="2000" dirty="0">
                <a:solidFill>
                  <a:schemeClr val="tx2"/>
                </a:solidFill>
              </a:rPr>
              <a:t>special offers on </a:t>
            </a:r>
            <a:r>
              <a:rPr lang="en-US" sz="2000" dirty="0" smtClean="0">
                <a:solidFill>
                  <a:schemeClr val="tx2"/>
                </a:solidFill>
              </a:rPr>
              <a:t>their places</a:t>
            </a:r>
            <a:r>
              <a:rPr lang="en-US" sz="2000" dirty="0">
                <a:solidFill>
                  <a:schemeClr val="tx2"/>
                </a:solidFill>
              </a:rPr>
              <a:t>’ page</a:t>
            </a:r>
            <a:endParaRPr lang="en-US" sz="2200" dirty="0">
              <a:solidFill>
                <a:schemeClr val="tx2"/>
              </a:solidFill>
            </a:endParaRPr>
          </a:p>
          <a:p>
            <a:pPr lvl="0"/>
            <a:r>
              <a:rPr lang="en-US" sz="2600" dirty="0" smtClean="0">
                <a:solidFill>
                  <a:schemeClr val="tx2"/>
                </a:solidFill>
              </a:rPr>
              <a:t>Service </a:t>
            </a:r>
            <a:r>
              <a:rPr lang="en-US" sz="2600" dirty="0">
                <a:solidFill>
                  <a:schemeClr val="tx2"/>
                </a:solidFill>
              </a:rPr>
              <a:t>for verifying places</a:t>
            </a:r>
          </a:p>
          <a:p>
            <a:pPr lvl="0"/>
            <a:r>
              <a:rPr lang="en-US" sz="2600" dirty="0" smtClean="0">
                <a:solidFill>
                  <a:schemeClr val="tx2"/>
                </a:solidFill>
              </a:rPr>
              <a:t>Ad </a:t>
            </a:r>
            <a:r>
              <a:rPr lang="en-US" sz="2600" dirty="0">
                <a:solidFill>
                  <a:schemeClr val="tx2"/>
                </a:solidFill>
              </a:rPr>
              <a:t>banners on the site</a:t>
            </a:r>
          </a:p>
          <a:p>
            <a:pPr lvl="0"/>
            <a:r>
              <a:rPr lang="en-US" sz="2600" dirty="0">
                <a:solidFill>
                  <a:schemeClr val="tx2"/>
                </a:solidFill>
              </a:rPr>
              <a:t>Selling mobile </a:t>
            </a:r>
            <a:r>
              <a:rPr lang="en-US" sz="2600" dirty="0" smtClean="0">
                <a:solidFill>
                  <a:schemeClr val="tx2"/>
                </a:solidFill>
              </a:rPr>
              <a:t>applications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67000"/>
            <a:ext cx="2133600" cy="23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gray">
          <a:xfrm>
            <a:off x="542040" y="4257675"/>
            <a:ext cx="6919210" cy="1533525"/>
          </a:xfrm>
          <a:prstGeom prst="roundRect">
            <a:avLst>
              <a:gd name="adj" fmla="val 16667"/>
            </a:avLst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gray">
          <a:xfrm>
            <a:off x="624773" y="1958975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5"/>
          <p:cNvSpPr>
            <a:spLocks noChangeArrowheads="1"/>
          </p:cNvSpPr>
          <p:nvPr/>
        </p:nvSpPr>
        <p:spPr bwMode="gray">
          <a:xfrm>
            <a:off x="0" y="2045493"/>
            <a:ext cx="6918325" cy="153352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533400" y="4125912"/>
            <a:ext cx="3319463" cy="401638"/>
            <a:chOff x="720" y="1392"/>
            <a:chExt cx="4058" cy="480"/>
          </a:xfrm>
        </p:grpSpPr>
        <p:sp>
          <p:nvSpPr>
            <p:cNvPr id="21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3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223052" y="1830567"/>
            <a:ext cx="3319463" cy="401637"/>
            <a:chOff x="720" y="1392"/>
            <a:chExt cx="4058" cy="480"/>
          </a:xfrm>
        </p:grpSpPr>
        <p:sp>
          <p:nvSpPr>
            <p:cNvPr id="31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6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3" name="AutoShape 6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" name="Rectangle 71"/>
          <p:cNvSpPr>
            <a:spLocks noChangeArrowheads="1"/>
          </p:cNvSpPr>
          <p:nvPr/>
        </p:nvSpPr>
        <p:spPr bwMode="gray">
          <a:xfrm>
            <a:off x="980373" y="1857375"/>
            <a:ext cx="23374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Development Hardware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6" name="Rectangle 72"/>
          <p:cNvSpPr>
            <a:spLocks noChangeArrowheads="1"/>
          </p:cNvSpPr>
          <p:nvPr/>
        </p:nvSpPr>
        <p:spPr bwMode="gray">
          <a:xfrm>
            <a:off x="1008063" y="4152900"/>
            <a:ext cx="17347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Server Hardware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704148" y="2330450"/>
            <a:ext cx="63824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3 Gb of </a:t>
            </a:r>
            <a:r>
              <a:rPr lang="en-US" sz="2000" dirty="0" smtClean="0">
                <a:solidFill>
                  <a:schemeClr val="tx2"/>
                </a:solidFill>
              </a:rPr>
              <a:t>RAM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100Gb </a:t>
            </a:r>
            <a:r>
              <a:rPr lang="en-US" sz="2000" dirty="0">
                <a:solidFill>
                  <a:schemeClr val="tx2"/>
                </a:solidFill>
              </a:rPr>
              <a:t>of hard </a:t>
            </a:r>
            <a:r>
              <a:rPr lang="en-US" sz="2000" dirty="0" smtClean="0">
                <a:solidFill>
                  <a:schemeClr val="tx2"/>
                </a:solidFill>
              </a:rPr>
              <a:t>disk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Core </a:t>
            </a:r>
            <a:r>
              <a:rPr lang="en-US" sz="2000" dirty="0">
                <a:solidFill>
                  <a:schemeClr val="tx2"/>
                </a:solidFill>
              </a:rPr>
              <a:t>2 Duo 2.0 </a:t>
            </a:r>
            <a:r>
              <a:rPr lang="en-US" sz="2000" dirty="0" err="1">
                <a:solidFill>
                  <a:schemeClr val="tx2"/>
                </a:solidFill>
              </a:rPr>
              <a:t>Ghz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0" name="Rectangle 77"/>
          <p:cNvSpPr>
            <a:spLocks noChangeArrowheads="1"/>
          </p:cNvSpPr>
          <p:nvPr/>
        </p:nvSpPr>
        <p:spPr bwMode="auto">
          <a:xfrm>
            <a:off x="803275" y="4611687"/>
            <a:ext cx="66579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dirty="0">
                <a:solidFill>
                  <a:schemeClr val="tx2"/>
                </a:solidFill>
              </a:rPr>
              <a:t>4 Gb of </a:t>
            </a:r>
            <a:r>
              <a:rPr lang="en-US" sz="2000" dirty="0" smtClean="0">
                <a:solidFill>
                  <a:schemeClr val="tx2"/>
                </a:solidFill>
              </a:rPr>
              <a:t>RAM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100Gb </a:t>
            </a:r>
            <a:r>
              <a:rPr lang="en-US" sz="2000" dirty="0">
                <a:solidFill>
                  <a:schemeClr val="tx2"/>
                </a:solidFill>
              </a:rPr>
              <a:t>of hard </a:t>
            </a:r>
            <a:r>
              <a:rPr lang="en-US" sz="2000" dirty="0" smtClean="0">
                <a:solidFill>
                  <a:schemeClr val="tx2"/>
                </a:solidFill>
              </a:rPr>
              <a:t>disk</a:t>
            </a:r>
          </a:p>
          <a:p>
            <a:pPr eaLnBrk="0" hangingPunct="0">
              <a:lnSpc>
                <a:spcPct val="11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Core </a:t>
            </a:r>
            <a:r>
              <a:rPr lang="en-US" sz="2000" dirty="0">
                <a:solidFill>
                  <a:schemeClr val="tx2"/>
                </a:solidFill>
              </a:rPr>
              <a:t>2 Duo 2.0 </a:t>
            </a:r>
            <a:r>
              <a:rPr lang="en-US" sz="2000" dirty="0" err="1">
                <a:solidFill>
                  <a:schemeClr val="tx2"/>
                </a:solidFill>
              </a:rPr>
              <a:t>Ghz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VuongNM\Downloads\1303580628_data-center-px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46" y="3648075"/>
            <a:ext cx="1376362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uongNM\Downloads\1303580650_My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70485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24" name="Picture 2" descr="C:\Users\iLucas\Desktop\psn images\win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3" y="1211716"/>
            <a:ext cx="1533979" cy="11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iLucas\Desktop\psn images\VisualStudio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8" y="2687733"/>
            <a:ext cx="1881789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181768"/>
            <a:ext cx="2084201" cy="1500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64" y="1099746"/>
            <a:ext cx="2538236" cy="1903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71800"/>
            <a:ext cx="1680666" cy="1680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80815"/>
            <a:ext cx="3953238" cy="10587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90546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Follow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Waterfall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6" name="Picture 5" descr="http://upload.wikimedia.org/wikipedia/en/thumb/e/e2/Waterfall_model.svg/350px-Waterfall_model.svg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50292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  <a:p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Contents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1025" name="AutoShape 65"/>
          <p:cNvSpPr>
            <a:spLocks noChangeArrowheads="1"/>
          </p:cNvSpPr>
          <p:nvPr/>
        </p:nvSpPr>
        <p:spPr bwMode="auto">
          <a:xfrm>
            <a:off x="846137" y="1219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/>
              <a:t>   Introduction</a:t>
            </a:r>
            <a:endParaRPr lang="en-US" dirty="0"/>
          </a:p>
        </p:txBody>
      </p:sp>
      <p:sp>
        <p:nvSpPr>
          <p:cNvPr id="45" name="AutoShape 65"/>
          <p:cNvSpPr>
            <a:spLocks noChangeArrowheads="1"/>
          </p:cNvSpPr>
          <p:nvPr/>
        </p:nvSpPr>
        <p:spPr bwMode="auto">
          <a:xfrm>
            <a:off x="838200" y="1828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/>
              <a:t>   Project </a:t>
            </a:r>
            <a:r>
              <a:rPr lang="en-US" dirty="0"/>
              <a:t>Management Plan</a:t>
            </a:r>
          </a:p>
        </p:txBody>
      </p:sp>
      <p:sp>
        <p:nvSpPr>
          <p:cNvPr id="53" name="AutoShape 65"/>
          <p:cNvSpPr>
            <a:spLocks noChangeArrowheads="1"/>
          </p:cNvSpPr>
          <p:nvPr/>
        </p:nvSpPr>
        <p:spPr bwMode="auto">
          <a:xfrm>
            <a:off x="838200" y="2438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/>
              <a:t>   Requirement </a:t>
            </a:r>
            <a:r>
              <a:rPr lang="en-US" dirty="0"/>
              <a:t>Specifications</a:t>
            </a:r>
          </a:p>
        </p:txBody>
      </p:sp>
      <p:sp>
        <p:nvSpPr>
          <p:cNvPr id="61" name="AutoShape 65"/>
          <p:cNvSpPr>
            <a:spLocks noChangeArrowheads="1"/>
          </p:cNvSpPr>
          <p:nvPr/>
        </p:nvSpPr>
        <p:spPr bwMode="auto">
          <a:xfrm>
            <a:off x="838200" y="3048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/>
              <a:t>   Design </a:t>
            </a:r>
            <a:r>
              <a:rPr lang="en-US" dirty="0"/>
              <a:t>Description</a:t>
            </a:r>
          </a:p>
        </p:txBody>
      </p:sp>
      <p:sp>
        <p:nvSpPr>
          <p:cNvPr id="69" name="AutoShape 65"/>
          <p:cNvSpPr>
            <a:spLocks noChangeArrowheads="1"/>
          </p:cNvSpPr>
          <p:nvPr/>
        </p:nvSpPr>
        <p:spPr bwMode="auto">
          <a:xfrm>
            <a:off x="838200" y="3657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/>
              <a:t>   Implementation</a:t>
            </a:r>
            <a:endParaRPr lang="en-US" dirty="0"/>
          </a:p>
        </p:txBody>
      </p:sp>
      <p:sp>
        <p:nvSpPr>
          <p:cNvPr id="77" name="AutoShape 65"/>
          <p:cNvSpPr>
            <a:spLocks noChangeArrowheads="1"/>
          </p:cNvSpPr>
          <p:nvPr/>
        </p:nvSpPr>
        <p:spPr bwMode="auto">
          <a:xfrm>
            <a:off x="838200" y="4267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/>
              <a:t>   Test </a:t>
            </a:r>
            <a:r>
              <a:rPr lang="en-US" dirty="0"/>
              <a:t>Documentation</a:t>
            </a:r>
          </a:p>
        </p:txBody>
      </p:sp>
      <p:sp>
        <p:nvSpPr>
          <p:cNvPr id="85" name="AutoShape 65"/>
          <p:cNvSpPr>
            <a:spLocks noChangeArrowheads="1"/>
          </p:cNvSpPr>
          <p:nvPr/>
        </p:nvSpPr>
        <p:spPr bwMode="auto">
          <a:xfrm>
            <a:off x="838200" y="5486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/>
              <a:t>   Demo </a:t>
            </a:r>
            <a:r>
              <a:rPr lang="en-US" dirty="0"/>
              <a:t>&amp; Q&amp;A</a:t>
            </a:r>
          </a:p>
        </p:txBody>
      </p:sp>
      <p:sp>
        <p:nvSpPr>
          <p:cNvPr id="11" name="AutoShape 65"/>
          <p:cNvSpPr>
            <a:spLocks noChangeArrowheads="1"/>
          </p:cNvSpPr>
          <p:nvPr/>
        </p:nvSpPr>
        <p:spPr bwMode="auto">
          <a:xfrm>
            <a:off x="838200" y="4876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/>
              <a:t> </a:t>
            </a:r>
            <a:r>
              <a:rPr lang="en-US" dirty="0" smtClean="0"/>
              <a:t> 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3153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172200" cy="47244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Follow Capstone Project requirements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Buffer: 20% (about 3 weeks)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“Consumed” buffer: 2 weeks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Submit all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reports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on 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6" name="Picture 2" descr="C:\Users\iLucas\Desktop\psn images\0754 NO OVER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58097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Part 3: System Requirement Specifications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09800" y="2362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User Requirements</a:t>
            </a: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296025" y="2590800"/>
            <a:ext cx="333375" cy="304800"/>
            <a:chOff x="2078" y="1680"/>
            <a:chExt cx="1615" cy="1615"/>
          </a:xfrm>
        </p:grpSpPr>
        <p:sp>
          <p:nvSpPr>
            <p:cNvPr id="8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2209800" y="3048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System Requirements</a:t>
            </a: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296025" y="3276600"/>
            <a:ext cx="333375" cy="304800"/>
            <a:chOff x="2078" y="1680"/>
            <a:chExt cx="1615" cy="1615"/>
          </a:xfrm>
        </p:grpSpPr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2209800" y="3733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ctr">
              <a:buNone/>
            </a:pPr>
            <a:r>
              <a:rPr lang="en-US" dirty="0" smtClean="0"/>
              <a:t>Non-functional requirements*</a:t>
            </a:r>
            <a:endParaRPr lang="en-US" dirty="0"/>
          </a:p>
        </p:txBody>
      </p: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6296025" y="3962400"/>
            <a:ext cx="333375" cy="304800"/>
            <a:chOff x="2078" y="1680"/>
            <a:chExt cx="1615" cy="1615"/>
          </a:xfrm>
        </p:grpSpPr>
        <p:sp>
          <p:nvSpPr>
            <p:cNvPr id="24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requirements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6" name="AutoShape 45"/>
          <p:cNvSpPr>
            <a:spLocks noChangeArrowheads="1"/>
          </p:cNvSpPr>
          <p:nvPr/>
        </p:nvSpPr>
        <p:spPr bwMode="gray">
          <a:xfrm>
            <a:off x="387691" y="1729243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481478" y="1797505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User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gray">
          <a:xfrm>
            <a:off x="387691" y="2394405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1481478" y="2462668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Administration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" name="AutoShape 49"/>
          <p:cNvSpPr>
            <a:spLocks noChangeArrowheads="1"/>
          </p:cNvSpPr>
          <p:nvPr/>
        </p:nvSpPr>
        <p:spPr bwMode="gray">
          <a:xfrm>
            <a:off x="384516" y="3053218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1478303" y="3121480"/>
            <a:ext cx="10310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Ranking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2" name="Oval 51"/>
          <p:cNvSpPr>
            <a:spLocks noChangeArrowheads="1"/>
          </p:cNvSpPr>
          <p:nvPr/>
        </p:nvSpPr>
        <p:spPr bwMode="gray">
          <a:xfrm>
            <a:off x="155916" y="1834018"/>
            <a:ext cx="203200" cy="2016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52"/>
          <p:cNvSpPr>
            <a:spLocks noChangeArrowheads="1"/>
          </p:cNvSpPr>
          <p:nvPr/>
        </p:nvSpPr>
        <p:spPr bwMode="gray">
          <a:xfrm>
            <a:off x="167028" y="2511880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53"/>
          <p:cNvSpPr>
            <a:spLocks noChangeArrowheads="1"/>
          </p:cNvSpPr>
          <p:nvPr/>
        </p:nvSpPr>
        <p:spPr bwMode="gray">
          <a:xfrm>
            <a:off x="167028" y="3183393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4"/>
          <p:cNvSpPr>
            <a:spLocks noChangeArrowheads="1"/>
          </p:cNvSpPr>
          <p:nvPr/>
        </p:nvSpPr>
        <p:spPr bwMode="gray">
          <a:xfrm>
            <a:off x="387691" y="3702505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1481478" y="3770768"/>
            <a:ext cx="2249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Comments / Answer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7" name="Oval 56"/>
          <p:cNvSpPr>
            <a:spLocks noChangeArrowheads="1"/>
          </p:cNvSpPr>
          <p:nvPr/>
        </p:nvSpPr>
        <p:spPr bwMode="gray">
          <a:xfrm>
            <a:off x="155916" y="3826330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7"/>
          <p:cNvSpPr>
            <a:spLocks noChangeArrowheads="1"/>
          </p:cNvSpPr>
          <p:nvPr/>
        </p:nvSpPr>
        <p:spPr bwMode="gray">
          <a:xfrm>
            <a:off x="387691" y="4404180"/>
            <a:ext cx="4532312" cy="4333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1481478" y="4470855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Places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0" name="Oval 59"/>
          <p:cNvSpPr>
            <a:spLocks noChangeArrowheads="1"/>
          </p:cNvSpPr>
          <p:nvPr/>
        </p:nvSpPr>
        <p:spPr bwMode="gray">
          <a:xfrm>
            <a:off x="167028" y="4521655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54"/>
          <p:cNvSpPr>
            <a:spLocks noChangeArrowheads="1"/>
          </p:cNvSpPr>
          <p:nvPr/>
        </p:nvSpPr>
        <p:spPr bwMode="gray">
          <a:xfrm>
            <a:off x="387691" y="5048805"/>
            <a:ext cx="4532312" cy="434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5"/>
          <p:cNvSpPr>
            <a:spLocks noChangeArrowheads="1"/>
          </p:cNvSpPr>
          <p:nvPr/>
        </p:nvSpPr>
        <p:spPr bwMode="auto">
          <a:xfrm>
            <a:off x="1481478" y="5117068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Search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23" name="Oval 56"/>
          <p:cNvSpPr>
            <a:spLocks noChangeArrowheads="1"/>
          </p:cNvSpPr>
          <p:nvPr/>
        </p:nvSpPr>
        <p:spPr bwMode="gray">
          <a:xfrm>
            <a:off x="155916" y="5172630"/>
            <a:ext cx="203200" cy="203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8" y="1331913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" y="1993285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8" y="2647334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8" y="3270705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5" y="3982472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VuongNM\Downloads\1303582314_not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2984"/>
            <a:ext cx="703717" cy="70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iLucas\Desktop\psn images\Requirements-Docu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50" y="1548967"/>
            <a:ext cx="3453949" cy="24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/>
              <a:t>Users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27" name="AutoShape 45"/>
          <p:cNvSpPr>
            <a:spLocks noChangeArrowheads="1"/>
          </p:cNvSpPr>
          <p:nvPr/>
        </p:nvSpPr>
        <p:spPr bwMode="gray">
          <a:xfrm>
            <a:off x="935038" y="1219200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914400" y="1219200"/>
            <a:ext cx="4634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Create a new account &amp; login to the system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0" name="AutoShape 45"/>
          <p:cNvSpPr>
            <a:spLocks noChangeArrowheads="1"/>
          </p:cNvSpPr>
          <p:nvPr/>
        </p:nvSpPr>
        <p:spPr bwMode="gray">
          <a:xfrm>
            <a:off x="935038" y="1876426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914400" y="1876426"/>
            <a:ext cx="3467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Change password &amp; information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gray">
          <a:xfrm>
            <a:off x="935038" y="2538413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914400" y="2538413"/>
            <a:ext cx="1980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Search for places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4" name="AutoShape 45"/>
          <p:cNvSpPr>
            <a:spLocks noChangeArrowheads="1"/>
          </p:cNvSpPr>
          <p:nvPr/>
        </p:nvSpPr>
        <p:spPr bwMode="gray">
          <a:xfrm>
            <a:off x="935038" y="3200399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914400" y="3200399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Create &amp; edit places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6" name="AutoShape 45"/>
          <p:cNvSpPr>
            <a:spLocks noChangeArrowheads="1"/>
          </p:cNvSpPr>
          <p:nvPr/>
        </p:nvSpPr>
        <p:spPr bwMode="gray">
          <a:xfrm>
            <a:off x="935038" y="3863932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914400" y="3863932"/>
            <a:ext cx="3591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View &amp; compare history of places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8" name="AutoShape 45"/>
          <p:cNvSpPr>
            <a:spLocks noChangeArrowheads="1"/>
          </p:cNvSpPr>
          <p:nvPr/>
        </p:nvSpPr>
        <p:spPr bwMode="gray">
          <a:xfrm>
            <a:off x="935038" y="4526220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914400" y="4526220"/>
            <a:ext cx="40533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Write, delete, vote &amp; report comments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gray">
          <a:xfrm>
            <a:off x="962077" y="5225534"/>
            <a:ext cx="4532312" cy="4333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941439" y="5225534"/>
            <a:ext cx="4579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 smtClean="0">
                <a:solidFill>
                  <a:srgbClr val="000000"/>
                </a:solidFill>
              </a:rPr>
              <a:t>View, upload images, rate &amp; share .. places</a:t>
            </a:r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/>
              <a:t>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 dirty="0" smtClean="0"/>
              <a:t>Categories</a:t>
            </a:r>
            <a:endParaRPr lang="en-US" sz="2200" dirty="0"/>
          </a:p>
          <a:p>
            <a:pPr lvl="0"/>
            <a:r>
              <a:rPr lang="en-US" sz="2200" dirty="0" smtClean="0"/>
              <a:t>Users</a:t>
            </a:r>
            <a:endParaRPr lang="en-US" sz="2200" dirty="0"/>
          </a:p>
          <a:p>
            <a:pPr lvl="0"/>
            <a:r>
              <a:rPr lang="en-US" sz="2200" dirty="0" smtClean="0"/>
              <a:t>Advertises (out of scope)</a:t>
            </a:r>
            <a:endParaRPr lang="en-US" sz="2200" dirty="0"/>
          </a:p>
          <a:p>
            <a:pPr lvl="0"/>
            <a:r>
              <a:rPr lang="en-US" sz="2200" dirty="0" smtClean="0"/>
              <a:t>Spam reports</a:t>
            </a:r>
          </a:p>
          <a:p>
            <a:pPr lvl="0"/>
            <a:r>
              <a:rPr lang="en-US" sz="2200" dirty="0" smtClean="0"/>
              <a:t>Places</a:t>
            </a:r>
          </a:p>
          <a:p>
            <a:pPr lvl="0"/>
            <a:r>
              <a:rPr lang="en-US" sz="2200" dirty="0" smtClean="0"/>
              <a:t>Contacts</a:t>
            </a:r>
          </a:p>
          <a:p>
            <a:pPr lvl="0"/>
            <a:r>
              <a:rPr lang="en-US" sz="2200" dirty="0" smtClean="0"/>
              <a:t>Address Parts</a:t>
            </a:r>
            <a:endParaRPr lang="en-US" sz="2200" dirty="0"/>
          </a:p>
          <a:p>
            <a:pPr lvl="0"/>
            <a:r>
              <a:rPr lang="en-US" sz="2200" dirty="0" smtClean="0"/>
              <a:t>Use </a:t>
            </a:r>
            <a:r>
              <a:rPr lang="en-US" sz="2200" dirty="0"/>
              <a:t>all functions in the </a:t>
            </a:r>
            <a:r>
              <a:rPr lang="en-US" sz="2200" dirty="0" smtClean="0"/>
              <a:t>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6" name="Picture 3" descr="C:\Users\iLucas\Desktop\psn images\5171542888_6e8eeef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009900" cy="22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/>
              <a:t>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Use User Point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Starter </a:t>
            </a:r>
            <a:r>
              <a:rPr lang="en-US" dirty="0">
                <a:solidFill>
                  <a:schemeClr val="tx2"/>
                </a:solidFill>
              </a:rPr>
              <a:t>point </a:t>
            </a:r>
            <a:r>
              <a:rPr lang="en-US" dirty="0" smtClean="0">
                <a:solidFill>
                  <a:schemeClr val="tx2"/>
                </a:solidFill>
              </a:rPr>
              <a:t>: 10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Create a place: +</a:t>
            </a:r>
            <a:r>
              <a:rPr lang="en-US" dirty="0" smtClean="0">
                <a:solidFill>
                  <a:schemeClr val="tx2"/>
                </a:solidFill>
              </a:rPr>
              <a:t>20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Spam: - </a:t>
            </a:r>
            <a:r>
              <a:rPr lang="en-US" dirty="0" smtClean="0">
                <a:solidFill>
                  <a:schemeClr val="tx2"/>
                </a:solidFill>
              </a:rPr>
              <a:t>25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Can’t earn &gt;100 points a day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Other activities: future</a:t>
            </a:r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Normal </a:t>
            </a:r>
            <a:r>
              <a:rPr lang="en-US" sz="2400" dirty="0"/>
              <a:t>user: &lt; 1000 </a:t>
            </a:r>
            <a:r>
              <a:rPr lang="en-US" sz="2400" dirty="0" smtClean="0"/>
              <a:t>Points</a:t>
            </a:r>
          </a:p>
          <a:p>
            <a:pPr lvl="0"/>
            <a:r>
              <a:rPr lang="en-US" sz="2400" dirty="0" smtClean="0"/>
              <a:t>Trusted </a:t>
            </a:r>
            <a:r>
              <a:rPr lang="en-US" sz="2400" dirty="0"/>
              <a:t>user: &gt;= 1000 </a:t>
            </a:r>
            <a:r>
              <a:rPr lang="en-US" sz="2400" dirty="0" smtClean="0"/>
              <a:t>Points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</p:spTree>
    <p:extLst>
      <p:ext uri="{BB962C8B-B14F-4D97-AF65-F5344CB8AC3E}">
        <p14:creationId xmlns:p14="http://schemas.microsoft.com/office/powerpoint/2010/main" val="19037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Only</a:t>
            </a:r>
            <a:r>
              <a:rPr lang="en-US" dirty="0"/>
              <a:t> </a:t>
            </a:r>
            <a:r>
              <a:rPr lang="en-US" dirty="0" smtClean="0"/>
              <a:t>trusted users: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Edit place without pending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Approve revision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Upload images without pending</a:t>
            </a:r>
          </a:p>
          <a:p>
            <a:pPr lvl="0"/>
            <a:r>
              <a:rPr lang="en-US" dirty="0" smtClean="0"/>
              <a:t>List 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20 </a:t>
            </a:r>
            <a:r>
              <a:rPr lang="en-US" dirty="0">
                <a:solidFill>
                  <a:schemeClr val="tx2"/>
                </a:solidFill>
              </a:rPr>
              <a:t>newest </a:t>
            </a:r>
            <a:r>
              <a:rPr lang="en-US" dirty="0" smtClean="0">
                <a:solidFill>
                  <a:schemeClr val="tx2"/>
                </a:solidFill>
              </a:rPr>
              <a:t>places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10 </a:t>
            </a:r>
            <a:r>
              <a:rPr lang="en-US" dirty="0">
                <a:solidFill>
                  <a:schemeClr val="tx2"/>
                </a:solidFill>
              </a:rPr>
              <a:t>hottest </a:t>
            </a:r>
            <a:r>
              <a:rPr lang="en-US" dirty="0" smtClean="0">
                <a:solidFill>
                  <a:schemeClr val="tx2"/>
                </a:solidFill>
              </a:rPr>
              <a:t>places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20 </a:t>
            </a:r>
            <a:r>
              <a:rPr lang="en-US" dirty="0">
                <a:solidFill>
                  <a:schemeClr val="tx2"/>
                </a:solidFill>
              </a:rPr>
              <a:t>newest </a:t>
            </a:r>
            <a:r>
              <a:rPr lang="en-US" dirty="0" smtClean="0">
                <a:solidFill>
                  <a:schemeClr val="tx2"/>
                </a:solidFill>
              </a:rPr>
              <a:t>question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10 </a:t>
            </a:r>
            <a:r>
              <a:rPr lang="en-US" dirty="0">
                <a:solidFill>
                  <a:schemeClr val="tx2"/>
                </a:solidFill>
              </a:rPr>
              <a:t>most </a:t>
            </a:r>
            <a:r>
              <a:rPr lang="en-US" dirty="0" smtClean="0">
                <a:solidFill>
                  <a:schemeClr val="tx2"/>
                </a:solidFill>
              </a:rPr>
              <a:t>contributors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48519"/>
            <a:ext cx="2438400" cy="24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 smtClean="0"/>
              <a:t>Comment / Answer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Any authenticated users can comment/answer</a:t>
            </a:r>
          </a:p>
          <a:p>
            <a:pPr lvl="0"/>
            <a:r>
              <a:rPr lang="en-US" sz="2400" dirty="0" smtClean="0"/>
              <a:t>Can be voted, reported</a:t>
            </a:r>
          </a:p>
          <a:p>
            <a:pPr lvl="0"/>
            <a:r>
              <a:rPr lang="en-US" sz="2400" dirty="0" smtClean="0"/>
              <a:t>Highlight 2 </a:t>
            </a:r>
            <a:r>
              <a:rPr lang="en-US" sz="2400" dirty="0"/>
              <a:t>most </a:t>
            </a:r>
            <a:r>
              <a:rPr lang="en-US" sz="2400" dirty="0" smtClean="0"/>
              <a:t>voted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0"/>
            <a:ext cx="3581400" cy="20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/>
              <a:t>Places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467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FF0000"/>
                </a:solidFill>
              </a:rPr>
              <a:t>Name</a:t>
            </a:r>
          </a:p>
          <a:p>
            <a:pPr lvl="0"/>
            <a:r>
              <a:rPr lang="en-US" sz="2000" dirty="0" smtClean="0">
                <a:solidFill>
                  <a:srgbClr val="FF0000"/>
                </a:solidFill>
              </a:rPr>
              <a:t>Detail Address</a:t>
            </a:r>
          </a:p>
          <a:p>
            <a:pPr lvl="0"/>
            <a:r>
              <a:rPr lang="en-US" sz="2000" dirty="0" smtClean="0"/>
              <a:t>District</a:t>
            </a:r>
          </a:p>
          <a:p>
            <a:pPr lvl="0"/>
            <a:r>
              <a:rPr lang="en-US" sz="2000" dirty="0" smtClean="0">
                <a:solidFill>
                  <a:srgbClr val="FF0000"/>
                </a:solidFill>
              </a:rPr>
              <a:t>City/Province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dirty="0"/>
              <a:t>Description</a:t>
            </a:r>
          </a:p>
          <a:p>
            <a:pPr lvl="0"/>
            <a:r>
              <a:rPr lang="en-US" sz="2000" dirty="0"/>
              <a:t>Phone number</a:t>
            </a:r>
          </a:p>
          <a:p>
            <a:pPr lvl="0"/>
            <a:r>
              <a:rPr lang="en-US" sz="2000" dirty="0" smtClean="0">
                <a:solidFill>
                  <a:srgbClr val="FF0000"/>
                </a:solidFill>
              </a:rPr>
              <a:t>Category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dirty="0" smtClean="0"/>
              <a:t>Rating</a:t>
            </a:r>
            <a:endParaRPr lang="en-US" sz="2000" dirty="0"/>
          </a:p>
          <a:p>
            <a:pPr lvl="0"/>
            <a:r>
              <a:rPr lang="en-US" sz="2000" dirty="0"/>
              <a:t>Visited </a:t>
            </a:r>
            <a:r>
              <a:rPr lang="en-US" sz="2000" dirty="0" smtClean="0"/>
              <a:t>number</a:t>
            </a:r>
          </a:p>
          <a:p>
            <a:pPr lvl="0"/>
            <a:r>
              <a:rPr lang="en-US" sz="2000" dirty="0" smtClean="0"/>
              <a:t>View number</a:t>
            </a:r>
            <a:endParaRPr lang="en-US" sz="2000" dirty="0"/>
          </a:p>
          <a:p>
            <a:pPr lvl="0"/>
            <a:r>
              <a:rPr lang="en-US" sz="2000" dirty="0"/>
              <a:t>Place </a:t>
            </a:r>
            <a:r>
              <a:rPr lang="en-US" sz="2000" dirty="0" smtClean="0"/>
              <a:t>Images</a:t>
            </a:r>
          </a:p>
          <a:p>
            <a:pPr lvl="0"/>
            <a:r>
              <a:rPr lang="en-US" sz="2000" dirty="0" smtClean="0"/>
              <a:t>Suggestion </a:t>
            </a:r>
            <a:r>
              <a:rPr lang="en-US" sz="2000" dirty="0"/>
              <a:t>List: 15 </a:t>
            </a:r>
            <a:r>
              <a:rPr lang="en-US" sz="2000" dirty="0" smtClean="0"/>
              <a:t>hottest and newest places</a:t>
            </a:r>
            <a:r>
              <a:rPr lang="en-US" sz="2000" dirty="0"/>
              <a:t> </a:t>
            </a:r>
            <a:r>
              <a:rPr lang="en-US" sz="2000" dirty="0" smtClean="0"/>
              <a:t>in the same category and area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599"/>
            <a:ext cx="5638800" cy="358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1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Introduction</a:t>
            </a:r>
            <a:endParaRPr lang="en-US" dirty="0"/>
          </a:p>
        </p:txBody>
      </p:sp>
      <p:sp>
        <p:nvSpPr>
          <p:cNvPr id="47" name="AutoShape 49"/>
          <p:cNvSpPr>
            <a:spLocks noChangeArrowheads="1"/>
          </p:cNvSpPr>
          <p:nvPr/>
        </p:nvSpPr>
        <p:spPr bwMode="auto">
          <a:xfrm>
            <a:off x="2209800" y="1752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The People</a:t>
            </a:r>
            <a:endParaRPr lang="en-US" dirty="0"/>
          </a:p>
        </p:txBody>
      </p:sp>
      <p:grpSp>
        <p:nvGrpSpPr>
          <p:cNvPr id="48" name="Group 50"/>
          <p:cNvGrpSpPr>
            <a:grpSpLocks/>
          </p:cNvGrpSpPr>
          <p:nvPr/>
        </p:nvGrpSpPr>
        <p:grpSpPr bwMode="auto">
          <a:xfrm>
            <a:off x="6296025" y="1981200"/>
            <a:ext cx="333375" cy="304800"/>
            <a:chOff x="2078" y="1680"/>
            <a:chExt cx="1615" cy="1615"/>
          </a:xfrm>
        </p:grpSpPr>
        <p:sp>
          <p:nvSpPr>
            <p:cNvPr id="49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5" name="AutoShape 57"/>
          <p:cNvSpPr>
            <a:spLocks noChangeArrowheads="1"/>
          </p:cNvSpPr>
          <p:nvPr/>
        </p:nvSpPr>
        <p:spPr bwMode="auto">
          <a:xfrm>
            <a:off x="2209800" y="2438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Background</a:t>
            </a:r>
            <a:endParaRPr lang="en-US" dirty="0"/>
          </a:p>
        </p:txBody>
      </p:sp>
      <p:grpSp>
        <p:nvGrpSpPr>
          <p:cNvPr id="56" name="Group 58"/>
          <p:cNvGrpSpPr>
            <a:grpSpLocks/>
          </p:cNvGrpSpPr>
          <p:nvPr/>
        </p:nvGrpSpPr>
        <p:grpSpPr bwMode="auto">
          <a:xfrm>
            <a:off x="6296025" y="2667000"/>
            <a:ext cx="333375" cy="304800"/>
            <a:chOff x="2078" y="1680"/>
            <a:chExt cx="1615" cy="1615"/>
          </a:xfrm>
        </p:grpSpPr>
        <p:sp>
          <p:nvSpPr>
            <p:cNvPr id="57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AutoShape 65"/>
          <p:cNvSpPr>
            <a:spLocks noChangeArrowheads="1"/>
          </p:cNvSpPr>
          <p:nvPr/>
        </p:nvSpPr>
        <p:spPr bwMode="auto">
          <a:xfrm>
            <a:off x="2209800" y="3124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Literature Review</a:t>
            </a:r>
            <a:endParaRPr lang="en-US" dirty="0"/>
          </a:p>
        </p:txBody>
      </p:sp>
      <p:grpSp>
        <p:nvGrpSpPr>
          <p:cNvPr id="64" name="Group 66"/>
          <p:cNvGrpSpPr>
            <a:grpSpLocks/>
          </p:cNvGrpSpPr>
          <p:nvPr/>
        </p:nvGrpSpPr>
        <p:grpSpPr bwMode="auto">
          <a:xfrm>
            <a:off x="6296025" y="3352800"/>
            <a:ext cx="333375" cy="304800"/>
            <a:chOff x="2078" y="1680"/>
            <a:chExt cx="1615" cy="1615"/>
          </a:xfrm>
        </p:grpSpPr>
        <p:sp>
          <p:nvSpPr>
            <p:cNvPr id="65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" name="AutoShape 73"/>
          <p:cNvSpPr>
            <a:spLocks noChangeArrowheads="1"/>
          </p:cNvSpPr>
          <p:nvPr/>
        </p:nvSpPr>
        <p:spPr bwMode="auto">
          <a:xfrm>
            <a:off x="2209800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Our Proposal</a:t>
            </a:r>
            <a:endParaRPr lang="en-US" dirty="0"/>
          </a:p>
        </p:txBody>
      </p:sp>
      <p:grpSp>
        <p:nvGrpSpPr>
          <p:cNvPr id="72" name="Group 74"/>
          <p:cNvGrpSpPr>
            <a:grpSpLocks/>
          </p:cNvGrpSpPr>
          <p:nvPr/>
        </p:nvGrpSpPr>
        <p:grpSpPr bwMode="auto">
          <a:xfrm>
            <a:off x="6296025" y="4038600"/>
            <a:ext cx="333375" cy="304800"/>
            <a:chOff x="2078" y="1680"/>
            <a:chExt cx="1615" cy="1615"/>
          </a:xfrm>
        </p:grpSpPr>
        <p:sp>
          <p:nvSpPr>
            <p:cNvPr id="73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9" name="AutoShape 81"/>
          <p:cNvSpPr>
            <a:spLocks noChangeArrowheads="1"/>
          </p:cNvSpPr>
          <p:nvPr/>
        </p:nvSpPr>
        <p:spPr bwMode="auto">
          <a:xfrm>
            <a:off x="2209800" y="4495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0000"/>
                </a:solidFill>
              </a:rPr>
              <a:t>Products</a:t>
            </a:r>
            <a:endParaRPr lang="en-US" dirty="0"/>
          </a:p>
        </p:txBody>
      </p:sp>
      <p:grpSp>
        <p:nvGrpSpPr>
          <p:cNvPr id="80" name="Group 82"/>
          <p:cNvGrpSpPr>
            <a:grpSpLocks/>
          </p:cNvGrpSpPr>
          <p:nvPr/>
        </p:nvGrpSpPr>
        <p:grpSpPr bwMode="auto">
          <a:xfrm>
            <a:off x="6296025" y="4724400"/>
            <a:ext cx="333375" cy="304800"/>
            <a:chOff x="2078" y="1680"/>
            <a:chExt cx="1615" cy="1615"/>
          </a:xfrm>
        </p:grpSpPr>
        <p:sp>
          <p:nvSpPr>
            <p:cNvPr id="81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Search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7" name="AutoShape 53"/>
          <p:cNvSpPr>
            <a:spLocks noChangeArrowheads="1"/>
          </p:cNvSpPr>
          <p:nvPr/>
        </p:nvSpPr>
        <p:spPr bwMode="gray">
          <a:xfrm>
            <a:off x="725488" y="1333500"/>
            <a:ext cx="6572250" cy="1076325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5"/>
          <p:cNvSpPr>
            <a:spLocks noChangeArrowheads="1"/>
          </p:cNvSpPr>
          <p:nvPr/>
        </p:nvSpPr>
        <p:spPr bwMode="gray">
          <a:xfrm>
            <a:off x="615950" y="1422400"/>
            <a:ext cx="6681788" cy="1206785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609600" y="1219200"/>
            <a:ext cx="3319463" cy="401637"/>
            <a:chOff x="720" y="1392"/>
            <a:chExt cx="4058" cy="480"/>
          </a:xfrm>
        </p:grpSpPr>
        <p:sp>
          <p:nvSpPr>
            <p:cNvPr id="16" name="AutoShape 6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6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8" name="AutoShape 6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7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" name="Rectangle 71"/>
          <p:cNvSpPr>
            <a:spLocks noChangeArrowheads="1"/>
          </p:cNvSpPr>
          <p:nvPr/>
        </p:nvSpPr>
        <p:spPr bwMode="gray">
          <a:xfrm>
            <a:off x="1081088" y="1231900"/>
            <a:ext cx="8338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sz="1600" dirty="0" smtClean="0">
                <a:solidFill>
                  <a:srgbClr val="FFFFFF"/>
                </a:solidFill>
              </a:rPr>
              <a:t>Search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74"/>
          <p:cNvSpPr>
            <a:spLocks noChangeArrowheads="1"/>
          </p:cNvSpPr>
          <p:nvPr/>
        </p:nvSpPr>
        <p:spPr bwMode="auto">
          <a:xfrm>
            <a:off x="617780" y="1622756"/>
            <a:ext cx="5819450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Search </a:t>
            </a:r>
            <a:r>
              <a:rPr lang="en-US" dirty="0">
                <a:solidFill>
                  <a:schemeClr val="tx2"/>
                </a:solidFill>
              </a:rPr>
              <a:t>by </a:t>
            </a:r>
            <a:r>
              <a:rPr lang="en-US" dirty="0" smtClean="0">
                <a:solidFill>
                  <a:schemeClr val="tx2"/>
                </a:solidFill>
              </a:rPr>
              <a:t>category, place name,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dirty="0" smtClean="0">
                <a:solidFill>
                  <a:schemeClr val="tx2"/>
                </a:solidFill>
              </a:rPr>
              <a:t>area</a:t>
            </a:r>
          </a:p>
          <a:p>
            <a:pPr marL="285750" indent="-285750" eaLnBrk="0" hangingPunct="0">
              <a:lnSpc>
                <a:spcPct val="11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Keyword suggestion</a:t>
            </a:r>
          </a:p>
          <a:p>
            <a:pPr eaLnBrk="0" hangingPunct="0">
              <a:lnSpc>
                <a:spcPct val="11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743200"/>
            <a:ext cx="6437312" cy="284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8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>
                <a:solidFill>
                  <a:schemeClr val="tx2"/>
                </a:solidFill>
              </a:rPr>
              <a:t>Document requirements for each use case</a:t>
            </a:r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Each </a:t>
            </a:r>
            <a:r>
              <a:rPr lang="en-US" sz="2400" dirty="0" smtClean="0">
                <a:solidFill>
                  <a:schemeClr val="tx2"/>
                </a:solidFill>
              </a:rPr>
              <a:t>includes: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Use </a:t>
            </a:r>
            <a:r>
              <a:rPr lang="en-US" sz="2000" dirty="0">
                <a:solidFill>
                  <a:schemeClr val="tx2"/>
                </a:solidFill>
              </a:rPr>
              <a:t>case </a:t>
            </a:r>
            <a:r>
              <a:rPr lang="en-US" sz="2000" dirty="0" smtClean="0">
                <a:solidFill>
                  <a:schemeClr val="tx2"/>
                </a:solidFill>
              </a:rPr>
              <a:t>diagram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Actor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Summary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Goals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Triggers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Preconditions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Post conditions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Success scenarios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Alternative scenarios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2400" y="2057400"/>
            <a:ext cx="396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Exceptions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Relationship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</a:rPr>
              <a:t>Business </a:t>
            </a:r>
            <a:r>
              <a:rPr lang="en-US" sz="2000" dirty="0" smtClean="0">
                <a:solidFill>
                  <a:schemeClr val="tx2"/>
                </a:solidFill>
              </a:rPr>
              <a:t>rules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Description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Screen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Data field definitions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Button definitions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Screen: Before &amp; After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6975"/>
            <a:ext cx="3553514" cy="340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85862"/>
            <a:ext cx="3719607" cy="3309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91"/>
          <p:cNvSpPr>
            <a:spLocks/>
          </p:cNvSpPr>
          <p:nvPr/>
        </p:nvSpPr>
        <p:spPr bwMode="gray">
          <a:xfrm>
            <a:off x="3562350" y="12065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AD83EB">
                  <a:gamma/>
                  <a:tint val="90980"/>
                  <a:invGamma/>
                  <a:alpha val="32001"/>
                </a:srgbClr>
              </a:gs>
              <a:gs pos="100000">
                <a:srgbClr val="AD83E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4290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Data </a:t>
            </a:r>
            <a:r>
              <a:rPr lang="en-US" sz="2200" dirty="0">
                <a:solidFill>
                  <a:schemeClr val="tx2"/>
                </a:solidFill>
              </a:rPr>
              <a:t>Fields Definition: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Field name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Description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Read-only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Mandatory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Control type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Data type</a:t>
            </a:r>
          </a:p>
          <a:p>
            <a:r>
              <a:rPr lang="en-US" sz="2200" dirty="0">
                <a:solidFill>
                  <a:schemeClr val="tx2"/>
                </a:solidFill>
              </a:rPr>
              <a:t>Length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90" y="2057400"/>
            <a:ext cx="547411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905000" y="1066800"/>
            <a:ext cx="4800601" cy="4724400"/>
            <a:chOff x="1488" y="960"/>
            <a:chExt cx="2928" cy="2880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2356" y="960"/>
              <a:ext cx="1192" cy="959"/>
              <a:chOff x="2356" y="960"/>
              <a:chExt cx="1192" cy="959"/>
            </a:xfrm>
          </p:grpSpPr>
          <p:grpSp>
            <p:nvGrpSpPr>
              <p:cNvPr id="44" name="Group 27"/>
              <p:cNvGrpSpPr>
                <a:grpSpLocks/>
              </p:cNvGrpSpPr>
              <p:nvPr/>
            </p:nvGrpSpPr>
            <p:grpSpPr bwMode="auto">
              <a:xfrm>
                <a:off x="2356" y="960"/>
                <a:ext cx="1192" cy="959"/>
                <a:chOff x="2057" y="862"/>
                <a:chExt cx="1549" cy="1351"/>
              </a:xfrm>
            </p:grpSpPr>
            <p:sp>
              <p:nvSpPr>
                <p:cNvPr id="46" name="AutoShape 28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utoShape 29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utoShape 30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Text Box 31"/>
              <p:cNvSpPr txBox="1">
                <a:spLocks noChangeArrowheads="1"/>
              </p:cNvSpPr>
              <p:nvPr/>
            </p:nvSpPr>
            <p:spPr bwMode="gray">
              <a:xfrm>
                <a:off x="2596" y="1285"/>
                <a:ext cx="7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Usability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488" y="1438"/>
              <a:ext cx="1193" cy="959"/>
              <a:chOff x="1488" y="1438"/>
              <a:chExt cx="1193" cy="959"/>
            </a:xfrm>
          </p:grpSpPr>
          <p:grpSp>
            <p:nvGrpSpPr>
              <p:cNvPr id="39" name="Group 33"/>
              <p:cNvGrpSpPr>
                <a:grpSpLocks/>
              </p:cNvGrpSpPr>
              <p:nvPr/>
            </p:nvGrpSpPr>
            <p:grpSpPr bwMode="auto">
              <a:xfrm>
                <a:off x="1488" y="1438"/>
                <a:ext cx="1193" cy="959"/>
                <a:chOff x="1110" y="2656"/>
                <a:chExt cx="1549" cy="1351"/>
              </a:xfrm>
            </p:grpSpPr>
            <p:sp>
              <p:nvSpPr>
                <p:cNvPr id="41" name="AutoShape 3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AutoShape 3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AutoShape 36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9ACE3">
                        <a:gamma/>
                        <a:shade val="94118"/>
                        <a:invGamma/>
                      </a:srgbClr>
                    </a:gs>
                    <a:gs pos="100000">
                      <a:srgbClr val="49ACE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gray">
              <a:xfrm>
                <a:off x="1674" y="1784"/>
                <a:ext cx="851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Availability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" name="Text Box 43"/>
            <p:cNvSpPr txBox="1">
              <a:spLocks noChangeArrowheads="1"/>
            </p:cNvSpPr>
            <p:nvPr/>
          </p:nvSpPr>
          <p:spPr bwMode="gray">
            <a:xfrm>
              <a:off x="2557" y="2258"/>
              <a:ext cx="79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FFFFFF"/>
                  </a:solidFill>
                </a:rPr>
                <a:t>Security</a:t>
              </a:r>
              <a:endParaRPr lang="en-US" sz="1400" b="0" dirty="0">
                <a:solidFill>
                  <a:srgbClr val="FFFFFF"/>
                </a:solidFill>
              </a:endParaRPr>
            </a:p>
          </p:txBody>
        </p: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3223" y="1438"/>
              <a:chExt cx="1193" cy="959"/>
            </a:xfrm>
          </p:grpSpPr>
          <p:grpSp>
            <p:nvGrpSpPr>
              <p:cNvPr id="29" name="Group 45"/>
              <p:cNvGrpSpPr>
                <a:grpSpLocks/>
              </p:cNvGrpSpPr>
              <p:nvPr/>
            </p:nvGrpSpPr>
            <p:grpSpPr bwMode="auto">
              <a:xfrm>
                <a:off x="3223" y="1438"/>
                <a:ext cx="1193" cy="959"/>
                <a:chOff x="2057" y="862"/>
                <a:chExt cx="1549" cy="1351"/>
              </a:xfrm>
            </p:grpSpPr>
            <p:sp>
              <p:nvSpPr>
                <p:cNvPr id="31" name="AutoShape 46"/>
                <p:cNvSpPr>
                  <a:spLocks noChangeArrowheads="1"/>
                </p:cNvSpPr>
                <p:nvPr/>
              </p:nvSpPr>
              <p:spPr bwMode="gray">
                <a:xfrm>
                  <a:off x="2070" y="885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utoShape 47"/>
                <p:cNvSpPr>
                  <a:spLocks noChangeArrowheads="1"/>
                </p:cNvSpPr>
                <p:nvPr/>
              </p:nvSpPr>
              <p:spPr bwMode="gray">
                <a:xfrm>
                  <a:off x="2057" y="86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48"/>
                <p:cNvSpPr>
                  <a:spLocks noChangeArrowheads="1"/>
                </p:cNvSpPr>
                <p:nvPr/>
              </p:nvSpPr>
              <p:spPr bwMode="gray">
                <a:xfrm>
                  <a:off x="2147" y="94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85B9C3">
                        <a:gamma/>
                        <a:shade val="46275"/>
                        <a:invGamma/>
                      </a:srgbClr>
                    </a:gs>
                    <a:gs pos="100000">
                      <a:srgbClr val="85B9C3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Text Box 49"/>
              <p:cNvSpPr txBox="1">
                <a:spLocks noChangeArrowheads="1"/>
              </p:cNvSpPr>
              <p:nvPr/>
            </p:nvSpPr>
            <p:spPr bwMode="gray">
              <a:xfrm>
                <a:off x="3446" y="1784"/>
                <a:ext cx="784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Reliability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3223" y="2400"/>
              <a:ext cx="1193" cy="959"/>
              <a:chOff x="3223" y="2400"/>
              <a:chExt cx="1193" cy="959"/>
            </a:xfrm>
          </p:grpSpPr>
          <p:grpSp>
            <p:nvGrpSpPr>
              <p:cNvPr id="24" name="Group 51"/>
              <p:cNvGrpSpPr>
                <a:grpSpLocks/>
              </p:cNvGrpSpPr>
              <p:nvPr/>
            </p:nvGrpSpPr>
            <p:grpSpPr bwMode="auto">
              <a:xfrm>
                <a:off x="3223" y="2400"/>
                <a:ext cx="1193" cy="959"/>
                <a:chOff x="3174" y="2656"/>
                <a:chExt cx="1549" cy="1351"/>
              </a:xfrm>
            </p:grpSpPr>
            <p:sp>
              <p:nvSpPr>
                <p:cNvPr id="26" name="AutoShape 5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utoShape 5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utoShape 5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1D592">
                        <a:gamma/>
                        <a:shade val="51373"/>
                        <a:invGamma/>
                      </a:srgbClr>
                    </a:gs>
                    <a:gs pos="100000">
                      <a:srgbClr val="41D592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Text Box 55"/>
              <p:cNvSpPr txBox="1">
                <a:spLocks noChangeArrowheads="1"/>
              </p:cNvSpPr>
              <p:nvPr/>
            </p:nvSpPr>
            <p:spPr bwMode="gray">
              <a:xfrm>
                <a:off x="3347" y="2747"/>
                <a:ext cx="1007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Performance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1488" y="2400"/>
              <a:ext cx="1193" cy="959"/>
              <a:chOff x="1488" y="2400"/>
              <a:chExt cx="1193" cy="959"/>
            </a:xfrm>
          </p:grpSpPr>
          <p:grpSp>
            <p:nvGrpSpPr>
              <p:cNvPr id="19" name="Group 57"/>
              <p:cNvGrpSpPr>
                <a:grpSpLocks/>
              </p:cNvGrpSpPr>
              <p:nvPr/>
            </p:nvGrpSpPr>
            <p:grpSpPr bwMode="auto">
              <a:xfrm>
                <a:off x="1488" y="2400"/>
                <a:ext cx="1193" cy="959"/>
                <a:chOff x="3174" y="2656"/>
                <a:chExt cx="1549" cy="1351"/>
              </a:xfrm>
            </p:grpSpPr>
            <p:sp>
              <p:nvSpPr>
                <p:cNvPr id="21" name="AutoShape 5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AutoShape 5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6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0099CC">
                        <a:gamma/>
                        <a:shade val="84706"/>
                        <a:invGamma/>
                      </a:srgbClr>
                    </a:gs>
                    <a:gs pos="100000">
                      <a:srgbClr val="0099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Text Box 61"/>
              <p:cNvSpPr txBox="1">
                <a:spLocks noChangeArrowheads="1"/>
              </p:cNvSpPr>
              <p:nvPr/>
            </p:nvSpPr>
            <p:spPr bwMode="gray">
              <a:xfrm>
                <a:off x="1740" y="2760"/>
                <a:ext cx="678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Security</a:t>
                </a:r>
                <a:endParaRPr lang="en-US" sz="12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2356" y="2881"/>
              <a:ext cx="1192" cy="959"/>
              <a:chOff x="2356" y="2881"/>
              <a:chExt cx="1192" cy="959"/>
            </a:xfrm>
          </p:grpSpPr>
          <p:grpSp>
            <p:nvGrpSpPr>
              <p:cNvPr id="14" name="Group 63"/>
              <p:cNvGrpSpPr>
                <a:grpSpLocks/>
              </p:cNvGrpSpPr>
              <p:nvPr/>
            </p:nvGrpSpPr>
            <p:grpSpPr bwMode="auto">
              <a:xfrm>
                <a:off x="2356" y="2881"/>
                <a:ext cx="1192" cy="959"/>
                <a:chOff x="3174" y="2656"/>
                <a:chExt cx="1549" cy="1351"/>
              </a:xfrm>
            </p:grpSpPr>
            <p:sp>
              <p:nvSpPr>
                <p:cNvPr id="16" name="AutoShape 64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AutoShape 65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AutoShape 66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33CCCC">
                        <a:gamma/>
                        <a:shade val="46275"/>
                        <a:invGamma/>
                      </a:srgbClr>
                    </a:gs>
                    <a:gs pos="100000">
                      <a:srgbClr val="33CCCC"/>
                    </a:gs>
                  </a:gsLst>
                  <a:lin ang="27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Text Box 67"/>
              <p:cNvSpPr txBox="1">
                <a:spLocks noChangeArrowheads="1"/>
              </p:cNvSpPr>
              <p:nvPr/>
            </p:nvSpPr>
            <p:spPr bwMode="gray">
              <a:xfrm>
                <a:off x="2437" y="3243"/>
                <a:ext cx="11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 smtClean="0">
                    <a:solidFill>
                      <a:srgbClr val="FFFFFF"/>
                    </a:solidFill>
                  </a:rPr>
                  <a:t>Maintainability</a:t>
                </a:r>
                <a:endParaRPr lang="en-US" sz="1400" b="0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Usability: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Front-end language: </a:t>
            </a:r>
            <a:r>
              <a:rPr lang="en-US" dirty="0">
                <a:solidFill>
                  <a:schemeClr val="tx2"/>
                </a:solidFill>
              </a:rPr>
              <a:t>Vietnamese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UI: elegant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simple, out-standing</a:t>
            </a:r>
            <a:endParaRPr lang="en-US" dirty="0">
              <a:solidFill>
                <a:schemeClr val="tx2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Searching </a:t>
            </a:r>
            <a:r>
              <a:rPr lang="en-US" dirty="0" smtClean="0">
                <a:solidFill>
                  <a:schemeClr val="tx2"/>
                </a:solidFill>
              </a:rPr>
              <a:t>tool: easy </a:t>
            </a:r>
            <a:r>
              <a:rPr lang="en-US" dirty="0">
                <a:solidFill>
                  <a:schemeClr val="tx2"/>
                </a:solidFill>
              </a:rPr>
              <a:t>to use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Provide </a:t>
            </a:r>
            <a:r>
              <a:rPr lang="en-US" dirty="0">
                <a:solidFill>
                  <a:schemeClr val="tx2"/>
                </a:solidFill>
              </a:rPr>
              <a:t>a help page to support novice users</a:t>
            </a:r>
          </a:p>
          <a:p>
            <a:pPr lvl="0"/>
            <a:r>
              <a:rPr lang="en-US" dirty="0">
                <a:solidFill>
                  <a:schemeClr val="tx2"/>
                </a:solidFill>
              </a:rPr>
              <a:t>Easy to </a:t>
            </a:r>
            <a:r>
              <a:rPr lang="en-US" dirty="0" smtClean="0">
                <a:solidFill>
                  <a:schemeClr val="tx2"/>
                </a:solidFill>
              </a:rPr>
              <a:t>deploy</a:t>
            </a:r>
            <a:endParaRPr lang="en-US" dirty="0">
              <a:solidFill>
                <a:schemeClr val="tx2"/>
              </a:solidFill>
            </a:endParaRPr>
          </a:p>
          <a:p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Usability (future):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2438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70760"/>
            <a:ext cx="4343400" cy="22694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4939937"/>
            <a:ext cx="3810000" cy="6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Support disabled people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05400" y="4613364"/>
            <a:ext cx="2286000" cy="6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Mobile 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27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Reliability</a:t>
            </a:r>
            <a:r>
              <a:rPr lang="en-US" sz="2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n-US" sz="2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Initial </a:t>
            </a:r>
            <a:r>
              <a:rPr lang="en-US" sz="2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data: collected carefully </a:t>
            </a:r>
            <a:r>
              <a:rPr lang="en-US" sz="2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2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correctly</a:t>
            </a:r>
          </a:p>
          <a:p>
            <a:pPr lvl="0"/>
            <a:r>
              <a:rPr lang="en-US" sz="2600" dirty="0" smtClean="0"/>
              <a:t>Database and files: backed up regularly</a:t>
            </a:r>
          </a:p>
          <a:p>
            <a:pPr lvl="0"/>
            <a:r>
              <a:rPr lang="en-US" sz="2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Spam filter</a:t>
            </a:r>
          </a:p>
          <a:p>
            <a:pPr lvl="0"/>
            <a:r>
              <a:rPr lang="en-US" sz="2600" dirty="0" smtClean="0"/>
              <a:t>Rating system: must be reliable</a:t>
            </a:r>
            <a:endParaRPr lang="en-US" sz="2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7" y="3733800"/>
            <a:ext cx="3459480" cy="1820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80063"/>
            <a:ext cx="1774616" cy="1834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11" y="4077685"/>
            <a:ext cx="3032995" cy="15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Reliability (don’t believe these </a:t>
            </a:r>
            <a:r>
              <a:rPr lang="en-US" sz="26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  <a:r>
              <a:rPr lang="en-US" sz="2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):</a:t>
            </a:r>
            <a:endParaRPr lang="en-US" sz="2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400" dirty="0"/>
              <a:t>Rate of fault occurrence (ROFO): </a:t>
            </a:r>
            <a:r>
              <a:rPr lang="en-US" sz="2400" dirty="0" smtClean="0"/>
              <a:t>0.005</a:t>
            </a:r>
          </a:p>
          <a:p>
            <a:pPr lvl="0"/>
            <a:r>
              <a:rPr lang="en-US" sz="2400" dirty="0"/>
              <a:t>Mean Time Between Failures (MTBF): 1 </a:t>
            </a:r>
            <a:r>
              <a:rPr lang="en-US" sz="2400" dirty="0" smtClean="0"/>
              <a:t>month</a:t>
            </a:r>
          </a:p>
          <a:p>
            <a:pPr lvl="0"/>
            <a:r>
              <a:rPr lang="en-US" sz="2400" dirty="0"/>
              <a:t>Mean Time To Repair (MTTR): </a:t>
            </a:r>
            <a:r>
              <a:rPr lang="en-US" sz="2400" dirty="0" smtClean="0"/>
              <a:t>1 day</a:t>
            </a:r>
          </a:p>
          <a:p>
            <a:r>
              <a:rPr lang="en-US" sz="2400" dirty="0" smtClean="0"/>
              <a:t>Maximum </a:t>
            </a:r>
            <a:r>
              <a:rPr lang="en-US" sz="2400" dirty="0"/>
              <a:t>Bugs or Defect Rate: 5 bugs / </a:t>
            </a:r>
            <a:r>
              <a:rPr lang="en-US" sz="2400" dirty="0" smtClean="0"/>
              <a:t>KLOC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3075" name="Picture 3" descr="E:\My Documents\Desktop\bug_no_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727450"/>
            <a:ext cx="2387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Availability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6" name="Picture 2" descr="C:\Users\iLucas\Desktop\psn images\24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4359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39" y="3276600"/>
            <a:ext cx="4643010" cy="22328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878225"/>
            <a:ext cx="5334000" cy="16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Run 24/7</a:t>
            </a:r>
          </a:p>
          <a:p>
            <a:r>
              <a:rPr lang="en-US" sz="2400" dirty="0"/>
              <a:t>Can be turned off when upgrading </a:t>
            </a:r>
            <a:endParaRPr lang="en-US" sz="2400" dirty="0" smtClean="0"/>
          </a:p>
          <a:p>
            <a:pPr marL="0" indent="0"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grpSp>
        <p:nvGrpSpPr>
          <p:cNvPr id="36" name="Group 77"/>
          <p:cNvGrpSpPr>
            <a:grpSpLocks/>
          </p:cNvGrpSpPr>
          <p:nvPr/>
        </p:nvGrpSpPr>
        <p:grpSpPr bwMode="auto">
          <a:xfrm>
            <a:off x="228600" y="2581600"/>
            <a:ext cx="2031537" cy="898602"/>
            <a:chOff x="3342" y="2656"/>
            <a:chExt cx="2275" cy="959"/>
          </a:xfrm>
        </p:grpSpPr>
        <p:sp>
          <p:nvSpPr>
            <p:cNvPr id="37" name="Text Box 94"/>
            <p:cNvSpPr txBox="1">
              <a:spLocks noChangeArrowheads="1"/>
            </p:cNvSpPr>
            <p:nvPr/>
          </p:nvSpPr>
          <p:spPr bwMode="gray">
            <a:xfrm>
              <a:off x="3342" y="2656"/>
              <a:ext cx="2275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6600"/>
                  </a:solidFill>
                </a:rPr>
                <a:t>Võ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Thanh</a:t>
              </a:r>
              <a:r>
                <a:rPr lang="en-US" b="1" dirty="0" smtClean="0">
                  <a:solidFill>
                    <a:srgbClr val="FF6600"/>
                  </a:solidFill>
                </a:rPr>
                <a:t>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Quảng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38" name="Text Box 97"/>
            <p:cNvSpPr txBox="1">
              <a:spLocks noChangeArrowheads="1"/>
            </p:cNvSpPr>
            <p:nvPr/>
          </p:nvSpPr>
          <p:spPr bwMode="gray">
            <a:xfrm>
              <a:off x="3894" y="3057"/>
              <a:ext cx="13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- Developer</a:t>
              </a:r>
            </a:p>
            <a:p>
              <a:pPr eaLnBrk="0" hangingPunct="0"/>
              <a:r>
                <a:rPr lang="en-US" sz="1400" dirty="0" smtClean="0"/>
                <a:t>- Tester</a:t>
              </a:r>
              <a:endParaRPr lang="en-US" sz="1400" dirty="0"/>
            </a:p>
          </p:txBody>
        </p:sp>
      </p:grpSp>
      <p:pic>
        <p:nvPicPr>
          <p:cNvPr id="39" name="Picture 98" descr="C:\Users\iLucas\Desktop\n1595011105_182513_6843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3" y="1524000"/>
            <a:ext cx="986017" cy="986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77"/>
          <p:cNvGrpSpPr>
            <a:grpSpLocks/>
          </p:cNvGrpSpPr>
          <p:nvPr/>
        </p:nvGrpSpPr>
        <p:grpSpPr bwMode="auto">
          <a:xfrm>
            <a:off x="3485218" y="2347389"/>
            <a:ext cx="2458382" cy="807312"/>
            <a:chOff x="3102" y="2481"/>
            <a:chExt cx="2753" cy="394"/>
          </a:xfrm>
        </p:grpSpPr>
        <p:sp>
          <p:nvSpPr>
            <p:cNvPr id="41" name="Text Box 94"/>
            <p:cNvSpPr txBox="1">
              <a:spLocks noChangeArrowheads="1"/>
            </p:cNvSpPr>
            <p:nvPr/>
          </p:nvSpPr>
          <p:spPr bwMode="gray">
            <a:xfrm>
              <a:off x="3102" y="2481"/>
              <a:ext cx="2753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FF6600"/>
                  </a:solidFill>
                </a:rPr>
                <a:t>Mr.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Huỳnh</a:t>
              </a:r>
              <a:r>
                <a:rPr lang="en-US" b="1" dirty="0" smtClean="0">
                  <a:solidFill>
                    <a:srgbClr val="FF6600"/>
                  </a:solidFill>
                </a:rPr>
                <a:t> Anh Dũng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42" name="Text Box 97"/>
            <p:cNvSpPr txBox="1">
              <a:spLocks noChangeArrowheads="1"/>
            </p:cNvSpPr>
            <p:nvPr/>
          </p:nvSpPr>
          <p:spPr bwMode="gray">
            <a:xfrm>
              <a:off x="3830" y="2663"/>
              <a:ext cx="134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- </a:t>
              </a:r>
              <a:r>
                <a:rPr lang="en-US" sz="1400" b="1" dirty="0" smtClean="0">
                  <a:effectLst>
                    <a:glow rad="101600">
                      <a:schemeClr val="accent3">
                        <a:lumMod val="75000"/>
                        <a:alpha val="60000"/>
                      </a:schemeClr>
                    </a:glow>
                  </a:effectLst>
                </a:rPr>
                <a:t>Instructor</a:t>
              </a:r>
              <a:endParaRPr lang="en-US" sz="1400" b="1" dirty="0"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</a:endParaRPr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70" y="3882508"/>
            <a:ext cx="956960" cy="1003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55" y="1066800"/>
            <a:ext cx="1214635" cy="1230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77"/>
          <p:cNvGrpSpPr>
            <a:grpSpLocks/>
          </p:cNvGrpSpPr>
          <p:nvPr/>
        </p:nvGrpSpPr>
        <p:grpSpPr bwMode="auto">
          <a:xfrm>
            <a:off x="723868" y="4968798"/>
            <a:ext cx="1852047" cy="898602"/>
            <a:chOff x="3441" y="2656"/>
            <a:chExt cx="2074" cy="959"/>
          </a:xfrm>
        </p:grpSpPr>
        <p:sp>
          <p:nvSpPr>
            <p:cNvPr id="48" name="Text Box 94"/>
            <p:cNvSpPr txBox="1">
              <a:spLocks noChangeArrowheads="1"/>
            </p:cNvSpPr>
            <p:nvPr/>
          </p:nvSpPr>
          <p:spPr bwMode="gray">
            <a:xfrm>
              <a:off x="3441" y="2656"/>
              <a:ext cx="2074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rgbClr val="FF6600"/>
                  </a:solidFill>
                </a:rPr>
                <a:t>Lê</a:t>
              </a:r>
              <a:r>
                <a:rPr lang="en-US" b="1" dirty="0" smtClean="0">
                  <a:solidFill>
                    <a:srgbClr val="FF6600"/>
                  </a:solidFill>
                </a:rPr>
                <a:t> Minh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Quang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  <p:sp>
          <p:nvSpPr>
            <p:cNvPr id="49" name="Text Box 97"/>
            <p:cNvSpPr txBox="1">
              <a:spLocks noChangeArrowheads="1"/>
            </p:cNvSpPr>
            <p:nvPr/>
          </p:nvSpPr>
          <p:spPr bwMode="gray">
            <a:xfrm>
              <a:off x="3894" y="3057"/>
              <a:ext cx="13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- Developer</a:t>
              </a:r>
            </a:p>
            <a:p>
              <a:pPr eaLnBrk="0" hangingPunct="0"/>
              <a:r>
                <a:rPr lang="en-US" sz="1400" dirty="0" smtClean="0"/>
                <a:t>- Tester</a:t>
              </a:r>
              <a:endParaRPr lang="en-US" sz="1400" dirty="0"/>
            </a:p>
          </p:txBody>
        </p:sp>
      </p:grp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901318" cy="1048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77"/>
          <p:cNvGrpSpPr>
            <a:grpSpLocks/>
          </p:cNvGrpSpPr>
          <p:nvPr/>
        </p:nvGrpSpPr>
        <p:grpSpPr bwMode="auto">
          <a:xfrm>
            <a:off x="2843771" y="5181600"/>
            <a:ext cx="2337829" cy="898602"/>
            <a:chOff x="3172" y="2656"/>
            <a:chExt cx="2618" cy="959"/>
          </a:xfrm>
        </p:grpSpPr>
        <p:sp>
          <p:nvSpPr>
            <p:cNvPr id="53" name="Text Box 94"/>
            <p:cNvSpPr txBox="1">
              <a:spLocks noChangeArrowheads="1"/>
            </p:cNvSpPr>
            <p:nvPr/>
          </p:nvSpPr>
          <p:spPr bwMode="gray">
            <a:xfrm>
              <a:off x="3172" y="2656"/>
              <a:ext cx="261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700" b="1" dirty="0" err="1" smtClean="0">
                  <a:solidFill>
                    <a:srgbClr val="FF6600"/>
                  </a:solidFill>
                </a:rPr>
                <a:t>Trương</a:t>
              </a:r>
              <a:r>
                <a:rPr lang="en-US" sz="1700" b="1" dirty="0" smtClean="0">
                  <a:solidFill>
                    <a:srgbClr val="FF6600"/>
                  </a:solidFill>
                </a:rPr>
                <a:t> </a:t>
              </a:r>
              <a:r>
                <a:rPr lang="en-US" sz="1700" b="1" dirty="0" err="1" smtClean="0">
                  <a:solidFill>
                    <a:srgbClr val="FF6600"/>
                  </a:solidFill>
                </a:rPr>
                <a:t>Quang</a:t>
              </a:r>
              <a:r>
                <a:rPr lang="en-US" sz="1700" b="1" dirty="0" smtClean="0">
                  <a:solidFill>
                    <a:srgbClr val="FF6600"/>
                  </a:solidFill>
                </a:rPr>
                <a:t> Dũng</a:t>
              </a:r>
              <a:endParaRPr lang="en-US" sz="1700" b="1" dirty="0">
                <a:solidFill>
                  <a:srgbClr val="FF6600"/>
                </a:solidFill>
              </a:endParaRPr>
            </a:p>
          </p:txBody>
        </p:sp>
        <p:sp>
          <p:nvSpPr>
            <p:cNvPr id="54" name="Text Box 97"/>
            <p:cNvSpPr txBox="1">
              <a:spLocks noChangeArrowheads="1"/>
            </p:cNvSpPr>
            <p:nvPr/>
          </p:nvSpPr>
          <p:spPr bwMode="gray">
            <a:xfrm>
              <a:off x="3894" y="3057"/>
              <a:ext cx="13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- Developer</a:t>
              </a:r>
            </a:p>
            <a:p>
              <a:pPr eaLnBrk="0" hangingPunct="0"/>
              <a:r>
                <a:rPr lang="en-US" sz="1400" dirty="0" smtClean="0"/>
                <a:t>- Tester</a:t>
              </a:r>
              <a:endParaRPr lang="en-US" sz="1400" dirty="0"/>
            </a:p>
          </p:txBody>
        </p:sp>
      </p:grpSp>
      <p:grpSp>
        <p:nvGrpSpPr>
          <p:cNvPr id="55" name="Group 77"/>
          <p:cNvGrpSpPr>
            <a:grpSpLocks/>
          </p:cNvGrpSpPr>
          <p:nvPr/>
        </p:nvGrpSpPr>
        <p:grpSpPr bwMode="auto">
          <a:xfrm>
            <a:off x="5059825" y="4330206"/>
            <a:ext cx="2172628" cy="898602"/>
            <a:chOff x="3262" y="2656"/>
            <a:chExt cx="2433" cy="959"/>
          </a:xfrm>
        </p:grpSpPr>
        <p:sp>
          <p:nvSpPr>
            <p:cNvPr id="56" name="Text Box 94"/>
            <p:cNvSpPr txBox="1">
              <a:spLocks noChangeArrowheads="1"/>
            </p:cNvSpPr>
            <p:nvPr/>
          </p:nvSpPr>
          <p:spPr bwMode="gray">
            <a:xfrm>
              <a:off x="3262" y="2656"/>
              <a:ext cx="2433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700" b="1" dirty="0" smtClean="0">
                  <a:solidFill>
                    <a:srgbClr val="FF6600"/>
                  </a:solidFill>
                </a:rPr>
                <a:t>Nguyễn Minh </a:t>
              </a:r>
              <a:r>
                <a:rPr lang="en-US" sz="1700" b="1" dirty="0" err="1" smtClean="0">
                  <a:solidFill>
                    <a:srgbClr val="FF6600"/>
                  </a:solidFill>
                </a:rPr>
                <a:t>Quốc</a:t>
              </a:r>
              <a:endParaRPr lang="en-US" sz="1700" b="1" dirty="0">
                <a:solidFill>
                  <a:srgbClr val="FF6600"/>
                </a:solidFill>
              </a:endParaRPr>
            </a:p>
          </p:txBody>
        </p:sp>
        <p:sp>
          <p:nvSpPr>
            <p:cNvPr id="57" name="Text Box 97"/>
            <p:cNvSpPr txBox="1">
              <a:spLocks noChangeArrowheads="1"/>
            </p:cNvSpPr>
            <p:nvPr/>
          </p:nvSpPr>
          <p:spPr bwMode="gray">
            <a:xfrm>
              <a:off x="3894" y="3057"/>
              <a:ext cx="13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- Developer</a:t>
              </a:r>
            </a:p>
            <a:p>
              <a:pPr eaLnBrk="0" hangingPunct="0"/>
              <a:r>
                <a:rPr lang="en-US" sz="1400" dirty="0" smtClean="0"/>
                <a:t>- Tester</a:t>
              </a:r>
              <a:endParaRPr lang="en-US" sz="1400" dirty="0"/>
            </a:p>
          </p:txBody>
        </p:sp>
      </p:grpSp>
      <p:grpSp>
        <p:nvGrpSpPr>
          <p:cNvPr id="58" name="Group 77"/>
          <p:cNvGrpSpPr>
            <a:grpSpLocks/>
          </p:cNvGrpSpPr>
          <p:nvPr/>
        </p:nvGrpSpPr>
        <p:grpSpPr bwMode="auto">
          <a:xfrm>
            <a:off x="6858000" y="2644102"/>
            <a:ext cx="2338722" cy="898602"/>
            <a:chOff x="3169" y="2656"/>
            <a:chExt cx="2619" cy="959"/>
          </a:xfrm>
        </p:grpSpPr>
        <p:sp>
          <p:nvSpPr>
            <p:cNvPr id="59" name="Text Box 94"/>
            <p:cNvSpPr txBox="1">
              <a:spLocks noChangeArrowheads="1"/>
            </p:cNvSpPr>
            <p:nvPr/>
          </p:nvSpPr>
          <p:spPr bwMode="gray">
            <a:xfrm>
              <a:off x="3169" y="2656"/>
              <a:ext cx="2619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700" b="1" dirty="0" smtClean="0">
                  <a:solidFill>
                    <a:srgbClr val="FF6600"/>
                  </a:solidFill>
                </a:rPr>
                <a:t>Nguyễn Minh </a:t>
              </a:r>
              <a:r>
                <a:rPr lang="en-US" sz="1700" b="1" dirty="0" err="1" smtClean="0">
                  <a:solidFill>
                    <a:srgbClr val="FF6600"/>
                  </a:solidFill>
                </a:rPr>
                <a:t>Vượng</a:t>
              </a:r>
              <a:endParaRPr lang="en-US" sz="1700" b="1" dirty="0">
                <a:solidFill>
                  <a:srgbClr val="FF6600"/>
                </a:solidFill>
              </a:endParaRPr>
            </a:p>
          </p:txBody>
        </p:sp>
        <p:sp>
          <p:nvSpPr>
            <p:cNvPr id="60" name="Text Box 97"/>
            <p:cNvSpPr txBox="1">
              <a:spLocks noChangeArrowheads="1"/>
            </p:cNvSpPr>
            <p:nvPr/>
          </p:nvSpPr>
          <p:spPr bwMode="gray">
            <a:xfrm>
              <a:off x="3894" y="3057"/>
              <a:ext cx="13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 smtClean="0"/>
                <a:t>- Developer</a:t>
              </a:r>
            </a:p>
            <a:p>
              <a:pPr eaLnBrk="0" hangingPunct="0"/>
              <a:r>
                <a:rPr lang="en-US" sz="1400" dirty="0" smtClean="0"/>
                <a:t>- Tester</a:t>
              </a:r>
              <a:endParaRPr lang="en-US" sz="1400" dirty="0"/>
            </a:p>
          </p:txBody>
        </p:sp>
      </p:grpSp>
      <p:sp>
        <p:nvSpPr>
          <p:cNvPr id="61" name="Text Box 97"/>
          <p:cNvSpPr txBox="1">
            <a:spLocks noChangeArrowheads="1"/>
          </p:cNvSpPr>
          <p:nvPr/>
        </p:nvSpPr>
        <p:spPr bwMode="gray">
          <a:xfrm>
            <a:off x="716283" y="3429000"/>
            <a:ext cx="17221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/>
              <a:t>- </a:t>
            </a:r>
            <a:r>
              <a:rPr lang="en-US" sz="1400" b="1" dirty="0" smtClean="0"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</a:rPr>
              <a:t>Project Manager</a:t>
            </a:r>
            <a:endParaRPr lang="en-US" sz="1400" b="1" dirty="0">
              <a:effectLst>
                <a:glow rad="101600">
                  <a:schemeClr val="accent3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62" name="Text Box 97"/>
          <p:cNvSpPr txBox="1">
            <a:spLocks noChangeArrowheads="1"/>
          </p:cNvSpPr>
          <p:nvPr/>
        </p:nvSpPr>
        <p:spPr bwMode="gray">
          <a:xfrm>
            <a:off x="5610503" y="5105400"/>
            <a:ext cx="22380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/>
              <a:t>- </a:t>
            </a:r>
            <a:r>
              <a:rPr lang="en-US" sz="1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Configuration Manager</a:t>
            </a:r>
            <a:endParaRPr lang="en-US" sz="1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3" name="Text Box 97"/>
          <p:cNvSpPr txBox="1">
            <a:spLocks noChangeArrowheads="1"/>
          </p:cNvSpPr>
          <p:nvPr/>
        </p:nvSpPr>
        <p:spPr bwMode="gray">
          <a:xfrm>
            <a:off x="3505200" y="6016823"/>
            <a:ext cx="17221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effectLst>
                  <a:glow rad="101600">
                    <a:schemeClr val="accent3">
                      <a:lumMod val="65000"/>
                      <a:alpha val="60000"/>
                    </a:schemeClr>
                  </a:glow>
                </a:effectLst>
              </a:rPr>
              <a:t>- </a:t>
            </a:r>
            <a:r>
              <a:rPr lang="en-US" sz="1400" b="1" dirty="0" smtClean="0">
                <a:effectLst>
                  <a:glow rad="101600">
                    <a:schemeClr val="accent3">
                      <a:lumMod val="65000"/>
                      <a:alpha val="60000"/>
                    </a:schemeClr>
                  </a:glow>
                </a:effectLst>
              </a:rPr>
              <a:t>Test Lead</a:t>
            </a:r>
            <a:endParaRPr lang="en-US" sz="1400" b="1" dirty="0">
              <a:effectLst>
                <a:glow rad="101600">
                  <a:schemeClr val="accent3">
                    <a:lumMod val="65000"/>
                    <a:alpha val="60000"/>
                  </a:schemeClr>
                </a:glow>
              </a:effectLst>
            </a:endParaRPr>
          </a:p>
        </p:txBody>
      </p:sp>
      <p:sp>
        <p:nvSpPr>
          <p:cNvPr id="64" name="Text Box 97"/>
          <p:cNvSpPr txBox="1">
            <a:spLocks noChangeArrowheads="1"/>
          </p:cNvSpPr>
          <p:nvPr/>
        </p:nvSpPr>
        <p:spPr bwMode="gray">
          <a:xfrm>
            <a:off x="7498083" y="3457968"/>
            <a:ext cx="17221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/>
              <a:t>- </a:t>
            </a:r>
            <a:r>
              <a:rPr lang="en-US" sz="1400" b="1" dirty="0" smtClean="0"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</a:rPr>
              <a:t>Designer</a:t>
            </a:r>
            <a:endParaRPr lang="en-US" sz="1400" b="1" dirty="0">
              <a:effectLst>
                <a:glow rad="101600">
                  <a:schemeClr val="accent3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65" name="Text Box 97"/>
          <p:cNvSpPr txBox="1">
            <a:spLocks noChangeArrowheads="1"/>
          </p:cNvSpPr>
          <p:nvPr/>
        </p:nvSpPr>
        <p:spPr bwMode="gray">
          <a:xfrm>
            <a:off x="1143000" y="5791200"/>
            <a:ext cx="2209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/>
              <a:t>- </a:t>
            </a:r>
            <a:r>
              <a:rPr lang="en-US" sz="1400" b="1" dirty="0" smtClean="0"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</a:rPr>
              <a:t>Quality Assurance</a:t>
            </a:r>
            <a:endParaRPr lang="en-US" sz="1400" b="1" dirty="0">
              <a:effectLst>
                <a:glow rad="101600">
                  <a:schemeClr val="accent3">
                    <a:lumMod val="75000"/>
                    <a:alpha val="6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52"/>
          <a:stretch/>
        </p:blipFill>
        <p:spPr>
          <a:xfrm>
            <a:off x="3478148" y="3940576"/>
            <a:ext cx="1093852" cy="1095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E:\My Documents\Desktop\Pictur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03" y="3156328"/>
            <a:ext cx="1054100" cy="1017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2002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Security: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Privacy: protect user information</a:t>
            </a:r>
            <a:endParaRPr lang="en-US" sz="2200" dirty="0"/>
          </a:p>
          <a:p>
            <a:r>
              <a:rPr lang="en-US" sz="2200" dirty="0" smtClean="0">
                <a:solidFill>
                  <a:schemeClr val="tx2"/>
                </a:solidFill>
              </a:rPr>
              <a:t>User password must be invisible even to admin</a:t>
            </a:r>
          </a:p>
          <a:p>
            <a:r>
              <a:rPr lang="en-US" sz="2200" dirty="0" smtClean="0"/>
              <a:t>Prevent: SQL injection, XSS, DDOS…</a:t>
            </a:r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00400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2508407" cy="169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Maintainability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Follow coding standard and naming conventions</a:t>
            </a: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Loosely coupled design</a:t>
            </a: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Logging functionality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Feedback 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u="sng" dirty="0">
                <a:solidFill>
                  <a:schemeClr val="tx2"/>
                </a:solidFill>
                <a:hlinkClick r:id="rId2"/>
              </a:rPr>
              <a:t>contact@place.vn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6" name="Picture 2" descr="C:\Users\iLucas\Desktop\psn images\img-case-main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22860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Performance:</a:t>
            </a: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Load time: average 1.5 </a:t>
            </a:r>
            <a:r>
              <a:rPr lang="en-US" sz="2400" dirty="0" smtClean="0">
                <a:solidFill>
                  <a:schemeClr val="tx2"/>
                </a:solidFill>
              </a:rPr>
              <a:t>second</a:t>
            </a:r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 smtClean="0">
                <a:solidFill>
                  <a:schemeClr val="tx2"/>
                </a:solidFill>
              </a:rPr>
              <a:t>Comments, rating: no page reloading</a:t>
            </a:r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 smtClean="0">
                <a:solidFill>
                  <a:schemeClr val="tx2"/>
                </a:solidFill>
              </a:rPr>
              <a:t>Caching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Frequently </a:t>
            </a:r>
            <a:r>
              <a:rPr lang="en-US" dirty="0">
                <a:solidFill>
                  <a:schemeClr val="tx2"/>
                </a:solidFill>
              </a:rPr>
              <a:t>accessed </a:t>
            </a:r>
            <a:r>
              <a:rPr lang="en-US" dirty="0" smtClean="0">
                <a:solidFill>
                  <a:schemeClr val="tx2"/>
                </a:solidFill>
              </a:rPr>
              <a:t>data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Reference </a:t>
            </a:r>
            <a:r>
              <a:rPr lang="en-US" dirty="0" smtClean="0">
                <a:solidFill>
                  <a:schemeClr val="tx2"/>
                </a:solidFill>
              </a:rPr>
              <a:t>data</a:t>
            </a:r>
            <a:endParaRPr lang="en-US" dirty="0">
              <a:solidFill>
                <a:schemeClr val="tx2"/>
              </a:solidFill>
            </a:endParaRPr>
          </a:p>
          <a:p>
            <a:pPr lvl="0"/>
            <a:r>
              <a:rPr lang="en-US" sz="2400" dirty="0">
                <a:solidFill>
                  <a:schemeClr val="tx2"/>
                </a:solidFill>
              </a:rPr>
              <a:t>Mail </a:t>
            </a:r>
            <a:r>
              <a:rPr lang="en-US" sz="2400" dirty="0" smtClean="0">
                <a:solidFill>
                  <a:schemeClr val="tx2"/>
                </a:solidFill>
              </a:rPr>
              <a:t>server: send </a:t>
            </a:r>
            <a:r>
              <a:rPr lang="en-US" sz="2400" dirty="0">
                <a:solidFill>
                  <a:schemeClr val="tx2"/>
                </a:solidFill>
              </a:rPr>
              <a:t>emails within 1 </a:t>
            </a:r>
            <a:r>
              <a:rPr lang="en-US" sz="2400" dirty="0" smtClean="0">
                <a:solidFill>
                  <a:schemeClr val="tx2"/>
                </a:solidFill>
              </a:rPr>
              <a:t>minute</a:t>
            </a:r>
          </a:p>
          <a:p>
            <a:pPr lvl="0"/>
            <a:r>
              <a:rPr lang="en-US" sz="2400" dirty="0" smtClean="0"/>
              <a:t>1000 </a:t>
            </a:r>
            <a:r>
              <a:rPr lang="en-US" sz="2400" dirty="0"/>
              <a:t>online users at a moment</a:t>
            </a:r>
          </a:p>
          <a:p>
            <a:r>
              <a:rPr lang="en-US" sz="2400" dirty="0" smtClean="0"/>
              <a:t>100.000 </a:t>
            </a:r>
            <a:r>
              <a:rPr lang="en-US" sz="2400" dirty="0"/>
              <a:t>places, 10.000 users without affecting the loading </a:t>
            </a:r>
            <a:r>
              <a:rPr lang="en-US" sz="2400" dirty="0" smtClean="0"/>
              <a:t>speed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</p:spTree>
    <p:extLst>
      <p:ext uri="{BB962C8B-B14F-4D97-AF65-F5344CB8AC3E}">
        <p14:creationId xmlns:p14="http://schemas.microsoft.com/office/powerpoint/2010/main" val="24862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Part 4: Software Design Description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2209800" y="2362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Architectural design</a:t>
            </a: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296025" y="2590800"/>
            <a:ext cx="333375" cy="304800"/>
            <a:chOff x="2078" y="1680"/>
            <a:chExt cx="1615" cy="1615"/>
          </a:xfrm>
        </p:grpSpPr>
        <p:sp>
          <p:nvSpPr>
            <p:cNvPr id="8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2209800" y="3048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Detailed design</a:t>
            </a:r>
          </a:p>
        </p:txBody>
      </p: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6296025" y="3276600"/>
            <a:ext cx="333375" cy="304800"/>
            <a:chOff x="2078" y="1680"/>
            <a:chExt cx="1615" cy="1615"/>
          </a:xfrm>
        </p:grpSpPr>
        <p:sp>
          <p:nvSpPr>
            <p:cNvPr id="16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AutoShape 65"/>
          <p:cNvSpPr>
            <a:spLocks noChangeArrowheads="1"/>
          </p:cNvSpPr>
          <p:nvPr/>
        </p:nvSpPr>
        <p:spPr bwMode="auto">
          <a:xfrm>
            <a:off x="2209800" y="3733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/>
              <a:t>Database design</a:t>
            </a:r>
          </a:p>
        </p:txBody>
      </p: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6296025" y="3962400"/>
            <a:ext cx="333375" cy="304800"/>
            <a:chOff x="2078" y="1680"/>
            <a:chExt cx="1615" cy="1615"/>
          </a:xfrm>
        </p:grpSpPr>
        <p:sp>
          <p:nvSpPr>
            <p:cNvPr id="24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8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design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70" name="AutoShape 49"/>
          <p:cNvSpPr>
            <a:spLocks noChangeArrowheads="1"/>
          </p:cNvSpPr>
          <p:nvPr/>
        </p:nvSpPr>
        <p:spPr bwMode="auto">
          <a:xfrm>
            <a:off x="2209800" y="2362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 smtClean="0"/>
              <a:t>Overall design</a:t>
            </a:r>
            <a:endParaRPr lang="en-US" dirty="0"/>
          </a:p>
        </p:txBody>
      </p:sp>
      <p:grpSp>
        <p:nvGrpSpPr>
          <p:cNvPr id="71" name="Group 50"/>
          <p:cNvGrpSpPr>
            <a:grpSpLocks/>
          </p:cNvGrpSpPr>
          <p:nvPr/>
        </p:nvGrpSpPr>
        <p:grpSpPr bwMode="auto">
          <a:xfrm>
            <a:off x="6296025" y="2590800"/>
            <a:ext cx="333375" cy="304800"/>
            <a:chOff x="2078" y="1680"/>
            <a:chExt cx="1615" cy="1615"/>
          </a:xfrm>
        </p:grpSpPr>
        <p:sp>
          <p:nvSpPr>
            <p:cNvPr id="72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6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8" name="AutoShape 57"/>
          <p:cNvSpPr>
            <a:spLocks noChangeArrowheads="1"/>
          </p:cNvSpPr>
          <p:nvPr/>
        </p:nvSpPr>
        <p:spPr bwMode="auto">
          <a:xfrm>
            <a:off x="2209800" y="3048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 smtClean="0"/>
              <a:t>Components</a:t>
            </a:r>
            <a:endParaRPr lang="en-US" dirty="0"/>
          </a:p>
        </p:txBody>
      </p:sp>
      <p:grpSp>
        <p:nvGrpSpPr>
          <p:cNvPr id="79" name="Group 58"/>
          <p:cNvGrpSpPr>
            <a:grpSpLocks/>
          </p:cNvGrpSpPr>
          <p:nvPr/>
        </p:nvGrpSpPr>
        <p:grpSpPr bwMode="auto">
          <a:xfrm>
            <a:off x="6296025" y="3276600"/>
            <a:ext cx="333375" cy="304800"/>
            <a:chOff x="2078" y="1680"/>
            <a:chExt cx="1615" cy="1615"/>
          </a:xfrm>
        </p:grpSpPr>
        <p:sp>
          <p:nvSpPr>
            <p:cNvPr id="80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3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4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6" name="AutoShape 65"/>
          <p:cNvSpPr>
            <a:spLocks noChangeArrowheads="1"/>
          </p:cNvSpPr>
          <p:nvPr/>
        </p:nvSpPr>
        <p:spPr bwMode="auto">
          <a:xfrm>
            <a:off x="2209800" y="3733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dirty="0" smtClean="0"/>
              <a:t>Patterns</a:t>
            </a:r>
            <a:endParaRPr lang="en-US" dirty="0"/>
          </a:p>
        </p:txBody>
      </p:sp>
      <p:grpSp>
        <p:nvGrpSpPr>
          <p:cNvPr id="87" name="Group 66"/>
          <p:cNvGrpSpPr>
            <a:grpSpLocks/>
          </p:cNvGrpSpPr>
          <p:nvPr/>
        </p:nvGrpSpPr>
        <p:grpSpPr bwMode="auto">
          <a:xfrm>
            <a:off x="6296025" y="3962400"/>
            <a:ext cx="333375" cy="304800"/>
            <a:chOff x="2078" y="1680"/>
            <a:chExt cx="1615" cy="1615"/>
          </a:xfrm>
        </p:grpSpPr>
        <p:sp>
          <p:nvSpPr>
            <p:cNvPr id="88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2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3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Architectural design: Overall Design</a:t>
            </a:r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" y="1282065"/>
            <a:ext cx="6731635" cy="4890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2590800" cy="4724400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Components</a:t>
            </a:r>
            <a:r>
              <a:rPr lang="en-US" sz="2200" dirty="0">
                <a:solidFill>
                  <a:schemeClr val="tx2"/>
                </a:solidFill>
              </a:rPr>
              <a:t>: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Business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Common</a:t>
            </a:r>
          </a:p>
          <a:p>
            <a:pPr lvl="0"/>
            <a:r>
              <a:rPr lang="en-US" sz="2200" dirty="0">
                <a:solidFill>
                  <a:schemeClr val="tx2"/>
                </a:solidFill>
              </a:rPr>
              <a:t>Resources</a:t>
            </a:r>
          </a:p>
          <a:p>
            <a:r>
              <a:rPr lang="en-US" sz="2200" dirty="0">
                <a:solidFill>
                  <a:schemeClr val="tx2"/>
                </a:solidFill>
              </a:rPr>
              <a:t>Web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5395041" cy="38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334000"/>
            <a:ext cx="4876800" cy="609600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Business Component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4" y="1371600"/>
            <a:ext cx="673434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7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5359400"/>
            <a:ext cx="4876800" cy="609600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Web Component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5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5181600"/>
            <a:ext cx="4876800" cy="609600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Common Component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0104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6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164697"/>
              </p:ext>
            </p:extLst>
          </p:nvPr>
        </p:nvGraphicFramePr>
        <p:xfrm>
          <a:off x="914400" y="1524000"/>
          <a:ext cx="7162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0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43434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Patterns: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400" dirty="0" smtClean="0">
                <a:solidFill>
                  <a:schemeClr val="tx2"/>
                </a:solidFill>
              </a:rPr>
              <a:t>MVC</a:t>
            </a:r>
          </a:p>
          <a:p>
            <a:pPr lvl="0"/>
            <a:r>
              <a:rPr lang="en-US" sz="2400" dirty="0" smtClean="0"/>
              <a:t>Client-Server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0"/>
            <a:r>
              <a:rPr lang="en-US" sz="2400" dirty="0" smtClean="0">
                <a:solidFill>
                  <a:schemeClr val="tx2"/>
                </a:solidFill>
              </a:rPr>
              <a:t>Dependency Injection</a:t>
            </a:r>
          </a:p>
          <a:p>
            <a:pPr lvl="0"/>
            <a:r>
              <a:rPr lang="en-US" sz="2400" dirty="0" smtClean="0"/>
              <a:t>Service Locator</a:t>
            </a:r>
            <a:endParaRPr lang="en-US" sz="2400" dirty="0">
              <a:solidFill>
                <a:schemeClr val="tx2"/>
              </a:solidFill>
            </a:endParaRPr>
          </a:p>
          <a:p>
            <a:pPr lvl="0"/>
            <a:r>
              <a:rPr lang="en-US" sz="2400" dirty="0" smtClean="0">
                <a:solidFill>
                  <a:schemeClr val="tx2"/>
                </a:solidFill>
              </a:rPr>
              <a:t>Repository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Singleton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6" name="Picture 3" descr="C:\Users\iLucas\Desktop\psn images\MV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57262"/>
            <a:ext cx="3198349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Lucas\Desktop\psn images\server_cli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2898"/>
            <a:ext cx="2667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29000"/>
            <a:ext cx="2867415" cy="20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724400"/>
          </a:xfrm>
        </p:spPr>
        <p:txBody>
          <a:bodyPr/>
          <a:lstStyle/>
          <a:p>
            <a:pPr lvl="0"/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Design for each use case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Class diagram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Class explanation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Sequence diagram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design: </a:t>
            </a:r>
            <a:r>
              <a:rPr lang="en-US" sz="2600" dirty="0" smtClean="0"/>
              <a:t>Class Diagram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50292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</a:t>
            </a:r>
            <a:r>
              <a:rPr lang="en-US" dirty="0" smtClean="0"/>
              <a:t>design: </a:t>
            </a:r>
            <a:r>
              <a:rPr lang="en-US" sz="2600" dirty="0" smtClean="0"/>
              <a:t>Sequence Diagram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0790"/>
            <a:ext cx="6210935" cy="4779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Business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tables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Support tables: statistics, </a:t>
            </a:r>
            <a:r>
              <a:rPr lang="en-US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config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Every table has a primary key named Id which is of type: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 NOT NULL IDENTITY(1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1)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Max length and </a:t>
            </a:r>
            <a:r>
              <a:rPr lang="en-US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nullability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strictly follow field definitions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 - ERD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4" y="914400"/>
            <a:ext cx="6864096" cy="464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0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en-US" dirty="0" smtClean="0"/>
              <a:t>design - Tables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6605693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9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5: 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6" name="AutoShape 65"/>
          <p:cNvSpPr>
            <a:spLocks noChangeArrowheads="1"/>
          </p:cNvSpPr>
          <p:nvPr/>
        </p:nvSpPr>
        <p:spPr bwMode="auto">
          <a:xfrm>
            <a:off x="846137" y="1371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/>
              <a:t>   </a:t>
            </a:r>
            <a:r>
              <a:rPr lang="en-US" dirty="0"/>
              <a:t>Technologies</a:t>
            </a:r>
          </a:p>
        </p:txBody>
      </p:sp>
      <p:sp>
        <p:nvSpPr>
          <p:cNvPr id="7" name="AutoShape 65"/>
          <p:cNvSpPr>
            <a:spLocks noChangeArrowheads="1"/>
          </p:cNvSpPr>
          <p:nvPr/>
        </p:nvSpPr>
        <p:spPr bwMode="auto">
          <a:xfrm>
            <a:off x="838200" y="1981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   Tools</a:t>
            </a:r>
            <a:endParaRPr lang="en-US" dirty="0"/>
          </a:p>
        </p:txBody>
      </p:sp>
      <p:sp>
        <p:nvSpPr>
          <p:cNvPr id="8" name="AutoShape 65"/>
          <p:cNvSpPr>
            <a:spLocks noChangeArrowheads="1"/>
          </p:cNvSpPr>
          <p:nvPr/>
        </p:nvSpPr>
        <p:spPr bwMode="auto">
          <a:xfrm>
            <a:off x="838200" y="2590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dirty="0" smtClean="0"/>
              <a:t>   </a:t>
            </a:r>
            <a:r>
              <a:rPr lang="en-US" dirty="0"/>
              <a:t>Coding </a:t>
            </a:r>
            <a:r>
              <a:rPr lang="en-US" dirty="0" smtClean="0"/>
              <a:t>convention</a:t>
            </a:r>
            <a:endParaRPr lang="en-US" dirty="0"/>
          </a:p>
        </p:txBody>
      </p:sp>
      <p:sp>
        <p:nvSpPr>
          <p:cNvPr id="9" name="AutoShape 65"/>
          <p:cNvSpPr>
            <a:spLocks noChangeArrowheads="1"/>
          </p:cNvSpPr>
          <p:nvPr/>
        </p:nvSpPr>
        <p:spPr bwMode="auto">
          <a:xfrm>
            <a:off x="838200" y="3200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dirty="0" smtClean="0"/>
              <a:t>   </a:t>
            </a:r>
            <a:r>
              <a:rPr lang="en-US" dirty="0"/>
              <a:t>Code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0" name="AutoShape 65"/>
          <p:cNvSpPr>
            <a:spLocks noChangeArrowheads="1"/>
          </p:cNvSpPr>
          <p:nvPr/>
        </p:nvSpPr>
        <p:spPr bwMode="auto">
          <a:xfrm>
            <a:off x="838200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r>
              <a:rPr lang="en-US" dirty="0" smtClean="0"/>
              <a:t>   </a:t>
            </a:r>
            <a:r>
              <a:rPr lang="en-US" dirty="0"/>
              <a:t>Unit test</a:t>
            </a:r>
          </a:p>
        </p:txBody>
      </p:sp>
      <p:sp>
        <p:nvSpPr>
          <p:cNvPr id="11" name="AutoShape 65"/>
          <p:cNvSpPr>
            <a:spLocks noChangeArrowheads="1"/>
          </p:cNvSpPr>
          <p:nvPr/>
        </p:nvSpPr>
        <p:spPr bwMode="auto">
          <a:xfrm>
            <a:off x="838200" y="4419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eaLnBrk="0" hangingPunct="0"/>
            <a:r>
              <a:rPr lang="en-US" dirty="0" smtClean="0"/>
              <a:t>   </a:t>
            </a:r>
            <a:r>
              <a:rPr lang="en-US" dirty="0"/>
              <a:t>Performance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12" name="AutoShape 65"/>
          <p:cNvSpPr>
            <a:spLocks noChangeArrowheads="1"/>
          </p:cNvSpPr>
          <p:nvPr/>
        </p:nvSpPr>
        <p:spPr bwMode="auto">
          <a:xfrm>
            <a:off x="838200" y="5029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 smtClean="0"/>
              <a:t>   </a:t>
            </a:r>
            <a:r>
              <a:rPr lang="en-US" dirty="0"/>
              <a:t>Security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7" name="Picture 2" descr="C:\Users\iLucas\Desktop\psn images\Article_EntityFra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03325"/>
            <a:ext cx="17145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iLucas\Desktop\psn images\aj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716562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iLucas\Desktop\psn images\ff657791mvc3_thum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67" y="1203325"/>
            <a:ext cx="2239414" cy="9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iLucas\Desktop\psn images\jquer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02638"/>
            <a:ext cx="140335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81" y="977521"/>
            <a:ext cx="2857500" cy="1609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7975"/>
            <a:ext cx="2455138" cy="17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8" name="Picture 2" descr="C:\Users\iLucas\Desktop\psn images\VisualStudio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4" y="1433561"/>
            <a:ext cx="229628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iLucas\Desktop\psn images\firebug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77" y="3512972"/>
            <a:ext cx="2278684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iLucas\Desktop\psn images\logo_resharp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37191"/>
            <a:ext cx="2590800" cy="51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iLucas\Desktop\psn images\FiddlerLogo.png.scaled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54718"/>
            <a:ext cx="26384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24400"/>
            <a:ext cx="3953238" cy="1058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74714"/>
            <a:ext cx="2127709" cy="10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6" name="Picture 6" descr="C:\Users\iLucas\Desktop\facebook-place-foursquare-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4275"/>
            <a:ext cx="232092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iLucas\Desktop\infomap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097337"/>
            <a:ext cx="27813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iLucas\Desktop\thodia_1019155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99" y="3898899"/>
            <a:ext cx="326072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iLucas\Desktop\google-places-local-search-seo-dalla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04975"/>
            <a:ext cx="28575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21336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Follow general .NET conventions</a:t>
            </a:r>
          </a:p>
          <a:p>
            <a:pPr lvl="0"/>
            <a:r>
              <a:rPr lang="en-US" dirty="0" smtClean="0"/>
              <a:t>Follow </a:t>
            </a:r>
            <a:r>
              <a:rPr lang="en-US" dirty="0" err="1" smtClean="0"/>
              <a:t>FxCop</a:t>
            </a:r>
            <a:r>
              <a:rPr lang="en-US" dirty="0" smtClean="0"/>
              <a:t> rules</a:t>
            </a:r>
            <a:endParaRPr lang="en-US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Specific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conventions for the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project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19549"/>
            <a:ext cx="2114578" cy="3084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65566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technical lead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Peer review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Not 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done: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run </a:t>
            </a:r>
            <a:r>
              <a:rPr lang="en-US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FxCop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agains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defined rules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6" name="Picture 3" descr="C:\Users\iLucas\Desktop\psn images\Peer-Review-Carto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356029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Mainly for data access layer and framework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Follow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A/A/A pattern (Arrange/Act/Assert)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Not done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create </a:t>
            </a:r>
            <a:r>
              <a:rPr lang="en-US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NUnit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38600"/>
            <a:ext cx="2895600" cy="15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Caching in 3 layers: database, memory, output (HTML)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Use SQL Profiler to investigate all data access methods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Minimize requests to the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server and database hit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Use JSON with AJAX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Compress and create thumbnail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images</a:t>
            </a:r>
          </a:p>
          <a:p>
            <a:pPr lvl="0"/>
            <a:r>
              <a:rPr lang="en-US" dirty="0" smtClean="0"/>
              <a:t>…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</p:spTree>
    <p:extLst>
      <p:ext uri="{BB962C8B-B14F-4D97-AF65-F5344CB8AC3E}">
        <p14:creationId xmlns:p14="http://schemas.microsoft.com/office/powerpoint/2010/main" val="13174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Client side and server side validation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SQL injection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XSS vulnerability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Encrypt sensitive data: password, cookies</a:t>
            </a:r>
          </a:p>
          <a:p>
            <a:pPr marL="0" lvl="0" indent="0">
              <a:buNone/>
            </a:pP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Not done: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Use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SSL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DDOS </a:t>
            </a:r>
            <a:r>
              <a:rPr lang="en-US" dirty="0" smtClean="0">
                <a:solidFill>
                  <a:schemeClr val="tx2"/>
                </a:solidFill>
              </a:rPr>
              <a:t>avoidance</a:t>
            </a: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</p:spTree>
    <p:extLst>
      <p:ext uri="{BB962C8B-B14F-4D97-AF65-F5344CB8AC3E}">
        <p14:creationId xmlns:p14="http://schemas.microsoft.com/office/powerpoint/2010/main" val="13174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Part 6: Software Test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Include: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Features to be tested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Features not to be tested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Test case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  <a:ea typeface="+mn-ea"/>
                <a:cs typeface="+mn-cs"/>
              </a:rPr>
              <a:t>Check list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</p:spTree>
    <p:extLst>
      <p:ext uri="{BB962C8B-B14F-4D97-AF65-F5344CB8AC3E}">
        <p14:creationId xmlns:p14="http://schemas.microsoft.com/office/powerpoint/2010/main" val="13174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Number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of test cases</a:t>
            </a:r>
            <a:r>
              <a:rPr lang="en-US" dirty="0"/>
              <a:t>: </a:t>
            </a:r>
            <a:r>
              <a:rPr lang="en-US" dirty="0" smtClean="0"/>
              <a:t>544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Number </a:t>
            </a: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of passed cases: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544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Number of failed cases: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</a:t>
            </a:r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Number of not tested cases: </a:t>
            </a: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</a:t>
            </a:r>
            <a:r>
              <a:rPr lang="en-US" dirty="0" err="1" smtClean="0"/>
              <a:t>vs</a:t>
            </a:r>
            <a:r>
              <a:rPr lang="en-US" dirty="0" smtClean="0"/>
              <a:t> not tested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gray">
          <a:xfrm>
            <a:off x="304800" y="2063750"/>
            <a:ext cx="3810000" cy="2228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gray">
          <a:xfrm rot="5400000">
            <a:off x="3941762" y="3018472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gray">
          <a:xfrm>
            <a:off x="609600" y="2197100"/>
            <a:ext cx="2743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Unit test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Integration test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System test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gray">
          <a:xfrm>
            <a:off x="4876800" y="2090420"/>
            <a:ext cx="3810000" cy="22021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5181600" y="2540000"/>
            <a:ext cx="335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Performance test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PEN test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gray">
          <a:xfrm rot="5400000">
            <a:off x="4703762" y="3018472"/>
            <a:ext cx="346075" cy="34607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C:\Users\VuongNM\Downloads\1303585163_Che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58" y="148082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uongNM\Downloads\1303585229_Delete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1295400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2819400"/>
          </a:xfrm>
        </p:spPr>
        <p:txBody>
          <a:bodyPr/>
          <a:lstStyle/>
          <a:p>
            <a:pPr lvl="0"/>
            <a:r>
              <a:rPr lang="en-US" dirty="0" smtClean="0"/>
              <a:t>Capstone Project: completed (in next 30’ </a:t>
            </a:r>
            <a:r>
              <a:rPr lang="en-US" dirty="0" smtClean="0">
                <a:sym typeface="Wingdings" pitchFamily="2" charset="2"/>
              </a:rPr>
              <a:t>)</a:t>
            </a:r>
            <a:endParaRPr lang="en-US" dirty="0" smtClean="0"/>
          </a:p>
          <a:p>
            <a:pPr lvl="0"/>
            <a:r>
              <a:rPr lang="en-US" dirty="0" smtClean="0"/>
              <a:t>Product: deployed to </a:t>
            </a:r>
            <a:r>
              <a:rPr lang="en-US" dirty="0" smtClean="0">
                <a:hlinkClick r:id="rId2"/>
              </a:rPr>
              <a:t>http://www.place.vn/</a:t>
            </a:r>
            <a:endParaRPr lang="en-US" dirty="0"/>
          </a:p>
          <a:p>
            <a:pPr lvl="0"/>
            <a:r>
              <a:rPr lang="en-US" dirty="0" smtClean="0"/>
              <a:t>Future:</a:t>
            </a:r>
          </a:p>
          <a:p>
            <a:pPr lvl="0">
              <a:buFontTx/>
              <a:buChar char="-"/>
            </a:pPr>
            <a:r>
              <a:rPr lang="en-US" dirty="0" smtClean="0"/>
              <a:t>Continue developing</a:t>
            </a:r>
          </a:p>
          <a:p>
            <a:pPr lvl="0">
              <a:buFontTx/>
              <a:buChar char="-"/>
            </a:pPr>
            <a:r>
              <a:rPr lang="en-US" dirty="0" smtClean="0"/>
              <a:t>Invest in this product (anyone interested?)</a:t>
            </a:r>
          </a:p>
          <a:p>
            <a:pPr lvl="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09800" y="3276600"/>
            <a:ext cx="20574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Demo </a:t>
            </a:r>
            <a:endParaRPr lang="en-US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6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990600" y="4267200"/>
            <a:ext cx="693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(try it yourselves: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http://www.place.vn/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Places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3824285" y="2609850"/>
            <a:ext cx="4786314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824285" y="1447800"/>
            <a:ext cx="4786313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gray">
          <a:xfrm rot="5400000">
            <a:off x="3657599" y="1717675"/>
            <a:ext cx="346075" cy="3460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ltGray">
          <a:xfrm rot="5400000">
            <a:off x="3657598" y="2879725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gray">
          <a:xfrm>
            <a:off x="4129086" y="1758497"/>
            <a:ext cx="4481514" cy="3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Focuses on business owners</a:t>
            </a:r>
            <a:endParaRPr lang="en-US" sz="2400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gray">
          <a:xfrm>
            <a:off x="4129085" y="2762250"/>
            <a:ext cx="4481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>
                <a:solidFill>
                  <a:schemeClr val="tx2"/>
                </a:solidFill>
              </a:rPr>
              <a:t>Not fully supported in Vietnam</a:t>
            </a: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gray">
          <a:xfrm>
            <a:off x="3824285" y="3752850"/>
            <a:ext cx="4786314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gray">
          <a:xfrm>
            <a:off x="4129085" y="3810000"/>
            <a:ext cx="4329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Many Vietnamese </a:t>
            </a:r>
            <a:r>
              <a:rPr lang="en-US" sz="2400" dirty="0" smtClean="0">
                <a:solidFill>
                  <a:schemeClr val="tx2"/>
                </a:solidFill>
              </a:rPr>
              <a:t>only </a:t>
            </a:r>
            <a:r>
              <a:rPr lang="en-US" sz="2400" dirty="0">
                <a:solidFill>
                  <a:schemeClr val="tx2"/>
                </a:solidFill>
              </a:rPr>
              <a:t>know </a:t>
            </a:r>
            <a:r>
              <a:rPr lang="en-US" sz="2400" dirty="0" smtClean="0">
                <a:solidFill>
                  <a:schemeClr val="tx2"/>
                </a:solidFill>
              </a:rPr>
              <a:t>Google Search and Gmail!</a:t>
            </a:r>
            <a:endParaRPr lang="en-US" sz="2400" dirty="0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gray">
          <a:xfrm rot="5400000">
            <a:off x="3663951" y="403860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iLucas\Desktop\google-places-lokal-markedfø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25889"/>
            <a:ext cx="1981200" cy="18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09800" y="3276600"/>
            <a:ext cx="20574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Q&amp;A </a:t>
            </a:r>
            <a:endParaRPr lang="en-US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3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09800" y="3276600"/>
            <a:ext cx="50292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gray">
          <a:xfrm>
            <a:off x="2286000" y="4038600"/>
            <a:ext cx="495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7" descr="C:\Users\iLucas\Desktop\logo_fpt_university_doc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8678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Places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547687" y="2609850"/>
            <a:ext cx="5678942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547688" y="1447800"/>
            <a:ext cx="5678942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gray">
          <a:xfrm rot="5400000">
            <a:off x="381001" y="1717675"/>
            <a:ext cx="346075" cy="3460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ltGray">
          <a:xfrm rot="5400000">
            <a:off x="381000" y="2879725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gray">
          <a:xfrm>
            <a:off x="852487" y="1521124"/>
            <a:ext cx="53741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en-US" sz="2400" dirty="0" smtClean="0">
                <a:solidFill>
                  <a:schemeClr val="tx2"/>
                </a:solidFill>
              </a:rPr>
              <a:t>See </a:t>
            </a:r>
            <a:r>
              <a:rPr lang="en-US" sz="2400" dirty="0">
                <a:solidFill>
                  <a:schemeClr val="tx2"/>
                </a:solidFill>
              </a:rPr>
              <a:t>where your friends are and share your physical location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852486" y="2762250"/>
            <a:ext cx="5014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2400" dirty="0" smtClean="0">
                <a:solidFill>
                  <a:schemeClr val="tx2"/>
                </a:solidFill>
              </a:rPr>
              <a:t>Location-based </a:t>
            </a:r>
            <a:r>
              <a:rPr lang="en-US" sz="2400" dirty="0">
                <a:solidFill>
                  <a:schemeClr val="tx2"/>
                </a:solidFill>
              </a:rPr>
              <a:t>social network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547687" y="3752850"/>
            <a:ext cx="5678942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852487" y="3905250"/>
            <a:ext cx="4862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chemeClr val="tx2"/>
                </a:solidFill>
              </a:rPr>
              <a:t>Facebook is banned </a:t>
            </a:r>
            <a:r>
              <a:rPr lang="en-US" sz="2400" dirty="0">
                <a:solidFill>
                  <a:schemeClr val="tx2"/>
                </a:solidFill>
              </a:rPr>
              <a:t>in </a:t>
            </a:r>
            <a:r>
              <a:rPr lang="en-US" sz="2400" dirty="0" smtClean="0">
                <a:solidFill>
                  <a:schemeClr val="tx2"/>
                </a:solidFill>
              </a:rPr>
              <a:t>Vietnam </a:t>
            </a:r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</a:t>
            </a:r>
            <a:endParaRPr lang="en-US" sz="2400" dirty="0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gray">
          <a:xfrm rot="5400000">
            <a:off x="387353" y="403860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vert="vert270" wrap="none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Picture 6" descr="C:\Users\iLucas\Desktop\facebook-place-foursquare-de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32092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Thodia.vn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Place Sharing Network</a:t>
            </a:r>
          </a:p>
        </p:txBody>
      </p:sp>
      <p:sp>
        <p:nvSpPr>
          <p:cNvPr id="73" name="Line 83"/>
          <p:cNvSpPr>
            <a:spLocks noChangeShapeType="1"/>
          </p:cNvSpPr>
          <p:nvPr/>
        </p:nvSpPr>
        <p:spPr bwMode="black">
          <a:xfrm>
            <a:off x="3532229" y="2094907"/>
            <a:ext cx="523077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Rectangle 84"/>
          <p:cNvSpPr>
            <a:spLocks noChangeArrowheads="1"/>
          </p:cNvSpPr>
          <p:nvPr/>
        </p:nvSpPr>
        <p:spPr bwMode="black">
          <a:xfrm>
            <a:off x="4218029" y="1713907"/>
            <a:ext cx="4544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A place sharing network of Vietnam</a:t>
            </a:r>
          </a:p>
        </p:txBody>
      </p:sp>
      <p:sp>
        <p:nvSpPr>
          <p:cNvPr id="75" name="Line 85"/>
          <p:cNvSpPr>
            <a:spLocks noChangeShapeType="1"/>
          </p:cNvSpPr>
          <p:nvPr/>
        </p:nvSpPr>
        <p:spPr bwMode="black">
          <a:xfrm>
            <a:off x="3513332" y="2780707"/>
            <a:ext cx="524966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86"/>
          <p:cNvSpPr>
            <a:spLocks noChangeArrowheads="1"/>
          </p:cNvSpPr>
          <p:nvPr/>
        </p:nvSpPr>
        <p:spPr bwMode="black">
          <a:xfrm>
            <a:off x="4165794" y="2414543"/>
            <a:ext cx="4597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Mainly in HCM city</a:t>
            </a:r>
          </a:p>
        </p:txBody>
      </p:sp>
      <p:sp>
        <p:nvSpPr>
          <p:cNvPr id="77" name="Line 87"/>
          <p:cNvSpPr>
            <a:spLocks noChangeShapeType="1"/>
          </p:cNvSpPr>
          <p:nvPr/>
        </p:nvSpPr>
        <p:spPr bwMode="black">
          <a:xfrm>
            <a:off x="3532258" y="3506194"/>
            <a:ext cx="5230741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Rectangle 88"/>
          <p:cNvSpPr>
            <a:spLocks noChangeArrowheads="1"/>
          </p:cNvSpPr>
          <p:nvPr/>
        </p:nvSpPr>
        <p:spPr bwMode="black">
          <a:xfrm>
            <a:off x="4218058" y="3123608"/>
            <a:ext cx="4544941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</a:rPr>
              <a:t>Not much information</a:t>
            </a:r>
            <a:endParaRPr lang="en-US" dirty="0"/>
          </a:p>
        </p:txBody>
      </p:sp>
      <p:sp>
        <p:nvSpPr>
          <p:cNvPr id="79" name="Line 89"/>
          <p:cNvSpPr>
            <a:spLocks noChangeShapeType="1"/>
          </p:cNvSpPr>
          <p:nvPr/>
        </p:nvSpPr>
        <p:spPr bwMode="black">
          <a:xfrm>
            <a:off x="3561978" y="4214098"/>
            <a:ext cx="5201021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Rectangle 90"/>
          <p:cNvSpPr>
            <a:spLocks noChangeArrowheads="1"/>
          </p:cNvSpPr>
          <p:nvPr/>
        </p:nvSpPr>
        <p:spPr bwMode="black">
          <a:xfrm>
            <a:off x="4214441" y="3835234"/>
            <a:ext cx="4548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Not many rating factors</a:t>
            </a:r>
            <a:endParaRPr lang="en-US" dirty="0"/>
          </a:p>
        </p:txBody>
      </p:sp>
      <p:grpSp>
        <p:nvGrpSpPr>
          <p:cNvPr id="81" name="Group 91"/>
          <p:cNvGrpSpPr>
            <a:grpSpLocks/>
          </p:cNvGrpSpPr>
          <p:nvPr/>
        </p:nvGrpSpPr>
        <p:grpSpPr bwMode="auto">
          <a:xfrm>
            <a:off x="3351254" y="1713907"/>
            <a:ext cx="393700" cy="393700"/>
            <a:chOff x="2543" y="1006"/>
            <a:chExt cx="416" cy="416"/>
          </a:xfrm>
        </p:grpSpPr>
        <p:sp>
          <p:nvSpPr>
            <p:cNvPr id="82" name="Oval 9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" name="Group 9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85" name="Picture 9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Oval 9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7" name="Picture 9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Picture 9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8" name="Group 98"/>
          <p:cNvGrpSpPr>
            <a:grpSpLocks/>
          </p:cNvGrpSpPr>
          <p:nvPr/>
        </p:nvGrpSpPr>
        <p:grpSpPr bwMode="auto">
          <a:xfrm>
            <a:off x="3376807" y="2401294"/>
            <a:ext cx="393700" cy="393700"/>
            <a:chOff x="3071" y="1006"/>
            <a:chExt cx="416" cy="416"/>
          </a:xfrm>
        </p:grpSpPr>
        <p:sp>
          <p:nvSpPr>
            <p:cNvPr id="89" name="Oval 99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" name="Group 100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92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Oval 10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4" name="Picture 103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1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5" name="Group 105"/>
          <p:cNvGrpSpPr>
            <a:grpSpLocks/>
          </p:cNvGrpSpPr>
          <p:nvPr/>
        </p:nvGrpSpPr>
        <p:grpSpPr bwMode="auto">
          <a:xfrm>
            <a:off x="3368746" y="3123607"/>
            <a:ext cx="393700" cy="393700"/>
            <a:chOff x="3647" y="1006"/>
            <a:chExt cx="416" cy="416"/>
          </a:xfrm>
        </p:grpSpPr>
        <p:sp>
          <p:nvSpPr>
            <p:cNvPr id="96" name="Oval 106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" name="Group 107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99" name="Picture 108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Oval 109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1" name="Picture 110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8" name="Picture 1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" name="Group 112"/>
          <p:cNvGrpSpPr>
            <a:grpSpLocks/>
          </p:cNvGrpSpPr>
          <p:nvPr/>
        </p:nvGrpSpPr>
        <p:grpSpPr bwMode="auto">
          <a:xfrm>
            <a:off x="3376241" y="3821985"/>
            <a:ext cx="393700" cy="393700"/>
            <a:chOff x="4213" y="1006"/>
            <a:chExt cx="416" cy="416"/>
          </a:xfrm>
        </p:grpSpPr>
        <p:sp>
          <p:nvSpPr>
            <p:cNvPr id="103" name="Oval 113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" name="Group 114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106" name="Picture 115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" name="Oval 116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8" name="Picture 117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5" name="Picture 1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" name="Picture 8" descr="C:\Users\iLucas\Desktop\thodia_10191553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2966"/>
            <a:ext cx="2875789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0l">
  <a:themeElements>
    <a:clrScheme name="Office Them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cdb2004190l</Template>
  <TotalTime>735</TotalTime>
  <Words>1774</Words>
  <Application>Microsoft Office PowerPoint</Application>
  <PresentationFormat>On-screen Show (4:3)</PresentationFormat>
  <Paragraphs>524</Paragraphs>
  <Slides>71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cdb2004190l</vt:lpstr>
      <vt:lpstr>Place Sharing Network</vt:lpstr>
      <vt:lpstr>Contents</vt:lpstr>
      <vt:lpstr>Part I: Introduction</vt:lpstr>
      <vt:lpstr>The people</vt:lpstr>
      <vt:lpstr>Background</vt:lpstr>
      <vt:lpstr>Literature review</vt:lpstr>
      <vt:lpstr>Google Places</vt:lpstr>
      <vt:lpstr>Facebook Places</vt:lpstr>
      <vt:lpstr>Thodia.vn</vt:lpstr>
      <vt:lpstr>Infomap.vn</vt:lpstr>
      <vt:lpstr>Our proposal</vt:lpstr>
      <vt:lpstr>Products</vt:lpstr>
      <vt:lpstr>Part 2: Software Project Management Plan</vt:lpstr>
      <vt:lpstr>The proposed system</vt:lpstr>
      <vt:lpstr>The proposed system</vt:lpstr>
      <vt:lpstr>The proposed system</vt:lpstr>
      <vt:lpstr>Development Environment</vt:lpstr>
      <vt:lpstr>Development Environment</vt:lpstr>
      <vt:lpstr>Process</vt:lpstr>
      <vt:lpstr>Project Organization</vt:lpstr>
      <vt:lpstr>Project Planning</vt:lpstr>
      <vt:lpstr>Part 3: System Requirement Specifications</vt:lpstr>
      <vt:lpstr>User requirements</vt:lpstr>
      <vt:lpstr>Users</vt:lpstr>
      <vt:lpstr>Administration</vt:lpstr>
      <vt:lpstr>Ranking</vt:lpstr>
      <vt:lpstr>Ranking</vt:lpstr>
      <vt:lpstr>Comment / Answer</vt:lpstr>
      <vt:lpstr>Places</vt:lpstr>
      <vt:lpstr>Search</vt:lpstr>
      <vt:lpstr>System requirements</vt:lpstr>
      <vt:lpstr>Screen: Before &amp; After</vt:lpstr>
      <vt:lpstr>System requirements</vt:lpstr>
      <vt:lpstr>Non-functional requirements</vt:lpstr>
      <vt:lpstr>Non-functional requirements</vt:lpstr>
      <vt:lpstr>Non-functional requirements</vt:lpstr>
      <vt:lpstr>Non-functional requirements</vt:lpstr>
      <vt:lpstr>Non-functional requirements</vt:lpstr>
      <vt:lpstr>Non-functional requirements</vt:lpstr>
      <vt:lpstr>Non-functional requirements</vt:lpstr>
      <vt:lpstr>Non-functional requirements</vt:lpstr>
      <vt:lpstr>Non-functional requirements</vt:lpstr>
      <vt:lpstr>Part 4: Software Design Description</vt:lpstr>
      <vt:lpstr>Architectural design</vt:lpstr>
      <vt:lpstr>Architectural design: Overall Design</vt:lpstr>
      <vt:lpstr>Architectural design</vt:lpstr>
      <vt:lpstr>Architectural design</vt:lpstr>
      <vt:lpstr>Architectural design</vt:lpstr>
      <vt:lpstr>Architectural design</vt:lpstr>
      <vt:lpstr>Architectural design</vt:lpstr>
      <vt:lpstr>Detailed design</vt:lpstr>
      <vt:lpstr>Detailed design: Class Diagram</vt:lpstr>
      <vt:lpstr>Detailed design: Sequence Diagram</vt:lpstr>
      <vt:lpstr>Database design</vt:lpstr>
      <vt:lpstr>Database design - ERD</vt:lpstr>
      <vt:lpstr>Database design - Tables</vt:lpstr>
      <vt:lpstr>Part 5: Implementation</vt:lpstr>
      <vt:lpstr>Technologies</vt:lpstr>
      <vt:lpstr>Tools</vt:lpstr>
      <vt:lpstr>Coding conventions</vt:lpstr>
      <vt:lpstr>Code review</vt:lpstr>
      <vt:lpstr>Unit test</vt:lpstr>
      <vt:lpstr>Performance considerations</vt:lpstr>
      <vt:lpstr>Security considerations</vt:lpstr>
      <vt:lpstr>Part 6: Software Test Documentation</vt:lpstr>
      <vt:lpstr>Test result</vt:lpstr>
      <vt:lpstr>Tested vs not tested</vt:lpstr>
      <vt:lpstr>Summary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iLucas</dc:creator>
  <cp:lastModifiedBy>Vo Thanh Quang</cp:lastModifiedBy>
  <cp:revision>260</cp:revision>
  <dcterms:created xsi:type="dcterms:W3CDTF">2011-04-22T13:33:59Z</dcterms:created>
  <dcterms:modified xsi:type="dcterms:W3CDTF">2011-04-24T16:14:37Z</dcterms:modified>
</cp:coreProperties>
</file>