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257" r:id="rId4"/>
    <p:sldId id="258" r:id="rId5"/>
    <p:sldId id="360" r:id="rId6"/>
    <p:sldId id="361" r:id="rId7"/>
    <p:sldId id="362" r:id="rId8"/>
    <p:sldId id="363" r:id="rId9"/>
    <p:sldId id="339" r:id="rId10"/>
    <p:sldId id="338" r:id="rId11"/>
    <p:sldId id="341" r:id="rId12"/>
    <p:sldId id="342" r:id="rId13"/>
    <p:sldId id="343" r:id="rId14"/>
    <p:sldId id="344" r:id="rId15"/>
    <p:sldId id="345" r:id="rId16"/>
    <p:sldId id="346" r:id="rId17"/>
    <p:sldId id="348" r:id="rId18"/>
    <p:sldId id="349" r:id="rId19"/>
    <p:sldId id="366" r:id="rId20"/>
    <p:sldId id="367" r:id="rId21"/>
    <p:sldId id="368" r:id="rId22"/>
    <p:sldId id="369" r:id="rId23"/>
    <p:sldId id="351" r:id="rId24"/>
    <p:sldId id="357" r:id="rId25"/>
    <p:sldId id="353" r:id="rId26"/>
    <p:sldId id="354" r:id="rId27"/>
    <p:sldId id="355" r:id="rId28"/>
    <p:sldId id="356" r:id="rId29"/>
    <p:sldId id="358" r:id="rId30"/>
    <p:sldId id="359" r:id="rId31"/>
    <p:sldId id="27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EB1"/>
    <a:srgbClr val="26CCD0"/>
    <a:srgbClr val="36D6DA"/>
    <a:srgbClr val="35A57A"/>
    <a:srgbClr val="61FFA8"/>
    <a:srgbClr val="FFFFFF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22" autoAdjust="0"/>
  </p:normalViewPr>
  <p:slideViewPr>
    <p:cSldViewPr>
      <p:cViewPr>
        <p:scale>
          <a:sx n="75" d="100"/>
          <a:sy n="75" d="100"/>
        </p:scale>
        <p:origin x="-63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93D217-ACF1-4DDF-B42F-11B5FAAA7E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2DEF1-50FB-4811-A76B-4D49CCAD7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B4FA-1B3E-45D5-B0E8-D6DAE70D8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9864D417-A3C3-43F0-B459-9CE7547E0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4340A0C0-1F08-4907-A6BF-6238E4683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E9C1F-8FF2-4EF7-830F-58D0FFEC6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7342C-A58E-4B5B-9E04-EFC427EAB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06E8-0550-4A46-A9B7-A33904AED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096D4-AEE8-40D7-AE0C-2CA9176A4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0EED-6165-4B56-A098-1002B804F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12D5-A9EF-4108-AB0B-7757FA844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C95F6-E583-48D6-AB13-08AA1B050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94CE2-853F-41C6-AE42-DB8CA4D57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CF4333-1557-4DD2-A072-34CF71C9E8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9.xml"/><Relationship Id="rId7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0"/>
            <a:ext cx="6096000" cy="682625"/>
          </a:xfrm>
        </p:spPr>
        <p:txBody>
          <a:bodyPr/>
          <a:lstStyle/>
          <a:p>
            <a:r>
              <a:rPr lang="en-US" sz="8000" b="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8000" b="0" dirty="0" smtClean="0">
                <a:latin typeface="Times New Roman" pitchFamily="18" charset="0"/>
                <a:cs typeface="Times New Roman" pitchFamily="18" charset="0"/>
              </a:rPr>
              <a:t>-Citizen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69" y="152400"/>
            <a:ext cx="2498331" cy="914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56300" y="1014398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Software Process Model</a:t>
            </a:r>
            <a:endParaRPr lang="en-US" sz="24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410884" y="2133600"/>
            <a:ext cx="6324600" cy="388620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10884" y="2147193"/>
            <a:ext cx="5943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-285750">
              <a:buFontTx/>
              <a:buChar char="-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Strong points</a:t>
            </a:r>
          </a:p>
          <a:p>
            <a:pPr marL="857250" lvl="2" indent="-285750">
              <a:buFontTx/>
              <a:buChar char="-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028700" lvl="3" algn="just">
              <a:buFont typeface="Wingdings" pitchFamily="2" charset="2"/>
              <a:buChar char="ü"/>
            </a:pP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Integration and testing is executed continuously</a:t>
            </a:r>
          </a:p>
          <a:p>
            <a:pPr marL="1028700" lvl="3" algn="just">
              <a:buFont typeface="Wingdings" pitchFamily="2" charset="2"/>
              <a:buChar char="ü"/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 marL="1028700" lvl="3" algn="just">
              <a:buFont typeface="Wingdings" pitchFamily="2" charset="2"/>
              <a:buChar char="ü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 Soon reacting  to prevent undetected misunderstanding by feedback in each iteration</a:t>
            </a:r>
          </a:p>
          <a:p>
            <a:pPr marL="1028700" lvl="3" algn="just">
              <a:buFont typeface="Wingdings" pitchFamily="2" charset="2"/>
              <a:buChar char="ü"/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 marL="1028700" lvl="3" algn="just">
              <a:buFont typeface="Wingdings" pitchFamily="2" charset="2"/>
              <a:buChar char="ü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 There is always something runnable as concrete evidences of the project's status</a:t>
            </a:r>
          </a:p>
          <a:p>
            <a:pPr marL="1028700" lvl="3" algn="just"/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228600" y="648516"/>
            <a:ext cx="503029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 smtClean="0">
                <a:cs typeface="Times New Roman" pitchFamily="18" charset="0"/>
              </a:rPr>
              <a:t>Management Plan</a:t>
            </a:r>
            <a:endParaRPr lang="en-US" sz="4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951879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Roles and Responsibilities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133600" y="1904999"/>
            <a:ext cx="6705600" cy="4245229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99959" y="5347724"/>
            <a:ext cx="1049073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DinhPT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1500" dirty="0" err="1" smtClean="0"/>
              <a:t>Dev</a:t>
            </a:r>
            <a:endParaRPr lang="en-US" sz="1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89936" y="4876800"/>
            <a:ext cx="0" cy="24012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746796" y="5352000"/>
            <a:ext cx="1049073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DongVX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1500" dirty="0" err="1" smtClean="0"/>
              <a:t>Dev</a:t>
            </a:r>
            <a:endParaRPr lang="en-US" sz="15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6241162" y="5162717"/>
            <a:ext cx="1376892" cy="692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8570" y="5176565"/>
            <a:ext cx="0" cy="2136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18054" y="5162717"/>
            <a:ext cx="0" cy="2136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903554" y="5352000"/>
            <a:ext cx="1049073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TrangNT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1500" dirty="0" smtClean="0"/>
              <a:t>Tester</a:t>
            </a:r>
            <a:endParaRPr lang="en-US" sz="1500" dirty="0"/>
          </a:p>
        </p:txBody>
      </p:sp>
      <p:sp>
        <p:nvSpPr>
          <p:cNvPr id="21" name="Rounded Rectangle 20"/>
          <p:cNvSpPr/>
          <p:nvPr/>
        </p:nvSpPr>
        <p:spPr>
          <a:xfrm>
            <a:off x="7026181" y="5365943"/>
            <a:ext cx="1049073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HuyenPT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1500" dirty="0" smtClean="0"/>
              <a:t>Tester</a:t>
            </a:r>
            <a:endParaRPr lang="en-US" sz="1500" dirty="0"/>
          </a:p>
        </p:txBody>
      </p:sp>
      <p:sp>
        <p:nvSpPr>
          <p:cNvPr id="23" name="Rounded Rectangle 22"/>
          <p:cNvSpPr/>
          <p:nvPr/>
        </p:nvSpPr>
        <p:spPr>
          <a:xfrm>
            <a:off x="2438400" y="2114152"/>
            <a:ext cx="2601384" cy="66652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Nguyễn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Kỳ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Supervisor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78917" y="2965052"/>
            <a:ext cx="1905000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MinhPN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Team Leader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12367" y="3581400"/>
            <a:ext cx="0" cy="36755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57059" y="3948956"/>
            <a:ext cx="4750858" cy="1822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57059" y="3967176"/>
            <a:ext cx="0" cy="36755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564909" y="4299608"/>
            <a:ext cx="1384300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MinhPN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1500" dirty="0" smtClean="0"/>
              <a:t>PTL</a:t>
            </a:r>
            <a:endParaRPr lang="en-US" sz="15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19159" y="3967176"/>
            <a:ext cx="0" cy="36755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147117" y="4303851"/>
            <a:ext cx="1384300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DinhPT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1500" dirty="0" err="1" smtClean="0"/>
              <a:t>Dev</a:t>
            </a:r>
            <a:r>
              <a:rPr lang="en-US" sz="1500" dirty="0" smtClean="0"/>
              <a:t> Leader</a:t>
            </a:r>
            <a:endParaRPr lang="en-US" sz="15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508259" y="3971952"/>
            <a:ext cx="0" cy="36755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91767" y="4303851"/>
            <a:ext cx="1384300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TrangNT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1500" dirty="0" smtClean="0"/>
              <a:t>Test Leader</a:t>
            </a:r>
            <a:endParaRPr lang="en-US" sz="15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007917" y="3958066"/>
            <a:ext cx="0" cy="36755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309417" y="4303851"/>
            <a:ext cx="1384300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HuyenPT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1500" dirty="0" smtClean="0"/>
              <a:t>QA</a:t>
            </a:r>
            <a:endParaRPr lang="en-US" sz="15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18959" y="5134056"/>
            <a:ext cx="0" cy="2136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893352" y="5116924"/>
            <a:ext cx="2296584" cy="21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01684" y="5116924"/>
            <a:ext cx="0" cy="2136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93654" y="4903256"/>
            <a:ext cx="0" cy="2136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463044" y="5338219"/>
            <a:ext cx="1049073" cy="603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MinhPN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1500" dirty="0" err="1" smtClean="0"/>
              <a:t>Dev</a:t>
            </a:r>
            <a:endParaRPr lang="en-US" sz="15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107959" y="5116924"/>
            <a:ext cx="0" cy="2136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7454" y="4876800"/>
            <a:ext cx="0" cy="28591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>
            <a:spLocks noChangeArrowheads="1"/>
          </p:cNvSpPr>
          <p:nvPr/>
        </p:nvSpPr>
        <p:spPr bwMode="gray">
          <a:xfrm>
            <a:off x="228600" y="648516"/>
            <a:ext cx="503029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 smtClean="0">
                <a:cs typeface="Times New Roman" pitchFamily="18" charset="0"/>
              </a:rPr>
              <a:t>Management Plan</a:t>
            </a:r>
            <a:endParaRPr lang="en-US" sz="4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019800" cy="563562"/>
          </a:xfrm>
        </p:spPr>
        <p:txBody>
          <a:bodyPr/>
          <a:lstStyle/>
          <a:p>
            <a:r>
              <a:rPr lang="en-US" sz="3200" dirty="0">
                <a:cs typeface="Times New Roman" pitchFamily="18" charset="0"/>
              </a:rPr>
              <a:t>Requirement Specifications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7400" y="990600"/>
            <a:ext cx="30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User Requirements</a:t>
            </a:r>
            <a:endParaRPr lang="en-US" sz="24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4723" y="1676399"/>
            <a:ext cx="1962477" cy="457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                </a:t>
            </a:r>
            <a:r>
              <a:rPr lang="en-US" b="1" dirty="0" smtClean="0">
                <a:solidFill>
                  <a:schemeClr val="tx1"/>
                </a:solidFill>
              </a:rPr>
              <a:t>Administrator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Admin can manage Account.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Admin can manage Base Information (Country, State, Unit, Position).</a:t>
            </a:r>
          </a:p>
          <a:p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4411326" y="1676400"/>
            <a:ext cx="2141874" cy="457199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Manager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Manager can change </a:t>
            </a:r>
            <a:r>
              <a:rPr lang="en-US" dirty="0" smtClean="0">
                <a:solidFill>
                  <a:schemeClr val="tx1"/>
                </a:solidFill>
              </a:rPr>
              <a:t>Password.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Manager can manage Employee Information.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Manager can manage Timework.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Manager can manage Salary.</a:t>
            </a:r>
          </a:p>
          <a:p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705600" y="1676398"/>
            <a:ext cx="2148050" cy="45720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Employee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Employee can view and update Employee Information.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Employee can checking Timework.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Employee can view Salary.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Employee can view Timework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71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35084" y="1003592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System Requirements</a:t>
            </a:r>
            <a:endParaRPr lang="en-US" sz="22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070100" y="1523999"/>
            <a:ext cx="6893984" cy="5105401"/>
          </a:xfrm>
          <a:prstGeom prst="round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422900" y="1574076"/>
            <a:ext cx="3263900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Manager Client Service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3850428" y="1720126"/>
            <a:ext cx="1136107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10000"/>
                  </a:schemeClr>
                </a:solidFill>
              </a:rPr>
              <a:t>Client Service</a:t>
            </a:r>
            <a:endParaRPr lang="en-US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33800" y="5023440"/>
            <a:ext cx="1295400" cy="89812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Manage Base Information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5422900" y="1968500"/>
            <a:ext cx="3263900" cy="2652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Employee Client Service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5410200" y="2362200"/>
            <a:ext cx="3276600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Checking Timework Client Service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410200" y="4419600"/>
            <a:ext cx="2799806" cy="4514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Manage Country (Create, Update, Delete, View)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5422900" y="4995617"/>
            <a:ext cx="2799806" cy="4049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Manage </a:t>
            </a:r>
            <a:r>
              <a:rPr lang="en-US" sz="1400" dirty="0" smtClean="0"/>
              <a:t>State </a:t>
            </a:r>
            <a:r>
              <a:rPr lang="en-US" sz="1400" dirty="0"/>
              <a:t>(Create, Update, Delete, View)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25803" y="5508431"/>
            <a:ext cx="2799806" cy="4131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Manage </a:t>
            </a:r>
            <a:r>
              <a:rPr lang="en-US" sz="1400" dirty="0" smtClean="0"/>
              <a:t>Unit </a:t>
            </a:r>
            <a:r>
              <a:rPr lang="en-US" sz="1400" dirty="0"/>
              <a:t>(Create, Update, Delete, View)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38503" y="6052702"/>
            <a:ext cx="2799806" cy="4250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Manage </a:t>
            </a:r>
            <a:r>
              <a:rPr lang="en-US" sz="1400" dirty="0" smtClean="0"/>
              <a:t>Position </a:t>
            </a:r>
            <a:r>
              <a:rPr lang="en-US" sz="1400" dirty="0"/>
              <a:t>(Create, Update, Delete, View)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69630" y="2233752"/>
            <a:ext cx="464170" cy="178048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69630" y="4014237"/>
            <a:ext cx="387970" cy="138778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86535" y="2081352"/>
            <a:ext cx="19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181600" y="1726476"/>
            <a:ext cx="6092" cy="766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87692" y="1726476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87692" y="2107476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81600" y="2492827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33600" y="3245552"/>
            <a:ext cx="1422400" cy="12988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Functions of Application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50428" y="3085688"/>
            <a:ext cx="1123406" cy="120125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Manage Manger Account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5410200" y="2819400"/>
            <a:ext cx="2799806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 new Account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5410200" y="3235131"/>
            <a:ext cx="2799806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Reset Password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5422900" y="3618484"/>
            <a:ext cx="2799806" cy="25255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Delete Account</a:t>
            </a:r>
            <a:endParaRPr lang="en-US" sz="1400" dirty="0"/>
          </a:p>
        </p:txBody>
      </p:sp>
      <p:sp>
        <p:nvSpPr>
          <p:cNvPr id="44" name="Rounded Rectangle 43"/>
          <p:cNvSpPr/>
          <p:nvPr/>
        </p:nvSpPr>
        <p:spPr>
          <a:xfrm>
            <a:off x="5410200" y="4001994"/>
            <a:ext cx="2799806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 Account</a:t>
            </a:r>
            <a:endParaRPr lang="en-US" sz="1400" dirty="0"/>
          </a:p>
        </p:txBody>
      </p:sp>
      <p:cxnSp>
        <p:nvCxnSpPr>
          <p:cNvPr id="45" name="Straight Arrow Connector 44"/>
          <p:cNvCxnSpPr>
            <a:stCxn id="33" idx="3"/>
          </p:cNvCxnSpPr>
          <p:nvPr/>
        </p:nvCxnSpPr>
        <p:spPr>
          <a:xfrm flipV="1">
            <a:off x="3556000" y="2492827"/>
            <a:ext cx="406400" cy="14021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86534" y="3617140"/>
            <a:ext cx="19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81600" y="2894980"/>
            <a:ext cx="12184" cy="12243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193784" y="2894980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193784" y="3275980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87692" y="3661331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187692" y="4119301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27669" y="5472503"/>
            <a:ext cx="19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22734" y="4733190"/>
            <a:ext cx="0" cy="1541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22734" y="4733190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222734" y="5114190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216642" y="5715440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203295" y="6275011"/>
            <a:ext cx="2225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3" idx="3"/>
            <a:endCxn id="40" idx="1"/>
          </p:cNvCxnSpPr>
          <p:nvPr/>
        </p:nvCxnSpPr>
        <p:spPr>
          <a:xfrm flipV="1">
            <a:off x="3556000" y="3686318"/>
            <a:ext cx="294428" cy="2086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571392" y="3903461"/>
            <a:ext cx="279036" cy="10921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2"/>
          <p:cNvSpPr txBox="1">
            <a:spLocks noChangeArrowheads="1"/>
          </p:cNvSpPr>
          <p:nvPr/>
        </p:nvSpPr>
        <p:spPr bwMode="gray">
          <a:xfrm>
            <a:off x="-32370" y="609600"/>
            <a:ext cx="6019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cs typeface="Times New Roman" pitchFamily="18" charset="0"/>
              </a:rPr>
              <a:t>Requirement Specifications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3184" y="1016913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System Requirements</a:t>
            </a:r>
            <a:endParaRPr lang="en-US" sz="22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33600" y="1537964"/>
            <a:ext cx="6705600" cy="47104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522973" y="1656691"/>
            <a:ext cx="2971800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Create new Employee Information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73427" y="1905000"/>
            <a:ext cx="1331973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10000"/>
                  </a:schemeClr>
                </a:solidFill>
              </a:rPr>
              <a:t>Manage Employee Information</a:t>
            </a:r>
            <a:endParaRPr lang="en-US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73427" y="3537031"/>
            <a:ext cx="1331974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Manage Timework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33799" y="5105400"/>
            <a:ext cx="1371601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Manage Salary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22973" y="2033448"/>
            <a:ext cx="2971800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Update Employee Information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22973" y="2418799"/>
            <a:ext cx="2991833" cy="2482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Delete Employee Information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22973" y="2795447"/>
            <a:ext cx="2991833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View Employee Information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16881" y="3320665"/>
            <a:ext cx="2997925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Calculate  Timework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22973" y="3709848"/>
            <a:ext cx="2991833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View Timework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22973" y="4110442"/>
            <a:ext cx="2991833" cy="30915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Export Timework to Excel Format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22973" y="4537113"/>
            <a:ext cx="2991833" cy="2634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Timework Statistic Report 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22974" y="5105400"/>
            <a:ext cx="29918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View Salary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522974" y="5614847"/>
            <a:ext cx="2991832" cy="4131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Send Salary Information to Employee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352800" y="2671351"/>
            <a:ext cx="387970" cy="1320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endCxn id="19" idx="1"/>
          </p:cNvCxnSpPr>
          <p:nvPr/>
        </p:nvCxnSpPr>
        <p:spPr>
          <a:xfrm flipV="1">
            <a:off x="3352800" y="3918031"/>
            <a:ext cx="420627" cy="962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4076700"/>
            <a:ext cx="342688" cy="13253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05400" y="2286000"/>
            <a:ext cx="195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00465" y="1778724"/>
            <a:ext cx="0" cy="111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00465" y="1778724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300465" y="2159724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94373" y="2545075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94373" y="2895600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43" name="Rectangle 42"/>
          <p:cNvSpPr/>
          <p:nvPr/>
        </p:nvSpPr>
        <p:spPr>
          <a:xfrm>
            <a:off x="2286000" y="3342794"/>
            <a:ext cx="1066800" cy="12988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10000"/>
                  </a:schemeClr>
                </a:solidFill>
              </a:rPr>
              <a:t>Functions of Manager Client</a:t>
            </a:r>
            <a:endParaRPr lang="en-US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105400" y="3936276"/>
            <a:ext cx="195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300465" y="3429000"/>
            <a:ext cx="1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00465" y="3429000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00465" y="3810000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00465" y="4303382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300466" y="4724400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294373" y="5334000"/>
            <a:ext cx="6095" cy="409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300466" y="5334000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00466" y="5771073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105400" y="5562600"/>
            <a:ext cx="195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50" name="Rectangle 2"/>
          <p:cNvSpPr txBox="1">
            <a:spLocks noChangeArrowheads="1"/>
          </p:cNvSpPr>
          <p:nvPr/>
        </p:nvSpPr>
        <p:spPr bwMode="gray">
          <a:xfrm>
            <a:off x="-32370" y="609600"/>
            <a:ext cx="6019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cs typeface="Times New Roman" pitchFamily="18" charset="0"/>
              </a:rPr>
              <a:t>Requirement Specifications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3184" y="1016913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System Requirements</a:t>
            </a:r>
            <a:endParaRPr lang="en-US" sz="22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133600" y="1656691"/>
            <a:ext cx="6868584" cy="4591709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4097821" y="1652448"/>
            <a:ext cx="1524000" cy="101455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View and Update Employee Information</a:t>
            </a:r>
            <a:endParaRPr lang="en-US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4019882" y="3537031"/>
            <a:ext cx="1524000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Timework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4058194" y="5402017"/>
            <a:ext cx="1524000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Salary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039394" y="1807029"/>
            <a:ext cx="2799806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Update Employee Information</a:t>
            </a:r>
            <a:endParaRPr lang="en-US" sz="1400" dirty="0"/>
          </a:p>
        </p:txBody>
      </p:sp>
      <p:sp>
        <p:nvSpPr>
          <p:cNvPr id="54" name="Rounded Rectangle 53"/>
          <p:cNvSpPr/>
          <p:nvPr/>
        </p:nvSpPr>
        <p:spPr>
          <a:xfrm>
            <a:off x="6039394" y="2438399"/>
            <a:ext cx="2799806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 Employee Information</a:t>
            </a:r>
            <a:endParaRPr lang="en-US" sz="1400" dirty="0"/>
          </a:p>
        </p:txBody>
      </p:sp>
      <p:sp>
        <p:nvSpPr>
          <p:cNvPr id="55" name="Rounded Rectangle 54"/>
          <p:cNvSpPr/>
          <p:nvPr/>
        </p:nvSpPr>
        <p:spPr>
          <a:xfrm>
            <a:off x="6033302" y="3840636"/>
            <a:ext cx="2799806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 Timework</a:t>
            </a:r>
            <a:endParaRPr lang="en-US" sz="1400" dirty="0"/>
          </a:p>
        </p:txBody>
      </p:sp>
      <p:sp>
        <p:nvSpPr>
          <p:cNvPr id="56" name="Rounded Rectangle 55"/>
          <p:cNvSpPr/>
          <p:nvPr/>
        </p:nvSpPr>
        <p:spPr>
          <a:xfrm>
            <a:off x="6039394" y="5691048"/>
            <a:ext cx="2799806" cy="2525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 Salary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524794" y="2671351"/>
            <a:ext cx="540370" cy="1342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/>
          <p:cNvCxnSpPr>
            <a:endCxn id="51" idx="1"/>
          </p:cNvCxnSpPr>
          <p:nvPr/>
        </p:nvCxnSpPr>
        <p:spPr>
          <a:xfrm flipV="1">
            <a:off x="3524794" y="3918031"/>
            <a:ext cx="495088" cy="97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524794" y="4014237"/>
            <a:ext cx="495088" cy="1387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21821" y="2286000"/>
            <a:ext cx="195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810794" y="1933305"/>
            <a:ext cx="6092" cy="605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816886" y="1920244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810794" y="2538552"/>
            <a:ext cx="2225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64" name="Rectangle 63"/>
          <p:cNvSpPr/>
          <p:nvPr/>
        </p:nvSpPr>
        <p:spPr>
          <a:xfrm>
            <a:off x="2209800" y="3348445"/>
            <a:ext cx="1314994" cy="12988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Functions of Employee Client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533638" y="3966912"/>
            <a:ext cx="4600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582194" y="5806969"/>
            <a:ext cx="4114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67" name="Rectangle 2"/>
          <p:cNvSpPr txBox="1">
            <a:spLocks noChangeArrowheads="1"/>
          </p:cNvSpPr>
          <p:nvPr/>
        </p:nvSpPr>
        <p:spPr bwMode="gray">
          <a:xfrm>
            <a:off x="-32370" y="609600"/>
            <a:ext cx="6019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cs typeface="Times New Roman" pitchFamily="18" charset="0"/>
              </a:rPr>
              <a:t>Requirement Specifications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3184" y="1016913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System Requirements</a:t>
            </a:r>
            <a:endParaRPr lang="en-US" sz="22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70462" y="3419853"/>
            <a:ext cx="1524000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Timework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52070" y="3156031"/>
            <a:ext cx="495088" cy="7334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87700" y="3124200"/>
            <a:ext cx="1258928" cy="144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Functions of Checking Timework Client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02763" y="4474188"/>
            <a:ext cx="460037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8722" y="3139969"/>
            <a:ext cx="411481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52070" y="3889518"/>
            <a:ext cx="523828" cy="58467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12" idx="1"/>
          </p:cNvCxnSpPr>
          <p:nvPr/>
        </p:nvCxnSpPr>
        <p:spPr>
          <a:xfrm>
            <a:off x="4446628" y="3800853"/>
            <a:ext cx="9238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-32370" y="609600"/>
            <a:ext cx="6019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cs typeface="Times New Roman" pitchFamily="18" charset="0"/>
              </a:rPr>
              <a:t>Requirement Specifications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8200" y="926771"/>
            <a:ext cx="3156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Non-Functions Requirements</a:t>
            </a:r>
            <a:endParaRPr lang="en-US" sz="22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02763" y="4474188"/>
            <a:ext cx="460037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8722" y="3139969"/>
            <a:ext cx="411481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52070" y="3889518"/>
            <a:ext cx="523828" cy="58467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-32370" y="609600"/>
            <a:ext cx="6019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cs typeface="Times New Roman" pitchFamily="18" charset="0"/>
              </a:rPr>
              <a:t>Requirement Specifications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6705600" y="3618637"/>
            <a:ext cx="1981200" cy="1754326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rgbClr val="99A4C7">
                  <a:gamma/>
                  <a:shade val="46275"/>
                  <a:invGamma/>
                </a:srgbClr>
              </a:gs>
              <a:gs pos="50000">
                <a:srgbClr val="99A4C7"/>
              </a:gs>
              <a:gs pos="100000">
                <a:srgbClr val="99A4C7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dirty="0"/>
              <a:t>All people can Login to by their fingerprint only.</a:t>
            </a:r>
          </a:p>
          <a:p>
            <a:endParaRPr lang="en-US" dirty="0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4419600" y="3326253"/>
            <a:ext cx="2286000" cy="2339102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8BB7AB">
                  <a:gamma/>
                  <a:shade val="46275"/>
                  <a:invGamma/>
                </a:srgbClr>
              </a:gs>
              <a:gs pos="50000">
                <a:srgbClr val="8BB7AB"/>
              </a:gs>
              <a:gs pos="100000">
                <a:srgbClr val="8BB7AB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system is built on Windows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Friendly with Vietnam users </a:t>
            </a:r>
            <a:endParaRPr lang="en-US" sz="2000" dirty="0"/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2438400" y="2209800"/>
            <a:ext cx="17526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i="1" dirty="0"/>
              <a:t>Availability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gray">
          <a:xfrm>
            <a:off x="4724400" y="2209800"/>
            <a:ext cx="1838854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BB7AB"/>
              </a:gs>
              <a:gs pos="100000">
                <a:srgbClr val="8BB7AB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i="1" dirty="0"/>
              <a:t>Usability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gray">
          <a:xfrm>
            <a:off x="6781800" y="2209800"/>
            <a:ext cx="19050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A4C7"/>
              </a:gs>
              <a:gs pos="100000">
                <a:srgbClr val="99A4C7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i="1" dirty="0"/>
              <a:t>Security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gray">
          <a:xfrm>
            <a:off x="2286000" y="3618639"/>
            <a:ext cx="2133600" cy="1754326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BEAF84">
                  <a:gamma/>
                  <a:shade val="46275"/>
                  <a:invGamma/>
                </a:srgbClr>
              </a:gs>
              <a:gs pos="50000">
                <a:srgbClr val="BEAF84"/>
              </a:gs>
              <a:gs pos="100000">
                <a:srgbClr val="BEAF84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dirty="0" smtClean="0"/>
              <a:t>System have to run 24/7</a:t>
            </a:r>
          </a:p>
          <a:p>
            <a:r>
              <a:rPr lang="en-US" dirty="0" smtClean="0"/>
              <a:t>Backup (Automatic and manually)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8200" y="926771"/>
            <a:ext cx="3156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Non-Functions Requirements</a:t>
            </a:r>
            <a:endParaRPr lang="en-US" sz="22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02763" y="4474188"/>
            <a:ext cx="460037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8722" y="3139969"/>
            <a:ext cx="411481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52070" y="3889518"/>
            <a:ext cx="523828" cy="58467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-32370" y="609600"/>
            <a:ext cx="6019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cs typeface="Times New Roman" pitchFamily="18" charset="0"/>
              </a:rPr>
              <a:t>Requirement Specifications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5257799" y="3464753"/>
            <a:ext cx="3019425" cy="2062103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8BB7AB">
                  <a:gamma/>
                  <a:shade val="46275"/>
                  <a:invGamma/>
                </a:srgbClr>
              </a:gs>
              <a:gs pos="50000">
                <a:srgbClr val="8BB7AB"/>
              </a:gs>
              <a:gs pos="100000">
                <a:srgbClr val="8BB7AB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1600" dirty="0" err="1" smtClean="0"/>
              <a:t>.Net</a:t>
            </a:r>
            <a:r>
              <a:rPr lang="en-US" sz="1600" dirty="0" smtClean="0"/>
              <a:t> </a:t>
            </a:r>
            <a:r>
              <a:rPr lang="en-US" sz="1600" dirty="0"/>
              <a:t>Framework 4.0 and SQL server 2008 programs are practically independent of the OS-system which they communicate with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3276600" y="2209800"/>
            <a:ext cx="17526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i="1" dirty="0"/>
              <a:t>Maintainability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gray">
          <a:xfrm>
            <a:off x="5562600" y="2209800"/>
            <a:ext cx="1838854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BB7AB"/>
              </a:gs>
              <a:gs pos="100000">
                <a:srgbClr val="8BB7AB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i="1" dirty="0"/>
              <a:t>Portability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gray">
          <a:xfrm>
            <a:off x="2971800" y="3757140"/>
            <a:ext cx="2286000" cy="1477328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BEAF84">
                  <a:gamma/>
                  <a:shade val="46275"/>
                  <a:invGamma/>
                </a:srgbClr>
              </a:gs>
              <a:gs pos="50000">
                <a:srgbClr val="BEAF84"/>
              </a:gs>
              <a:gs pos="100000">
                <a:srgbClr val="BEAF84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dirty="0" smtClean="0"/>
              <a:t>Carefully inform users about maintainability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3184" y="101691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Architecture Design</a:t>
            </a:r>
            <a:endParaRPr lang="en-US" sz="24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52070" y="3156031"/>
            <a:ext cx="495088" cy="7334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2763" y="4474188"/>
            <a:ext cx="460037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8722" y="3139969"/>
            <a:ext cx="411481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52070" y="3889518"/>
            <a:ext cx="523828" cy="58467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685800" y="6096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>
                <a:cs typeface="Times New Roman" pitchFamily="18" charset="0"/>
              </a:rPr>
              <a:t>Design Definition</a:t>
            </a:r>
          </a:p>
        </p:txBody>
      </p:sp>
      <p:pic>
        <p:nvPicPr>
          <p:cNvPr id="15" name="Picture 14" descr="C:\Documents and Settings\Admin\Desktop\Doc\ScreenShot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09800"/>
            <a:ext cx="624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32100" y="1656691"/>
            <a:ext cx="3461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Multi-tier Architecture Design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81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-609600" y="-381000"/>
            <a:ext cx="10058400" cy="7772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41"/>
          <p:cNvGrpSpPr>
            <a:grpSpLocks/>
          </p:cNvGrpSpPr>
          <p:nvPr/>
        </p:nvGrpSpPr>
        <p:grpSpPr bwMode="auto">
          <a:xfrm rot="17918532">
            <a:off x="412485" y="2272368"/>
            <a:ext cx="2331581" cy="1218876"/>
            <a:chOff x="1392" y="3216"/>
            <a:chExt cx="3360" cy="384"/>
          </a:xfrm>
        </p:grpSpPr>
        <p:sp>
          <p:nvSpPr>
            <p:cNvPr id="10" name="Oval 132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33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134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3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163278" y="3952344"/>
            <a:ext cx="1915051" cy="2009054"/>
            <a:chOff x="839" y="1224"/>
            <a:chExt cx="862" cy="862"/>
          </a:xfrm>
        </p:grpSpPr>
        <p:sp>
          <p:nvSpPr>
            <p:cNvPr id="15" name="Oval 88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89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90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91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92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93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" name="Oval 94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Oval 95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4" name="Text Box 44"/>
          <p:cNvSpPr txBox="1">
            <a:spLocks noChangeArrowheads="1"/>
          </p:cNvSpPr>
          <p:nvPr/>
        </p:nvSpPr>
        <p:spPr bwMode="gray">
          <a:xfrm rot="18102296">
            <a:off x="606695" y="2484400"/>
            <a:ext cx="19431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00138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142"/>
          <p:cNvGrpSpPr>
            <a:grpSpLocks/>
          </p:cNvGrpSpPr>
          <p:nvPr/>
        </p:nvGrpSpPr>
        <p:grpSpPr bwMode="auto">
          <a:xfrm rot="19232349">
            <a:off x="1318552" y="2586531"/>
            <a:ext cx="3507976" cy="967022"/>
            <a:chOff x="1392" y="3216"/>
            <a:chExt cx="3360" cy="384"/>
          </a:xfrm>
        </p:grpSpPr>
        <p:sp>
          <p:nvSpPr>
            <p:cNvPr id="26" name="Oval 14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14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14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14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" name="Group 147"/>
          <p:cNvGrpSpPr>
            <a:grpSpLocks/>
          </p:cNvGrpSpPr>
          <p:nvPr/>
        </p:nvGrpSpPr>
        <p:grpSpPr bwMode="auto">
          <a:xfrm rot="20088291">
            <a:off x="1860241" y="3240569"/>
            <a:ext cx="4592052" cy="946536"/>
            <a:chOff x="1392" y="3216"/>
            <a:chExt cx="3360" cy="384"/>
          </a:xfrm>
        </p:grpSpPr>
        <p:sp>
          <p:nvSpPr>
            <p:cNvPr id="31" name="Oval 14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14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15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15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5" name="Group 152"/>
          <p:cNvGrpSpPr>
            <a:grpSpLocks/>
          </p:cNvGrpSpPr>
          <p:nvPr/>
        </p:nvGrpSpPr>
        <p:grpSpPr bwMode="auto">
          <a:xfrm rot="20773077">
            <a:off x="2071016" y="4334021"/>
            <a:ext cx="4408998" cy="856129"/>
            <a:chOff x="1392" y="3216"/>
            <a:chExt cx="3360" cy="384"/>
          </a:xfrm>
        </p:grpSpPr>
        <p:sp>
          <p:nvSpPr>
            <p:cNvPr id="36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157"/>
          <p:cNvGrpSpPr>
            <a:grpSpLocks/>
          </p:cNvGrpSpPr>
          <p:nvPr/>
        </p:nvGrpSpPr>
        <p:grpSpPr bwMode="auto">
          <a:xfrm rot="337966">
            <a:off x="1808633" y="5582429"/>
            <a:ext cx="3023981" cy="649548"/>
            <a:chOff x="1392" y="3216"/>
            <a:chExt cx="3360" cy="384"/>
          </a:xfrm>
        </p:grpSpPr>
        <p:sp>
          <p:nvSpPr>
            <p:cNvPr id="41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" name="Text Box 172"/>
          <p:cNvSpPr txBox="1">
            <a:spLocks noChangeArrowheads="1"/>
          </p:cNvSpPr>
          <p:nvPr/>
        </p:nvSpPr>
        <p:spPr bwMode="gray">
          <a:xfrm rot="19216579">
            <a:off x="2134472" y="2763067"/>
            <a:ext cx="17606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endParaRPr lang="en-US" sz="2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00546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73"/>
          <p:cNvSpPr txBox="1">
            <a:spLocks noChangeArrowheads="1"/>
          </p:cNvSpPr>
          <p:nvPr/>
        </p:nvSpPr>
        <p:spPr bwMode="gray">
          <a:xfrm rot="20126868">
            <a:off x="3264684" y="3366584"/>
            <a:ext cx="17540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00470</a:t>
            </a:r>
          </a:p>
        </p:txBody>
      </p:sp>
      <p:sp>
        <p:nvSpPr>
          <p:cNvPr id="47" name="Text Box 174"/>
          <p:cNvSpPr txBox="1">
            <a:spLocks noChangeArrowheads="1"/>
          </p:cNvSpPr>
          <p:nvPr/>
        </p:nvSpPr>
        <p:spPr bwMode="gray">
          <a:xfrm rot="20717542">
            <a:off x="3367480" y="4385618"/>
            <a:ext cx="19962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00415</a:t>
            </a:r>
          </a:p>
        </p:txBody>
      </p:sp>
      <p:sp>
        <p:nvSpPr>
          <p:cNvPr id="48" name="Text Box 175"/>
          <p:cNvSpPr txBox="1">
            <a:spLocks noChangeArrowheads="1"/>
          </p:cNvSpPr>
          <p:nvPr/>
        </p:nvSpPr>
        <p:spPr bwMode="gray">
          <a:xfrm rot="370580">
            <a:off x="2122547" y="5603700"/>
            <a:ext cx="22615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00525</a:t>
            </a:r>
          </a:p>
        </p:txBody>
      </p:sp>
      <p:pic>
        <p:nvPicPr>
          <p:cNvPr id="49" name="Picture 2" descr="C:\Users\KeoMut\Desktop\Anh slide\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91" y="89669"/>
            <a:ext cx="1708517" cy="17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KeoMut\Desktop\Anh slide\IMG_1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20" y="-33423"/>
            <a:ext cx="1710060" cy="196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KeoMut\Desktop\Anh slide\IMG_03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964592"/>
            <a:ext cx="1797777" cy="19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:\Users\KeoMut\Desktop\Anh slide\c.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80" y="3227195"/>
            <a:ext cx="1830954" cy="193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eoMut\Desktop\Anh slide\Tra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84" y="4862632"/>
            <a:ext cx="1848409" cy="19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oMut\Desktop\avat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1" y="4257774"/>
            <a:ext cx="1371790" cy="14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-127819" y="6350998"/>
            <a:ext cx="3829062" cy="40011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FiveFingers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5" grpId="0"/>
      <p:bldP spid="46" grpId="0"/>
      <p:bldP spid="47" grpId="0"/>
      <p:bldP spid="48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986135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Component Diagram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52070" y="3156031"/>
            <a:ext cx="495088" cy="7334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2763" y="4474188"/>
            <a:ext cx="460037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8722" y="3139969"/>
            <a:ext cx="411481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52070" y="3889518"/>
            <a:ext cx="523828" cy="58467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685800" y="6096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>
                <a:cs typeface="Times New Roman" pitchFamily="18" charset="0"/>
              </a:rPr>
              <a:t>Design Definition</a:t>
            </a:r>
          </a:p>
        </p:txBody>
      </p:sp>
      <p:pic>
        <p:nvPicPr>
          <p:cNvPr id="15" name="Picture 14" descr="C:\Documents and Settings\Admin\Desktop\Doc\manag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6025" y="2347912"/>
            <a:ext cx="2924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Documents and Settings\Admin\My Documents\My Pictures\employeeInf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00" y="2464593"/>
            <a:ext cx="27765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7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990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Sequence Diagram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52070" y="3156031"/>
            <a:ext cx="495088" cy="7334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2763" y="4474188"/>
            <a:ext cx="460037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8722" y="3139969"/>
            <a:ext cx="411481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52070" y="3889518"/>
            <a:ext cx="523828" cy="58467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685800" y="6096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>
                <a:cs typeface="Times New Roman" pitchFamily="18" charset="0"/>
              </a:rPr>
              <a:t>Design Definition</a:t>
            </a:r>
          </a:p>
        </p:txBody>
      </p:sp>
      <p:pic>
        <p:nvPicPr>
          <p:cNvPr id="15" name="Picture 14" descr="C:\Documents and Settings\Admin\Desktop\Doc\createse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190" y="1810805"/>
            <a:ext cx="5307410" cy="41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990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Database Structure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52070" y="3156031"/>
            <a:ext cx="495088" cy="7334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2763" y="4474188"/>
            <a:ext cx="460037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8722" y="3139969"/>
            <a:ext cx="411481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52070" y="3889518"/>
            <a:ext cx="523828" cy="58467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685800" y="6096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>
                <a:cs typeface="Times New Roman" pitchFamily="18" charset="0"/>
              </a:rPr>
              <a:t>Design Definition</a:t>
            </a:r>
          </a:p>
        </p:txBody>
      </p:sp>
      <p:pic>
        <p:nvPicPr>
          <p:cNvPr id="15" name="Picture 14" descr="C:\Documents and Settings\Admin\Desktop\Doc\DBDiagra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1384" y="2037173"/>
            <a:ext cx="59436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0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1016913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Tools and Technologies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02763" y="4474188"/>
            <a:ext cx="460037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8722" y="3139969"/>
            <a:ext cx="411481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1072530" y="6096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>
                <a:cs typeface="Times New Roman" pitchFamily="18" charset="0"/>
              </a:rPr>
              <a:t>Implementation</a:t>
            </a:r>
          </a:p>
        </p:txBody>
      </p:sp>
      <p:pic>
        <p:nvPicPr>
          <p:cNvPr id="15" name="Picture 14" descr="C:\Users\iLucas\Desktop\psn images\microso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12" y="1752600"/>
            <a:ext cx="1315879" cy="8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34000" y="1882500"/>
            <a:ext cx="3729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.NET </a:t>
            </a:r>
            <a:r>
              <a:rPr lang="en-US" sz="3200" dirty="0"/>
              <a:t>Framework </a:t>
            </a:r>
            <a:r>
              <a:rPr lang="en-US" sz="3200" dirty="0" smtClean="0">
                <a:solidFill>
                  <a:schemeClr val="bg1"/>
                </a:solidFill>
              </a:rPr>
              <a:t>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2996625"/>
            <a:ext cx="3335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SQL Server 2008</a:t>
            </a:r>
          </a:p>
        </p:txBody>
      </p:sp>
      <p:pic>
        <p:nvPicPr>
          <p:cNvPr id="25" name="Picture 2" descr="C:\Users\KeoMut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78" y="2906303"/>
            <a:ext cx="1191364" cy="7467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iLucas\Desktop\psn images\VisualStudio2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12" y="4063899"/>
            <a:ext cx="1395125" cy="9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334000" y="4223638"/>
            <a:ext cx="3594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Visual Studio 2010</a:t>
            </a:r>
          </a:p>
        </p:txBody>
      </p:sp>
      <p:pic>
        <p:nvPicPr>
          <p:cNvPr id="28" name="Picture 3" descr="C:\Users\KeoMut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1" y="5486400"/>
            <a:ext cx="190099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486400" y="5435025"/>
            <a:ext cx="2577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Tortoise SVN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63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97819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Test Process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-59886" y="6223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Test and Quality Assurance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5943600" cy="374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3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101691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Coding Conventions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-59886" y="6223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Test and Quality Assurance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5996" y="2015341"/>
            <a:ext cx="56671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Include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Test Plan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Test Cases</a:t>
            </a:r>
          </a:p>
          <a:p>
            <a:pPr lvl="0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Checklists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DefectTrackingLog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6413499" y="2895600"/>
            <a:ext cx="1435100" cy="381000"/>
          </a:xfrm>
          <a:prstGeom prst="foldedCorner">
            <a:avLst>
              <a:gd name="adj" fmla="val 3857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6413499" y="3810000"/>
            <a:ext cx="1435100" cy="381000"/>
          </a:xfrm>
          <a:prstGeom prst="foldedCorner">
            <a:avLst>
              <a:gd name="adj" fmla="val 3857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6464300" y="4533900"/>
            <a:ext cx="1371599" cy="381000"/>
          </a:xfrm>
          <a:prstGeom prst="foldedCorner">
            <a:avLst>
              <a:gd name="adj" fmla="val 3857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Checklists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Folded Corner 23"/>
          <p:cNvSpPr/>
          <p:nvPr/>
        </p:nvSpPr>
        <p:spPr>
          <a:xfrm>
            <a:off x="6464300" y="5516582"/>
            <a:ext cx="2146300" cy="381000"/>
          </a:xfrm>
          <a:prstGeom prst="foldedCorner">
            <a:avLst>
              <a:gd name="adj" fmla="val 3857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DefectTrackingLog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914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Running Test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-59886" y="6223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Test and Quality Assurance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24100" y="1724085"/>
            <a:ext cx="655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400" i="1" u="sng" dirty="0">
                <a:latin typeface="Arial" pitchFamily="34" charset="0"/>
                <a:cs typeface="Arial" pitchFamily="34" charset="0"/>
              </a:rPr>
              <a:t>Step1: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Study business, requirements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i="1" u="sng" dirty="0">
                <a:latin typeface="Arial" pitchFamily="34" charset="0"/>
                <a:cs typeface="Arial" pitchFamily="34" charset="0"/>
              </a:rPr>
              <a:t>Step 2: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Develop test cases and test suite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i="1" u="sng" dirty="0">
                <a:latin typeface="Arial" pitchFamily="34" charset="0"/>
                <a:cs typeface="Arial" pitchFamily="34" charset="0"/>
              </a:rPr>
              <a:t>Step 3: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Run all tests after any feature/code is added, updated or removed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i="1" u="sng" dirty="0">
                <a:latin typeface="Arial" pitchFamily="34" charset="0"/>
                <a:cs typeface="Arial" pitchFamily="34" charset="0"/>
              </a:rPr>
              <a:t>Step 4: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Log defects, bugs and inform to developers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i="1" u="sng" dirty="0">
                <a:latin typeface="Arial" pitchFamily="34" charset="0"/>
                <a:cs typeface="Arial" pitchFamily="34" charset="0"/>
              </a:rPr>
              <a:t>Step 5: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Re-run tests and make sure defects are fixed or accepted by team</a:t>
            </a:r>
          </a:p>
        </p:txBody>
      </p:sp>
    </p:spTree>
    <p:extLst>
      <p:ext uri="{BB962C8B-B14F-4D97-AF65-F5344CB8AC3E}">
        <p14:creationId xmlns:p14="http://schemas.microsoft.com/office/powerpoint/2010/main" val="243709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914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How to Test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057400" y="1499176"/>
            <a:ext cx="6858000" cy="4870846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-59886" y="6223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Test and Quality Assurance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38500" y="3618368"/>
            <a:ext cx="11430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1752600"/>
            <a:ext cx="1371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Cancel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4400" y="2438400"/>
            <a:ext cx="1371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Corrected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76851" y="5655213"/>
            <a:ext cx="1371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Accepted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48200" y="5263327"/>
            <a:ext cx="1371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Re-Open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76850" y="3618368"/>
            <a:ext cx="1319349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Closed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48451" y="2057400"/>
            <a:ext cx="404949" cy="18657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48451" y="3923168"/>
            <a:ext cx="404949" cy="577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748451" y="4075568"/>
            <a:ext cx="404949" cy="18844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153400" y="3733800"/>
            <a:ext cx="838200" cy="494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024742" y="3740843"/>
            <a:ext cx="947057" cy="494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971799" y="3970510"/>
            <a:ext cx="30480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6000" y="2867452"/>
            <a:ext cx="966651" cy="7509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086349" y="3047999"/>
            <a:ext cx="23949" cy="22153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791200" y="3048000"/>
            <a:ext cx="0" cy="22153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0"/>
            <a:endCxn id="15" idx="1"/>
          </p:cNvCxnSpPr>
          <p:nvPr/>
        </p:nvCxnSpPr>
        <p:spPr>
          <a:xfrm flipV="1">
            <a:off x="3810000" y="2743200"/>
            <a:ext cx="914400" cy="8751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13" idx="1"/>
          </p:cNvCxnSpPr>
          <p:nvPr/>
        </p:nvCxnSpPr>
        <p:spPr>
          <a:xfrm flipV="1">
            <a:off x="3810000" y="2057400"/>
            <a:ext cx="2514600" cy="1560968"/>
          </a:xfrm>
          <a:prstGeom prst="bentConnector3">
            <a:avLst>
              <a:gd name="adj1" fmla="val -92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>
            <a:off x="3581400" y="4235011"/>
            <a:ext cx="2743200" cy="1790316"/>
          </a:xfrm>
          <a:prstGeom prst="bentConnector3">
            <a:avLst>
              <a:gd name="adj1" fmla="val -9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65550" y="1739900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Assign to </a:t>
            </a:r>
            <a:r>
              <a:rPr lang="en-US" sz="1600" dirty="0" err="1" smtClean="0"/>
              <a:t>dev</a:t>
            </a:r>
            <a:r>
              <a:rPr lang="en-US" sz="1600" dirty="0" smtClean="0"/>
              <a:t> but Defects are not bugs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467100" y="6031468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Assign to </a:t>
            </a:r>
            <a:r>
              <a:rPr lang="en-US" sz="1600" dirty="0" err="1" smtClean="0"/>
              <a:t>dev</a:t>
            </a:r>
            <a:r>
              <a:rPr lang="en-US" sz="1600" dirty="0" smtClean="0"/>
              <a:t> but Defects are accepted by PM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 rot="2252112">
            <a:off x="6002316" y="3015074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Bugs are fixed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 rot="18833765">
            <a:off x="3498042" y="2895190"/>
            <a:ext cx="135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Assign To </a:t>
            </a:r>
            <a:r>
              <a:rPr lang="en-US" sz="1400" dirty="0" err="1" smtClean="0"/>
              <a:t>Dev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4724400" y="3485462"/>
            <a:ext cx="876300" cy="108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Defects </a:t>
            </a:r>
          </a:p>
          <a:p>
            <a:r>
              <a:rPr lang="en-US" sz="1400" dirty="0">
                <a:solidFill>
                  <a:schemeClr val="tx1"/>
                </a:solidFill>
              </a:rPr>
              <a:t>are </a:t>
            </a:r>
          </a:p>
          <a:p>
            <a:r>
              <a:rPr lang="en-US" sz="1400" dirty="0">
                <a:solidFill>
                  <a:schemeClr val="tx1"/>
                </a:solidFill>
              </a:rPr>
              <a:t>not </a:t>
            </a:r>
          </a:p>
          <a:p>
            <a:r>
              <a:rPr lang="en-US" sz="1400" dirty="0">
                <a:solidFill>
                  <a:schemeClr val="tx1"/>
                </a:solidFill>
              </a:rPr>
              <a:t>fixed</a:t>
            </a:r>
          </a:p>
          <a:p>
            <a:pPr algn="ctr"/>
            <a:endParaRPr lang="en-US" dirty="0"/>
          </a:p>
        </p:txBody>
      </p:sp>
      <p:sp useBgFill="1">
        <p:nvSpPr>
          <p:cNvPr id="42" name="Rectangle 41"/>
          <p:cNvSpPr/>
          <p:nvPr/>
        </p:nvSpPr>
        <p:spPr>
          <a:xfrm>
            <a:off x="5499100" y="3479831"/>
            <a:ext cx="723901" cy="11914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Re-Assign  to      </a:t>
            </a:r>
            <a:r>
              <a:rPr lang="en-US" sz="1400" dirty="0" err="1" smtClean="0">
                <a:solidFill>
                  <a:schemeClr val="tx1"/>
                </a:solidFill>
              </a:rPr>
              <a:t>Dev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914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Test Report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Detected Defects: 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Resolved Defects:</a:t>
            </a:r>
            <a:endParaRPr lang="en-US" sz="2000" b="1" i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-59886" y="622300"/>
            <a:ext cx="563307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Test and Quality Assurance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11060"/>
              </p:ext>
            </p:extLst>
          </p:nvPr>
        </p:nvGraphicFramePr>
        <p:xfrm>
          <a:off x="2468034" y="2209800"/>
          <a:ext cx="6210299" cy="239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90"/>
                <a:gridCol w="740828"/>
                <a:gridCol w="928380"/>
                <a:gridCol w="921347"/>
                <a:gridCol w="937757"/>
                <a:gridCol w="450124"/>
                <a:gridCol w="450124"/>
                <a:gridCol w="815849"/>
              </a:tblGrid>
              <a:tr h="377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Pass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Fail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Untested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Accepted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Number of Test cases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Test Round 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Function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111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113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Screen Element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6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View Information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Security Matrix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Common Cases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144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121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265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6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Number of Test Cases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392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121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526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Test coverage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Test coverage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100.00%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3096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Test successful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coverage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96.79%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82048" y="4953000"/>
            <a:ext cx="4876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Detected Defects : 35 defects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Detected Defects: 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Resolved Defects:</a:t>
            </a:r>
            <a:endParaRPr lang="en-US" sz="2000" b="1" i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3352800" y="622300"/>
            <a:ext cx="1964886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Demo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0162" y="2550279"/>
            <a:ext cx="510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Demo</a:t>
            </a:r>
            <a:endParaRPr lang="en-US" sz="13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99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55638"/>
            <a:ext cx="2286000" cy="563562"/>
          </a:xfrm>
        </p:spPr>
        <p:txBody>
          <a:bodyPr/>
          <a:lstStyle/>
          <a:p>
            <a:r>
              <a:rPr lang="en-US" sz="3600" dirty="0" smtClean="0"/>
              <a:t>Contents</a:t>
            </a:r>
            <a:endParaRPr lang="en-US" sz="2000" dirty="0"/>
          </a:p>
        </p:txBody>
      </p:sp>
      <p:sp>
        <p:nvSpPr>
          <p:cNvPr id="60" name="Vertical Scroll 59"/>
          <p:cNvSpPr/>
          <p:nvPr/>
        </p:nvSpPr>
        <p:spPr>
          <a:xfrm>
            <a:off x="228600" y="1676400"/>
            <a:ext cx="4572000" cy="44958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Vertical Scroll 60"/>
          <p:cNvSpPr/>
          <p:nvPr/>
        </p:nvSpPr>
        <p:spPr>
          <a:xfrm>
            <a:off x="4343400" y="1752600"/>
            <a:ext cx="4572000" cy="44958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132"/>
          <p:cNvSpPr>
            <a:spLocks noChangeArrowheads="1"/>
          </p:cNvSpPr>
          <p:nvPr/>
        </p:nvSpPr>
        <p:spPr bwMode="gray">
          <a:xfrm>
            <a:off x="838200" y="2438400"/>
            <a:ext cx="32766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33AD8A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69" name="Action Button: Custom 68">
            <a:hlinkClick r:id="rId2" action="ppaction://hlinksldjump" highlightClick="1"/>
          </p:cNvPr>
          <p:cNvSpPr/>
          <p:nvPr/>
        </p:nvSpPr>
        <p:spPr>
          <a:xfrm>
            <a:off x="838200" y="2438400"/>
            <a:ext cx="381000" cy="381000"/>
          </a:xfrm>
          <a:prstGeom prst="actionButtonBlank">
            <a:avLst/>
          </a:prstGeom>
          <a:solidFill>
            <a:srgbClr val="35A57A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1" name="Rectangle 132"/>
          <p:cNvSpPr>
            <a:spLocks noChangeArrowheads="1"/>
          </p:cNvSpPr>
          <p:nvPr/>
        </p:nvSpPr>
        <p:spPr bwMode="gray">
          <a:xfrm>
            <a:off x="838200" y="3352800"/>
            <a:ext cx="32766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33AD8A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400" dirty="0" smtClean="0"/>
              <a:t>   Management Plan</a:t>
            </a:r>
            <a:endParaRPr lang="en-US" sz="2400" dirty="0"/>
          </a:p>
        </p:txBody>
      </p:sp>
      <p:sp>
        <p:nvSpPr>
          <p:cNvPr id="72" name="Action Button: Custom 71">
            <a:hlinkClick r:id="rId3" action="ppaction://hlinksldjump" highlightClick="1"/>
          </p:cNvPr>
          <p:cNvSpPr/>
          <p:nvPr/>
        </p:nvSpPr>
        <p:spPr>
          <a:xfrm>
            <a:off x="838200" y="3352800"/>
            <a:ext cx="381000" cy="381000"/>
          </a:xfrm>
          <a:prstGeom prst="actionButtonBlank">
            <a:avLst/>
          </a:prstGeom>
          <a:solidFill>
            <a:srgbClr val="35A57A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Rectangle 132"/>
          <p:cNvSpPr>
            <a:spLocks noChangeArrowheads="1"/>
          </p:cNvSpPr>
          <p:nvPr/>
        </p:nvSpPr>
        <p:spPr bwMode="gray">
          <a:xfrm>
            <a:off x="838200" y="4267200"/>
            <a:ext cx="32766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33AD8A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400" dirty="0" smtClean="0"/>
              <a:t>Requirement</a:t>
            </a:r>
          </a:p>
          <a:p>
            <a:pPr algn="ctr"/>
            <a:r>
              <a:rPr lang="en-US" sz="2400" dirty="0" smtClean="0"/>
              <a:t>Specifications</a:t>
            </a:r>
            <a:endParaRPr lang="en-US" sz="2400" dirty="0"/>
          </a:p>
        </p:txBody>
      </p:sp>
      <p:sp>
        <p:nvSpPr>
          <p:cNvPr id="74" name="Action Button: Custom 73">
            <a:hlinkClick r:id="rId4" action="ppaction://hlinksldjump" highlightClick="1"/>
          </p:cNvPr>
          <p:cNvSpPr/>
          <p:nvPr/>
        </p:nvSpPr>
        <p:spPr>
          <a:xfrm>
            <a:off x="838200" y="4267200"/>
            <a:ext cx="381000" cy="381000"/>
          </a:xfrm>
          <a:prstGeom prst="actionButtonBlank">
            <a:avLst/>
          </a:prstGeom>
          <a:solidFill>
            <a:srgbClr val="35A57A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5" name="Rectangle 132"/>
          <p:cNvSpPr>
            <a:spLocks noChangeArrowheads="1"/>
          </p:cNvSpPr>
          <p:nvPr/>
        </p:nvSpPr>
        <p:spPr bwMode="gray">
          <a:xfrm>
            <a:off x="838200" y="5181600"/>
            <a:ext cx="32766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33AD8A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400" dirty="0"/>
              <a:t>Design </a:t>
            </a:r>
          </a:p>
          <a:p>
            <a:pPr algn="ctr"/>
            <a:r>
              <a:rPr lang="en-US" sz="2400" dirty="0"/>
              <a:t>Definition</a:t>
            </a:r>
          </a:p>
        </p:txBody>
      </p:sp>
      <p:sp>
        <p:nvSpPr>
          <p:cNvPr id="76" name="Action Button: Custom 75">
            <a:hlinkClick r:id="rId5" action="ppaction://hlinksldjump" highlightClick="1"/>
          </p:cNvPr>
          <p:cNvSpPr/>
          <p:nvPr/>
        </p:nvSpPr>
        <p:spPr>
          <a:xfrm>
            <a:off x="838200" y="5181600"/>
            <a:ext cx="381000" cy="381000"/>
          </a:xfrm>
          <a:prstGeom prst="actionButtonBlank">
            <a:avLst/>
          </a:prstGeom>
          <a:solidFill>
            <a:srgbClr val="35A57A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7" name="Rectangle 132"/>
          <p:cNvSpPr>
            <a:spLocks noChangeArrowheads="1"/>
          </p:cNvSpPr>
          <p:nvPr/>
        </p:nvSpPr>
        <p:spPr bwMode="gray">
          <a:xfrm>
            <a:off x="4953000" y="2438400"/>
            <a:ext cx="32766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33AD8A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400" dirty="0"/>
              <a:t>Implementation</a:t>
            </a:r>
          </a:p>
        </p:txBody>
      </p:sp>
      <p:sp>
        <p:nvSpPr>
          <p:cNvPr id="78" name="Action Button: Custom 77">
            <a:hlinkClick r:id="rId6" action="ppaction://hlinksldjump" highlightClick="1"/>
          </p:cNvPr>
          <p:cNvSpPr/>
          <p:nvPr/>
        </p:nvSpPr>
        <p:spPr>
          <a:xfrm>
            <a:off x="4953000" y="2438400"/>
            <a:ext cx="381000" cy="381000"/>
          </a:xfrm>
          <a:prstGeom prst="actionButtonBlank">
            <a:avLst/>
          </a:prstGeom>
          <a:solidFill>
            <a:srgbClr val="35A57A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9" name="Rectangle 132"/>
          <p:cNvSpPr>
            <a:spLocks noChangeArrowheads="1"/>
          </p:cNvSpPr>
          <p:nvPr/>
        </p:nvSpPr>
        <p:spPr bwMode="gray">
          <a:xfrm>
            <a:off x="4953000" y="3352800"/>
            <a:ext cx="32766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33AD8A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400" dirty="0" smtClean="0"/>
              <a:t>   </a:t>
            </a:r>
            <a:r>
              <a:rPr lang="en-US" sz="2400" dirty="0"/>
              <a:t>Test and </a:t>
            </a:r>
          </a:p>
          <a:p>
            <a:pPr algn="ctr"/>
            <a:r>
              <a:rPr lang="en-US" sz="2400" dirty="0"/>
              <a:t>Quality Assurance </a:t>
            </a:r>
          </a:p>
        </p:txBody>
      </p:sp>
      <p:sp>
        <p:nvSpPr>
          <p:cNvPr id="80" name="Action Button: Custom 79">
            <a:hlinkClick r:id="rId7" action="ppaction://hlinksldjump" highlightClick="1"/>
          </p:cNvPr>
          <p:cNvSpPr/>
          <p:nvPr/>
        </p:nvSpPr>
        <p:spPr>
          <a:xfrm>
            <a:off x="4953000" y="3352800"/>
            <a:ext cx="381000" cy="381000"/>
          </a:xfrm>
          <a:prstGeom prst="actionButtonBlank">
            <a:avLst/>
          </a:prstGeom>
          <a:solidFill>
            <a:srgbClr val="35A57A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1" name="Rectangle 132"/>
          <p:cNvSpPr>
            <a:spLocks noChangeArrowheads="1"/>
          </p:cNvSpPr>
          <p:nvPr/>
        </p:nvSpPr>
        <p:spPr bwMode="gray">
          <a:xfrm>
            <a:off x="4953000" y="4267200"/>
            <a:ext cx="32766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33AD8A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400" dirty="0" smtClean="0"/>
              <a:t>Demo</a:t>
            </a:r>
            <a:endParaRPr lang="en-US" sz="2400" dirty="0"/>
          </a:p>
        </p:txBody>
      </p:sp>
      <p:sp>
        <p:nvSpPr>
          <p:cNvPr id="82" name="Action Button: Custom 81">
            <a:hlinkClick r:id="" action="ppaction://noaction" highlightClick="1"/>
          </p:cNvPr>
          <p:cNvSpPr/>
          <p:nvPr/>
        </p:nvSpPr>
        <p:spPr>
          <a:xfrm>
            <a:off x="4953000" y="4267200"/>
            <a:ext cx="381000" cy="381000"/>
          </a:xfrm>
          <a:prstGeom prst="actionButtonBlank">
            <a:avLst/>
          </a:prstGeom>
          <a:solidFill>
            <a:srgbClr val="35A57A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3" name="Rectangle 132"/>
          <p:cNvSpPr>
            <a:spLocks noChangeArrowheads="1"/>
          </p:cNvSpPr>
          <p:nvPr/>
        </p:nvSpPr>
        <p:spPr bwMode="gray">
          <a:xfrm>
            <a:off x="4953000" y="5181600"/>
            <a:ext cx="32766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33AD8A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400" dirty="0" smtClean="0"/>
              <a:t>Q&amp;A</a:t>
            </a:r>
            <a:endParaRPr lang="en-US" sz="2400" dirty="0"/>
          </a:p>
        </p:txBody>
      </p:sp>
      <p:sp>
        <p:nvSpPr>
          <p:cNvPr id="84" name="Action Button: Custom 83">
            <a:hlinkClick r:id="" action="ppaction://noaction" highlightClick="1"/>
          </p:cNvPr>
          <p:cNvSpPr/>
          <p:nvPr/>
        </p:nvSpPr>
        <p:spPr>
          <a:xfrm>
            <a:off x="4953000" y="5181600"/>
            <a:ext cx="381000" cy="381000"/>
          </a:xfrm>
          <a:prstGeom prst="actionButtonBlank">
            <a:avLst/>
          </a:prstGeom>
          <a:solidFill>
            <a:srgbClr val="35A57A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1034" name="Picture 74" descr="C:\Users\KeoMut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66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286000" y="1656691"/>
            <a:ext cx="6629400" cy="44935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Detected Defects: 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Resolved Defects:</a:t>
            </a:r>
            <a:endParaRPr lang="en-US" sz="2000" b="1" i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3352800" y="622300"/>
            <a:ext cx="1964886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Demo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365970"/>
            <a:ext cx="491512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Q&amp;A</a:t>
            </a:r>
            <a:endParaRPr lang="en-US" sz="1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64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8677275" y="35814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057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Thanks for Listening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eoMut\Desktop\Linh tinh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3336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70098"/>
            <a:ext cx="3353893" cy="563562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 bwMode="auto">
          <a:xfrm>
            <a:off x="2228854" y="1675082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171700" lvl="5" indent="0">
              <a:buNone/>
            </a:pPr>
            <a:r>
              <a:rPr lang="en-US" sz="2800" strike="sngStrike" dirty="0" smtClean="0">
                <a:solidFill>
                  <a:schemeClr val="bg1">
                    <a:lumMod val="50000"/>
                  </a:schemeClr>
                </a:solidFill>
              </a:rPr>
              <a:t>E-Citizen</a:t>
            </a:r>
          </a:p>
          <a:p>
            <a:pPr marL="0" indent="0">
              <a:buNone/>
            </a:pPr>
            <a:endParaRPr lang="en-US" strike="sngStrike" dirty="0" smtClean="0"/>
          </a:p>
          <a:p>
            <a:pPr marL="0" indent="0">
              <a:buNone/>
            </a:pPr>
            <a:endParaRPr lang="en-US" strike="sngStrike" dirty="0" smtClean="0"/>
          </a:p>
          <a:p>
            <a:pPr marL="0" indent="0">
              <a:buNone/>
            </a:pPr>
            <a:endParaRPr lang="en-US" strike="sngStrike" dirty="0" smtClean="0"/>
          </a:p>
          <a:p>
            <a:pPr marL="0" indent="0">
              <a:buNone/>
            </a:pPr>
            <a:r>
              <a:rPr lang="en-US" dirty="0" smtClean="0"/>
              <a:t>Checking </a:t>
            </a:r>
            <a:r>
              <a:rPr lang="en-US" dirty="0" err="1" smtClean="0"/>
              <a:t>TimeWork</a:t>
            </a:r>
            <a:r>
              <a:rPr lang="en-US" dirty="0" smtClean="0"/>
              <a:t> System Using Fingerprint Identification Technique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4819654" y="2362200"/>
            <a:ext cx="609600" cy="1332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70098"/>
            <a:ext cx="3353893" cy="563562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33600" y="1766228"/>
            <a:ext cx="6572254" cy="4525963"/>
          </a:xfrm>
        </p:spPr>
        <p:txBody>
          <a:bodyPr/>
          <a:lstStyle/>
          <a:p>
            <a:r>
              <a:rPr lang="en-US" dirty="0" smtClean="0"/>
              <a:t>Why fingerprint identification?</a:t>
            </a:r>
          </a:p>
          <a:p>
            <a:pPr lvl="1"/>
            <a:r>
              <a:rPr lang="en-US" dirty="0" smtClean="0"/>
              <a:t>High security</a:t>
            </a:r>
          </a:p>
          <a:p>
            <a:pPr lvl="1"/>
            <a:r>
              <a:rPr lang="en-US" dirty="0" smtClean="0"/>
              <a:t>No need to keep any kind of additional device along with you.</a:t>
            </a:r>
          </a:p>
          <a:p>
            <a:pPr lvl="1"/>
            <a:endParaRPr lang="en-US" dirty="0" smtClean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92" y="3429000"/>
            <a:ext cx="230636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70098"/>
            <a:ext cx="3353893" cy="563562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362201" y="1600201"/>
            <a:ext cx="3048000" cy="609600"/>
          </a:xfrm>
        </p:spPr>
        <p:txBody>
          <a:bodyPr/>
          <a:lstStyle/>
          <a:p>
            <a:r>
              <a:rPr lang="en-US" dirty="0" smtClean="0"/>
              <a:t>Small System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16573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4495800" y="3204466"/>
            <a:ext cx="1828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28956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 flipH="1">
            <a:off x="4495800" y="3810000"/>
            <a:ext cx="1828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70098"/>
            <a:ext cx="3353893" cy="563562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62201" y="1600201"/>
            <a:ext cx="3048000" cy="609600"/>
          </a:xfrm>
        </p:spPr>
        <p:txBody>
          <a:bodyPr/>
          <a:lstStyle/>
          <a:p>
            <a:r>
              <a:rPr lang="en-US" dirty="0" smtClean="0"/>
              <a:t>Our System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62" y="1904999"/>
            <a:ext cx="1390650" cy="134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4578"/>
            <a:ext cx="1231023" cy="123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5863862" y="2352757"/>
            <a:ext cx="841738" cy="226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H="1">
            <a:off x="5863862" y="2591100"/>
            <a:ext cx="841738" cy="226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19" y="4298769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 rot="19153995" flipH="1">
            <a:off x="3356674" y="3584774"/>
            <a:ext cx="1571692" cy="19265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153995" flipV="1">
            <a:off x="3592468" y="3651007"/>
            <a:ext cx="1557304" cy="20934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 flipV="1">
            <a:off x="4899939" y="3756941"/>
            <a:ext cx="982831" cy="19008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 flipH="1" flipV="1">
            <a:off x="5090027" y="3756940"/>
            <a:ext cx="982832" cy="19008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3500000" flipH="1">
            <a:off x="5629145" y="3775682"/>
            <a:ext cx="1571692" cy="19265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3500000" flipV="1">
            <a:off x="5747864" y="3577160"/>
            <a:ext cx="1557304" cy="20934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34543"/>
            <a:ext cx="1163507" cy="116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704120" y="5364525"/>
            <a:ext cx="2182080" cy="48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Management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371120" y="5832742"/>
            <a:ext cx="2448368" cy="56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Checking Timework</a:t>
            </a:r>
          </a:p>
          <a:p>
            <a:endParaRPr lang="en-US" dirty="0" smtClean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728382" y="5398050"/>
            <a:ext cx="2415618" cy="926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Employee information public provider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15" y="4477086"/>
            <a:ext cx="1056771" cy="135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97" y="4417151"/>
            <a:ext cx="495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70098"/>
            <a:ext cx="3353893" cy="563562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33600" y="1656691"/>
            <a:ext cx="6400800" cy="1295400"/>
          </a:xfrm>
        </p:spPr>
        <p:txBody>
          <a:bodyPr/>
          <a:lstStyle/>
          <a:p>
            <a:r>
              <a:rPr lang="en-US" dirty="0" err="1" smtClean="0"/>
              <a:t>FingerPrint</a:t>
            </a:r>
            <a:r>
              <a:rPr lang="en-US" dirty="0" smtClean="0"/>
              <a:t> Sensor U.R.U 4500 and </a:t>
            </a:r>
            <a:r>
              <a:rPr lang="en-US" dirty="0" err="1" smtClean="0"/>
              <a:t>DigitalPersona</a:t>
            </a:r>
            <a:r>
              <a:rPr lang="en-US" dirty="0" smtClean="0"/>
              <a:t> OneTouch SDK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11" y="3757093"/>
            <a:ext cx="3950089" cy="9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3478092"/>
            <a:ext cx="1246308" cy="124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70098"/>
            <a:ext cx="5030293" cy="563562"/>
          </a:xfrm>
        </p:spPr>
        <p:txBody>
          <a:bodyPr/>
          <a:lstStyle/>
          <a:p>
            <a:r>
              <a:rPr lang="en-US" sz="4400" dirty="0" smtClean="0">
                <a:cs typeface="Times New Roman" pitchFamily="18" charset="0"/>
              </a:rPr>
              <a:t>Management Plan</a:t>
            </a:r>
            <a:endParaRPr lang="en-US" sz="4400" dirty="0"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90600" y="2362200"/>
            <a:ext cx="1828800" cy="0"/>
          </a:xfrm>
          <a:prstGeom prst="line">
            <a:avLst/>
          </a:prstGeom>
          <a:ln w="127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" y="3086100"/>
            <a:ext cx="3276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" y="3848100"/>
            <a:ext cx="4800600" cy="0"/>
          </a:xfrm>
          <a:prstGeom prst="lin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4" descr="C:\Users\KeoMu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571625" cy="60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56300" y="1014398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Software Process Model</a:t>
            </a:r>
            <a:endParaRPr lang="en-US" sz="2400" b="1" u="sng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73184" y="951879"/>
            <a:ext cx="370416" cy="509884"/>
          </a:xfrm>
          <a:prstGeom prst="rightArrow">
            <a:avLst>
              <a:gd name="adj1" fmla="val 50000"/>
              <a:gd name="adj2" fmla="val 461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1656691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Management Plan</a:t>
            </a:r>
          </a:p>
          <a:p>
            <a:endParaRPr lang="en-US" sz="1600" dirty="0">
              <a:solidFill>
                <a:srgbClr val="666666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Requirement Specifications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Design Definition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Implementation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Test and Quality Assurance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Demo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Q&amp;A</a:t>
            </a:r>
          </a:p>
          <a:p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6" name="Picture 2" descr="C:\Users\KeoMut\Desktop\ScreenShot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057400"/>
            <a:ext cx="64134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Citizen bvthu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1135</Words>
  <Application>Microsoft Office PowerPoint</Application>
  <PresentationFormat>On-screen Show (4:3)</PresentationFormat>
  <Paragraphs>728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E-Citizen bvthu</vt:lpstr>
      <vt:lpstr>e-Citizen</vt:lpstr>
      <vt:lpstr>PowerPoint Presentation</vt:lpstr>
      <vt:lpstr>Contents</vt:lpstr>
      <vt:lpstr>Introduction</vt:lpstr>
      <vt:lpstr>Introduction</vt:lpstr>
      <vt:lpstr>Introduction</vt:lpstr>
      <vt:lpstr>Introduction</vt:lpstr>
      <vt:lpstr>Introduction</vt:lpstr>
      <vt:lpstr>Management Plan</vt:lpstr>
      <vt:lpstr>PowerPoint Presentation</vt:lpstr>
      <vt:lpstr>PowerPoint Presentation</vt:lpstr>
      <vt:lpstr>Requirement Specifications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KeoMut</dc:creator>
  <cp:lastModifiedBy>KeoMut</cp:lastModifiedBy>
  <cp:revision>614</cp:revision>
  <dcterms:created xsi:type="dcterms:W3CDTF">2011-08-11T03:48:54Z</dcterms:created>
  <dcterms:modified xsi:type="dcterms:W3CDTF">2011-08-18T08:25:02Z</dcterms:modified>
</cp:coreProperties>
</file>