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10" r:id="rId3"/>
    <p:sldId id="277" r:id="rId4"/>
    <p:sldId id="316" r:id="rId5"/>
    <p:sldId id="317" r:id="rId6"/>
    <p:sldId id="322" r:id="rId7"/>
    <p:sldId id="323" r:id="rId8"/>
    <p:sldId id="324" r:id="rId9"/>
    <p:sldId id="328" r:id="rId10"/>
    <p:sldId id="318" r:id="rId11"/>
    <p:sldId id="332" r:id="rId12"/>
    <p:sldId id="334" r:id="rId13"/>
    <p:sldId id="333" r:id="rId14"/>
    <p:sldId id="319" r:id="rId15"/>
    <p:sldId id="320" r:id="rId16"/>
    <p:sldId id="329" r:id="rId17"/>
    <p:sldId id="330" r:id="rId18"/>
    <p:sldId id="331" r:id="rId19"/>
    <p:sldId id="321" r:id="rId20"/>
    <p:sldId id="305" r:id="rId21"/>
    <p:sldId id="278" r:id="rId22"/>
    <p:sldId id="284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 autoAdjust="0"/>
  </p:normalViewPr>
  <p:slideViewPr>
    <p:cSldViewPr>
      <p:cViewPr>
        <p:scale>
          <a:sx n="75" d="100"/>
          <a:sy n="75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273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327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7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7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7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7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7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8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29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0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1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2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3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4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5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6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7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8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39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0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1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1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12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grpSp>
          <p:nvGrpSpPr>
            <p:cNvPr id="3413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3414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15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16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17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4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18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19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0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1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2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3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4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5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6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7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8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29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63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0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1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2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3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4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5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6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7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8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39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0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1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2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3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4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5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3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6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7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8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49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18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50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451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452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453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56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0DCE63-48CA-4040-82B7-C4F8C5F31D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E92D8-5570-4AF2-9F6A-01852525BE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576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60B0467-76C0-4C6E-BB8A-36D4F37FA8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" y="66294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17/08/2011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6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606A9-BB7E-419C-8D2E-30B21B2DEF4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1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76C7D-349D-4A65-8D5A-D90C5AF91C5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9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E1A87-B089-4677-8D7C-8AD3486D0963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1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CA015-3CA8-4054-8AD6-FAF03066D1E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03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D8E8B-A117-4874-8DF2-B6643910492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5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53F6B-69F6-43F4-862B-5E8972342147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3606A9-BB7E-419C-8D2E-30B21B2DEF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08493-E374-4241-9FB0-A999A318F19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7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E6E9E-A1F9-4F23-9477-14AC8CE88AF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5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DCE63-48CA-4040-82B7-C4F8C5F31D15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28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E92D8-5570-4AF2-9F6A-01852525BEC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2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76C7D-349D-4A65-8D5A-D90C5AF91C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0E1A87-B089-4677-8D7C-8AD3486D09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ECA015-3CA8-4054-8AD6-FAF03066D1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D8E8B-A117-4874-8DF2-B664391049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853F6B-69F6-43F4-862B-5E89723421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08493-E374-4241-9FB0-A999A318F1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E6E9E-A1F9-4F23-9477-14AC8CE88A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0" y="144463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DF5858-4E9E-4A1B-A75F-59A144ECE5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www.themegallery.com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Company Logo</a:t>
            </a: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DF5858-4E9E-4A1B-A75F-59A144ECE59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5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976" y="2348880"/>
            <a:ext cx="5259568" cy="1027544"/>
          </a:xfrm>
        </p:spPr>
        <p:txBody>
          <a:bodyPr>
            <a:noAutofit/>
          </a:bodyPr>
          <a:lstStyle/>
          <a:p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e-Restaurant System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980728"/>
            <a:ext cx="2016224" cy="93175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31840" y="3980010"/>
            <a:ext cx="4190776" cy="657788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Supervisor:  </a:t>
            </a:r>
            <a:r>
              <a:rPr lang="en-US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Nguyễn</a:t>
            </a:r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Hồng</a:t>
            </a:r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Kỳ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76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3. </a:t>
            </a:r>
            <a:r>
              <a:rPr lang="en-US" dirty="0" smtClean="0"/>
              <a:t>Requirement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235" y="2348880"/>
            <a:ext cx="7910561" cy="388843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Make the reservation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website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phone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 edit delete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 edit delete customer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Statistics menu lists dishes in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restaurant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Statistics monthly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bills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client list has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reservation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Send SMS, Email for customers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www.themegallery.com</a:t>
            </a:r>
            <a:endParaRPr lang="en-US">
              <a:solidFill>
                <a:srgbClr val="1F5281"/>
              </a:solidFill>
            </a:endParaRPr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539552" y="1216620"/>
            <a:ext cx="3703638" cy="484188"/>
            <a:chOff x="1248" y="1152"/>
            <a:chExt cx="2333" cy="30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8" name="Text Box 30"/>
            <p:cNvSpPr txBox="1">
              <a:spLocks noChangeArrowheads="1"/>
            </p:cNvSpPr>
            <p:nvPr/>
          </p:nvSpPr>
          <p:spPr bwMode="auto">
            <a:xfrm>
              <a:off x="1793" y="1166"/>
              <a:ext cx="178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User Requirements</a:t>
              </a:r>
            </a:p>
          </p:txBody>
        </p:sp>
        <p:sp>
          <p:nvSpPr>
            <p:cNvPr id="9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3. Requirement Specifications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e-Restaurant System</a:t>
            </a:r>
            <a:endParaRPr lang="en-US" dirty="0"/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564338" y="1294830"/>
            <a:ext cx="4119566" cy="484188"/>
            <a:chOff x="1248" y="1152"/>
            <a:chExt cx="2595" cy="30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8" name="Text Box 30"/>
            <p:cNvSpPr txBox="1">
              <a:spLocks noChangeArrowheads="1"/>
            </p:cNvSpPr>
            <p:nvPr/>
          </p:nvSpPr>
          <p:spPr bwMode="auto">
            <a:xfrm>
              <a:off x="1818" y="1166"/>
              <a:ext cx="202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System Requirements</a:t>
              </a:r>
            </a:p>
          </p:txBody>
        </p:sp>
        <p:sp>
          <p:nvSpPr>
            <p:cNvPr id="9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46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Requirement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834" y="2132856"/>
            <a:ext cx="7643192" cy="340479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Usability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Reliability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Availability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Security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Maintainability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e-Restaurant System</a:t>
            </a:r>
            <a:endParaRPr lang="en-US" dirty="0"/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683568" y="1268760"/>
            <a:ext cx="4892678" cy="484188"/>
            <a:chOff x="1286" y="1152"/>
            <a:chExt cx="3082" cy="305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1760" y="1166"/>
              <a:ext cx="26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Non-functional requirements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35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Software Design Description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e-Restaurant System</a:t>
            </a:r>
            <a:endParaRPr lang="en-US" dirty="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636935" y="2020090"/>
            <a:ext cx="3730625" cy="484188"/>
            <a:chOff x="1248" y="1152"/>
            <a:chExt cx="2350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77" y="1166"/>
              <a:ext cx="1821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Architectural design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613072" y="3068960"/>
            <a:ext cx="3182940" cy="496888"/>
            <a:chOff x="1248" y="1152"/>
            <a:chExt cx="2005" cy="313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98" y="1174"/>
              <a:ext cx="145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Detailed design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627784" y="4005064"/>
            <a:ext cx="3384552" cy="484188"/>
            <a:chOff x="1286" y="1152"/>
            <a:chExt cx="2132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91" y="1157"/>
              <a:ext cx="162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Database </a:t>
              </a:r>
              <a:r>
                <a:rPr lang="en-US" sz="2400" dirty="0" smtClean="0"/>
                <a:t>design</a:t>
              </a:r>
              <a:endParaRPr lang="en-US" sz="24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22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636935" y="2020090"/>
            <a:ext cx="2808288" cy="484188"/>
            <a:chOff x="1248" y="1152"/>
            <a:chExt cx="1769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67" y="1166"/>
              <a:ext cx="125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/>
                <a:t>Technologies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613073" y="3068960"/>
            <a:ext cx="1743076" cy="484188"/>
            <a:chOff x="1248" y="1152"/>
            <a:chExt cx="1098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77" y="1166"/>
              <a:ext cx="569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Tools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666303" y="4005064"/>
            <a:ext cx="3503615" cy="484188"/>
            <a:chOff x="1286" y="1152"/>
            <a:chExt cx="2207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15" y="1166"/>
              <a:ext cx="177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Coding </a:t>
              </a:r>
              <a:r>
                <a:rPr lang="en-US" sz="2400" dirty="0" smtClean="0"/>
                <a:t>convention</a:t>
              </a:r>
              <a:endParaRPr lang="en-US" sz="24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0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39552" y="1268760"/>
            <a:ext cx="2808288" cy="484188"/>
            <a:chOff x="1248" y="1152"/>
            <a:chExt cx="1769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67" y="1166"/>
              <a:ext cx="125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/>
                <a:t>Technologies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en-US" sz="2600" dirty="0" smtClean="0"/>
              <a:t>.NET Framework 4</a:t>
            </a:r>
          </a:p>
          <a:p>
            <a:r>
              <a:rPr lang="en-US" sz="2600" dirty="0" smtClean="0"/>
              <a:t>SQL Server 2008</a:t>
            </a:r>
          </a:p>
          <a:p>
            <a:r>
              <a:rPr lang="en-US" sz="2600" dirty="0" err="1" smtClean="0"/>
              <a:t>DotNetBar</a:t>
            </a:r>
            <a:r>
              <a:rPr lang="en-US" sz="2600" dirty="0" smtClean="0"/>
              <a:t> for Windows forms (</a:t>
            </a:r>
            <a:r>
              <a:rPr lang="en-US" sz="2600" dirty="0" err="1" smtClean="0"/>
              <a:t>Devcomponent</a:t>
            </a:r>
            <a:r>
              <a:rPr lang="en-US" sz="2600" dirty="0" smtClean="0"/>
              <a:t>)</a:t>
            </a:r>
          </a:p>
          <a:p>
            <a:r>
              <a:rPr lang="en-US" sz="2600" dirty="0"/>
              <a:t>GSM Communication Library (</a:t>
            </a:r>
            <a:r>
              <a:rPr lang="en-US" sz="2600" dirty="0" err="1"/>
              <a:t>GSMComm</a:t>
            </a:r>
            <a:r>
              <a:rPr lang="en-US" sz="2600" dirty="0"/>
              <a:t>)</a:t>
            </a:r>
            <a:endParaRPr lang="en-US" sz="2600" dirty="0" smtClean="0"/>
          </a:p>
        </p:txBody>
      </p:sp>
      <p:pic>
        <p:nvPicPr>
          <p:cNvPr id="26" name="Picture 25" descr="C:\Users\iLucas\Desktop\psn images\telecharger-sql-server-sqlserve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416" y="4485689"/>
            <a:ext cx="1371601" cy="1126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8" name="Picture 8" descr="C:\Users\iLucas\Desktop\psn images\microso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8681"/>
            <a:ext cx="2294063" cy="14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ONG CON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48948"/>
            <a:ext cx="19240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1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467544" y="1196752"/>
            <a:ext cx="1743076" cy="484188"/>
            <a:chOff x="1248" y="1152"/>
            <a:chExt cx="1098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77" y="1166"/>
              <a:ext cx="569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Tools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en-US" sz="2800" dirty="0" smtClean="0"/>
              <a:t>Visual Studio 2010</a:t>
            </a:r>
          </a:p>
          <a:p>
            <a:r>
              <a:rPr lang="en-US" sz="2800" dirty="0" err="1" smtClean="0"/>
              <a:t>ReSharper</a:t>
            </a:r>
            <a:endParaRPr lang="en-US" sz="2800" dirty="0" smtClean="0"/>
          </a:p>
          <a:p>
            <a:r>
              <a:rPr lang="en-US" sz="2800" dirty="0" err="1" smtClean="0"/>
              <a:t>TortoiseSVN</a:t>
            </a:r>
            <a:endParaRPr lang="en-US" sz="2800" dirty="0" smtClean="0"/>
          </a:p>
        </p:txBody>
      </p:sp>
      <p:pic>
        <p:nvPicPr>
          <p:cNvPr id="26" name="Picture 2" descr="C:\Users\iLucas\Desktop\psn images\VisualStudio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44823"/>
            <a:ext cx="2296280" cy="1758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iLucas\Desktop\psn images\logo_resharp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56689"/>
            <a:ext cx="2590800" cy="513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9" name="Picture 2" descr="C:\Users\tiepnv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10" y="4069314"/>
            <a:ext cx="1981200" cy="1483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8679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492321" y="1268760"/>
            <a:ext cx="3503615" cy="484188"/>
            <a:chOff x="1286" y="1152"/>
            <a:chExt cx="2207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15" y="1166"/>
              <a:ext cx="177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Coding </a:t>
              </a:r>
              <a:r>
                <a:rPr lang="en-US" sz="2400" dirty="0" smtClean="0"/>
                <a:t>convention</a:t>
              </a:r>
              <a:endParaRPr lang="en-US" sz="24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743200"/>
          </a:xfrm>
        </p:spPr>
        <p:txBody>
          <a:bodyPr/>
          <a:lstStyle/>
          <a:p>
            <a:pPr lvl="0"/>
            <a:r>
              <a:rPr lang="en-US" sz="2800" dirty="0"/>
              <a:t>Follow general .NET coding conventions</a:t>
            </a:r>
          </a:p>
          <a:p>
            <a:pPr marL="0" indent="0">
              <a:buNone/>
            </a:pPr>
            <a:r>
              <a:rPr lang="en-US" sz="2800" dirty="0" smtClean="0"/>
              <a:t>(e.g</a:t>
            </a:r>
            <a:r>
              <a:rPr lang="en-US" sz="2800" dirty="0"/>
              <a:t>. Pascal Casing, Camel Casing</a:t>
            </a:r>
            <a:r>
              <a:rPr lang="en-US" sz="2800" dirty="0" smtClean="0"/>
              <a:t>…)</a:t>
            </a:r>
            <a:endParaRPr lang="en-US" sz="2800" dirty="0"/>
          </a:p>
          <a:p>
            <a:pPr lvl="0"/>
            <a:r>
              <a:rPr lang="en-US" sz="2800" dirty="0"/>
              <a:t>Create specific conventions for </a:t>
            </a:r>
            <a:r>
              <a:rPr lang="en-US" sz="2800" dirty="0" smtClean="0"/>
              <a:t>our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2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Testing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636935" y="2020092"/>
            <a:ext cx="2366964" cy="514351"/>
            <a:chOff x="1248" y="1152"/>
            <a:chExt cx="1491" cy="32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485" y="1166"/>
              <a:ext cx="1254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1"/>
              <a:r>
                <a:rPr lang="en-US" sz="2600" dirty="0"/>
                <a:t>Test plan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613073" y="3068958"/>
            <a:ext cx="2714627" cy="514350"/>
            <a:chOff x="1248" y="1152"/>
            <a:chExt cx="1710" cy="324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77" y="1166"/>
              <a:ext cx="1181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lvl="1"/>
              <a:r>
                <a:rPr lang="en-US" sz="2600" dirty="0"/>
                <a:t>Bug </a:t>
              </a:r>
              <a:r>
                <a:rPr lang="en-US" sz="2600" dirty="0" smtClean="0"/>
                <a:t>control</a:t>
              </a:r>
              <a:endParaRPr lang="en-US" sz="2600" dirty="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666303" y="4005062"/>
            <a:ext cx="2527302" cy="514350"/>
            <a:chOff x="1286" y="1152"/>
            <a:chExt cx="1592" cy="324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15" y="1166"/>
              <a:ext cx="1163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lvl="1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600" dirty="0"/>
                <a:t>Test </a:t>
              </a:r>
              <a:r>
                <a:rPr lang="en-US" sz="2600" dirty="0" smtClean="0"/>
                <a:t>report</a:t>
              </a:r>
              <a:endParaRPr lang="en-US" sz="26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3TC Company</a:t>
            </a:r>
            <a:endParaRPr lang="en-US" dirty="0"/>
          </a:p>
        </p:txBody>
      </p:sp>
      <p:sp>
        <p:nvSpPr>
          <p:cNvPr id="2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www.3tc-restaurant.vn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Testing</a:t>
            </a:r>
            <a:endParaRPr lang="en-US" sz="3200" dirty="0"/>
          </a:p>
        </p:txBody>
      </p:sp>
      <p:pic>
        <p:nvPicPr>
          <p:cNvPr id="26" name="Picture 25" descr="V-Mode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12776"/>
            <a:ext cx="67866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44825" y="59806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3TC Company</a:t>
            </a:r>
            <a:endParaRPr lang="en-US" dirty="0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System</a:t>
            </a:r>
            <a:endParaRPr lang="en-US" dirty="0"/>
          </a:p>
        </p:txBody>
      </p:sp>
      <p:grpSp>
        <p:nvGrpSpPr>
          <p:cNvPr id="45" name="Group 59"/>
          <p:cNvGrpSpPr>
            <a:grpSpLocks/>
          </p:cNvGrpSpPr>
          <p:nvPr/>
        </p:nvGrpSpPr>
        <p:grpSpPr bwMode="auto">
          <a:xfrm>
            <a:off x="1403648" y="1945778"/>
            <a:ext cx="7294568" cy="619126"/>
            <a:chOff x="1248" y="1632"/>
            <a:chExt cx="4595" cy="390"/>
          </a:xfrm>
        </p:grpSpPr>
        <p:sp>
          <p:nvSpPr>
            <p:cNvPr id="47" name="Rectangle 34"/>
            <p:cNvSpPr>
              <a:spLocks noChangeArrowheads="1"/>
            </p:cNvSpPr>
            <p:nvPr/>
          </p:nvSpPr>
          <p:spPr bwMode="gray">
            <a:xfrm rot="3419336">
              <a:off x="1261" y="161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8E97EE"/>
                </a:gs>
                <a:gs pos="100000">
                  <a:srgbClr val="8E97EE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E97EE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48" name="Text Box 36"/>
            <p:cNvSpPr txBox="1">
              <a:spLocks noChangeArrowheads="1"/>
            </p:cNvSpPr>
            <p:nvPr/>
          </p:nvSpPr>
          <p:spPr bwMode="auto">
            <a:xfrm>
              <a:off x="1743" y="1692"/>
              <a:ext cx="410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dirty="0" smtClean="0"/>
                <a:t>Project management plan </a:t>
              </a:r>
              <a:r>
                <a:rPr lang="en-US" sz="2800" dirty="0" smtClean="0">
                  <a:solidFill>
                    <a:srgbClr val="FFFFFF"/>
                  </a:solidFill>
                </a:rPr>
                <a:t>lick </a:t>
              </a:r>
              <a:r>
                <a:rPr lang="en-US" sz="2400" dirty="0">
                  <a:solidFill>
                    <a:srgbClr val="FFFFFF"/>
                  </a:solidFill>
                </a:rPr>
                <a:t>to add Title</a:t>
              </a:r>
            </a:p>
          </p:txBody>
        </p:sp>
        <p:sp>
          <p:nvSpPr>
            <p:cNvPr id="49" name="Text Box 37"/>
            <p:cNvSpPr txBox="1">
              <a:spLocks noChangeArrowheads="1"/>
            </p:cNvSpPr>
            <p:nvPr/>
          </p:nvSpPr>
          <p:spPr bwMode="gray">
            <a:xfrm>
              <a:off x="1296" y="164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0" name="Group 58"/>
          <p:cNvGrpSpPr>
            <a:grpSpLocks/>
          </p:cNvGrpSpPr>
          <p:nvPr/>
        </p:nvGrpSpPr>
        <p:grpSpPr bwMode="auto">
          <a:xfrm>
            <a:off x="1428728" y="1196752"/>
            <a:ext cx="4098926" cy="595313"/>
            <a:chOff x="1248" y="1152"/>
            <a:chExt cx="2582" cy="375"/>
          </a:xfrm>
        </p:grpSpPr>
        <p:sp>
          <p:nvSpPr>
            <p:cNvPr id="42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1563" y="1197"/>
              <a:ext cx="226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 smtClean="0">
                  <a:solidFill>
                    <a:srgbClr val="FFFFFF"/>
                  </a:solidFill>
                </a:rPr>
                <a:t> </a:t>
              </a:r>
              <a:r>
                <a:rPr lang="en-US" sz="2800" dirty="0" smtClean="0">
                  <a:solidFill>
                    <a:srgbClr val="FFFFFF"/>
                  </a:solidFill>
                </a:rPr>
                <a:t> </a:t>
              </a:r>
              <a:r>
                <a:rPr lang="en-US" sz="2800" dirty="0" smtClean="0"/>
                <a:t>Introduction</a:t>
              </a:r>
              <a:r>
                <a:rPr lang="en-US" sz="2800" dirty="0" smtClean="0">
                  <a:solidFill>
                    <a:srgbClr val="FFFFFF"/>
                  </a:solidFill>
                </a:rPr>
                <a:t> </a:t>
              </a:r>
              <a:r>
                <a:rPr lang="en-US" sz="2400" dirty="0">
                  <a:solidFill>
                    <a:srgbClr val="FFFFFF"/>
                  </a:solidFill>
                </a:rPr>
                <a:t>add Title</a:t>
              </a: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0" name="Group 60"/>
          <p:cNvGrpSpPr>
            <a:grpSpLocks/>
          </p:cNvGrpSpPr>
          <p:nvPr/>
        </p:nvGrpSpPr>
        <p:grpSpPr bwMode="auto">
          <a:xfrm>
            <a:off x="1403648" y="2700783"/>
            <a:ext cx="5349876" cy="584201"/>
            <a:chOff x="1248" y="2194"/>
            <a:chExt cx="3370" cy="368"/>
          </a:xfrm>
        </p:grpSpPr>
        <p:sp>
          <p:nvSpPr>
            <p:cNvPr id="52" name="Rectangle 39"/>
            <p:cNvSpPr>
              <a:spLocks noChangeArrowheads="1"/>
            </p:cNvSpPr>
            <p:nvPr/>
          </p:nvSpPr>
          <p:spPr bwMode="gray">
            <a:xfrm rot="3419336">
              <a:off x="1261" y="218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4383E1"/>
                </a:gs>
                <a:gs pos="100000">
                  <a:srgbClr val="438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383E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1743" y="2232"/>
              <a:ext cx="287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Requirement Specifications</a:t>
              </a:r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gray">
            <a:xfrm>
              <a:off x="1311" y="220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5" name="Group 61"/>
          <p:cNvGrpSpPr>
            <a:grpSpLocks/>
          </p:cNvGrpSpPr>
          <p:nvPr/>
        </p:nvGrpSpPr>
        <p:grpSpPr bwMode="auto">
          <a:xfrm>
            <a:off x="1403648" y="3391718"/>
            <a:ext cx="5137108" cy="541338"/>
            <a:chOff x="1248" y="2722"/>
            <a:chExt cx="3282" cy="341"/>
          </a:xfrm>
        </p:grpSpPr>
        <p:sp>
          <p:nvSpPr>
            <p:cNvPr id="57" name="Rectangle 44"/>
            <p:cNvSpPr>
              <a:spLocks noChangeArrowheads="1"/>
            </p:cNvSpPr>
            <p:nvPr/>
          </p:nvSpPr>
          <p:spPr bwMode="gray">
            <a:xfrm rot="3419336">
              <a:off x="1261" y="270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28A5C"/>
                </a:gs>
                <a:gs pos="100000">
                  <a:srgbClr val="F28A5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28A5C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58" name="Text Box 46"/>
            <p:cNvSpPr txBox="1">
              <a:spLocks noChangeArrowheads="1"/>
            </p:cNvSpPr>
            <p:nvPr/>
          </p:nvSpPr>
          <p:spPr bwMode="auto">
            <a:xfrm>
              <a:off x="1743" y="2772"/>
              <a:ext cx="278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Design Description </a:t>
              </a:r>
              <a:r>
                <a:rPr lang="en-US" sz="2400" dirty="0" smtClean="0">
                  <a:solidFill>
                    <a:srgbClr val="FFFFFF"/>
                  </a:solidFill>
                </a:rPr>
                <a:t>to </a:t>
              </a:r>
              <a:r>
                <a:rPr lang="en-US" sz="2400" dirty="0">
                  <a:solidFill>
                    <a:srgbClr val="FFFFFF"/>
                  </a:solidFill>
                </a:rPr>
                <a:t>add Title</a:t>
              </a:r>
            </a:p>
          </p:txBody>
        </p:sp>
        <p:sp>
          <p:nvSpPr>
            <p:cNvPr id="59" name="Text Box 47"/>
            <p:cNvSpPr txBox="1">
              <a:spLocks noChangeArrowheads="1"/>
            </p:cNvSpPr>
            <p:nvPr/>
          </p:nvSpPr>
          <p:spPr bwMode="gray">
            <a:xfrm>
              <a:off x="1296" y="273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60" name="Group 62"/>
          <p:cNvGrpSpPr>
            <a:grpSpLocks/>
          </p:cNvGrpSpPr>
          <p:nvPr/>
        </p:nvGrpSpPr>
        <p:grpSpPr bwMode="auto">
          <a:xfrm>
            <a:off x="1403648" y="4146723"/>
            <a:ext cx="3727451" cy="506413"/>
            <a:chOff x="1248" y="3284"/>
            <a:chExt cx="2348" cy="319"/>
          </a:xfrm>
        </p:grpSpPr>
        <p:sp>
          <p:nvSpPr>
            <p:cNvPr id="62" name="Rectangle 55"/>
            <p:cNvSpPr>
              <a:spLocks noChangeArrowheads="1"/>
            </p:cNvSpPr>
            <p:nvPr/>
          </p:nvSpPr>
          <p:spPr bwMode="gray">
            <a:xfrm rot="3419336">
              <a:off x="1261" y="327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EAB764"/>
                </a:gs>
                <a:gs pos="100000">
                  <a:srgbClr val="EAB7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B764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63" name="Text Box 56"/>
            <p:cNvSpPr txBox="1">
              <a:spLocks noChangeArrowheads="1"/>
            </p:cNvSpPr>
            <p:nvPr/>
          </p:nvSpPr>
          <p:spPr bwMode="auto">
            <a:xfrm>
              <a:off x="1743" y="3312"/>
              <a:ext cx="185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Implementation </a:t>
              </a:r>
              <a:r>
                <a:rPr lang="en-US" sz="2400" dirty="0" smtClean="0">
                  <a:solidFill>
                    <a:srgbClr val="FFFFFF"/>
                  </a:solidFill>
                </a:rPr>
                <a:t>Title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gray">
            <a:xfrm>
              <a:off x="1296" y="329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56" name="Group 62"/>
          <p:cNvGrpSpPr>
            <a:grpSpLocks/>
          </p:cNvGrpSpPr>
          <p:nvPr/>
        </p:nvGrpSpPr>
        <p:grpSpPr bwMode="auto">
          <a:xfrm>
            <a:off x="1403648" y="4866803"/>
            <a:ext cx="1909764" cy="506413"/>
            <a:chOff x="1248" y="3284"/>
            <a:chExt cx="1203" cy="319"/>
          </a:xfrm>
        </p:grpSpPr>
        <p:sp>
          <p:nvSpPr>
            <p:cNvPr id="61" name="Rectangle 55"/>
            <p:cNvSpPr>
              <a:spLocks noChangeArrowheads="1"/>
            </p:cNvSpPr>
            <p:nvPr/>
          </p:nvSpPr>
          <p:spPr bwMode="gray">
            <a:xfrm rot="3419336">
              <a:off x="1261" y="3271"/>
              <a:ext cx="302" cy="328"/>
            </a:xfrm>
            <a:prstGeom prst="rect">
              <a:avLst/>
            </a:prstGeom>
            <a:gradFill rotWithShape="1">
              <a:gsLst>
                <a:gs pos="84083">
                  <a:srgbClr val="6D5041"/>
                </a:gs>
                <a:gs pos="74866">
                  <a:srgbClr val="6D4C4B"/>
                </a:gs>
                <a:gs pos="43000">
                  <a:srgbClr val="6E4560"/>
                </a:gs>
                <a:gs pos="19564">
                  <a:srgbClr val="70378A"/>
                </a:gs>
                <a:gs pos="4995">
                  <a:srgbClr val="70329A"/>
                </a:gs>
                <a:gs pos="10450">
                  <a:srgbClr val="703494"/>
                </a:gs>
                <a:gs pos="93300">
                  <a:srgbClr val="6C5336"/>
                </a:gs>
                <a:gs pos="0">
                  <a:srgbClr val="7030A0"/>
                </a:gs>
                <a:gs pos="100000">
                  <a:srgbClr val="EAB7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7030A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72" name="Text Box 56"/>
            <p:cNvSpPr txBox="1">
              <a:spLocks noChangeArrowheads="1"/>
            </p:cNvSpPr>
            <p:nvPr/>
          </p:nvSpPr>
          <p:spPr bwMode="auto">
            <a:xfrm>
              <a:off x="1720" y="3312"/>
              <a:ext cx="731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Testing</a:t>
              </a:r>
              <a:endParaRPr lang="en-US" sz="2400" dirty="0"/>
            </a:p>
          </p:txBody>
        </p:sp>
        <p:sp>
          <p:nvSpPr>
            <p:cNvPr id="95" name="Text Box 57"/>
            <p:cNvSpPr txBox="1">
              <a:spLocks noChangeArrowheads="1"/>
            </p:cNvSpPr>
            <p:nvPr/>
          </p:nvSpPr>
          <p:spPr bwMode="gray">
            <a:xfrm>
              <a:off x="1296" y="329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0" name="Group 60"/>
          <p:cNvGrpSpPr>
            <a:grpSpLocks/>
          </p:cNvGrpSpPr>
          <p:nvPr/>
        </p:nvGrpSpPr>
        <p:grpSpPr bwMode="auto">
          <a:xfrm>
            <a:off x="1403648" y="5589240"/>
            <a:ext cx="3124202" cy="584201"/>
            <a:chOff x="1248" y="2194"/>
            <a:chExt cx="1968" cy="368"/>
          </a:xfrm>
        </p:grpSpPr>
        <p:sp>
          <p:nvSpPr>
            <p:cNvPr id="101" name="Rectangle 39"/>
            <p:cNvSpPr>
              <a:spLocks noChangeArrowheads="1"/>
            </p:cNvSpPr>
            <p:nvPr/>
          </p:nvSpPr>
          <p:spPr bwMode="gray">
            <a:xfrm rot="3419336">
              <a:off x="1261" y="218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4383E1"/>
                </a:gs>
                <a:gs pos="100000">
                  <a:srgbClr val="438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383E1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2" name="Text Box 41"/>
            <p:cNvSpPr txBox="1">
              <a:spLocks noChangeArrowheads="1"/>
            </p:cNvSpPr>
            <p:nvPr/>
          </p:nvSpPr>
          <p:spPr bwMode="auto">
            <a:xfrm>
              <a:off x="1743" y="2232"/>
              <a:ext cx="147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Demo &amp; Q&amp;A</a:t>
              </a:r>
              <a:endParaRPr lang="en-US" sz="2800" dirty="0"/>
            </a:p>
          </p:txBody>
        </p:sp>
        <p:sp>
          <p:nvSpPr>
            <p:cNvPr id="103" name="Text Box 42"/>
            <p:cNvSpPr txBox="1">
              <a:spLocks noChangeArrowheads="1"/>
            </p:cNvSpPr>
            <p:nvPr/>
          </p:nvSpPr>
          <p:spPr bwMode="gray">
            <a:xfrm>
              <a:off x="1296" y="220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FFFF"/>
                  </a:solidFill>
                </a:rPr>
                <a:t>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3TC Company</a:t>
            </a:r>
            <a:endParaRPr lang="en-US" dirty="0"/>
          </a:p>
        </p:txBody>
      </p:sp>
      <p:sp>
        <p:nvSpPr>
          <p:cNvPr id="2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www.3tc-restaurant.vn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Testing</a:t>
            </a:r>
            <a:endParaRPr lang="en-US" sz="3200" dirty="0"/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1714480" y="1000108"/>
            <a:ext cx="5867400" cy="1214446"/>
            <a:chOff x="912" y="1008"/>
            <a:chExt cx="3984" cy="912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88069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8807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8072" name="Text Box 8"/>
              <p:cNvSpPr txBox="1">
                <a:spLocks noChangeArrowheads="1"/>
              </p:cNvSpPr>
              <p:nvPr/>
            </p:nvSpPr>
            <p:spPr bwMode="gray">
              <a:xfrm>
                <a:off x="1058" y="1169"/>
                <a:ext cx="622" cy="4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Unit </a:t>
                </a:r>
              </a:p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Testing</a:t>
                </a:r>
                <a:endParaRPr lang="en-US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8073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6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 smtClean="0">
                  <a:solidFill>
                    <a:srgbClr val="000000"/>
                  </a:solidFill>
                </a:rPr>
                <a:t>Unit Testing</a:t>
              </a:r>
              <a:r>
                <a:rPr lang="en-US" dirty="0" smtClean="0">
                  <a:solidFill>
                    <a:srgbClr val="000000"/>
                  </a:solidFill>
                </a:rPr>
                <a:t>  </a:t>
              </a:r>
              <a:r>
                <a:rPr lang="en-US" sz="1600" dirty="0" smtClean="0">
                  <a:solidFill>
                    <a:srgbClr val="000000"/>
                  </a:solidFill>
                </a:rPr>
                <a:t>will be done by developers (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ThuongTH</a:t>
              </a:r>
              <a:r>
                <a:rPr lang="en-US" sz="1600" dirty="0" smtClean="0">
                  <a:solidFill>
                    <a:srgbClr val="000000"/>
                  </a:solidFill>
                </a:rPr>
                <a:t>,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CuongTM</a:t>
              </a:r>
              <a:r>
                <a:rPr lang="en-US" sz="1600" dirty="0" smtClean="0">
                  <a:solidFill>
                    <a:srgbClr val="000000"/>
                  </a:solidFill>
                </a:rPr>
                <a:t>,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TienND</a:t>
              </a:r>
              <a:r>
                <a:rPr lang="en-US" sz="1600" dirty="0" smtClean="0">
                  <a:solidFill>
                    <a:srgbClr val="000000"/>
                  </a:solidFill>
                </a:rPr>
                <a:t>), is integrated and approved by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ThuDA</a:t>
              </a:r>
              <a:r>
                <a:rPr lang="en-US" sz="1600" dirty="0" smtClean="0">
                  <a:solidFill>
                    <a:srgbClr val="000000"/>
                  </a:solidFill>
                </a:rPr>
                <a:t>,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ThuongTH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1714480" y="2214554"/>
            <a:ext cx="5867400" cy="1301750"/>
            <a:chOff x="912" y="2016"/>
            <a:chExt cx="3984" cy="912"/>
          </a:xfrm>
        </p:grpSpPr>
        <p:sp>
          <p:nvSpPr>
            <p:cNvPr id="8807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88076" name="Group 12"/>
            <p:cNvGrpSpPr>
              <a:grpSpLocks/>
            </p:cNvGrpSpPr>
            <p:nvPr/>
          </p:nvGrpSpPr>
          <p:grpSpPr bwMode="auto">
            <a:xfrm>
              <a:off x="961" y="2100"/>
              <a:ext cx="866" cy="746"/>
              <a:chOff x="961" y="2100"/>
              <a:chExt cx="866" cy="746"/>
            </a:xfrm>
          </p:grpSpPr>
          <p:sp>
            <p:nvSpPr>
              <p:cNvPr id="8807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8078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8079" name="Text Box 15"/>
              <p:cNvSpPr txBox="1">
                <a:spLocks noChangeArrowheads="1"/>
              </p:cNvSpPr>
              <p:nvPr/>
            </p:nvSpPr>
            <p:spPr bwMode="gray">
              <a:xfrm>
                <a:off x="961" y="2266"/>
                <a:ext cx="866" cy="45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Integration</a:t>
                </a:r>
              </a:p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Test</a:t>
                </a:r>
                <a:endParaRPr lang="en-US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8080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 smtClean="0">
                  <a:solidFill>
                    <a:srgbClr val="000000"/>
                  </a:solidFill>
                </a:rPr>
                <a:t>Integration Test</a:t>
              </a:r>
              <a:r>
                <a:rPr lang="en-US" dirty="0" smtClean="0"/>
                <a:t> </a:t>
              </a:r>
              <a:r>
                <a:rPr lang="en-US" sz="1600" dirty="0" smtClean="0">
                  <a:solidFill>
                    <a:srgbClr val="000000"/>
                  </a:solidFill>
                </a:rPr>
                <a:t>will be done by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ThuDA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8081" name="Group 17"/>
          <p:cNvGrpSpPr>
            <a:grpSpLocks/>
          </p:cNvGrpSpPr>
          <p:nvPr/>
        </p:nvGrpSpPr>
        <p:grpSpPr bwMode="auto">
          <a:xfrm>
            <a:off x="1714480" y="3571876"/>
            <a:ext cx="5867400" cy="1301750"/>
            <a:chOff x="912" y="3036"/>
            <a:chExt cx="3984" cy="912"/>
          </a:xfrm>
        </p:grpSpPr>
        <p:sp>
          <p:nvSpPr>
            <p:cNvPr id="8808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88083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88084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>
                      <a:gamma/>
                      <a:tint val="63529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8085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8086" name="Text Box 22"/>
              <p:cNvSpPr txBox="1">
                <a:spLocks noChangeArrowheads="1"/>
              </p:cNvSpPr>
              <p:nvPr/>
            </p:nvSpPr>
            <p:spPr bwMode="gray">
              <a:xfrm>
                <a:off x="1058" y="3236"/>
                <a:ext cx="691" cy="45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System </a:t>
                </a:r>
              </a:p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Test</a:t>
                </a:r>
                <a:endParaRPr lang="en-US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8087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 smtClean="0">
                  <a:solidFill>
                    <a:srgbClr val="000000"/>
                  </a:solidFill>
                </a:rPr>
                <a:t>System Test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sz="1600" dirty="0" smtClean="0">
                  <a:solidFill>
                    <a:srgbClr val="000000"/>
                  </a:solidFill>
                </a:rPr>
                <a:t>will be done by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ThuDA</a:t>
              </a:r>
              <a:r>
                <a:rPr lang="en-US" sz="1600" dirty="0" smtClean="0">
                  <a:solidFill>
                    <a:srgbClr val="000000"/>
                  </a:solidFill>
                </a:rPr>
                <a:t> and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ThuongTH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714480" y="4929198"/>
            <a:ext cx="5867400" cy="1214446"/>
            <a:chOff x="912" y="1008"/>
            <a:chExt cx="3984" cy="912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961" y="1092"/>
              <a:ext cx="866" cy="746"/>
              <a:chOff x="961" y="1092"/>
              <a:chExt cx="866" cy="746"/>
            </a:xfrm>
          </p:grpSpPr>
          <p:sp>
            <p:nvSpPr>
              <p:cNvPr id="3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gray">
              <a:xfrm>
                <a:off x="961" y="1276"/>
                <a:ext cx="866" cy="4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Acceptant </a:t>
                </a:r>
              </a:p>
              <a:p>
                <a:pPr algn="ctr" eaLnBrk="0" hangingPunct="0"/>
                <a:r>
                  <a:rPr lang="en-US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Test</a:t>
                </a:r>
                <a:endParaRPr lang="en-US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 err="1" smtClean="0">
                  <a:solidFill>
                    <a:srgbClr val="000000"/>
                  </a:solidFill>
                </a:rPr>
                <a:t>Acceptent</a:t>
              </a:r>
              <a:r>
                <a:rPr lang="en-US" b="1" dirty="0" smtClean="0">
                  <a:solidFill>
                    <a:srgbClr val="000000"/>
                  </a:solidFill>
                </a:rPr>
                <a:t> Test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sz="1600" dirty="0" smtClean="0">
                  <a:solidFill>
                    <a:srgbClr val="000000"/>
                  </a:solidFill>
                </a:rPr>
                <a:t>will be done by people who use product with supported of team member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3TC Company</a:t>
            </a:r>
            <a:endParaRPr lang="en-US" dirty="0"/>
          </a:p>
        </p:txBody>
      </p:sp>
      <p:sp>
        <p:nvSpPr>
          <p:cNvPr id="31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www.3tc-restaurant.vn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Demo</a:t>
            </a:r>
            <a:endParaRPr lang="en-US" sz="1800" dirty="0"/>
          </a:p>
        </p:txBody>
      </p:sp>
      <p:pic>
        <p:nvPicPr>
          <p:cNvPr id="32" name="Picture 2" descr="C:\Users\Blast\Desktop\cog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1428736"/>
            <a:ext cx="54991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797152"/>
            <a:ext cx="5678760" cy="875506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</a:t>
            </a:r>
            <a:r>
              <a:rPr lang="en-US" sz="2800" dirty="0" smtClean="0"/>
              <a:t>-Restaurant </a:t>
            </a:r>
            <a:endParaRPr lang="en-US" sz="2800" dirty="0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619249" y="3140968"/>
            <a:ext cx="6335713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vi-VN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420911" y="2020090"/>
            <a:ext cx="3951289" cy="484188"/>
            <a:chOff x="1248" y="1152"/>
            <a:chExt cx="2489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44" y="1166"/>
              <a:ext cx="199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Background </a:t>
              </a:r>
              <a:r>
                <a:rPr lang="en-US" sz="2400" dirty="0" smtClean="0">
                  <a:solidFill>
                    <a:srgbClr val="FFFFFF"/>
                  </a:solidFill>
                </a:rPr>
                <a:t>add </a:t>
              </a:r>
              <a:r>
                <a:rPr lang="en-US" sz="2400" dirty="0">
                  <a:solidFill>
                    <a:srgbClr val="FFFFFF"/>
                  </a:solidFill>
                </a:rPr>
                <a:t>Title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397048" y="3068960"/>
            <a:ext cx="3548063" cy="484188"/>
            <a:chOff x="1248" y="1152"/>
            <a:chExt cx="2235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91000">
                  <a:srgbClr val="FF000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49" y="1166"/>
              <a:ext cx="173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Literature </a:t>
              </a:r>
              <a:r>
                <a:rPr lang="en-US" sz="2400" dirty="0" smtClean="0"/>
                <a:t>Review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389954" y="4005064"/>
            <a:ext cx="2895601" cy="484188"/>
            <a:chOff x="1248" y="1152"/>
            <a:chExt cx="1824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59" y="1166"/>
              <a:ext cx="13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Our </a:t>
              </a:r>
              <a:r>
                <a:rPr lang="en-US" sz="2400" dirty="0" smtClean="0"/>
                <a:t>Proposal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65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management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636935" y="2020090"/>
            <a:ext cx="4724401" cy="484188"/>
            <a:chOff x="1248" y="1152"/>
            <a:chExt cx="2976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67" y="1166"/>
              <a:ext cx="24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/>
                <a:t>Development Environment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613072" y="3068960"/>
            <a:ext cx="3101976" cy="484188"/>
            <a:chOff x="1248" y="1152"/>
            <a:chExt cx="1954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49" y="1166"/>
              <a:ext cx="145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Process Model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666303" y="4005064"/>
            <a:ext cx="3673477" cy="484188"/>
            <a:chOff x="1286" y="1152"/>
            <a:chExt cx="2314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15" y="1166"/>
              <a:ext cx="188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Project </a:t>
              </a:r>
              <a:r>
                <a:rPr lang="en-US" sz="2400" dirty="0" smtClean="0"/>
                <a:t>organization</a:t>
              </a:r>
              <a:endParaRPr lang="en-US" sz="24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58"/>
          <p:cNvGrpSpPr>
            <a:grpSpLocks/>
          </p:cNvGrpSpPr>
          <p:nvPr/>
        </p:nvGrpSpPr>
        <p:grpSpPr bwMode="auto">
          <a:xfrm>
            <a:off x="2587719" y="5013176"/>
            <a:ext cx="3309938" cy="484188"/>
            <a:chOff x="1248" y="1152"/>
            <a:chExt cx="2085" cy="305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rgbClr val="7030A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7030A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749" y="1166"/>
              <a:ext cx="158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Project Planning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5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management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662976" y="1430376"/>
            <a:ext cx="4724401" cy="484188"/>
            <a:chOff x="1248" y="1152"/>
            <a:chExt cx="2976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67" y="1166"/>
              <a:ext cx="24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/>
                <a:t>Development Environment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Content Placeholder 2"/>
          <p:cNvSpPr>
            <a:spLocks noGrp="1"/>
          </p:cNvSpPr>
          <p:nvPr/>
        </p:nvSpPr>
        <p:spPr bwMode="auto">
          <a:xfrm>
            <a:off x="574409" y="203596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Hardware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Operating system: Windows 7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Personal computers for developing with the minimum configuration: 2 Gb of RAM, 50Gb of hard disk, Core 2 Duo 2.0 </a:t>
            </a:r>
            <a:r>
              <a:rPr lang="en-US" sz="2400" dirty="0" err="1" smtClean="0"/>
              <a:t>Ghz</a:t>
            </a:r>
            <a:endParaRPr lang="en-US" sz="2400" dirty="0" smtClean="0"/>
          </a:p>
          <a:p>
            <a:r>
              <a:rPr lang="en-US" sz="2600" dirty="0" smtClean="0"/>
              <a:t>Software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Visual Studio 2010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SQL Server 2008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Web Server: IIS 7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Framework</a:t>
            </a:r>
            <a:r>
              <a:rPr lang="en-US" sz="2400" dirty="0"/>
              <a:t>: .NET Framework </a:t>
            </a:r>
            <a:r>
              <a:rPr lang="en-US" sz="2400" dirty="0" smtClean="0"/>
              <a:t>4.0</a:t>
            </a:r>
          </a:p>
        </p:txBody>
      </p:sp>
    </p:spTree>
    <p:extLst>
      <p:ext uri="{BB962C8B-B14F-4D97-AF65-F5344CB8AC3E}">
        <p14:creationId xmlns:p14="http://schemas.microsoft.com/office/powerpoint/2010/main" val="22782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management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539552" y="1268760"/>
            <a:ext cx="3101976" cy="484188"/>
            <a:chOff x="1248" y="1152"/>
            <a:chExt cx="1954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749" y="1166"/>
              <a:ext cx="145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Process Model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v-mod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721344"/>
            <a:ext cx="6525368" cy="430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47"/>
          <p:cNvSpPr txBox="1">
            <a:spLocks noChangeArrowheads="1"/>
          </p:cNvSpPr>
          <p:nvPr/>
        </p:nvSpPr>
        <p:spPr bwMode="auto">
          <a:xfrm>
            <a:off x="3286116" y="6074132"/>
            <a:ext cx="2690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V-Model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108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management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467544" y="1196752"/>
            <a:ext cx="3673477" cy="484188"/>
            <a:chOff x="1286" y="1152"/>
            <a:chExt cx="2314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15" y="1166"/>
              <a:ext cx="188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Project </a:t>
              </a:r>
              <a:r>
                <a:rPr lang="en-US" sz="2400" dirty="0" smtClean="0"/>
                <a:t>organization</a:t>
              </a:r>
              <a:endParaRPr lang="en-US" sz="2400" dirty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3" y="1779318"/>
            <a:ext cx="7876555" cy="481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6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management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e-Restaurant </a:t>
            </a:r>
            <a:r>
              <a:rPr lang="en-US" dirty="0"/>
              <a:t>System</a:t>
            </a:r>
          </a:p>
        </p:txBody>
      </p:sp>
      <p:grpSp>
        <p:nvGrpSpPr>
          <p:cNvPr id="21" name="Group 58"/>
          <p:cNvGrpSpPr>
            <a:grpSpLocks/>
          </p:cNvGrpSpPr>
          <p:nvPr/>
        </p:nvGrpSpPr>
        <p:grpSpPr bwMode="auto">
          <a:xfrm>
            <a:off x="546597" y="1144612"/>
            <a:ext cx="3309938" cy="484188"/>
            <a:chOff x="1248" y="1152"/>
            <a:chExt cx="2085" cy="305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rgbClr val="7030A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7030A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749" y="1166"/>
              <a:ext cx="158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Project Planning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Text Placeholder 5"/>
          <p:cNvSpPr>
            <a:spLocks noGrp="1"/>
          </p:cNvSpPr>
          <p:nvPr>
            <p:ph idx="1"/>
          </p:nvPr>
        </p:nvSpPr>
        <p:spPr>
          <a:xfrm>
            <a:off x="683420" y="1844824"/>
            <a:ext cx="6624884" cy="280831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 Schedule Management</a:t>
            </a:r>
          </a:p>
          <a:p>
            <a:endParaRPr lang="en-US" sz="2800" dirty="0" smtClean="0"/>
          </a:p>
          <a:p>
            <a:r>
              <a:rPr lang="en-US" sz="2800" dirty="0" smtClean="0"/>
              <a:t> Resource Management</a:t>
            </a:r>
          </a:p>
          <a:p>
            <a:endParaRPr lang="en-US" sz="2800" dirty="0" smtClean="0"/>
          </a:p>
          <a:p>
            <a:r>
              <a:rPr lang="en-US" sz="2800" dirty="0" smtClean="0"/>
              <a:t> Communications management</a:t>
            </a:r>
          </a:p>
          <a:p>
            <a:endParaRPr lang="en-US" sz="2800" dirty="0" smtClean="0"/>
          </a:p>
          <a:p>
            <a:r>
              <a:rPr lang="en-US" sz="2800" dirty="0" smtClean="0"/>
              <a:t> Risk management</a:t>
            </a:r>
            <a:endParaRPr lang="en-US" sz="28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56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Requirement Specifications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5281"/>
                </a:solidFill>
              </a:rPr>
              <a:t>Company Logo</a:t>
            </a:r>
            <a:endParaRPr lang="en-US">
              <a:solidFill>
                <a:srgbClr val="1F52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e-Restaurant System</a:t>
            </a:r>
            <a:endParaRPr lang="en-US" dirty="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636935" y="2020090"/>
            <a:ext cx="3703638" cy="484188"/>
            <a:chOff x="1248" y="1152"/>
            <a:chExt cx="2333" cy="305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793" y="1166"/>
              <a:ext cx="178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User Requirements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613072" y="3068960"/>
            <a:ext cx="4119566" cy="484188"/>
            <a:chOff x="1248" y="1152"/>
            <a:chExt cx="2595" cy="30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100000">
                  <a:schemeClr val="tx1">
                    <a:lumMod val="60000"/>
                    <a:lumOff val="40000"/>
                  </a:schemeClr>
                </a:gs>
                <a:gs pos="100000">
                  <a:srgbClr val="54D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818" y="1166"/>
              <a:ext cx="202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/>
                <a:t>System Requirements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627784" y="4005064"/>
            <a:ext cx="4892678" cy="484188"/>
            <a:chOff x="1286" y="1152"/>
            <a:chExt cx="3082" cy="30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gray">
            <a:xfrm rot="3419336">
              <a:off x="1299" y="1139"/>
              <a:ext cx="302" cy="328"/>
            </a:xfrm>
            <a:prstGeom prst="rect">
              <a:avLst/>
            </a:prstGeom>
            <a:gradFill rotWithShape="1">
              <a:gsLst>
                <a:gs pos="23000">
                  <a:srgbClr val="FFFF00"/>
                </a:gs>
                <a:gs pos="56000">
                  <a:srgbClr val="FFC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6">
                  <a:lumMod val="60000"/>
                  <a:lumOff val="40000"/>
                </a:schemeClr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1760" y="1166"/>
              <a:ext cx="26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>
                  <a:solidFill>
                    <a:srgbClr val="FFFFFF"/>
                  </a:solidFill>
                </a:rPr>
                <a:t> </a:t>
              </a:r>
              <a:r>
                <a:rPr lang="en-US" sz="2400" dirty="0"/>
                <a:t>Non-functional requirements</a:t>
              </a:r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54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-Restaurant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e-Restaurant</Template>
  <TotalTime>1653</TotalTime>
  <Words>438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e-Restaurant</vt:lpstr>
      <vt:lpstr>Solstice</vt:lpstr>
      <vt:lpstr>  e-Restaurant System</vt:lpstr>
      <vt:lpstr>Contents</vt:lpstr>
      <vt:lpstr>1. Introduction</vt:lpstr>
      <vt:lpstr>2. Project management plan</vt:lpstr>
      <vt:lpstr>2. Project management plan</vt:lpstr>
      <vt:lpstr>2. Project management plan</vt:lpstr>
      <vt:lpstr>2. Project management plan</vt:lpstr>
      <vt:lpstr>2. Project management plan</vt:lpstr>
      <vt:lpstr>3. Requirement Specifications</vt:lpstr>
      <vt:lpstr>3. Requirement Specifications</vt:lpstr>
      <vt:lpstr>3. Requirement Specifications</vt:lpstr>
      <vt:lpstr>3. Requirement Specifications</vt:lpstr>
      <vt:lpstr>4. Software Design Description</vt:lpstr>
      <vt:lpstr>5. Implementation</vt:lpstr>
      <vt:lpstr>5. Implementation</vt:lpstr>
      <vt:lpstr>5. Implementation</vt:lpstr>
      <vt:lpstr>5. Implementation</vt:lpstr>
      <vt:lpstr>6. Testing</vt:lpstr>
      <vt:lpstr>Testing</vt:lpstr>
      <vt:lpstr>Testing</vt:lpstr>
      <vt:lpstr>Demo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e-Restaurant</dc:title>
  <dc:creator>Zummy</dc:creator>
  <cp:lastModifiedBy>RONG CON</cp:lastModifiedBy>
  <cp:revision>144</cp:revision>
  <dcterms:created xsi:type="dcterms:W3CDTF">2011-08-08T02:26:07Z</dcterms:created>
  <dcterms:modified xsi:type="dcterms:W3CDTF">2011-08-17T15:59:43Z</dcterms:modified>
</cp:coreProperties>
</file>