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6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88" r:id="rId4"/>
    <p:sldId id="289" r:id="rId5"/>
    <p:sldId id="290" r:id="rId6"/>
    <p:sldId id="291" r:id="rId7"/>
    <p:sldId id="295" r:id="rId8"/>
    <p:sldId id="296" r:id="rId9"/>
    <p:sldId id="293" r:id="rId10"/>
    <p:sldId id="342" r:id="rId11"/>
    <p:sldId id="308" r:id="rId12"/>
    <p:sldId id="305" r:id="rId13"/>
    <p:sldId id="309" r:id="rId14"/>
    <p:sldId id="314" r:id="rId15"/>
    <p:sldId id="313" r:id="rId16"/>
    <p:sldId id="311" r:id="rId17"/>
    <p:sldId id="310" r:id="rId18"/>
    <p:sldId id="315" r:id="rId19"/>
    <p:sldId id="317" r:id="rId20"/>
    <p:sldId id="319" r:id="rId21"/>
    <p:sldId id="321" r:id="rId22"/>
    <p:sldId id="323" r:id="rId23"/>
    <p:sldId id="337" r:id="rId24"/>
    <p:sldId id="325" r:id="rId25"/>
    <p:sldId id="331" r:id="rId26"/>
    <p:sldId id="340" r:id="rId27"/>
    <p:sldId id="332" r:id="rId28"/>
    <p:sldId id="338" r:id="rId29"/>
    <p:sldId id="326" r:id="rId30"/>
    <p:sldId id="341" r:id="rId31"/>
    <p:sldId id="334" r:id="rId32"/>
    <p:sldId id="335" r:id="rId33"/>
    <p:sldId id="328" r:id="rId34"/>
    <p:sldId id="329" r:id="rId35"/>
    <p:sldId id="33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602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77D11-C88F-421C-9A9A-92772B35AD4B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1BDF6-32AD-4B65-999C-C788E6E22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4C3BCE65-C08C-460E-BB05-7B800828001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7424B-597E-4F68-BED1-1AE9125B7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0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84005-E051-4FDD-B6E0-567DA8249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4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1EAB00A-2456-40F8-8657-C0FA2596A4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8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625B55A9-C708-4994-8115-1197EF77C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41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5E188-DF52-4C98-A945-2350B0E22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87F41-A518-4617-B233-5F78391E2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BC458-88DC-40CF-A6E9-2B39F1ECA0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343FC-E28C-4DF2-B6F6-DE4D14B1E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BB7F3-65D9-439D-B764-5308CE159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9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E35B8-FE12-4211-901A-086AF0988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7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CCA38-00A0-4364-8466-686422700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1104D-061D-4BBC-AF47-B625CDF8D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BE7C023-C65D-4DF7-BA50-95DE8911D6F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image" Target="../media/image59.png"/><Relationship Id="rId7" Type="http://schemas.openxmlformats.org/officeDocument/2006/relationships/image" Target="../media/image63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400800" y="6324600"/>
            <a:ext cx="2438400" cy="320675"/>
          </a:xfrm>
        </p:spPr>
        <p:txBody>
          <a:bodyPr/>
          <a:lstStyle/>
          <a:p>
            <a:r>
              <a:rPr lang="en-US" sz="1400" dirty="0" smtClean="0"/>
              <a:t>www.directionhunter.com.vn</a:t>
            </a:r>
            <a:endParaRPr lang="en-US" sz="14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114800"/>
            <a:ext cx="5029200" cy="2590800"/>
          </a:xfrm>
        </p:spPr>
        <p:txBody>
          <a:bodyPr/>
          <a:lstStyle/>
          <a:p>
            <a:r>
              <a:rPr lang="en-US" sz="1800" dirty="0" smtClean="0"/>
              <a:t>Supervisor: </a:t>
            </a:r>
            <a:r>
              <a:rPr lang="en-US" sz="1800" dirty="0" err="1" smtClean="0">
                <a:solidFill>
                  <a:srgbClr val="9C6024"/>
                </a:solidFill>
              </a:rPr>
              <a:t>Mr.Huỳnh</a:t>
            </a:r>
            <a:r>
              <a:rPr lang="en-US" sz="1800" dirty="0" smtClean="0">
                <a:solidFill>
                  <a:srgbClr val="9C6024"/>
                </a:solidFill>
              </a:rPr>
              <a:t> </a:t>
            </a:r>
            <a:r>
              <a:rPr lang="en-US" sz="1800" dirty="0" err="1" smtClean="0">
                <a:solidFill>
                  <a:srgbClr val="9C6024"/>
                </a:solidFill>
              </a:rPr>
              <a:t>Anh</a:t>
            </a:r>
            <a:r>
              <a:rPr lang="en-US" sz="1800" dirty="0" smtClean="0">
                <a:solidFill>
                  <a:srgbClr val="9C6024"/>
                </a:solidFill>
              </a:rPr>
              <a:t> </a:t>
            </a:r>
            <a:r>
              <a:rPr lang="en-US" sz="1800" dirty="0" err="1" smtClean="0">
                <a:solidFill>
                  <a:srgbClr val="9C6024"/>
                </a:solidFill>
              </a:rPr>
              <a:t>Dũng</a:t>
            </a:r>
            <a:r>
              <a:rPr lang="en-US" sz="1800" dirty="0" smtClean="0">
                <a:solidFill>
                  <a:srgbClr val="9C6024"/>
                </a:solidFill>
              </a:rPr>
              <a:t/>
            </a:r>
            <a:br>
              <a:rPr lang="en-US" sz="1800" dirty="0" smtClean="0">
                <a:solidFill>
                  <a:srgbClr val="9C6024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/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/>
              <a:t>Students: </a:t>
            </a:r>
            <a:br>
              <a:rPr lang="en-US" sz="1800" dirty="0" smtClean="0"/>
            </a:br>
            <a:r>
              <a:rPr lang="en-US" sz="1800" dirty="0" smtClean="0"/>
              <a:t>Nguyễn  </a:t>
            </a:r>
            <a:r>
              <a:rPr lang="en-US" sz="1800" dirty="0" err="1" smtClean="0"/>
              <a:t>Công</a:t>
            </a:r>
            <a:r>
              <a:rPr lang="en-US" sz="1800" dirty="0" smtClean="0"/>
              <a:t> </a:t>
            </a:r>
            <a:r>
              <a:rPr lang="en-US" sz="1800" dirty="0" err="1" smtClean="0"/>
              <a:t>Tuyến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Nguyễn </a:t>
            </a:r>
            <a:r>
              <a:rPr lang="en-US" sz="1800" dirty="0" err="1" smtClean="0"/>
              <a:t>Cảnh</a:t>
            </a:r>
            <a:r>
              <a:rPr lang="en-US" sz="1800" dirty="0" smtClean="0"/>
              <a:t> </a:t>
            </a:r>
            <a:r>
              <a:rPr lang="en-US" sz="1800" dirty="0" err="1" smtClean="0"/>
              <a:t>Phương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Phạm</a:t>
            </a:r>
            <a:r>
              <a:rPr lang="en-US" sz="1800" dirty="0" smtClean="0"/>
              <a:t> Thị </a:t>
            </a:r>
            <a:r>
              <a:rPr lang="en-US" sz="1800" dirty="0" err="1" smtClean="0"/>
              <a:t>Hằng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Bùi Thị </a:t>
            </a:r>
            <a:r>
              <a:rPr lang="en-US" sz="1800" dirty="0" err="1" smtClean="0"/>
              <a:t>Huệ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Trần</a:t>
            </a:r>
            <a:r>
              <a:rPr lang="en-US" sz="1800" dirty="0" smtClean="0"/>
              <a:t> Đức </a:t>
            </a:r>
            <a:r>
              <a:rPr lang="en-US" sz="1800" dirty="0" err="1" smtClean="0"/>
              <a:t>Bình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Nguyễn </a:t>
            </a:r>
            <a:r>
              <a:rPr lang="en-US" sz="1800" dirty="0" err="1" smtClean="0"/>
              <a:t>Ngọc</a:t>
            </a:r>
            <a:r>
              <a:rPr lang="en-US" sz="1800" dirty="0" smtClean="0"/>
              <a:t> Long</a:t>
            </a:r>
            <a:endParaRPr lang="en-US" sz="1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4343400" cy="762000"/>
          </a:xfrm>
        </p:spPr>
        <p:txBody>
          <a:bodyPr/>
          <a:lstStyle/>
          <a:p>
            <a:r>
              <a:rPr lang="en-US" sz="4000" dirty="0" smtClean="0"/>
              <a:t>Direction Hunter</a:t>
            </a:r>
            <a:endParaRPr lang="en-US" sz="4000" dirty="0"/>
          </a:p>
        </p:txBody>
      </p:sp>
      <p:pic>
        <p:nvPicPr>
          <p:cNvPr id="6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82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772400" y="0"/>
            <a:ext cx="12192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Product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38" y="1600200"/>
            <a:ext cx="2483739" cy="4038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523153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5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066800"/>
            <a:ext cx="6319838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i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590675"/>
            <a:ext cx="22733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Freeform 4"/>
          <p:cNvSpPr>
            <a:spLocks/>
          </p:cNvSpPr>
          <p:nvPr/>
        </p:nvSpPr>
        <p:spPr bwMode="gray">
          <a:xfrm>
            <a:off x="1679575" y="1600200"/>
            <a:ext cx="1609725" cy="1470025"/>
          </a:xfrm>
          <a:custGeom>
            <a:avLst/>
            <a:gdLst>
              <a:gd name="T0" fmla="*/ 0 w 1118"/>
              <a:gd name="T1" fmla="*/ 0 h 1020"/>
              <a:gd name="T2" fmla="*/ 6 w 1118"/>
              <a:gd name="T3" fmla="*/ 793 h 1020"/>
              <a:gd name="T4" fmla="*/ 551 w 1118"/>
              <a:gd name="T5" fmla="*/ 1020 h 1020"/>
              <a:gd name="T6" fmla="*/ 1118 w 1118"/>
              <a:gd name="T7" fmla="*/ 470 h 1020"/>
              <a:gd name="T8" fmla="*/ 0 w 1118"/>
              <a:gd name="T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>
                  <a:alpha val="30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gray">
          <a:xfrm>
            <a:off x="1682750" y="4637088"/>
            <a:ext cx="1598613" cy="1484312"/>
          </a:xfrm>
          <a:custGeom>
            <a:avLst/>
            <a:gdLst>
              <a:gd name="T0" fmla="*/ 0 w 1110"/>
              <a:gd name="T1" fmla="*/ 228 h 1030"/>
              <a:gd name="T2" fmla="*/ 4 w 1110"/>
              <a:gd name="T3" fmla="*/ 1018 h 1030"/>
              <a:gd name="T4" fmla="*/ 1110 w 1110"/>
              <a:gd name="T5" fmla="*/ 559 h 1030"/>
              <a:gd name="T6" fmla="*/ 552 w 1110"/>
              <a:gd name="T7" fmla="*/ 0 h 1030"/>
              <a:gd name="T8" fmla="*/ 0 w 1110"/>
              <a:gd name="T9" fmla="*/ 228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3529"/>
                  <a:invGamma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Freeform 6"/>
          <p:cNvSpPr>
            <a:spLocks/>
          </p:cNvSpPr>
          <p:nvPr/>
        </p:nvSpPr>
        <p:spPr bwMode="gray">
          <a:xfrm>
            <a:off x="2474913" y="2274888"/>
            <a:ext cx="1465262" cy="1571625"/>
          </a:xfrm>
          <a:custGeom>
            <a:avLst/>
            <a:gdLst>
              <a:gd name="T0" fmla="*/ 0 w 1017"/>
              <a:gd name="T1" fmla="*/ 554 h 1091"/>
              <a:gd name="T2" fmla="*/ 225 w 1017"/>
              <a:gd name="T3" fmla="*/ 1091 h 1091"/>
              <a:gd name="T4" fmla="*/ 1017 w 1017"/>
              <a:gd name="T5" fmla="*/ 1091 h 1091"/>
              <a:gd name="T6" fmla="*/ 566 w 1017"/>
              <a:gd name="T7" fmla="*/ 0 h 1091"/>
              <a:gd name="T8" fmla="*/ 0 w 1017"/>
              <a:gd name="T9" fmla="*/ 5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>
                  <a:alpha val="3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gray">
          <a:xfrm>
            <a:off x="2144713" y="2011363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gray">
          <a:xfrm>
            <a:off x="2017713" y="4970463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black">
          <a:xfrm>
            <a:off x="3165475" y="1333500"/>
            <a:ext cx="41481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1. </a:t>
            </a:r>
            <a:r>
              <a:rPr lang="en-US" sz="1600" b="1" dirty="0" smtClean="0">
                <a:solidFill>
                  <a:schemeClr val="accent2"/>
                </a:solidFill>
              </a:rPr>
              <a:t>Project Overview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rgbClr val="FEFEFE"/>
                </a:solidFill>
              </a:rPr>
              <a:t>    </a:t>
            </a:r>
            <a:r>
              <a:rPr lang="en-US" sz="1600" b="1" dirty="0">
                <a:solidFill>
                  <a:srgbClr val="080808"/>
                </a:solidFill>
              </a:rPr>
              <a:t>- </a:t>
            </a:r>
            <a:r>
              <a:rPr lang="en-US" sz="1600" b="1" dirty="0" smtClean="0">
                <a:solidFill>
                  <a:srgbClr val="080808"/>
                </a:solidFill>
              </a:rPr>
              <a:t>Front-end</a:t>
            </a:r>
            <a:endParaRPr lang="en-US" sz="1600" b="1" dirty="0">
              <a:solidFill>
                <a:srgbClr val="080808"/>
              </a:solidFill>
            </a:endParaRPr>
          </a:p>
          <a:p>
            <a:r>
              <a:rPr lang="en-US" sz="1600" b="1" dirty="0">
                <a:solidFill>
                  <a:srgbClr val="080808"/>
                </a:solidFill>
              </a:rPr>
              <a:t>    - </a:t>
            </a:r>
            <a:r>
              <a:rPr lang="en-US" sz="1600" b="1" dirty="0" smtClean="0">
                <a:solidFill>
                  <a:srgbClr val="080808"/>
                </a:solidFill>
              </a:rPr>
              <a:t>Back-end</a:t>
            </a:r>
          </a:p>
          <a:p>
            <a:endParaRPr lang="en-US" sz="1600" b="1" dirty="0">
              <a:solidFill>
                <a:srgbClr val="080808"/>
              </a:solidFill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black">
          <a:xfrm>
            <a:off x="4006850" y="2613025"/>
            <a:ext cx="4146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2</a:t>
            </a:r>
            <a:r>
              <a:rPr lang="en-US" sz="1600" b="1" dirty="0" smtClean="0">
                <a:solidFill>
                  <a:schemeClr val="accent1"/>
                </a:solidFill>
              </a:rPr>
              <a:t>.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Project Organization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rgbClr val="FEFEFE"/>
                </a:solidFill>
              </a:rPr>
              <a:t>   </a:t>
            </a:r>
            <a:r>
              <a:rPr lang="en-US" sz="1600" b="1" dirty="0" smtClean="0">
                <a:solidFill>
                  <a:srgbClr val="FEFEFE"/>
                </a:solidFill>
              </a:rPr>
              <a:t> </a:t>
            </a:r>
            <a:r>
              <a:rPr lang="en-US" sz="1600" b="1" dirty="0" smtClean="0">
                <a:solidFill>
                  <a:srgbClr val="080808"/>
                </a:solidFill>
              </a:rPr>
              <a:t>- Process Model</a:t>
            </a:r>
          </a:p>
          <a:p>
            <a:r>
              <a:rPr lang="en-US" sz="1600" b="1" dirty="0">
                <a:solidFill>
                  <a:srgbClr val="080808"/>
                </a:solidFill>
              </a:rPr>
              <a:t> </a:t>
            </a:r>
            <a:r>
              <a:rPr lang="en-US" sz="1600" b="1" dirty="0" smtClean="0">
                <a:solidFill>
                  <a:srgbClr val="080808"/>
                </a:solidFill>
              </a:rPr>
              <a:t>   - Role and responsibilities</a:t>
            </a:r>
          </a:p>
          <a:p>
            <a:endParaRPr lang="en-US" sz="1600" b="1" dirty="0">
              <a:solidFill>
                <a:srgbClr val="080808"/>
              </a:solidFill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black">
          <a:xfrm>
            <a:off x="4005263" y="4244975"/>
            <a:ext cx="4148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folHlink"/>
                </a:solidFill>
              </a:rPr>
              <a:t>3. </a:t>
            </a:r>
            <a:r>
              <a:rPr lang="en-US" sz="1600" b="1" dirty="0" smtClean="0">
                <a:solidFill>
                  <a:schemeClr val="folHlink"/>
                </a:solidFill>
              </a:rPr>
              <a:t>Tool and techniques	</a:t>
            </a:r>
            <a:endParaRPr lang="en-US" sz="1600" b="1" dirty="0">
              <a:solidFill>
                <a:schemeClr val="hlink"/>
              </a:solidFill>
            </a:endParaRPr>
          </a:p>
          <a:p>
            <a:r>
              <a:rPr lang="en-US" sz="1600" b="1" dirty="0">
                <a:solidFill>
                  <a:srgbClr val="FEFEFE"/>
                </a:solidFill>
              </a:rPr>
              <a:t>    </a:t>
            </a:r>
            <a:r>
              <a:rPr lang="en-US" sz="1600" b="1" dirty="0" smtClean="0">
                <a:solidFill>
                  <a:srgbClr val="080808"/>
                </a:solidFill>
              </a:rPr>
              <a:t>- Hardware </a:t>
            </a:r>
          </a:p>
          <a:p>
            <a:r>
              <a:rPr lang="en-US" sz="1600" b="1" dirty="0">
                <a:solidFill>
                  <a:srgbClr val="080808"/>
                </a:solidFill>
              </a:rPr>
              <a:t> </a:t>
            </a:r>
            <a:r>
              <a:rPr lang="en-US" sz="1600" b="1" dirty="0" smtClean="0">
                <a:solidFill>
                  <a:srgbClr val="080808"/>
                </a:solidFill>
              </a:rPr>
              <a:t>   - Software</a:t>
            </a:r>
            <a:endParaRPr lang="en-US" sz="1600" b="1" dirty="0">
              <a:solidFill>
                <a:srgbClr val="080808"/>
              </a:solidFill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black">
          <a:xfrm>
            <a:off x="3429000" y="2305050"/>
            <a:ext cx="4008438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black">
          <a:xfrm>
            <a:off x="4013200" y="3867150"/>
            <a:ext cx="4010025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Freeform 29"/>
          <p:cNvSpPr>
            <a:spLocks/>
          </p:cNvSpPr>
          <p:nvPr/>
        </p:nvSpPr>
        <p:spPr bwMode="gray">
          <a:xfrm>
            <a:off x="2478088" y="3841750"/>
            <a:ext cx="1462087" cy="1604963"/>
          </a:xfrm>
          <a:custGeom>
            <a:avLst/>
            <a:gdLst>
              <a:gd name="T0" fmla="*/ 223 w 1016"/>
              <a:gd name="T1" fmla="*/ 0 h 1114"/>
              <a:gd name="T2" fmla="*/ 0 w 1016"/>
              <a:gd name="T3" fmla="*/ 550 h 1114"/>
              <a:gd name="T4" fmla="*/ 559 w 1016"/>
              <a:gd name="T5" fmla="*/ 1114 h 1114"/>
              <a:gd name="T6" fmla="*/ 1016 w 1016"/>
              <a:gd name="T7" fmla="*/ 4 h 1114"/>
              <a:gd name="T8" fmla="*/ 223 w 1016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>
                  <a:alpha val="3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gray">
          <a:xfrm>
            <a:off x="2967038" y="2827338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gray">
          <a:xfrm>
            <a:off x="2903538" y="4105275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black">
          <a:xfrm>
            <a:off x="3397250" y="5437188"/>
            <a:ext cx="4008438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black">
          <a:xfrm>
            <a:off x="3290888" y="5532438"/>
            <a:ext cx="41481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hlink"/>
                </a:solidFill>
              </a:rPr>
              <a:t>4. </a:t>
            </a:r>
            <a:r>
              <a:rPr lang="en-US" sz="1600" b="1" dirty="0" smtClean="0">
                <a:solidFill>
                  <a:schemeClr val="hlink"/>
                </a:solidFill>
              </a:rPr>
              <a:t>Project Planning</a:t>
            </a:r>
            <a:endParaRPr lang="en-US" sz="1600" b="1" dirty="0">
              <a:solidFill>
                <a:schemeClr val="hlink"/>
              </a:solidFill>
            </a:endParaRPr>
          </a:p>
          <a:p>
            <a:r>
              <a:rPr lang="en-US" sz="1600" b="1" dirty="0">
                <a:solidFill>
                  <a:srgbClr val="FEFEFE"/>
                </a:solidFill>
              </a:rPr>
              <a:t>    </a:t>
            </a:r>
            <a:r>
              <a:rPr lang="en-US" sz="1600" b="1" dirty="0">
                <a:solidFill>
                  <a:srgbClr val="080808"/>
                </a:solidFill>
              </a:rPr>
              <a:t>- </a:t>
            </a:r>
            <a:r>
              <a:rPr lang="en-US" sz="1600" b="1" dirty="0" smtClean="0">
                <a:solidFill>
                  <a:srgbClr val="080808"/>
                </a:solidFill>
              </a:rPr>
              <a:t>Tasks</a:t>
            </a:r>
            <a:endParaRPr lang="en-US" sz="1600" b="1" dirty="0">
              <a:solidFill>
                <a:srgbClr val="080808"/>
              </a:solidFill>
            </a:endParaRPr>
          </a:p>
          <a:p>
            <a:r>
              <a:rPr lang="en-US" sz="1600" b="1" dirty="0">
                <a:solidFill>
                  <a:srgbClr val="080808"/>
                </a:solidFill>
              </a:rPr>
              <a:t>    - </a:t>
            </a:r>
            <a:r>
              <a:rPr lang="en-US" sz="1600" b="1" dirty="0" smtClean="0">
                <a:solidFill>
                  <a:srgbClr val="080808"/>
                </a:solidFill>
              </a:rPr>
              <a:t>Risk management</a:t>
            </a:r>
            <a:endParaRPr lang="en-US" sz="1600" b="1" dirty="0">
              <a:solidFill>
                <a:srgbClr val="080808"/>
              </a:solidFill>
            </a:endParaRPr>
          </a:p>
        </p:txBody>
      </p:sp>
      <p:grpSp>
        <p:nvGrpSpPr>
          <p:cNvPr id="14370" name="Group 34"/>
          <p:cNvGrpSpPr>
            <a:grpSpLocks/>
          </p:cNvGrpSpPr>
          <p:nvPr/>
        </p:nvGrpSpPr>
        <p:grpSpPr bwMode="auto">
          <a:xfrm rot="19378231" flipV="1">
            <a:off x="2135188" y="4895850"/>
            <a:ext cx="2066925" cy="412750"/>
            <a:chOff x="1565" y="2568"/>
            <a:chExt cx="1118" cy="279"/>
          </a:xfrm>
        </p:grpSpPr>
        <p:sp>
          <p:nvSpPr>
            <p:cNvPr id="14371" name="AutoShape 35"/>
            <p:cNvSpPr>
              <a:spLocks noChangeArrowheads="1"/>
            </p:cNvSpPr>
            <p:nvPr/>
          </p:nvSpPr>
          <p:spPr bwMode="white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AutoShape 36"/>
            <p:cNvSpPr>
              <a:spLocks noChangeArrowheads="1"/>
            </p:cNvSpPr>
            <p:nvPr/>
          </p:nvSpPr>
          <p:spPr bwMode="white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AutoShape 37"/>
            <p:cNvSpPr>
              <a:spLocks noChangeArrowheads="1"/>
            </p:cNvSpPr>
            <p:nvPr/>
          </p:nvSpPr>
          <p:spPr bwMode="white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AutoShape 38"/>
            <p:cNvSpPr>
              <a:spLocks noChangeArrowheads="1"/>
            </p:cNvSpPr>
            <p:nvPr/>
          </p:nvSpPr>
          <p:spPr bwMode="white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7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021013"/>
            <a:ext cx="17430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en-US" sz="2800" dirty="0" smtClean="0"/>
              <a:t>Part 2: Software Project Management Plan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4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 : Front-end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Place: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View place directory, place detail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Add new place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Search place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Call place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View place on map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Get direction to place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Evaluate place: Rating, review, comment, visiting…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Add place picture…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Inform incorrect information</a:t>
            </a:r>
          </a:p>
          <a:p>
            <a:r>
              <a:rPr lang="en-US" sz="1800" dirty="0" smtClean="0"/>
              <a:t>Favorite: view Favorite list, delete, view on map…</a:t>
            </a:r>
          </a:p>
          <a:p>
            <a:r>
              <a:rPr lang="en-US" sz="1800" dirty="0" smtClean="0"/>
              <a:t>Map: view place by category, view place Nearby, Get Direction</a:t>
            </a:r>
          </a:p>
          <a:p>
            <a:r>
              <a:rPr lang="en-US" sz="1800" dirty="0" smtClean="0"/>
              <a:t>Transportation</a:t>
            </a:r>
          </a:p>
          <a:p>
            <a:r>
              <a:rPr lang="en-US" sz="1800" dirty="0" smtClean="0"/>
              <a:t>Group: create group, device member, view GPS of other member, manage schedule, auto remind…</a:t>
            </a:r>
          </a:p>
          <a:p>
            <a:r>
              <a:rPr lang="en-US" sz="1800" dirty="0" smtClean="0"/>
              <a:t>Setting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12" y="1219200"/>
            <a:ext cx="2895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229600" cy="868363"/>
          </a:xfrm>
        </p:spPr>
        <p:txBody>
          <a:bodyPr/>
          <a:lstStyle/>
          <a:p>
            <a:r>
              <a:rPr lang="en-US" sz="3600" dirty="0"/>
              <a:t>The proposed </a:t>
            </a:r>
            <a:r>
              <a:rPr lang="en-US" sz="3600" dirty="0" smtClean="0"/>
              <a:t>system – Back-end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 Sharing Network </a:t>
            </a:r>
            <a:endParaRPr lang="en-US" dirty="0" smtClean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invGray">
          <a:xfrm rot="17973186">
            <a:off x="4747040" y="2250437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invGray">
          <a:xfrm rot="2137917">
            <a:off x="5089258" y="4112890"/>
            <a:ext cx="775855" cy="257188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invGray">
          <a:xfrm rot="14369022">
            <a:off x="3505993" y="2251521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invGray">
          <a:xfrm rot="8355677">
            <a:off x="3046775" y="4159359"/>
            <a:ext cx="698500" cy="255588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invGray">
          <a:xfrm>
            <a:off x="5322888" y="3124200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invGray">
          <a:xfrm rot="10800000">
            <a:off x="2819401" y="3124200"/>
            <a:ext cx="760412" cy="255587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gray">
          <a:xfrm>
            <a:off x="2753121" y="1808162"/>
            <a:ext cx="3295650" cy="3297238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429000" y="2517775"/>
            <a:ext cx="1901826" cy="1901825"/>
            <a:chOff x="2238" y="1769"/>
            <a:chExt cx="1361" cy="1361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20"/>
            <p:cNvSpPr txBox="1">
              <a:spLocks noChangeArrowheads="1"/>
            </p:cNvSpPr>
            <p:nvPr/>
          </p:nvSpPr>
          <p:spPr bwMode="gray">
            <a:xfrm>
              <a:off x="2422" y="2286"/>
              <a:ext cx="106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 dirty="0" smtClean="0">
                  <a:solidFill>
                    <a:srgbClr val="080808"/>
                  </a:solidFill>
                </a:rPr>
                <a:t>Back-end</a:t>
              </a:r>
              <a:endParaRPr lang="en-US" sz="2400" b="0" dirty="0">
                <a:solidFill>
                  <a:srgbClr val="080808"/>
                </a:solidFill>
              </a:endParaRPr>
            </a:p>
          </p:txBody>
        </p:sp>
      </p:grpSp>
      <p:sp>
        <p:nvSpPr>
          <p:cNvPr id="24" name="AutoShape 21"/>
          <p:cNvSpPr>
            <a:spLocks noChangeArrowheads="1"/>
          </p:cNvSpPr>
          <p:nvPr/>
        </p:nvSpPr>
        <p:spPr bwMode="gray">
          <a:xfrm>
            <a:off x="0" y="2951162"/>
            <a:ext cx="2743200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Places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gray">
          <a:xfrm>
            <a:off x="838200" y="1654175"/>
            <a:ext cx="2743200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Users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gray">
          <a:xfrm>
            <a:off x="304800" y="4267200"/>
            <a:ext cx="2743200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Categories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gray">
          <a:xfrm>
            <a:off x="6019800" y="3027362"/>
            <a:ext cx="2743200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Address Parts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gray">
          <a:xfrm>
            <a:off x="5257800" y="1654175"/>
            <a:ext cx="2743200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Spam Report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gray">
          <a:xfrm>
            <a:off x="5791200" y="4267200"/>
            <a:ext cx="2743200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Comments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invGray">
          <a:xfrm rot="5400000">
            <a:off x="4080074" y="4667997"/>
            <a:ext cx="723900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gray">
          <a:xfrm>
            <a:off x="2819400" y="5465763"/>
            <a:ext cx="3245248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4">
                  <a:lumMod val="95000"/>
                  <a:lumOff val="5000"/>
                </a:schemeClr>
              </a:gs>
              <a:gs pos="100000">
                <a:srgbClr val="9900FF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     Manage </a:t>
            </a:r>
            <a:r>
              <a:rPr lang="en-US" dirty="0" smtClean="0">
                <a:solidFill>
                  <a:srgbClr val="FEFEFE"/>
                </a:solidFill>
              </a:rPr>
              <a:t>Transportation</a:t>
            </a:r>
            <a:endParaRPr lang="en-US" b="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Follow Iterative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 Sharing Network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867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and responsibilities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17" y="1143000"/>
            <a:ext cx="6298565" cy="4975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0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Environment - Hardware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 Sharing Network </a:t>
            </a:r>
            <a:endParaRPr lang="en-US" dirty="0" smtClean="0"/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gray">
          <a:xfrm>
            <a:off x="542040" y="4257675"/>
            <a:ext cx="6919210" cy="15335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gray">
          <a:xfrm>
            <a:off x="624773" y="1600200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5"/>
          <p:cNvSpPr>
            <a:spLocks noChangeArrowheads="1"/>
          </p:cNvSpPr>
          <p:nvPr/>
        </p:nvSpPr>
        <p:spPr bwMode="gray">
          <a:xfrm>
            <a:off x="0" y="1371600"/>
            <a:ext cx="6918325" cy="15335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533400" y="4125912"/>
            <a:ext cx="3319463" cy="401638"/>
            <a:chOff x="720" y="1392"/>
            <a:chExt cx="4058" cy="480"/>
          </a:xfrm>
        </p:grpSpPr>
        <p:sp>
          <p:nvSpPr>
            <p:cNvPr id="21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3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223052" y="1143000"/>
            <a:ext cx="3319463" cy="401637"/>
            <a:chOff x="720" y="1392"/>
            <a:chExt cx="4058" cy="480"/>
          </a:xfrm>
        </p:grpSpPr>
        <p:sp>
          <p:nvSpPr>
            <p:cNvPr id="31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6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3" name="AutoShape 6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" name="Rectangle 71"/>
          <p:cNvSpPr>
            <a:spLocks noChangeArrowheads="1"/>
          </p:cNvSpPr>
          <p:nvPr/>
        </p:nvSpPr>
        <p:spPr bwMode="gray">
          <a:xfrm>
            <a:off x="762000" y="1143000"/>
            <a:ext cx="23374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Development Hardware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6" name="Rectangle 72"/>
          <p:cNvSpPr>
            <a:spLocks noChangeArrowheads="1"/>
          </p:cNvSpPr>
          <p:nvPr/>
        </p:nvSpPr>
        <p:spPr bwMode="gray">
          <a:xfrm>
            <a:off x="1008063" y="4152900"/>
            <a:ext cx="17347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Server Hardware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704148" y="1600200"/>
            <a:ext cx="63824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Gb of </a:t>
            </a:r>
            <a:r>
              <a:rPr lang="en-US" sz="2000" dirty="0" smtClean="0">
                <a:solidFill>
                  <a:schemeClr val="tx2"/>
                </a:solidFill>
              </a:rPr>
              <a:t>RAM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3</a:t>
            </a:r>
            <a:r>
              <a:rPr lang="en-US" sz="2000" dirty="0" smtClean="0">
                <a:solidFill>
                  <a:schemeClr val="tx2"/>
                </a:solidFill>
              </a:rPr>
              <a:t>00Gb </a:t>
            </a:r>
            <a:r>
              <a:rPr lang="en-US" sz="2000" dirty="0">
                <a:solidFill>
                  <a:schemeClr val="tx2"/>
                </a:solidFill>
              </a:rPr>
              <a:t>of hard </a:t>
            </a:r>
            <a:r>
              <a:rPr lang="en-US" sz="2000" dirty="0" smtClean="0">
                <a:solidFill>
                  <a:schemeClr val="tx2"/>
                </a:solidFill>
              </a:rPr>
              <a:t>disk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Core </a:t>
            </a:r>
            <a:r>
              <a:rPr lang="en-US" sz="2000" dirty="0">
                <a:solidFill>
                  <a:schemeClr val="tx2"/>
                </a:solidFill>
              </a:rPr>
              <a:t>2 Duo 2.0 </a:t>
            </a:r>
            <a:r>
              <a:rPr lang="en-US" sz="2000" dirty="0" err="1">
                <a:solidFill>
                  <a:schemeClr val="tx2"/>
                </a:solidFill>
              </a:rPr>
              <a:t>Ghz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0" name="Rectangle 77"/>
          <p:cNvSpPr>
            <a:spLocks noChangeArrowheads="1"/>
          </p:cNvSpPr>
          <p:nvPr/>
        </p:nvSpPr>
        <p:spPr bwMode="auto">
          <a:xfrm>
            <a:off x="803275" y="4611687"/>
            <a:ext cx="66579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4 Gb of RAM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300Gb of hard disk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Core 2 Duo 2.0 </a:t>
            </a:r>
            <a:r>
              <a:rPr lang="en-US" sz="2000" dirty="0" err="1" smtClean="0">
                <a:solidFill>
                  <a:schemeClr val="tx2"/>
                </a:solidFill>
              </a:rPr>
              <a:t>Ghz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gray">
          <a:xfrm>
            <a:off x="1052419" y="3124200"/>
            <a:ext cx="6919210" cy="766762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3276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Android smartphone with GPS and Wi-Fi powered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-Software</a:t>
            </a:r>
            <a:endParaRPr lang="en-US" dirty="0"/>
          </a:p>
        </p:txBody>
      </p:sp>
      <p:pic>
        <p:nvPicPr>
          <p:cNvPr id="4" name="Picture 2" descr="C:\Users\iLucas\Desktop\psn images\win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1805247" cy="135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99" y="1243013"/>
            <a:ext cx="2084201" cy="150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3498850" cy="1379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30" y="2802749"/>
            <a:ext cx="2706370" cy="1540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971800"/>
            <a:ext cx="2857500" cy="1609725"/>
          </a:xfrm>
          <a:prstGeom prst="rect">
            <a:avLst/>
          </a:prstGeom>
        </p:spPr>
      </p:pic>
      <p:pic>
        <p:nvPicPr>
          <p:cNvPr id="10" name="Picture 3" descr="C:\Users\iLucas\Desktop\psn images\VisualStudio2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30550"/>
            <a:ext cx="1881789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27171"/>
            <a:ext cx="1949829" cy="19498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43" y="4634537"/>
            <a:ext cx="3614244" cy="18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5791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198438"/>
            <a:ext cx="6716712" cy="1143000"/>
          </a:xfrm>
        </p:spPr>
        <p:txBody>
          <a:bodyPr/>
          <a:lstStyle/>
          <a:p>
            <a:r>
              <a:rPr lang="en-US" sz="3600" dirty="0" smtClean="0"/>
              <a:t>Part 3: System Requirement Specifications</a:t>
            </a:r>
            <a:endParaRPr lang="en-US" sz="3600" dirty="0"/>
          </a:p>
        </p:txBody>
      </p:sp>
      <p:pic>
        <p:nvPicPr>
          <p:cNvPr id="90115" name="Picture 3" descr="num-1_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2819400"/>
            <a:ext cx="21050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AutoShape 4"/>
          <p:cNvSpPr>
            <a:spLocks noChangeArrowheads="1"/>
          </p:cNvSpPr>
          <p:nvPr/>
        </p:nvSpPr>
        <p:spPr bwMode="gray">
          <a:xfrm>
            <a:off x="3895725" y="3049588"/>
            <a:ext cx="2428875" cy="2055812"/>
          </a:xfrm>
          <a:prstGeom prst="homePlate">
            <a:avLst>
              <a:gd name="adj" fmla="val 2691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gray">
          <a:xfrm>
            <a:off x="2141538" y="3041650"/>
            <a:ext cx="2371725" cy="2055813"/>
          </a:xfrm>
          <a:prstGeom prst="homePlate">
            <a:avLst>
              <a:gd name="adj" fmla="val 28842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Freeform 6"/>
          <p:cNvSpPr>
            <a:spLocks/>
          </p:cNvSpPr>
          <p:nvPr/>
        </p:nvSpPr>
        <p:spPr bwMode="gray">
          <a:xfrm>
            <a:off x="1917700" y="2679700"/>
            <a:ext cx="3873500" cy="412750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gray">
          <a:xfrm>
            <a:off x="719138" y="2681288"/>
            <a:ext cx="2027237" cy="24225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7255"/>
                  <a:invGamma/>
                </a:schemeClr>
              </a:gs>
            </a:gsLst>
            <a:lin ang="2700000" scaled="1"/>
          </a:gradFill>
          <a:ln>
            <a:noFill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white">
          <a:xfrm>
            <a:off x="825500" y="3620869"/>
            <a:ext cx="1608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1. User Requirement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4419599" y="3773269"/>
            <a:ext cx="19812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111111"/>
                </a:solidFill>
              </a:rPr>
              <a:t>3. Nonfunctional Requirement</a:t>
            </a:r>
            <a:endParaRPr lang="en-US" dirty="0">
              <a:solidFill>
                <a:srgbClr val="111111"/>
              </a:solidFill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black">
          <a:xfrm>
            <a:off x="685800" y="2209800"/>
            <a:ext cx="6084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/>
              <a:t>Direction Hunter- The art of mobile search </a:t>
            </a:r>
            <a:endParaRPr lang="en-US" b="1" dirty="0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2746374" y="3697069"/>
            <a:ext cx="1597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111111"/>
                </a:solidFill>
              </a:rPr>
              <a:t>2. System Requirement</a:t>
            </a:r>
            <a:endParaRPr lang="en-US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181225" y="2111964"/>
            <a:ext cx="595993" cy="545748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181226" y="4315064"/>
            <a:ext cx="630238" cy="374093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68600" y="2151017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686051" y="5360126"/>
            <a:ext cx="673099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327169" y="2819400"/>
            <a:ext cx="1031981" cy="635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2327169" y="3361531"/>
            <a:ext cx="1031981" cy="15216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327169" y="4029530"/>
            <a:ext cx="1031981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/>
              <a:t>Contents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390900" y="1874361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4862467" y="5176767"/>
            <a:ext cx="240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Add Your Text in here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359150" y="2537687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191000" y="2598805"/>
            <a:ext cx="39541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3.   Requirement Specifications</a:t>
            </a:r>
          </a:p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343094" y="31527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191000" y="3270204"/>
            <a:ext cx="30423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4.   Design Description</a:t>
            </a:r>
          </a:p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63900" y="2004536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63900" y="3262447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339556" y="378505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4191000" y="3945732"/>
            <a:ext cx="27118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5.   Implementation</a:t>
            </a:r>
            <a:endParaRPr lang="en-US" dirty="0"/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263900" y="390171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3339556" y="4444682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191000" y="4511561"/>
            <a:ext cx="3180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6.   Test Documentation</a:t>
            </a:r>
            <a:endParaRPr lang="en-US" dirty="0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63900" y="4519181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gray">
          <a:xfrm>
            <a:off x="3378200" y="12192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gray">
          <a:xfrm>
            <a:off x="3355159" y="508952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gray">
          <a:xfrm>
            <a:off x="3276600" y="52197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gray">
          <a:xfrm>
            <a:off x="3276600" y="134937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2729956" y="1463675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"/>
          <p:cNvSpPr>
            <a:spLocks noChangeShapeType="1"/>
          </p:cNvSpPr>
          <p:nvPr/>
        </p:nvSpPr>
        <p:spPr bwMode="auto">
          <a:xfrm flipV="1">
            <a:off x="1676400" y="1463674"/>
            <a:ext cx="1009651" cy="1194038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2825388" y="4659198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"/>
          <p:cNvSpPr>
            <a:spLocks noChangeShapeType="1"/>
          </p:cNvSpPr>
          <p:nvPr/>
        </p:nvSpPr>
        <p:spPr bwMode="auto">
          <a:xfrm flipH="1" flipV="1">
            <a:off x="1676398" y="4315064"/>
            <a:ext cx="980005" cy="104506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4191000" y="1280318"/>
            <a:ext cx="23511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en-US" dirty="0" smtClean="0"/>
              <a:t>1.   Introduction</a:t>
            </a:r>
          </a:p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4191000" y="1928608"/>
            <a:ext cx="3792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en-US" dirty="0" smtClean="0"/>
              <a:t>2.   Project Management Plan</a:t>
            </a:r>
          </a:p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4191000" y="5150643"/>
            <a:ext cx="307811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7.   Demo &amp; Q&amp;A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8" y="2657713"/>
            <a:ext cx="1657351" cy="165735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gray">
          <a:xfrm flipV="1">
            <a:off x="1839913" y="3970338"/>
            <a:ext cx="2655887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0980"/>
                  <a:invGamma/>
                </a:schemeClr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gray">
          <a:xfrm>
            <a:off x="4633913" y="2093913"/>
            <a:ext cx="2655887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82353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gray">
          <a:xfrm>
            <a:off x="1841500" y="2093913"/>
            <a:ext cx="2655888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6078"/>
                  <a:invGamma/>
                </a:schemeClr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gray">
          <a:xfrm flipV="1">
            <a:off x="3240088" y="2090738"/>
            <a:ext cx="2655887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60392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gray">
          <a:xfrm>
            <a:off x="3235325" y="3967163"/>
            <a:ext cx="2655888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gray">
          <a:xfrm flipV="1">
            <a:off x="4630738" y="3970338"/>
            <a:ext cx="2654300" cy="18303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72941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gray">
          <a:xfrm>
            <a:off x="3843338" y="2197100"/>
            <a:ext cx="1431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</a:rPr>
              <a:t>Place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gray">
          <a:xfrm>
            <a:off x="2454275" y="4235450"/>
            <a:ext cx="1431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gray">
          <a:xfrm>
            <a:off x="5273675" y="4400490"/>
            <a:ext cx="1431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</a:rPr>
              <a:t>Setting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gray">
          <a:xfrm>
            <a:off x="3581400" y="5086290"/>
            <a:ext cx="2085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</a:rPr>
              <a:t>Transportation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gray">
          <a:xfrm>
            <a:off x="2286000" y="2949714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</a:rPr>
              <a:t>Map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gray">
          <a:xfrm>
            <a:off x="5273675" y="2952690"/>
            <a:ext cx="1431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</a:rPr>
              <a:t>Group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3571874" y="3290888"/>
            <a:ext cx="1920875" cy="1289050"/>
            <a:chOff x="2363" y="2075"/>
            <a:chExt cx="1210" cy="812"/>
          </a:xfrm>
        </p:grpSpPr>
        <p:sp>
          <p:nvSpPr>
            <p:cNvPr id="32789" name="AutoShape 21"/>
            <p:cNvSpPr>
              <a:spLocks noChangeArrowheads="1"/>
            </p:cNvSpPr>
            <p:nvPr/>
          </p:nvSpPr>
          <p:spPr bwMode="gray">
            <a:xfrm>
              <a:off x="2363" y="2075"/>
              <a:ext cx="1210" cy="812"/>
            </a:xfrm>
            <a:prstGeom prst="hexagon">
              <a:avLst>
                <a:gd name="adj" fmla="val 37254"/>
                <a:gd name="vf" fmla="val 115470"/>
              </a:avLst>
            </a:prstGeom>
            <a:solidFill>
              <a:srgbClr val="F8F8F8">
                <a:alpha val="50000"/>
              </a:srgbClr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AutoShape 22"/>
            <p:cNvSpPr>
              <a:spLocks noChangeArrowheads="1"/>
            </p:cNvSpPr>
            <p:nvPr/>
          </p:nvSpPr>
          <p:spPr bwMode="gray">
            <a:xfrm>
              <a:off x="2395" y="2095"/>
              <a:ext cx="1138" cy="764"/>
            </a:xfrm>
            <a:prstGeom prst="hexagon">
              <a:avLst>
                <a:gd name="adj" fmla="val 37238"/>
                <a:gd name="vf" fmla="val 115470"/>
              </a:avLst>
            </a:prstGeom>
            <a:solidFill>
              <a:srgbClr val="F8F8F8"/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892550" y="3657600"/>
            <a:ext cx="12890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URD</a:t>
            </a:r>
            <a:endParaRPr lang="en-US" sz="2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Requirement</a:t>
            </a:r>
            <a:endParaRPr lang="en-US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gray">
          <a:xfrm>
            <a:off x="2253456" y="4335433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</a:rPr>
              <a:t>Admin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04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>
                <a:solidFill>
                  <a:schemeClr val="tx2"/>
                </a:solidFill>
              </a:rPr>
              <a:t>Document requirements for each use case</a:t>
            </a:r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Each </a:t>
            </a:r>
            <a:r>
              <a:rPr lang="en-US" sz="2400" dirty="0" smtClean="0">
                <a:solidFill>
                  <a:schemeClr val="tx2"/>
                </a:solidFill>
              </a:rPr>
              <a:t>includes: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Use </a:t>
            </a:r>
            <a:r>
              <a:rPr lang="en-US" sz="2000" dirty="0">
                <a:solidFill>
                  <a:schemeClr val="tx2"/>
                </a:solidFill>
              </a:rPr>
              <a:t>case </a:t>
            </a:r>
            <a:r>
              <a:rPr lang="en-US" sz="2000" dirty="0" smtClean="0">
                <a:solidFill>
                  <a:schemeClr val="tx2"/>
                </a:solidFill>
              </a:rPr>
              <a:t>diagram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Actor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Summary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Goals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Triggers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Preconditions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Post conditions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Success scenarios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Alternative scenarios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 Sharing Network 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2057400"/>
            <a:ext cx="396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Exceptions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Relationship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Business </a:t>
            </a:r>
            <a:r>
              <a:rPr lang="en-US" sz="2000" dirty="0" smtClean="0">
                <a:solidFill>
                  <a:schemeClr val="tx2"/>
                </a:solidFill>
              </a:rPr>
              <a:t>rules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Description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Screen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Data field definitions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Button definitions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 Sharing Network </a:t>
            </a:r>
            <a:endParaRPr lang="en-US" dirty="0" smtClean="0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905000" y="1066800"/>
            <a:ext cx="4800601" cy="4724400"/>
            <a:chOff x="1488" y="960"/>
            <a:chExt cx="2928" cy="2880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44" name="Group 27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46" name="AutoShape 28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utoShape 29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utoShape 30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Text Box 31"/>
              <p:cNvSpPr txBox="1">
                <a:spLocks noChangeArrowheads="1"/>
              </p:cNvSpPr>
              <p:nvPr/>
            </p:nvSpPr>
            <p:spPr bwMode="gray">
              <a:xfrm>
                <a:off x="2596" y="1285"/>
                <a:ext cx="7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Usability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39" name="Group 33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41" name="AutoShape 3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AutoShape 3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AutoShape 36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gray">
              <a:xfrm>
                <a:off x="1674" y="1784"/>
                <a:ext cx="851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Availability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" name="Text Box 43"/>
            <p:cNvSpPr txBox="1">
              <a:spLocks noChangeArrowheads="1"/>
            </p:cNvSpPr>
            <p:nvPr/>
          </p:nvSpPr>
          <p:spPr bwMode="gray">
            <a:xfrm>
              <a:off x="2557" y="2258"/>
              <a:ext cx="79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FFFFFF"/>
                  </a:solidFill>
                </a:rPr>
                <a:t>Security</a:t>
              </a:r>
              <a:endParaRPr lang="en-US" sz="1400" b="0" dirty="0">
                <a:solidFill>
                  <a:srgbClr val="FFFFFF"/>
                </a:solidFill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29" name="Group 45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31" name="AutoShape 4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utoShape 4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4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Text Box 49"/>
              <p:cNvSpPr txBox="1">
                <a:spLocks noChangeArrowheads="1"/>
              </p:cNvSpPr>
              <p:nvPr/>
            </p:nvSpPr>
            <p:spPr bwMode="gray">
              <a:xfrm>
                <a:off x="3446" y="1784"/>
                <a:ext cx="78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Reliability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24" name="Group 51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26" name="AutoShape 5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utoShape 5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utoShape 5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1D592">
                        <a:gamma/>
                        <a:shade val="51373"/>
                        <a:invGamma/>
                      </a:srgbClr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Text Box 55"/>
              <p:cNvSpPr txBox="1">
                <a:spLocks noChangeArrowheads="1"/>
              </p:cNvSpPr>
              <p:nvPr/>
            </p:nvSpPr>
            <p:spPr bwMode="gray">
              <a:xfrm>
                <a:off x="3347" y="2747"/>
                <a:ext cx="1007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Performance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19" name="Group 57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21" name="AutoShape 5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AutoShape 5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6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99CC">
                        <a:gamma/>
                        <a:shade val="84706"/>
                        <a:invGamma/>
                      </a:srgbClr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Text Box 61"/>
              <p:cNvSpPr txBox="1">
                <a:spLocks noChangeArrowheads="1"/>
              </p:cNvSpPr>
              <p:nvPr/>
            </p:nvSpPr>
            <p:spPr bwMode="gray">
              <a:xfrm>
                <a:off x="1740" y="2760"/>
                <a:ext cx="678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Security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14" name="Group 63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16" name="AutoShape 6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AutoShape 6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AutoShape 66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CCCC">
                        <a:gamma/>
                        <a:shade val="46275"/>
                        <a:invGamma/>
                      </a:srgbClr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67"/>
              <p:cNvSpPr txBox="1">
                <a:spLocks noChangeArrowheads="1"/>
              </p:cNvSpPr>
              <p:nvPr/>
            </p:nvSpPr>
            <p:spPr bwMode="gray">
              <a:xfrm>
                <a:off x="2557" y="3243"/>
                <a:ext cx="809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Portability   </a:t>
                </a:r>
                <a:endParaRPr lang="en-US" sz="1400" b="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9762" r="2510" b="9007"/>
          <a:stretch>
            <a:fillRect/>
          </a:stretch>
        </p:blipFill>
        <p:spPr bwMode="gray">
          <a:xfrm rot="5400000">
            <a:off x="19843" y="1691482"/>
            <a:ext cx="34655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3" name="Picture 3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9762" r="2510" b="2675"/>
          <a:stretch>
            <a:fillRect/>
          </a:stretch>
        </p:blipFill>
        <p:spPr bwMode="gray">
          <a:xfrm rot="5400000">
            <a:off x="3036887" y="392113"/>
            <a:ext cx="58134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 4: Software Design Description</a:t>
            </a:r>
            <a:endParaRPr lang="en-US" sz="3600" dirty="0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gray">
          <a:xfrm>
            <a:off x="2122488" y="3114675"/>
            <a:ext cx="1447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b="1" dirty="0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blackGray">
          <a:xfrm>
            <a:off x="4573588" y="1770063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Architectural Design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blackGray">
          <a:xfrm>
            <a:off x="4572000" y="289560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Component Diagram</a:t>
            </a:r>
            <a:endParaRPr lang="en-US" sz="2400" b="1" dirty="0">
              <a:solidFill>
                <a:schemeClr val="hlink"/>
              </a:solidFill>
            </a:endParaRP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blackGray">
          <a:xfrm>
            <a:off x="4573588" y="4011613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chemeClr val="folHlink"/>
                </a:solidFill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</a:rPr>
              <a:t>Detail Design</a:t>
            </a:r>
            <a:endParaRPr lang="en-US" sz="2400" b="1" dirty="0">
              <a:solidFill>
                <a:schemeClr val="folHlink"/>
              </a:solidFill>
            </a:endParaRP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blackGray">
          <a:xfrm>
            <a:off x="4573588" y="5122863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tint val="0"/>
                        <a:invGamma/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Database Design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107534" name="Group 14"/>
          <p:cNvGrpSpPr>
            <a:grpSpLocks/>
          </p:cNvGrpSpPr>
          <p:nvPr/>
        </p:nvGrpSpPr>
        <p:grpSpPr bwMode="auto">
          <a:xfrm>
            <a:off x="993775" y="1676400"/>
            <a:ext cx="3578225" cy="3902075"/>
            <a:chOff x="358" y="1306"/>
            <a:chExt cx="2118" cy="2118"/>
          </a:xfrm>
        </p:grpSpPr>
        <p:sp>
          <p:nvSpPr>
            <p:cNvPr id="107535" name="AutoShape 15"/>
            <p:cNvSpPr>
              <a:spLocks noChangeArrowheads="1"/>
            </p:cNvSpPr>
            <p:nvPr/>
          </p:nvSpPr>
          <p:spPr bwMode="gray">
            <a:xfrm rot="279351">
              <a:off x="358" y="1306"/>
              <a:ext cx="2118" cy="2118"/>
            </a:xfrm>
            <a:custGeom>
              <a:avLst/>
              <a:gdLst>
                <a:gd name="G0" fmla="+- -293823 0 0"/>
                <a:gd name="G1" fmla="+- -4327765 0 0"/>
                <a:gd name="G2" fmla="+- -293823 0 -4327765"/>
                <a:gd name="G3" fmla="+- 10800 0 0"/>
                <a:gd name="G4" fmla="+- 0 0 -29382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17 0 0"/>
                <a:gd name="G9" fmla="+- 0 0 -4327765"/>
                <a:gd name="G10" fmla="+- 7317 0 2700"/>
                <a:gd name="G11" fmla="cos G10 -293823"/>
                <a:gd name="G12" fmla="sin G10 -293823"/>
                <a:gd name="G13" fmla="cos 13500 -293823"/>
                <a:gd name="G14" fmla="sin 13500 -293823"/>
                <a:gd name="G15" fmla="+- G11 10800 0"/>
                <a:gd name="G16" fmla="+- G12 10800 0"/>
                <a:gd name="G17" fmla="+- G13 10800 0"/>
                <a:gd name="G18" fmla="+- G14 10800 0"/>
                <a:gd name="G19" fmla="*/ 7317 1 2"/>
                <a:gd name="G20" fmla="+- G19 5400 0"/>
                <a:gd name="G21" fmla="cos G20 -293823"/>
                <a:gd name="G22" fmla="sin G20 -293823"/>
                <a:gd name="G23" fmla="+- G21 10800 0"/>
                <a:gd name="G24" fmla="+- G12 G23 G22"/>
                <a:gd name="G25" fmla="+- G22 G23 G11"/>
                <a:gd name="G26" fmla="cos 10800 -293823"/>
                <a:gd name="G27" fmla="sin 10800 -293823"/>
                <a:gd name="G28" fmla="cos 7317 -293823"/>
                <a:gd name="G29" fmla="sin 7317 -29382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4327765"/>
                <a:gd name="G36" fmla="sin G34 -4327765"/>
                <a:gd name="G37" fmla="+/ -4327765 -29382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17 G39"/>
                <a:gd name="G43" fmla="sin 731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9618 w 21600"/>
                <a:gd name="T5" fmla="*/ 4565 h 21600"/>
                <a:gd name="T6" fmla="*/ 14479 w 21600"/>
                <a:gd name="T7" fmla="*/ 2521 h 21600"/>
                <a:gd name="T8" fmla="*/ 16774 w 21600"/>
                <a:gd name="T9" fmla="*/ 6575 h 21600"/>
                <a:gd name="T10" fmla="*/ 24258 w 21600"/>
                <a:gd name="T11" fmla="*/ 9744 h 21600"/>
                <a:gd name="T12" fmla="*/ 20179 w 21600"/>
                <a:gd name="T13" fmla="*/ 14520 h 21600"/>
                <a:gd name="T14" fmla="*/ 15402 w 21600"/>
                <a:gd name="T15" fmla="*/ 1043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4" y="10228"/>
                  </a:moveTo>
                  <a:cubicBezTo>
                    <a:pt x="17884" y="7551"/>
                    <a:pt x="16225" y="5204"/>
                    <a:pt x="13771" y="4113"/>
                  </a:cubicBezTo>
                  <a:lnTo>
                    <a:pt x="15186" y="930"/>
                  </a:lnTo>
                  <a:cubicBezTo>
                    <a:pt x="18808" y="2540"/>
                    <a:pt x="21257" y="6004"/>
                    <a:pt x="21566" y="9955"/>
                  </a:cubicBezTo>
                  <a:lnTo>
                    <a:pt x="24258" y="9744"/>
                  </a:lnTo>
                  <a:lnTo>
                    <a:pt x="20179" y="14520"/>
                  </a:lnTo>
                  <a:lnTo>
                    <a:pt x="15402" y="10439"/>
                  </a:lnTo>
                  <a:lnTo>
                    <a:pt x="18094" y="102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scene3d>
              <a:camera prst="legacyPerspectiveBottom">
                <a:rot lat="20699999" lon="19499999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7536" name="AutoShape 16"/>
            <p:cNvSpPr>
              <a:spLocks noChangeArrowheads="1"/>
            </p:cNvSpPr>
            <p:nvPr/>
          </p:nvSpPr>
          <p:spPr bwMode="gray">
            <a:xfrm rot="15973147">
              <a:off x="358" y="1306"/>
              <a:ext cx="2118" cy="2118"/>
            </a:xfrm>
            <a:custGeom>
              <a:avLst/>
              <a:gdLst>
                <a:gd name="G0" fmla="+- 597979 0 0"/>
                <a:gd name="G1" fmla="+- -3169399 0 0"/>
                <a:gd name="G2" fmla="+- 597979 0 -3169399"/>
                <a:gd name="G3" fmla="+- 10800 0 0"/>
                <a:gd name="G4" fmla="+- 0 0 59797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20 0 0"/>
                <a:gd name="G9" fmla="+- 0 0 -3169399"/>
                <a:gd name="G10" fmla="+- 7220 0 2700"/>
                <a:gd name="G11" fmla="cos G10 597979"/>
                <a:gd name="G12" fmla="sin G10 597979"/>
                <a:gd name="G13" fmla="cos 13500 597979"/>
                <a:gd name="G14" fmla="sin 13500 597979"/>
                <a:gd name="G15" fmla="+- G11 10800 0"/>
                <a:gd name="G16" fmla="+- G12 10800 0"/>
                <a:gd name="G17" fmla="+- G13 10800 0"/>
                <a:gd name="G18" fmla="+- G14 10800 0"/>
                <a:gd name="G19" fmla="*/ 7220 1 2"/>
                <a:gd name="G20" fmla="+- G19 5400 0"/>
                <a:gd name="G21" fmla="cos G20 597979"/>
                <a:gd name="G22" fmla="sin G20 597979"/>
                <a:gd name="G23" fmla="+- G21 10800 0"/>
                <a:gd name="G24" fmla="+- G12 G23 G22"/>
                <a:gd name="G25" fmla="+- G22 G23 G11"/>
                <a:gd name="G26" fmla="cos 10800 597979"/>
                <a:gd name="G27" fmla="sin 10800 597979"/>
                <a:gd name="G28" fmla="cos 7220 597979"/>
                <a:gd name="G29" fmla="sin 7220 59797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169399"/>
                <a:gd name="G36" fmla="sin G34 -3169399"/>
                <a:gd name="G37" fmla="+/ -3169399 59797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20 G39"/>
                <a:gd name="G43" fmla="sin 722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973 w 21600"/>
                <a:gd name="T5" fmla="*/ 7173 h 21600"/>
                <a:gd name="T6" fmla="*/ 16786 w 21600"/>
                <a:gd name="T7" fmla="*/ 4066 h 21600"/>
                <a:gd name="T8" fmla="*/ 17600 w 21600"/>
                <a:gd name="T9" fmla="*/ 8375 h 21600"/>
                <a:gd name="T10" fmla="*/ 24129 w 21600"/>
                <a:gd name="T11" fmla="*/ 12940 h 21600"/>
                <a:gd name="T12" fmla="*/ 18983 w 21600"/>
                <a:gd name="T13" fmla="*/ 16661 h 21600"/>
                <a:gd name="T14" fmla="*/ 15262 w 21600"/>
                <a:gd name="T15" fmla="*/ 1151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928" y="11944"/>
                  </a:moveTo>
                  <a:cubicBezTo>
                    <a:pt x="17989" y="11566"/>
                    <a:pt x="18020" y="11183"/>
                    <a:pt x="18020" y="10800"/>
                  </a:cubicBezTo>
                  <a:cubicBezTo>
                    <a:pt x="18020" y="8737"/>
                    <a:pt x="17138" y="6774"/>
                    <a:pt x="15597" y="5404"/>
                  </a:cubicBezTo>
                  <a:lnTo>
                    <a:pt x="17975" y="2728"/>
                  </a:lnTo>
                  <a:cubicBezTo>
                    <a:pt x="20281" y="4778"/>
                    <a:pt x="21600" y="7715"/>
                    <a:pt x="21600" y="10800"/>
                  </a:cubicBezTo>
                  <a:cubicBezTo>
                    <a:pt x="21600" y="11373"/>
                    <a:pt x="21554" y="11946"/>
                    <a:pt x="21463" y="12512"/>
                  </a:cubicBezTo>
                  <a:lnTo>
                    <a:pt x="24129" y="12940"/>
                  </a:lnTo>
                  <a:lnTo>
                    <a:pt x="18983" y="16661"/>
                  </a:lnTo>
                  <a:lnTo>
                    <a:pt x="15262" y="11516"/>
                  </a:lnTo>
                  <a:lnTo>
                    <a:pt x="17928" y="119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legacyPerspectiveBottom">
                <a:rot lat="20699999" lon="19499999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7537" name="AutoShape 17"/>
            <p:cNvSpPr>
              <a:spLocks noChangeArrowheads="1"/>
            </p:cNvSpPr>
            <p:nvPr/>
          </p:nvSpPr>
          <p:spPr bwMode="gray">
            <a:xfrm rot="10800000">
              <a:off x="358" y="1306"/>
              <a:ext cx="2118" cy="2118"/>
            </a:xfrm>
            <a:custGeom>
              <a:avLst/>
              <a:gdLst>
                <a:gd name="G0" fmla="+- 180296 0 0"/>
                <a:gd name="G1" fmla="+- -3798410 0 0"/>
                <a:gd name="G2" fmla="+- 180296 0 -3798410"/>
                <a:gd name="G3" fmla="+- 10800 0 0"/>
                <a:gd name="G4" fmla="+- 0 0 18029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146 0 0"/>
                <a:gd name="G9" fmla="+- 0 0 -3798410"/>
                <a:gd name="G10" fmla="+- 7146 0 2700"/>
                <a:gd name="G11" fmla="cos G10 180296"/>
                <a:gd name="G12" fmla="sin G10 180296"/>
                <a:gd name="G13" fmla="cos 13500 180296"/>
                <a:gd name="G14" fmla="sin 13500 180296"/>
                <a:gd name="G15" fmla="+- G11 10800 0"/>
                <a:gd name="G16" fmla="+- G12 10800 0"/>
                <a:gd name="G17" fmla="+- G13 10800 0"/>
                <a:gd name="G18" fmla="+- G14 10800 0"/>
                <a:gd name="G19" fmla="*/ 7146 1 2"/>
                <a:gd name="G20" fmla="+- G19 5400 0"/>
                <a:gd name="G21" fmla="cos G20 180296"/>
                <a:gd name="G22" fmla="sin G20 180296"/>
                <a:gd name="G23" fmla="+- G21 10800 0"/>
                <a:gd name="G24" fmla="+- G12 G23 G22"/>
                <a:gd name="G25" fmla="+- G22 G23 G11"/>
                <a:gd name="G26" fmla="cos 10800 180296"/>
                <a:gd name="G27" fmla="sin 10800 180296"/>
                <a:gd name="G28" fmla="cos 7146 180296"/>
                <a:gd name="G29" fmla="sin 7146 18029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798410"/>
                <a:gd name="G36" fmla="sin G34 -3798410"/>
                <a:gd name="G37" fmla="+/ -3798410 18029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146 G39"/>
                <a:gd name="G43" fmla="sin 714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0370 w 21600"/>
                <a:gd name="T5" fmla="*/ 5795 h 21600"/>
                <a:gd name="T6" fmla="*/ 15560 w 21600"/>
                <a:gd name="T7" fmla="*/ 3193 h 21600"/>
                <a:gd name="T8" fmla="*/ 17132 w 21600"/>
                <a:gd name="T9" fmla="*/ 7488 h 21600"/>
                <a:gd name="T10" fmla="*/ 24284 w 21600"/>
                <a:gd name="T11" fmla="*/ 11447 h 21600"/>
                <a:gd name="T12" fmla="*/ 19545 w 21600"/>
                <a:gd name="T13" fmla="*/ 15752 h 21600"/>
                <a:gd name="T14" fmla="*/ 15240 w 21600"/>
                <a:gd name="T15" fmla="*/ 110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937" y="11142"/>
                  </a:moveTo>
                  <a:cubicBezTo>
                    <a:pt x="17943" y="11028"/>
                    <a:pt x="17946" y="10914"/>
                    <a:pt x="17946" y="10800"/>
                  </a:cubicBezTo>
                  <a:cubicBezTo>
                    <a:pt x="17946" y="8337"/>
                    <a:pt x="16678" y="6048"/>
                    <a:pt x="14591" y="4742"/>
                  </a:cubicBezTo>
                  <a:lnTo>
                    <a:pt x="16529" y="1645"/>
                  </a:lnTo>
                  <a:cubicBezTo>
                    <a:pt x="19684" y="3619"/>
                    <a:pt x="21600" y="7078"/>
                    <a:pt x="21600" y="10800"/>
                  </a:cubicBezTo>
                  <a:cubicBezTo>
                    <a:pt x="21600" y="10972"/>
                    <a:pt x="21595" y="11145"/>
                    <a:pt x="21587" y="11318"/>
                  </a:cubicBezTo>
                  <a:lnTo>
                    <a:pt x="24284" y="11447"/>
                  </a:lnTo>
                  <a:lnTo>
                    <a:pt x="19545" y="15752"/>
                  </a:lnTo>
                  <a:lnTo>
                    <a:pt x="15240" y="11013"/>
                  </a:lnTo>
                  <a:lnTo>
                    <a:pt x="17937" y="11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20699999" lon="19499999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7538" name="AutoShape 18"/>
            <p:cNvSpPr>
              <a:spLocks noChangeArrowheads="1"/>
            </p:cNvSpPr>
            <p:nvPr/>
          </p:nvSpPr>
          <p:spPr bwMode="gray">
            <a:xfrm rot="5400000">
              <a:off x="358" y="1306"/>
              <a:ext cx="2118" cy="2118"/>
            </a:xfrm>
            <a:custGeom>
              <a:avLst/>
              <a:gdLst>
                <a:gd name="G0" fmla="+- -81284 0 0"/>
                <a:gd name="G1" fmla="+- -4233733 0 0"/>
                <a:gd name="G2" fmla="+- -81284 0 -4233733"/>
                <a:gd name="G3" fmla="+- 10800 0 0"/>
                <a:gd name="G4" fmla="+- 0 0 -8128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114 0 0"/>
                <a:gd name="G9" fmla="+- 0 0 -4233733"/>
                <a:gd name="G10" fmla="+- 7114 0 2700"/>
                <a:gd name="G11" fmla="cos G10 -81284"/>
                <a:gd name="G12" fmla="sin G10 -81284"/>
                <a:gd name="G13" fmla="cos 13500 -81284"/>
                <a:gd name="G14" fmla="sin 13500 -81284"/>
                <a:gd name="G15" fmla="+- G11 10800 0"/>
                <a:gd name="G16" fmla="+- G12 10800 0"/>
                <a:gd name="G17" fmla="+- G13 10800 0"/>
                <a:gd name="G18" fmla="+- G14 10800 0"/>
                <a:gd name="G19" fmla="*/ 7114 1 2"/>
                <a:gd name="G20" fmla="+- G19 5400 0"/>
                <a:gd name="G21" fmla="cos G20 -81284"/>
                <a:gd name="G22" fmla="sin G20 -81284"/>
                <a:gd name="G23" fmla="+- G21 10800 0"/>
                <a:gd name="G24" fmla="+- G12 G23 G22"/>
                <a:gd name="G25" fmla="+- G22 G23 G11"/>
                <a:gd name="G26" fmla="cos 10800 -81284"/>
                <a:gd name="G27" fmla="sin 10800 -81284"/>
                <a:gd name="G28" fmla="cos 7114 -81284"/>
                <a:gd name="G29" fmla="sin 7114 -8128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4233733"/>
                <a:gd name="G36" fmla="sin G34 -4233733"/>
                <a:gd name="G37" fmla="+/ -4233733 -8128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114 G39"/>
                <a:gd name="G43" fmla="sin 711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9865 w 21600"/>
                <a:gd name="T5" fmla="*/ 4930 h 21600"/>
                <a:gd name="T6" fmla="*/ 14641 w 21600"/>
                <a:gd name="T7" fmla="*/ 2708 h 21600"/>
                <a:gd name="T8" fmla="*/ 16771 w 21600"/>
                <a:gd name="T9" fmla="*/ 6933 h 21600"/>
                <a:gd name="T10" fmla="*/ 24296 w 21600"/>
                <a:gd name="T11" fmla="*/ 10507 h 21600"/>
                <a:gd name="T12" fmla="*/ 19852 w 21600"/>
                <a:gd name="T13" fmla="*/ 15148 h 21600"/>
                <a:gd name="T14" fmla="*/ 15212 w 21600"/>
                <a:gd name="T15" fmla="*/ 1070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912" y="10646"/>
                  </a:moveTo>
                  <a:cubicBezTo>
                    <a:pt x="17854" y="7955"/>
                    <a:pt x="16282" y="5527"/>
                    <a:pt x="13851" y="4373"/>
                  </a:cubicBezTo>
                  <a:lnTo>
                    <a:pt x="15432" y="1043"/>
                  </a:lnTo>
                  <a:cubicBezTo>
                    <a:pt x="19123" y="2796"/>
                    <a:pt x="21509" y="6481"/>
                    <a:pt x="21597" y="10566"/>
                  </a:cubicBezTo>
                  <a:lnTo>
                    <a:pt x="24296" y="10507"/>
                  </a:lnTo>
                  <a:lnTo>
                    <a:pt x="19852" y="15148"/>
                  </a:lnTo>
                  <a:lnTo>
                    <a:pt x="15212" y="10704"/>
                  </a:lnTo>
                  <a:lnTo>
                    <a:pt x="17912" y="1064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scene3d>
              <a:camera prst="legacyPerspectiveBottom">
                <a:rot lat="20699999" lon="19499999" rev="0"/>
              </a:camera>
              <a:lightRig rig="legacyHarsh1" dir="t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61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295400"/>
            <a:ext cx="73914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6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962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7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724400"/>
          </a:xfrm>
        </p:spPr>
        <p:txBody>
          <a:bodyPr/>
          <a:lstStyle/>
          <a:p>
            <a:pPr lvl="0"/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Design for each use case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Class diagram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Class explanation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Sequence diagram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 Sharing Network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5" y="1295400"/>
            <a:ext cx="7688649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9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67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5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836243"/>
              </p:ext>
            </p:extLst>
          </p:nvPr>
        </p:nvGraphicFramePr>
        <p:xfrm>
          <a:off x="2209800" y="381000"/>
          <a:ext cx="4572000" cy="609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Visio" r:id="rId3" imgW="7707664" imgH="14220757" progId="Visio.Drawing.11">
                  <p:embed/>
                </p:oleObj>
              </mc:Choice>
              <mc:Fallback>
                <p:oleObj name="Visio" r:id="rId3" imgW="7707664" imgH="1422075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1000"/>
                        <a:ext cx="4572000" cy="6091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5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Part 1: Introduction</a:t>
            </a:r>
            <a:endParaRPr lang="en-US" sz="2800" dirty="0"/>
          </a:p>
        </p:txBody>
      </p:sp>
      <p:sp>
        <p:nvSpPr>
          <p:cNvPr id="27652" name="Freeform 4"/>
          <p:cNvSpPr>
            <a:spLocks/>
          </p:cNvSpPr>
          <p:nvPr/>
        </p:nvSpPr>
        <p:spPr bwMode="ltGray">
          <a:xfrm>
            <a:off x="1003300" y="1931988"/>
            <a:ext cx="7389813" cy="3273425"/>
          </a:xfrm>
          <a:custGeom>
            <a:avLst/>
            <a:gdLst>
              <a:gd name="T0" fmla="*/ 496 w 5190"/>
              <a:gd name="T1" fmla="*/ 157 h 2298"/>
              <a:gd name="T2" fmla="*/ 0 w 5190"/>
              <a:gd name="T3" fmla="*/ 0 h 2298"/>
              <a:gd name="T4" fmla="*/ 231 w 5190"/>
              <a:gd name="T5" fmla="*/ 124 h 2298"/>
              <a:gd name="T6" fmla="*/ 4282 w 5190"/>
              <a:gd name="T7" fmla="*/ 2025 h 2298"/>
              <a:gd name="T8" fmla="*/ 3974 w 5190"/>
              <a:gd name="T9" fmla="*/ 2298 h 2298"/>
              <a:gd name="T10" fmla="*/ 5190 w 5190"/>
              <a:gd name="T11" fmla="*/ 2065 h 2298"/>
              <a:gd name="T12" fmla="*/ 5039 w 5190"/>
              <a:gd name="T13" fmla="*/ 1268 h 2298"/>
              <a:gd name="T14" fmla="*/ 4748 w 5190"/>
              <a:gd name="T15" fmla="*/ 1507 h 2298"/>
              <a:gd name="T16" fmla="*/ 496 w 5190"/>
              <a:gd name="T17" fmla="*/ 157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gray">
          <a:xfrm>
            <a:off x="2076450" y="2281238"/>
            <a:ext cx="227013" cy="139700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gray">
          <a:xfrm>
            <a:off x="2982913" y="2611438"/>
            <a:ext cx="263525" cy="190500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gray">
          <a:xfrm>
            <a:off x="3967163" y="2927350"/>
            <a:ext cx="358775" cy="3079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gray">
          <a:xfrm>
            <a:off x="6335713" y="3584575"/>
            <a:ext cx="565150" cy="68262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gray">
          <a:xfrm>
            <a:off x="5124450" y="3309938"/>
            <a:ext cx="442913" cy="42703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gray">
          <a:xfrm>
            <a:off x="642938" y="2624138"/>
            <a:ext cx="1660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 </a:t>
            </a:r>
            <a:r>
              <a:rPr lang="en-US" sz="1200" b="1" dirty="0" smtClean="0"/>
              <a:t>Development Team</a:t>
            </a:r>
            <a:endParaRPr lang="en-US" sz="1200" b="1" dirty="0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gray">
          <a:xfrm>
            <a:off x="1309687" y="3114675"/>
            <a:ext cx="1760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 dirty="0" smtClean="0"/>
              <a:t>     Background</a:t>
            </a:r>
            <a:endParaRPr lang="en-US" sz="1300" b="1" dirty="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gray">
          <a:xfrm>
            <a:off x="2135188" y="3681413"/>
            <a:ext cx="24526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 </a:t>
            </a:r>
            <a:r>
              <a:rPr lang="en-US" sz="1400" b="1" dirty="0" smtClean="0"/>
              <a:t>       Literature Review</a:t>
            </a:r>
            <a:endParaRPr lang="en-US" sz="1400" b="1" dirty="0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gray">
          <a:xfrm>
            <a:off x="3348038" y="4246563"/>
            <a:ext cx="24526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                  Ideal</a:t>
            </a:r>
            <a:endParaRPr lang="en-US" sz="1400" b="1" dirty="0"/>
          </a:p>
        </p:txBody>
      </p:sp>
      <p:cxnSp>
        <p:nvCxnSpPr>
          <p:cNvPr id="27668" name="AutoShape 20"/>
          <p:cNvCxnSpPr>
            <a:cxnSpLocks noChangeShapeType="1"/>
            <a:stCxn id="27653" idx="3"/>
            <a:endCxn id="27663" idx="0"/>
          </p:cNvCxnSpPr>
          <p:nvPr/>
        </p:nvCxnSpPr>
        <p:spPr bwMode="gray">
          <a:xfrm rot="5400000">
            <a:off x="1729979" y="2164160"/>
            <a:ext cx="203200" cy="7167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9" name="AutoShape 21"/>
          <p:cNvCxnSpPr>
            <a:cxnSpLocks noChangeShapeType="1"/>
            <a:stCxn id="27654" idx="3"/>
            <a:endCxn id="27664" idx="0"/>
          </p:cNvCxnSpPr>
          <p:nvPr/>
        </p:nvCxnSpPr>
        <p:spPr bwMode="gray">
          <a:xfrm rot="5400000">
            <a:off x="2495948" y="2495946"/>
            <a:ext cx="312737" cy="92472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0" name="AutoShape 22"/>
          <p:cNvCxnSpPr>
            <a:cxnSpLocks noChangeShapeType="1"/>
            <a:stCxn id="27655" idx="3"/>
            <a:endCxn id="27665" idx="0"/>
          </p:cNvCxnSpPr>
          <p:nvPr/>
        </p:nvCxnSpPr>
        <p:spPr bwMode="gray">
          <a:xfrm rot="5400000">
            <a:off x="3530998" y="3065860"/>
            <a:ext cx="446088" cy="7850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1" name="AutoShape 23"/>
          <p:cNvCxnSpPr>
            <a:cxnSpLocks noChangeShapeType="1"/>
            <a:stCxn id="27657" idx="3"/>
            <a:endCxn id="27666" idx="0"/>
          </p:cNvCxnSpPr>
          <p:nvPr/>
        </p:nvCxnSpPr>
        <p:spPr bwMode="gray">
          <a:xfrm rot="5400000">
            <a:off x="4705351" y="3606007"/>
            <a:ext cx="509588" cy="771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2" name="AutoShape 24"/>
          <p:cNvCxnSpPr>
            <a:cxnSpLocks noChangeShapeType="1"/>
            <a:stCxn id="27656" idx="3"/>
          </p:cNvCxnSpPr>
          <p:nvPr/>
        </p:nvCxnSpPr>
        <p:spPr bwMode="gray">
          <a:xfrm rot="5400000">
            <a:off x="5747942" y="4030266"/>
            <a:ext cx="633413" cy="110728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73" name="AutoShape 25"/>
          <p:cNvSpPr>
            <a:spLocks noChangeArrowheads="1"/>
          </p:cNvSpPr>
          <p:nvPr/>
        </p:nvSpPr>
        <p:spPr bwMode="gray">
          <a:xfrm>
            <a:off x="6335713" y="1976438"/>
            <a:ext cx="565150" cy="1730375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gray">
          <a:xfrm>
            <a:off x="5124450" y="1974850"/>
            <a:ext cx="442913" cy="1433513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gray">
          <a:xfrm>
            <a:off x="3967163" y="1971675"/>
            <a:ext cx="358775" cy="1049338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AutoShape 28"/>
          <p:cNvSpPr>
            <a:spLocks noChangeArrowheads="1"/>
          </p:cNvSpPr>
          <p:nvPr/>
        </p:nvSpPr>
        <p:spPr bwMode="gray">
          <a:xfrm>
            <a:off x="2982913" y="1978025"/>
            <a:ext cx="263525" cy="688975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AutoShape 29"/>
          <p:cNvSpPr>
            <a:spLocks noChangeArrowheads="1"/>
          </p:cNvSpPr>
          <p:nvPr/>
        </p:nvSpPr>
        <p:spPr bwMode="gray">
          <a:xfrm>
            <a:off x="2076450" y="1979613"/>
            <a:ext cx="227013" cy="358775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gray">
          <a:xfrm>
            <a:off x="3967163" y="4897636"/>
            <a:ext cx="24526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                     Product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54852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5: 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Place Sharing Network </a:t>
            </a:r>
            <a:endParaRPr lang="en-US" dirty="0" smtClean="0"/>
          </a:p>
        </p:txBody>
      </p:sp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846137" y="1371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/>
              <a:t>   Tool &amp; Technologies</a:t>
            </a:r>
            <a:endParaRPr lang="en-US" dirty="0"/>
          </a:p>
        </p:txBody>
      </p:sp>
      <p:sp>
        <p:nvSpPr>
          <p:cNvPr id="7" name="AutoShape 65"/>
          <p:cNvSpPr>
            <a:spLocks noChangeArrowheads="1"/>
          </p:cNvSpPr>
          <p:nvPr/>
        </p:nvSpPr>
        <p:spPr bwMode="auto">
          <a:xfrm>
            <a:off x="838200" y="1981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   Android training</a:t>
            </a:r>
            <a:endParaRPr lang="en-US" dirty="0"/>
          </a:p>
        </p:txBody>
      </p:sp>
      <p:sp>
        <p:nvSpPr>
          <p:cNvPr id="8" name="AutoShape 65"/>
          <p:cNvSpPr>
            <a:spLocks noChangeArrowheads="1"/>
          </p:cNvSpPr>
          <p:nvPr/>
        </p:nvSpPr>
        <p:spPr bwMode="auto">
          <a:xfrm>
            <a:off x="838200" y="2590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dirty="0" smtClean="0"/>
              <a:t>   </a:t>
            </a:r>
            <a:r>
              <a:rPr lang="en-US" dirty="0"/>
              <a:t>Coding </a:t>
            </a:r>
            <a:r>
              <a:rPr lang="en-US" dirty="0" smtClean="0"/>
              <a:t>convention &amp; coding checklist</a:t>
            </a:r>
            <a:endParaRPr lang="en-US" dirty="0"/>
          </a:p>
        </p:txBody>
      </p:sp>
      <p:sp>
        <p:nvSpPr>
          <p:cNvPr id="9" name="AutoShape 65"/>
          <p:cNvSpPr>
            <a:spLocks noChangeArrowheads="1"/>
          </p:cNvSpPr>
          <p:nvPr/>
        </p:nvSpPr>
        <p:spPr bwMode="auto">
          <a:xfrm>
            <a:off x="838200" y="3200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/>
              <a:t>   Unit test</a:t>
            </a:r>
          </a:p>
        </p:txBody>
      </p:sp>
      <p:sp>
        <p:nvSpPr>
          <p:cNvPr id="10" name="AutoShape 65"/>
          <p:cNvSpPr>
            <a:spLocks noChangeArrowheads="1"/>
          </p:cNvSpPr>
          <p:nvPr/>
        </p:nvSpPr>
        <p:spPr bwMode="auto">
          <a:xfrm>
            <a:off x="838200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dirty="0" smtClean="0"/>
              <a:t>   Code review</a:t>
            </a:r>
            <a:endParaRPr lang="en-US" dirty="0"/>
          </a:p>
        </p:txBody>
      </p:sp>
      <p:sp>
        <p:nvSpPr>
          <p:cNvPr id="11" name="AutoShape 65"/>
          <p:cNvSpPr>
            <a:spLocks noChangeArrowheads="1"/>
          </p:cNvSpPr>
          <p:nvPr/>
        </p:nvSpPr>
        <p:spPr bwMode="auto">
          <a:xfrm>
            <a:off x="838200" y="4419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dirty="0" smtClean="0"/>
              <a:t>   Deployment  consideration</a:t>
            </a:r>
            <a:endParaRPr lang="en-US" dirty="0"/>
          </a:p>
        </p:txBody>
      </p:sp>
      <p:sp>
        <p:nvSpPr>
          <p:cNvPr id="12" name="AutoShape 65"/>
          <p:cNvSpPr>
            <a:spLocks noChangeArrowheads="1"/>
          </p:cNvSpPr>
          <p:nvPr/>
        </p:nvSpPr>
        <p:spPr bwMode="auto">
          <a:xfrm>
            <a:off x="838200" y="5029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dirty="0" smtClean="0"/>
              <a:t>   Performance consideration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2613-0DDF-4D0A-9BBF-F0F6A7D01A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25" y="2514600"/>
            <a:ext cx="2219325" cy="20764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4" y="1307883"/>
            <a:ext cx="3810868" cy="952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9" y="5029200"/>
            <a:ext cx="4286250" cy="107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30" y="2260600"/>
            <a:ext cx="3953238" cy="1058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26" y="513902"/>
            <a:ext cx="927437" cy="132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3293" y="982203"/>
            <a:ext cx="198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egoe Print" pitchFamily="2" charset="0"/>
              </a:rPr>
              <a:t>Robotium</a:t>
            </a:r>
            <a:endParaRPr lang="en-US" sz="2800" b="1" dirty="0">
              <a:latin typeface="Segoe Print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9" y="5181599"/>
            <a:ext cx="1981200" cy="771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45" y="3657600"/>
            <a:ext cx="5486400" cy="10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/>
          <a:lstStyle/>
          <a:p>
            <a:r>
              <a:rPr lang="en-US" dirty="0" smtClean="0"/>
              <a:t>General .NET and Java coding conventions</a:t>
            </a:r>
          </a:p>
          <a:p>
            <a:r>
              <a:rPr lang="en-US" dirty="0" smtClean="0"/>
              <a:t>Follow </a:t>
            </a:r>
            <a:r>
              <a:rPr lang="en-US" dirty="0" err="1" smtClean="0"/>
              <a:t>FxCop</a:t>
            </a:r>
            <a:r>
              <a:rPr lang="en-US" dirty="0" smtClean="0"/>
              <a:t>, </a:t>
            </a:r>
            <a:r>
              <a:rPr lang="en-US" dirty="0" err="1" smtClean="0"/>
              <a:t>JTest</a:t>
            </a:r>
            <a:r>
              <a:rPr lang="en-US" dirty="0" smtClean="0"/>
              <a:t> rules</a:t>
            </a:r>
          </a:p>
          <a:p>
            <a:r>
              <a:rPr lang="en-US" dirty="0" smtClean="0"/>
              <a:t>Define specific convention for Android platform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86200"/>
            <a:ext cx="2895600" cy="1627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766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687108" y="4305300"/>
            <a:ext cx="2275291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Trebuchet MS" pitchFamily="34" charset="0"/>
                <a:ea typeface="Verdana"/>
                <a:cs typeface="Verdana"/>
              </a:rPr>
              <a:t>Demo</a:t>
            </a:r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endParaRPr lang="en-US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6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Place Sharing Network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540B1-005F-43B1-B2AF-F72152DEBC9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924800" y="0"/>
            <a:ext cx="1219200" cy="5715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678401" y="4267200"/>
            <a:ext cx="20574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Microsoft PhagsPa" pitchFamily="34" charset="0"/>
                <a:ea typeface="Verdana"/>
                <a:cs typeface="Verdana"/>
              </a:rPr>
              <a:t>Q&amp;A</a:t>
            </a:r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endParaRPr lang="en-US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3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Place Sharing Network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540B1-005F-43B1-B2AF-F72152DEBC9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24800" y="0"/>
            <a:ext cx="1219200" cy="5715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066800" y="4419600"/>
            <a:ext cx="50292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Segoe UI Light" pitchFamily="34" charset="0"/>
                <a:ea typeface="Verdana"/>
                <a:cs typeface="Verdana"/>
              </a:rPr>
              <a:t>Thank You !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gray">
          <a:xfrm>
            <a:off x="2286000" y="4038600"/>
            <a:ext cx="495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Place Sharing Network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540B1-005F-43B1-B2AF-F72152DEBC9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24800" y="0"/>
            <a:ext cx="1219200" cy="5715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343477" cy="38105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523153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Android: New generation of smart mobile phone</a:t>
            </a:r>
          </a:p>
          <a:p>
            <a:r>
              <a:rPr lang="en-US" dirty="0" smtClean="0"/>
              <a:t>The need of searching location</a:t>
            </a:r>
          </a:p>
          <a:p>
            <a:r>
              <a:rPr lang="en-US" dirty="0"/>
              <a:t> </a:t>
            </a:r>
            <a:r>
              <a:rPr lang="en-US" dirty="0" smtClean="0"/>
              <a:t>Reliability and complement of information sources</a:t>
            </a:r>
          </a:p>
          <a:p>
            <a:r>
              <a:rPr lang="en-US" dirty="0" smtClean="0"/>
              <a:t> Vital demand of mobile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91000"/>
            <a:ext cx="7038975" cy="236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8207"/>
            <a:ext cx="1803287" cy="682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6" y="2365471"/>
            <a:ext cx="3149374" cy="2358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01078"/>
            <a:ext cx="3439422" cy="1097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37" y="2365472"/>
            <a:ext cx="4831920" cy="22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-705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81063"/>
            <a:ext cx="4114800" cy="200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-705-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881063"/>
            <a:ext cx="4114800" cy="200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-705-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67163"/>
            <a:ext cx="4114800" cy="200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-705-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967163"/>
            <a:ext cx="4114800" cy="2008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-705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05200"/>
            <a:ext cx="5927912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-1024-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62000"/>
            <a:ext cx="480060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i-256-0-1813df3a8845bac789cb9618dbc7115bf55fc50d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762000"/>
            <a:ext cx="2457450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5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Ideal</a:t>
            </a:r>
            <a:endParaRPr lang="en-US" sz="43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ltGray">
          <a:xfrm>
            <a:off x="636588" y="1757363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gray">
          <a:xfrm>
            <a:off x="2525713" y="1897063"/>
            <a:ext cx="1454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rgbClr val="F8F8F8"/>
                </a:solidFill>
              </a:rPr>
              <a:t>Vietnamese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gray">
          <a:xfrm>
            <a:off x="4646947" y="1779199"/>
            <a:ext cx="3786187" cy="1503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gray">
          <a:xfrm>
            <a:off x="4603665" y="1873249"/>
            <a:ext cx="2065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rgbClr val="F8F8F8"/>
                </a:solidFill>
              </a:rPr>
              <a:t>Small &amp; Enough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gray">
          <a:xfrm>
            <a:off x="635000" y="3692525"/>
            <a:ext cx="3652838" cy="15033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gray">
          <a:xfrm>
            <a:off x="2286001" y="4787900"/>
            <a:ext cx="1791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rgbClr val="F8F8F8"/>
                </a:solidFill>
              </a:rPr>
              <a:t>Reliability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gray">
          <a:xfrm>
            <a:off x="4676775" y="3694113"/>
            <a:ext cx="3790950" cy="149383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gray">
          <a:xfrm>
            <a:off x="4865102" y="4772025"/>
            <a:ext cx="18039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rgbClr val="F8F8F8"/>
                </a:solidFill>
              </a:rPr>
              <a:t>User Friendly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gray">
          <a:xfrm>
            <a:off x="697007" y="4067237"/>
            <a:ext cx="230226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F8F8F8"/>
                </a:solidFill>
              </a:rPr>
              <a:t>- Real huge data</a:t>
            </a:r>
          </a:p>
          <a:p>
            <a:pPr eaLnBrk="0" hangingPunct="0"/>
            <a:r>
              <a:rPr lang="en-US" sz="1400" dirty="0" smtClean="0">
                <a:solidFill>
                  <a:srgbClr val="F8F8F8"/>
                </a:solidFill>
              </a:rPr>
              <a:t>- Contribution from million users</a:t>
            </a: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gray">
          <a:xfrm>
            <a:off x="698499" y="2079634"/>
            <a:ext cx="2081691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rgbClr val="F8F8F8"/>
                </a:solidFill>
              </a:rPr>
              <a:t> </a:t>
            </a:r>
            <a:r>
              <a:rPr lang="en-US" sz="1400" dirty="0" smtClean="0">
                <a:solidFill>
                  <a:srgbClr val="F8F8F8"/>
                </a:solidFill>
              </a:rPr>
              <a:t>Vietnamese User</a:t>
            </a:r>
            <a:endParaRPr lang="en-US" sz="1400" dirty="0">
              <a:solidFill>
                <a:srgbClr val="F8F8F8"/>
              </a:solidFill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rgbClr val="F8F8F8"/>
                </a:solidFill>
              </a:rPr>
              <a:t> </a:t>
            </a:r>
            <a:r>
              <a:rPr lang="en-US" sz="1400" dirty="0" smtClean="0">
                <a:solidFill>
                  <a:srgbClr val="F8F8F8"/>
                </a:solidFill>
              </a:rPr>
              <a:t>Vietnamese Place</a:t>
            </a:r>
          </a:p>
          <a:p>
            <a:pPr eaLnBrk="0" hangingPunct="0">
              <a:lnSpc>
                <a:spcPct val="130000"/>
              </a:lnSpc>
            </a:pPr>
            <a:r>
              <a:rPr lang="en-US" sz="1400" dirty="0" smtClean="0">
                <a:solidFill>
                  <a:srgbClr val="F8F8F8"/>
                </a:solidFill>
              </a:rPr>
              <a:t>- Vietnamese Language</a:t>
            </a:r>
            <a:endParaRPr lang="en-US" sz="1400" dirty="0">
              <a:solidFill>
                <a:srgbClr val="F8F8F8"/>
              </a:solidFill>
            </a:endParaRPr>
          </a:p>
          <a:p>
            <a:pPr eaLnBrk="0" hangingPunct="0">
              <a:lnSpc>
                <a:spcPct val="130000"/>
              </a:lnSpc>
            </a:pP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gray">
          <a:xfrm>
            <a:off x="6240129" y="2316622"/>
            <a:ext cx="22275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F8F8F8"/>
                </a:solidFill>
              </a:rPr>
              <a:t>- Support useful functions</a:t>
            </a:r>
          </a:p>
          <a:p>
            <a:pPr eaLnBrk="0" hangingPunct="0"/>
            <a:r>
              <a:rPr lang="en-US" sz="1400" dirty="0">
                <a:solidFill>
                  <a:srgbClr val="F8F8F8"/>
                </a:solidFill>
              </a:rPr>
              <a:t>-</a:t>
            </a:r>
            <a:r>
              <a:rPr lang="en-US" sz="1400" dirty="0" smtClean="0">
                <a:solidFill>
                  <a:srgbClr val="F8F8F8"/>
                </a:solidFill>
              </a:rPr>
              <a:t> Best performance with                                     resource</a:t>
            </a: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gray">
          <a:xfrm>
            <a:off x="6400799" y="4033628"/>
            <a:ext cx="1825625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rgbClr val="F8F8F8"/>
                </a:solidFill>
              </a:rPr>
              <a:t> </a:t>
            </a:r>
            <a:r>
              <a:rPr lang="en-US" sz="1400" dirty="0" smtClean="0">
                <a:solidFill>
                  <a:srgbClr val="F8F8F8"/>
                </a:solidFill>
              </a:rPr>
              <a:t>Nice user interface</a:t>
            </a: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rgbClr val="F8F8F8"/>
                </a:solidFill>
              </a:rPr>
              <a:t> </a:t>
            </a:r>
            <a:r>
              <a:rPr lang="en-US" sz="1400" dirty="0" smtClean="0">
                <a:solidFill>
                  <a:srgbClr val="F8F8F8"/>
                </a:solidFill>
              </a:rPr>
              <a:t>Easy to use</a:t>
            </a:r>
            <a:endParaRPr lang="en-US" sz="1400" dirty="0">
              <a:solidFill>
                <a:srgbClr val="F8F8F8"/>
              </a:solidFill>
            </a:endParaRPr>
          </a:p>
        </p:txBody>
      </p: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5392738" y="3854450"/>
            <a:ext cx="812800" cy="812800"/>
            <a:chOff x="2430" y="1692"/>
            <a:chExt cx="339" cy="339"/>
          </a:xfrm>
        </p:grpSpPr>
        <p:sp>
          <p:nvSpPr>
            <p:cNvPr id="24592" name="Freeform 16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>
                <a:gd name="T0" fmla="*/ 170 w 339"/>
                <a:gd name="T1" fmla="*/ 0 h 339"/>
                <a:gd name="T2" fmla="*/ 131 w 339"/>
                <a:gd name="T3" fmla="*/ 5 h 339"/>
                <a:gd name="T4" fmla="*/ 95 w 339"/>
                <a:gd name="T5" fmla="*/ 17 h 339"/>
                <a:gd name="T6" fmla="*/ 63 w 339"/>
                <a:gd name="T7" fmla="*/ 38 h 339"/>
                <a:gd name="T8" fmla="*/ 38 w 339"/>
                <a:gd name="T9" fmla="*/ 63 h 339"/>
                <a:gd name="T10" fmla="*/ 18 w 339"/>
                <a:gd name="T11" fmla="*/ 95 h 339"/>
                <a:gd name="T12" fmla="*/ 5 w 339"/>
                <a:gd name="T13" fmla="*/ 131 h 339"/>
                <a:gd name="T14" fmla="*/ 0 w 339"/>
                <a:gd name="T15" fmla="*/ 170 h 339"/>
                <a:gd name="T16" fmla="*/ 5 w 339"/>
                <a:gd name="T17" fmla="*/ 209 h 339"/>
                <a:gd name="T18" fmla="*/ 18 w 339"/>
                <a:gd name="T19" fmla="*/ 245 h 339"/>
                <a:gd name="T20" fmla="*/ 38 w 339"/>
                <a:gd name="T21" fmla="*/ 276 h 339"/>
                <a:gd name="T22" fmla="*/ 63 w 339"/>
                <a:gd name="T23" fmla="*/ 302 h 339"/>
                <a:gd name="T24" fmla="*/ 95 w 339"/>
                <a:gd name="T25" fmla="*/ 323 h 339"/>
                <a:gd name="T26" fmla="*/ 131 w 339"/>
                <a:gd name="T27" fmla="*/ 335 h 339"/>
                <a:gd name="T28" fmla="*/ 170 w 339"/>
                <a:gd name="T29" fmla="*/ 339 h 339"/>
                <a:gd name="T30" fmla="*/ 209 w 339"/>
                <a:gd name="T31" fmla="*/ 335 h 339"/>
                <a:gd name="T32" fmla="*/ 245 w 339"/>
                <a:gd name="T33" fmla="*/ 323 h 339"/>
                <a:gd name="T34" fmla="*/ 276 w 339"/>
                <a:gd name="T35" fmla="*/ 302 h 339"/>
                <a:gd name="T36" fmla="*/ 303 w 339"/>
                <a:gd name="T37" fmla="*/ 276 h 339"/>
                <a:gd name="T38" fmla="*/ 323 w 339"/>
                <a:gd name="T39" fmla="*/ 245 h 339"/>
                <a:gd name="T40" fmla="*/ 335 w 339"/>
                <a:gd name="T41" fmla="*/ 209 h 339"/>
                <a:gd name="T42" fmla="*/ 339 w 339"/>
                <a:gd name="T43" fmla="*/ 170 h 339"/>
                <a:gd name="T44" fmla="*/ 335 w 339"/>
                <a:gd name="T45" fmla="*/ 131 h 339"/>
                <a:gd name="T46" fmla="*/ 323 w 339"/>
                <a:gd name="T47" fmla="*/ 95 h 339"/>
                <a:gd name="T48" fmla="*/ 303 w 339"/>
                <a:gd name="T49" fmla="*/ 63 h 339"/>
                <a:gd name="T50" fmla="*/ 276 w 339"/>
                <a:gd name="T51" fmla="*/ 38 h 339"/>
                <a:gd name="T52" fmla="*/ 245 w 339"/>
                <a:gd name="T53" fmla="*/ 17 h 339"/>
                <a:gd name="T54" fmla="*/ 209 w 339"/>
                <a:gd name="T55" fmla="*/ 5 h 339"/>
                <a:gd name="T56" fmla="*/ 170 w 339"/>
                <a:gd name="T57" fmla="*/ 0 h 339"/>
                <a:gd name="T58" fmla="*/ 170 w 339"/>
                <a:gd name="T59" fmla="*/ 294 h 339"/>
                <a:gd name="T60" fmla="*/ 137 w 339"/>
                <a:gd name="T61" fmla="*/ 291 h 339"/>
                <a:gd name="T62" fmla="*/ 107 w 339"/>
                <a:gd name="T63" fmla="*/ 278 h 339"/>
                <a:gd name="T64" fmla="*/ 81 w 339"/>
                <a:gd name="T65" fmla="*/ 258 h 339"/>
                <a:gd name="T66" fmla="*/ 62 w 339"/>
                <a:gd name="T67" fmla="*/ 233 h 339"/>
                <a:gd name="T68" fmla="*/ 50 w 339"/>
                <a:gd name="T69" fmla="*/ 203 h 339"/>
                <a:gd name="T70" fmla="*/ 45 w 339"/>
                <a:gd name="T71" fmla="*/ 170 h 339"/>
                <a:gd name="T72" fmla="*/ 50 w 339"/>
                <a:gd name="T73" fmla="*/ 137 h 339"/>
                <a:gd name="T74" fmla="*/ 62 w 339"/>
                <a:gd name="T75" fmla="*/ 107 h 339"/>
                <a:gd name="T76" fmla="*/ 81 w 339"/>
                <a:gd name="T77" fmla="*/ 81 h 339"/>
                <a:gd name="T78" fmla="*/ 107 w 339"/>
                <a:gd name="T79" fmla="*/ 62 h 339"/>
                <a:gd name="T80" fmla="*/ 137 w 339"/>
                <a:gd name="T81" fmla="*/ 48 h 339"/>
                <a:gd name="T82" fmla="*/ 170 w 339"/>
                <a:gd name="T83" fmla="*/ 44 h 339"/>
                <a:gd name="T84" fmla="*/ 203 w 339"/>
                <a:gd name="T85" fmla="*/ 48 h 339"/>
                <a:gd name="T86" fmla="*/ 233 w 339"/>
                <a:gd name="T87" fmla="*/ 62 h 339"/>
                <a:gd name="T88" fmla="*/ 258 w 339"/>
                <a:gd name="T89" fmla="*/ 81 h 339"/>
                <a:gd name="T90" fmla="*/ 278 w 339"/>
                <a:gd name="T91" fmla="*/ 107 h 339"/>
                <a:gd name="T92" fmla="*/ 291 w 339"/>
                <a:gd name="T93" fmla="*/ 137 h 339"/>
                <a:gd name="T94" fmla="*/ 296 w 339"/>
                <a:gd name="T95" fmla="*/ 170 h 339"/>
                <a:gd name="T96" fmla="*/ 291 w 339"/>
                <a:gd name="T97" fmla="*/ 203 h 339"/>
                <a:gd name="T98" fmla="*/ 278 w 339"/>
                <a:gd name="T99" fmla="*/ 233 h 339"/>
                <a:gd name="T100" fmla="*/ 258 w 339"/>
                <a:gd name="T101" fmla="*/ 258 h 339"/>
                <a:gd name="T102" fmla="*/ 233 w 339"/>
                <a:gd name="T103" fmla="*/ 278 h 339"/>
                <a:gd name="T104" fmla="*/ 203 w 339"/>
                <a:gd name="T105" fmla="*/ 291 h 339"/>
                <a:gd name="T106" fmla="*/ 170 w 339"/>
                <a:gd name="T107" fmla="*/ 29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7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>
                <a:gd name="T0" fmla="*/ 12 w 168"/>
                <a:gd name="T1" fmla="*/ 76 h 157"/>
                <a:gd name="T2" fmla="*/ 30 w 168"/>
                <a:gd name="T3" fmla="*/ 114 h 157"/>
                <a:gd name="T4" fmla="*/ 63 w 168"/>
                <a:gd name="T5" fmla="*/ 132 h 157"/>
                <a:gd name="T6" fmla="*/ 106 w 168"/>
                <a:gd name="T7" fmla="*/ 132 h 157"/>
                <a:gd name="T8" fmla="*/ 139 w 168"/>
                <a:gd name="T9" fmla="*/ 114 h 157"/>
                <a:gd name="T10" fmla="*/ 157 w 168"/>
                <a:gd name="T11" fmla="*/ 76 h 157"/>
                <a:gd name="T12" fmla="*/ 163 w 168"/>
                <a:gd name="T13" fmla="*/ 100 h 157"/>
                <a:gd name="T14" fmla="*/ 142 w 168"/>
                <a:gd name="T15" fmla="*/ 136 h 157"/>
                <a:gd name="T16" fmla="*/ 106 w 168"/>
                <a:gd name="T17" fmla="*/ 156 h 157"/>
                <a:gd name="T18" fmla="*/ 61 w 168"/>
                <a:gd name="T19" fmla="*/ 156 h 157"/>
                <a:gd name="T20" fmla="*/ 27 w 168"/>
                <a:gd name="T21" fmla="*/ 136 h 157"/>
                <a:gd name="T22" fmla="*/ 4 w 168"/>
                <a:gd name="T23" fmla="*/ 100 h 157"/>
                <a:gd name="T24" fmla="*/ 39 w 168"/>
                <a:gd name="T25" fmla="*/ 45 h 157"/>
                <a:gd name="T26" fmla="*/ 27 w 168"/>
                <a:gd name="T27" fmla="*/ 42 h 157"/>
                <a:gd name="T28" fmla="*/ 19 w 168"/>
                <a:gd name="T29" fmla="*/ 34 h 157"/>
                <a:gd name="T30" fmla="*/ 16 w 168"/>
                <a:gd name="T31" fmla="*/ 22 h 157"/>
                <a:gd name="T32" fmla="*/ 19 w 168"/>
                <a:gd name="T33" fmla="*/ 12 h 157"/>
                <a:gd name="T34" fmla="*/ 27 w 168"/>
                <a:gd name="T35" fmla="*/ 3 h 157"/>
                <a:gd name="T36" fmla="*/ 39 w 168"/>
                <a:gd name="T37" fmla="*/ 0 h 157"/>
                <a:gd name="T38" fmla="*/ 49 w 168"/>
                <a:gd name="T39" fmla="*/ 3 h 157"/>
                <a:gd name="T40" fmla="*/ 58 w 168"/>
                <a:gd name="T41" fmla="*/ 12 h 157"/>
                <a:gd name="T42" fmla="*/ 61 w 168"/>
                <a:gd name="T43" fmla="*/ 22 h 157"/>
                <a:gd name="T44" fmla="*/ 58 w 168"/>
                <a:gd name="T45" fmla="*/ 34 h 157"/>
                <a:gd name="T46" fmla="*/ 49 w 168"/>
                <a:gd name="T47" fmla="*/ 42 h 157"/>
                <a:gd name="T48" fmla="*/ 39 w 168"/>
                <a:gd name="T49" fmla="*/ 45 h 157"/>
                <a:gd name="T50" fmla="*/ 124 w 168"/>
                <a:gd name="T51" fmla="*/ 45 h 157"/>
                <a:gd name="T52" fmla="*/ 114 w 168"/>
                <a:gd name="T53" fmla="*/ 39 h 157"/>
                <a:gd name="T54" fmla="*/ 108 w 168"/>
                <a:gd name="T55" fmla="*/ 28 h 157"/>
                <a:gd name="T56" fmla="*/ 108 w 168"/>
                <a:gd name="T57" fmla="*/ 16 h 157"/>
                <a:gd name="T58" fmla="*/ 114 w 168"/>
                <a:gd name="T59" fmla="*/ 6 h 157"/>
                <a:gd name="T60" fmla="*/ 124 w 168"/>
                <a:gd name="T61" fmla="*/ 1 h 157"/>
                <a:gd name="T62" fmla="*/ 136 w 168"/>
                <a:gd name="T63" fmla="*/ 1 h 157"/>
                <a:gd name="T64" fmla="*/ 145 w 168"/>
                <a:gd name="T65" fmla="*/ 6 h 157"/>
                <a:gd name="T66" fmla="*/ 151 w 168"/>
                <a:gd name="T67" fmla="*/ 16 h 157"/>
                <a:gd name="T68" fmla="*/ 151 w 168"/>
                <a:gd name="T69" fmla="*/ 28 h 157"/>
                <a:gd name="T70" fmla="*/ 145 w 168"/>
                <a:gd name="T71" fmla="*/ 39 h 157"/>
                <a:gd name="T72" fmla="*/ 136 w 168"/>
                <a:gd name="T73" fmla="*/ 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2687638" y="2327275"/>
            <a:ext cx="835025" cy="819150"/>
            <a:chOff x="866" y="2169"/>
            <a:chExt cx="406" cy="405"/>
          </a:xfrm>
        </p:grpSpPr>
        <p:sp>
          <p:nvSpPr>
            <p:cNvPr id="24595" name="Freeform 19"/>
            <p:cNvSpPr>
              <a:spLocks/>
            </p:cNvSpPr>
            <p:nvPr/>
          </p:nvSpPr>
          <p:spPr bwMode="gray">
            <a:xfrm>
              <a:off x="1073" y="2181"/>
              <a:ext cx="190" cy="152"/>
            </a:xfrm>
            <a:custGeom>
              <a:avLst/>
              <a:gdLst>
                <a:gd name="T0" fmla="*/ 34 w 190"/>
                <a:gd name="T1" fmla="*/ 15 h 152"/>
                <a:gd name="T2" fmla="*/ 40 w 190"/>
                <a:gd name="T3" fmla="*/ 17 h 152"/>
                <a:gd name="T4" fmla="*/ 46 w 190"/>
                <a:gd name="T5" fmla="*/ 18 h 152"/>
                <a:gd name="T6" fmla="*/ 51 w 190"/>
                <a:gd name="T7" fmla="*/ 23 h 152"/>
                <a:gd name="T8" fmla="*/ 55 w 190"/>
                <a:gd name="T9" fmla="*/ 27 h 152"/>
                <a:gd name="T10" fmla="*/ 57 w 190"/>
                <a:gd name="T11" fmla="*/ 33 h 152"/>
                <a:gd name="T12" fmla="*/ 58 w 190"/>
                <a:gd name="T13" fmla="*/ 39 h 152"/>
                <a:gd name="T14" fmla="*/ 58 w 190"/>
                <a:gd name="T15" fmla="*/ 51 h 152"/>
                <a:gd name="T16" fmla="*/ 58 w 190"/>
                <a:gd name="T17" fmla="*/ 57 h 152"/>
                <a:gd name="T18" fmla="*/ 55 w 190"/>
                <a:gd name="T19" fmla="*/ 62 h 152"/>
                <a:gd name="T20" fmla="*/ 54 w 190"/>
                <a:gd name="T21" fmla="*/ 66 h 152"/>
                <a:gd name="T22" fmla="*/ 60 w 190"/>
                <a:gd name="T23" fmla="*/ 69 h 152"/>
                <a:gd name="T24" fmla="*/ 66 w 190"/>
                <a:gd name="T25" fmla="*/ 72 h 152"/>
                <a:gd name="T26" fmla="*/ 70 w 190"/>
                <a:gd name="T27" fmla="*/ 72 h 152"/>
                <a:gd name="T28" fmla="*/ 73 w 190"/>
                <a:gd name="T29" fmla="*/ 72 h 152"/>
                <a:gd name="T30" fmla="*/ 75 w 190"/>
                <a:gd name="T31" fmla="*/ 72 h 152"/>
                <a:gd name="T32" fmla="*/ 82 w 190"/>
                <a:gd name="T33" fmla="*/ 72 h 152"/>
                <a:gd name="T34" fmla="*/ 87 w 190"/>
                <a:gd name="T35" fmla="*/ 75 h 152"/>
                <a:gd name="T36" fmla="*/ 93 w 190"/>
                <a:gd name="T37" fmla="*/ 78 h 152"/>
                <a:gd name="T38" fmla="*/ 96 w 190"/>
                <a:gd name="T39" fmla="*/ 83 h 152"/>
                <a:gd name="T40" fmla="*/ 99 w 190"/>
                <a:gd name="T41" fmla="*/ 89 h 152"/>
                <a:gd name="T42" fmla="*/ 99 w 190"/>
                <a:gd name="T43" fmla="*/ 95 h 152"/>
                <a:gd name="T44" fmla="*/ 99 w 190"/>
                <a:gd name="T45" fmla="*/ 96 h 152"/>
                <a:gd name="T46" fmla="*/ 118 w 190"/>
                <a:gd name="T47" fmla="*/ 119 h 152"/>
                <a:gd name="T48" fmla="*/ 132 w 190"/>
                <a:gd name="T49" fmla="*/ 146 h 152"/>
                <a:gd name="T50" fmla="*/ 145 w 190"/>
                <a:gd name="T51" fmla="*/ 146 h 152"/>
                <a:gd name="T52" fmla="*/ 156 w 190"/>
                <a:gd name="T53" fmla="*/ 146 h 152"/>
                <a:gd name="T54" fmla="*/ 160 w 190"/>
                <a:gd name="T55" fmla="*/ 146 h 152"/>
                <a:gd name="T56" fmla="*/ 160 w 190"/>
                <a:gd name="T57" fmla="*/ 146 h 152"/>
                <a:gd name="T58" fmla="*/ 160 w 190"/>
                <a:gd name="T59" fmla="*/ 146 h 152"/>
                <a:gd name="T60" fmla="*/ 175 w 190"/>
                <a:gd name="T61" fmla="*/ 147 h 152"/>
                <a:gd name="T62" fmla="*/ 190 w 190"/>
                <a:gd name="T63" fmla="*/ 152 h 152"/>
                <a:gd name="T64" fmla="*/ 180 w 190"/>
                <a:gd name="T65" fmla="*/ 116 h 152"/>
                <a:gd name="T66" fmla="*/ 162 w 190"/>
                <a:gd name="T67" fmla="*/ 84 h 152"/>
                <a:gd name="T68" fmla="*/ 139 w 190"/>
                <a:gd name="T69" fmla="*/ 56 h 152"/>
                <a:gd name="T70" fmla="*/ 111 w 190"/>
                <a:gd name="T71" fmla="*/ 33 h 152"/>
                <a:gd name="T72" fmla="*/ 79 w 190"/>
                <a:gd name="T73" fmla="*/ 15 h 152"/>
                <a:gd name="T74" fmla="*/ 43 w 190"/>
                <a:gd name="T75" fmla="*/ 5 h 152"/>
                <a:gd name="T76" fmla="*/ 6 w 190"/>
                <a:gd name="T77" fmla="*/ 0 h 152"/>
                <a:gd name="T78" fmla="*/ 3 w 190"/>
                <a:gd name="T79" fmla="*/ 0 h 152"/>
                <a:gd name="T80" fmla="*/ 0 w 190"/>
                <a:gd name="T81" fmla="*/ 2 h 152"/>
                <a:gd name="T82" fmla="*/ 4 w 190"/>
                <a:gd name="T83" fmla="*/ 8 h 152"/>
                <a:gd name="T84" fmla="*/ 9 w 190"/>
                <a:gd name="T85" fmla="*/ 15 h 152"/>
                <a:gd name="T86" fmla="*/ 19 w 190"/>
                <a:gd name="T87" fmla="*/ 15 h 152"/>
                <a:gd name="T88" fmla="*/ 30 w 190"/>
                <a:gd name="T89" fmla="*/ 15 h 152"/>
                <a:gd name="T90" fmla="*/ 34 w 190"/>
                <a:gd name="T91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gray">
            <a:xfrm>
              <a:off x="911" y="2415"/>
              <a:ext cx="109" cy="131"/>
            </a:xfrm>
            <a:custGeom>
              <a:avLst/>
              <a:gdLst>
                <a:gd name="T0" fmla="*/ 40 w 109"/>
                <a:gd name="T1" fmla="*/ 0 h 131"/>
                <a:gd name="T2" fmla="*/ 33 w 109"/>
                <a:gd name="T3" fmla="*/ 11 h 131"/>
                <a:gd name="T4" fmla="*/ 25 w 109"/>
                <a:gd name="T5" fmla="*/ 21 h 131"/>
                <a:gd name="T6" fmla="*/ 16 w 109"/>
                <a:gd name="T7" fmla="*/ 32 h 131"/>
                <a:gd name="T8" fmla="*/ 12 w 109"/>
                <a:gd name="T9" fmla="*/ 39 h 131"/>
                <a:gd name="T10" fmla="*/ 9 w 109"/>
                <a:gd name="T11" fmla="*/ 41 h 131"/>
                <a:gd name="T12" fmla="*/ 7 w 109"/>
                <a:gd name="T13" fmla="*/ 44 h 131"/>
                <a:gd name="T14" fmla="*/ 3 w 109"/>
                <a:gd name="T15" fmla="*/ 45 h 131"/>
                <a:gd name="T16" fmla="*/ 0 w 109"/>
                <a:gd name="T17" fmla="*/ 47 h 131"/>
                <a:gd name="T18" fmla="*/ 18 w 109"/>
                <a:gd name="T19" fmla="*/ 74 h 131"/>
                <a:gd name="T20" fmla="*/ 39 w 109"/>
                <a:gd name="T21" fmla="*/ 96 h 131"/>
                <a:gd name="T22" fmla="*/ 63 w 109"/>
                <a:gd name="T23" fmla="*/ 116 h 131"/>
                <a:gd name="T24" fmla="*/ 90 w 109"/>
                <a:gd name="T25" fmla="*/ 131 h 131"/>
                <a:gd name="T26" fmla="*/ 100 w 109"/>
                <a:gd name="T27" fmla="*/ 104 h 131"/>
                <a:gd name="T28" fmla="*/ 109 w 109"/>
                <a:gd name="T29" fmla="*/ 77 h 131"/>
                <a:gd name="T30" fmla="*/ 87 w 109"/>
                <a:gd name="T31" fmla="*/ 63 h 131"/>
                <a:gd name="T32" fmla="*/ 67 w 109"/>
                <a:gd name="T33" fmla="*/ 45 h 131"/>
                <a:gd name="T34" fmla="*/ 52 w 109"/>
                <a:gd name="T35" fmla="*/ 24 h 131"/>
                <a:gd name="T36" fmla="*/ 40 w 109"/>
                <a:gd name="T3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gray">
            <a:xfrm>
              <a:off x="911" y="2198"/>
              <a:ext cx="109" cy="130"/>
            </a:xfrm>
            <a:custGeom>
              <a:avLst/>
              <a:gdLst>
                <a:gd name="T0" fmla="*/ 9 w 109"/>
                <a:gd name="T1" fmla="*/ 90 h 130"/>
                <a:gd name="T2" fmla="*/ 12 w 109"/>
                <a:gd name="T3" fmla="*/ 93 h 130"/>
                <a:gd name="T4" fmla="*/ 16 w 109"/>
                <a:gd name="T5" fmla="*/ 99 h 130"/>
                <a:gd name="T6" fmla="*/ 25 w 109"/>
                <a:gd name="T7" fmla="*/ 109 h 130"/>
                <a:gd name="T8" fmla="*/ 33 w 109"/>
                <a:gd name="T9" fmla="*/ 120 h 130"/>
                <a:gd name="T10" fmla="*/ 40 w 109"/>
                <a:gd name="T11" fmla="*/ 130 h 130"/>
                <a:gd name="T12" fmla="*/ 52 w 109"/>
                <a:gd name="T13" fmla="*/ 106 h 130"/>
                <a:gd name="T14" fmla="*/ 67 w 109"/>
                <a:gd name="T15" fmla="*/ 85 h 130"/>
                <a:gd name="T16" fmla="*/ 87 w 109"/>
                <a:gd name="T17" fmla="*/ 67 h 130"/>
                <a:gd name="T18" fmla="*/ 109 w 109"/>
                <a:gd name="T19" fmla="*/ 54 h 130"/>
                <a:gd name="T20" fmla="*/ 100 w 109"/>
                <a:gd name="T21" fmla="*/ 27 h 130"/>
                <a:gd name="T22" fmla="*/ 90 w 109"/>
                <a:gd name="T23" fmla="*/ 0 h 130"/>
                <a:gd name="T24" fmla="*/ 63 w 109"/>
                <a:gd name="T25" fmla="*/ 15 h 130"/>
                <a:gd name="T26" fmla="*/ 39 w 109"/>
                <a:gd name="T27" fmla="*/ 34 h 130"/>
                <a:gd name="T28" fmla="*/ 18 w 109"/>
                <a:gd name="T29" fmla="*/ 57 h 130"/>
                <a:gd name="T30" fmla="*/ 0 w 109"/>
                <a:gd name="T31" fmla="*/ 84 h 130"/>
                <a:gd name="T32" fmla="*/ 6 w 109"/>
                <a:gd name="T33" fmla="*/ 85 h 130"/>
                <a:gd name="T34" fmla="*/ 9 w 109"/>
                <a:gd name="T35" fmla="*/ 9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gray">
            <a:xfrm>
              <a:off x="1073" y="2411"/>
              <a:ext cx="190" cy="151"/>
            </a:xfrm>
            <a:custGeom>
              <a:avLst/>
              <a:gdLst>
                <a:gd name="T0" fmla="*/ 132 w 190"/>
                <a:gd name="T1" fmla="*/ 6 h 151"/>
                <a:gd name="T2" fmla="*/ 118 w 190"/>
                <a:gd name="T3" fmla="*/ 33 h 151"/>
                <a:gd name="T4" fmla="*/ 99 w 190"/>
                <a:gd name="T5" fmla="*/ 55 h 151"/>
                <a:gd name="T6" fmla="*/ 99 w 190"/>
                <a:gd name="T7" fmla="*/ 57 h 151"/>
                <a:gd name="T8" fmla="*/ 99 w 190"/>
                <a:gd name="T9" fmla="*/ 63 h 151"/>
                <a:gd name="T10" fmla="*/ 96 w 190"/>
                <a:gd name="T11" fmla="*/ 69 h 151"/>
                <a:gd name="T12" fmla="*/ 93 w 190"/>
                <a:gd name="T13" fmla="*/ 73 h 151"/>
                <a:gd name="T14" fmla="*/ 87 w 190"/>
                <a:gd name="T15" fmla="*/ 76 h 151"/>
                <a:gd name="T16" fmla="*/ 82 w 190"/>
                <a:gd name="T17" fmla="*/ 79 h 151"/>
                <a:gd name="T18" fmla="*/ 75 w 190"/>
                <a:gd name="T19" fmla="*/ 81 h 151"/>
                <a:gd name="T20" fmla="*/ 73 w 190"/>
                <a:gd name="T21" fmla="*/ 81 h 151"/>
                <a:gd name="T22" fmla="*/ 70 w 190"/>
                <a:gd name="T23" fmla="*/ 81 h 151"/>
                <a:gd name="T24" fmla="*/ 66 w 190"/>
                <a:gd name="T25" fmla="*/ 81 h 151"/>
                <a:gd name="T26" fmla="*/ 60 w 190"/>
                <a:gd name="T27" fmla="*/ 82 h 151"/>
                <a:gd name="T28" fmla="*/ 54 w 190"/>
                <a:gd name="T29" fmla="*/ 85 h 151"/>
                <a:gd name="T30" fmla="*/ 55 w 190"/>
                <a:gd name="T31" fmla="*/ 90 h 151"/>
                <a:gd name="T32" fmla="*/ 58 w 190"/>
                <a:gd name="T33" fmla="*/ 94 h 151"/>
                <a:gd name="T34" fmla="*/ 58 w 190"/>
                <a:gd name="T35" fmla="*/ 100 h 151"/>
                <a:gd name="T36" fmla="*/ 58 w 190"/>
                <a:gd name="T37" fmla="*/ 112 h 151"/>
                <a:gd name="T38" fmla="*/ 57 w 190"/>
                <a:gd name="T39" fmla="*/ 118 h 151"/>
                <a:gd name="T40" fmla="*/ 55 w 190"/>
                <a:gd name="T41" fmla="*/ 124 h 151"/>
                <a:gd name="T42" fmla="*/ 51 w 190"/>
                <a:gd name="T43" fmla="*/ 129 h 151"/>
                <a:gd name="T44" fmla="*/ 46 w 190"/>
                <a:gd name="T45" fmla="*/ 133 h 151"/>
                <a:gd name="T46" fmla="*/ 40 w 190"/>
                <a:gd name="T47" fmla="*/ 135 h 151"/>
                <a:gd name="T48" fmla="*/ 34 w 190"/>
                <a:gd name="T49" fmla="*/ 136 h 151"/>
                <a:gd name="T50" fmla="*/ 30 w 190"/>
                <a:gd name="T51" fmla="*/ 136 h 151"/>
                <a:gd name="T52" fmla="*/ 19 w 190"/>
                <a:gd name="T53" fmla="*/ 136 h 151"/>
                <a:gd name="T54" fmla="*/ 9 w 190"/>
                <a:gd name="T55" fmla="*/ 136 h 151"/>
                <a:gd name="T56" fmla="*/ 4 w 190"/>
                <a:gd name="T57" fmla="*/ 144 h 151"/>
                <a:gd name="T58" fmla="*/ 0 w 190"/>
                <a:gd name="T59" fmla="*/ 150 h 151"/>
                <a:gd name="T60" fmla="*/ 3 w 190"/>
                <a:gd name="T61" fmla="*/ 151 h 151"/>
                <a:gd name="T62" fmla="*/ 6 w 190"/>
                <a:gd name="T63" fmla="*/ 151 h 151"/>
                <a:gd name="T64" fmla="*/ 43 w 190"/>
                <a:gd name="T65" fmla="*/ 147 h 151"/>
                <a:gd name="T66" fmla="*/ 79 w 190"/>
                <a:gd name="T67" fmla="*/ 136 h 151"/>
                <a:gd name="T68" fmla="*/ 111 w 190"/>
                <a:gd name="T69" fmla="*/ 118 h 151"/>
                <a:gd name="T70" fmla="*/ 139 w 190"/>
                <a:gd name="T71" fmla="*/ 96 h 151"/>
                <a:gd name="T72" fmla="*/ 162 w 190"/>
                <a:gd name="T73" fmla="*/ 67 h 151"/>
                <a:gd name="T74" fmla="*/ 180 w 190"/>
                <a:gd name="T75" fmla="*/ 36 h 151"/>
                <a:gd name="T76" fmla="*/ 190 w 190"/>
                <a:gd name="T77" fmla="*/ 0 h 151"/>
                <a:gd name="T78" fmla="*/ 175 w 190"/>
                <a:gd name="T79" fmla="*/ 4 h 151"/>
                <a:gd name="T80" fmla="*/ 160 w 190"/>
                <a:gd name="T81" fmla="*/ 6 h 151"/>
                <a:gd name="T82" fmla="*/ 156 w 190"/>
                <a:gd name="T83" fmla="*/ 6 h 151"/>
                <a:gd name="T84" fmla="*/ 145 w 190"/>
                <a:gd name="T85" fmla="*/ 6 h 151"/>
                <a:gd name="T86" fmla="*/ 132 w 190"/>
                <a:gd name="T87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>
                <a:gd name="T0" fmla="*/ 259 w 406"/>
                <a:gd name="T1" fmla="*/ 129 h 405"/>
                <a:gd name="T2" fmla="*/ 280 w 406"/>
                <a:gd name="T3" fmla="*/ 126 h 405"/>
                <a:gd name="T4" fmla="*/ 282 w 406"/>
                <a:gd name="T5" fmla="*/ 107 h 405"/>
                <a:gd name="T6" fmla="*/ 277 w 406"/>
                <a:gd name="T7" fmla="*/ 99 h 405"/>
                <a:gd name="T8" fmla="*/ 220 w 406"/>
                <a:gd name="T9" fmla="*/ 72 h 405"/>
                <a:gd name="T10" fmla="*/ 238 w 406"/>
                <a:gd name="T11" fmla="*/ 69 h 405"/>
                <a:gd name="T12" fmla="*/ 241 w 406"/>
                <a:gd name="T13" fmla="*/ 51 h 405"/>
                <a:gd name="T14" fmla="*/ 235 w 406"/>
                <a:gd name="T15" fmla="*/ 44 h 405"/>
                <a:gd name="T16" fmla="*/ 195 w 406"/>
                <a:gd name="T17" fmla="*/ 35 h 405"/>
                <a:gd name="T18" fmla="*/ 175 w 406"/>
                <a:gd name="T19" fmla="*/ 9 h 405"/>
                <a:gd name="T20" fmla="*/ 165 w 406"/>
                <a:gd name="T21" fmla="*/ 2 h 405"/>
                <a:gd name="T22" fmla="*/ 151 w 406"/>
                <a:gd name="T23" fmla="*/ 0 h 405"/>
                <a:gd name="T24" fmla="*/ 138 w 406"/>
                <a:gd name="T25" fmla="*/ 15 h 405"/>
                <a:gd name="T26" fmla="*/ 157 w 406"/>
                <a:gd name="T27" fmla="*/ 69 h 405"/>
                <a:gd name="T28" fmla="*/ 180 w 406"/>
                <a:gd name="T29" fmla="*/ 132 h 405"/>
                <a:gd name="T30" fmla="*/ 190 w 406"/>
                <a:gd name="T31" fmla="*/ 165 h 405"/>
                <a:gd name="T32" fmla="*/ 160 w 406"/>
                <a:gd name="T33" fmla="*/ 177 h 405"/>
                <a:gd name="T34" fmla="*/ 106 w 406"/>
                <a:gd name="T35" fmla="*/ 182 h 405"/>
                <a:gd name="T36" fmla="*/ 76 w 406"/>
                <a:gd name="T37" fmla="*/ 183 h 405"/>
                <a:gd name="T38" fmla="*/ 21 w 406"/>
                <a:gd name="T39" fmla="*/ 192 h 405"/>
                <a:gd name="T40" fmla="*/ 4 w 406"/>
                <a:gd name="T41" fmla="*/ 278 h 405"/>
                <a:gd name="T42" fmla="*/ 81 w 406"/>
                <a:gd name="T43" fmla="*/ 222 h 405"/>
                <a:gd name="T44" fmla="*/ 124 w 406"/>
                <a:gd name="T45" fmla="*/ 224 h 405"/>
                <a:gd name="T46" fmla="*/ 175 w 406"/>
                <a:gd name="T47" fmla="*/ 231 h 405"/>
                <a:gd name="T48" fmla="*/ 189 w 406"/>
                <a:gd name="T49" fmla="*/ 246 h 405"/>
                <a:gd name="T50" fmla="*/ 172 w 406"/>
                <a:gd name="T51" fmla="*/ 293 h 405"/>
                <a:gd name="T52" fmla="*/ 150 w 406"/>
                <a:gd name="T53" fmla="*/ 357 h 405"/>
                <a:gd name="T54" fmla="*/ 135 w 406"/>
                <a:gd name="T55" fmla="*/ 401 h 405"/>
                <a:gd name="T56" fmla="*/ 156 w 406"/>
                <a:gd name="T57" fmla="*/ 405 h 405"/>
                <a:gd name="T58" fmla="*/ 169 w 406"/>
                <a:gd name="T59" fmla="*/ 404 h 405"/>
                <a:gd name="T60" fmla="*/ 181 w 406"/>
                <a:gd name="T61" fmla="*/ 389 h 405"/>
                <a:gd name="T62" fmla="*/ 199 w 406"/>
                <a:gd name="T63" fmla="*/ 363 h 405"/>
                <a:gd name="T64" fmla="*/ 238 w 406"/>
                <a:gd name="T65" fmla="*/ 360 h 405"/>
                <a:gd name="T66" fmla="*/ 241 w 406"/>
                <a:gd name="T67" fmla="*/ 342 h 405"/>
                <a:gd name="T68" fmla="*/ 235 w 406"/>
                <a:gd name="T69" fmla="*/ 333 h 405"/>
                <a:gd name="T70" fmla="*/ 238 w 406"/>
                <a:gd name="T71" fmla="*/ 306 h 405"/>
                <a:gd name="T72" fmla="*/ 280 w 406"/>
                <a:gd name="T73" fmla="*/ 305 h 405"/>
                <a:gd name="T74" fmla="*/ 282 w 406"/>
                <a:gd name="T75" fmla="*/ 285 h 405"/>
                <a:gd name="T76" fmla="*/ 277 w 406"/>
                <a:gd name="T77" fmla="*/ 278 h 405"/>
                <a:gd name="T78" fmla="*/ 294 w 406"/>
                <a:gd name="T79" fmla="*/ 233 h 405"/>
                <a:gd name="T80" fmla="*/ 376 w 406"/>
                <a:gd name="T81" fmla="*/ 230 h 405"/>
                <a:gd name="T82" fmla="*/ 403 w 406"/>
                <a:gd name="T83" fmla="*/ 213 h 405"/>
                <a:gd name="T84" fmla="*/ 397 w 406"/>
                <a:gd name="T85" fmla="*/ 185 h 405"/>
                <a:gd name="T86" fmla="*/ 367 w 406"/>
                <a:gd name="T87" fmla="*/ 17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2763931" y="3873287"/>
            <a:ext cx="812800" cy="809625"/>
            <a:chOff x="1884" y="3188"/>
            <a:chExt cx="411" cy="409"/>
          </a:xfrm>
        </p:grpSpPr>
        <p:sp>
          <p:nvSpPr>
            <p:cNvPr id="24601" name="Freeform 25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>
                <a:gd name="T0" fmla="*/ 0 w 411"/>
                <a:gd name="T1" fmla="*/ 204 h 409"/>
                <a:gd name="T2" fmla="*/ 5 w 411"/>
                <a:gd name="T3" fmla="*/ 246 h 409"/>
                <a:gd name="T4" fmla="*/ 17 w 411"/>
                <a:gd name="T5" fmla="*/ 285 h 409"/>
                <a:gd name="T6" fmla="*/ 36 w 411"/>
                <a:gd name="T7" fmla="*/ 319 h 409"/>
                <a:gd name="T8" fmla="*/ 60 w 411"/>
                <a:gd name="T9" fmla="*/ 349 h 409"/>
                <a:gd name="T10" fmla="*/ 92 w 411"/>
                <a:gd name="T11" fmla="*/ 375 h 409"/>
                <a:gd name="T12" fmla="*/ 126 w 411"/>
                <a:gd name="T13" fmla="*/ 393 h 409"/>
                <a:gd name="T14" fmla="*/ 165 w 411"/>
                <a:gd name="T15" fmla="*/ 405 h 409"/>
                <a:gd name="T16" fmla="*/ 206 w 411"/>
                <a:gd name="T17" fmla="*/ 409 h 409"/>
                <a:gd name="T18" fmla="*/ 248 w 411"/>
                <a:gd name="T19" fmla="*/ 405 h 409"/>
                <a:gd name="T20" fmla="*/ 285 w 411"/>
                <a:gd name="T21" fmla="*/ 393 h 409"/>
                <a:gd name="T22" fmla="*/ 321 w 411"/>
                <a:gd name="T23" fmla="*/ 375 h 409"/>
                <a:gd name="T24" fmla="*/ 351 w 411"/>
                <a:gd name="T25" fmla="*/ 349 h 409"/>
                <a:gd name="T26" fmla="*/ 375 w 411"/>
                <a:gd name="T27" fmla="*/ 319 h 409"/>
                <a:gd name="T28" fmla="*/ 395 w 411"/>
                <a:gd name="T29" fmla="*/ 285 h 409"/>
                <a:gd name="T30" fmla="*/ 407 w 411"/>
                <a:gd name="T31" fmla="*/ 246 h 409"/>
                <a:gd name="T32" fmla="*/ 411 w 411"/>
                <a:gd name="T33" fmla="*/ 204 h 409"/>
                <a:gd name="T34" fmla="*/ 407 w 411"/>
                <a:gd name="T35" fmla="*/ 163 h 409"/>
                <a:gd name="T36" fmla="*/ 395 w 411"/>
                <a:gd name="T37" fmla="*/ 124 h 409"/>
                <a:gd name="T38" fmla="*/ 375 w 411"/>
                <a:gd name="T39" fmla="*/ 90 h 409"/>
                <a:gd name="T40" fmla="*/ 351 w 411"/>
                <a:gd name="T41" fmla="*/ 60 h 409"/>
                <a:gd name="T42" fmla="*/ 321 w 411"/>
                <a:gd name="T43" fmla="*/ 34 h 409"/>
                <a:gd name="T44" fmla="*/ 285 w 411"/>
                <a:gd name="T45" fmla="*/ 15 h 409"/>
                <a:gd name="T46" fmla="*/ 248 w 411"/>
                <a:gd name="T47" fmla="*/ 3 h 409"/>
                <a:gd name="T48" fmla="*/ 206 w 411"/>
                <a:gd name="T49" fmla="*/ 0 h 409"/>
                <a:gd name="T50" fmla="*/ 165 w 411"/>
                <a:gd name="T51" fmla="*/ 3 h 409"/>
                <a:gd name="T52" fmla="*/ 126 w 411"/>
                <a:gd name="T53" fmla="*/ 15 h 409"/>
                <a:gd name="T54" fmla="*/ 92 w 411"/>
                <a:gd name="T55" fmla="*/ 34 h 409"/>
                <a:gd name="T56" fmla="*/ 60 w 411"/>
                <a:gd name="T57" fmla="*/ 60 h 409"/>
                <a:gd name="T58" fmla="*/ 36 w 411"/>
                <a:gd name="T59" fmla="*/ 90 h 409"/>
                <a:gd name="T60" fmla="*/ 17 w 411"/>
                <a:gd name="T61" fmla="*/ 124 h 409"/>
                <a:gd name="T62" fmla="*/ 5 w 411"/>
                <a:gd name="T63" fmla="*/ 163 h 409"/>
                <a:gd name="T64" fmla="*/ 0 w 411"/>
                <a:gd name="T65" fmla="*/ 204 h 409"/>
                <a:gd name="T66" fmla="*/ 42 w 411"/>
                <a:gd name="T67" fmla="*/ 204 h 409"/>
                <a:gd name="T68" fmla="*/ 47 w 411"/>
                <a:gd name="T69" fmla="*/ 166 h 409"/>
                <a:gd name="T70" fmla="*/ 59 w 411"/>
                <a:gd name="T71" fmla="*/ 133 h 409"/>
                <a:gd name="T72" fmla="*/ 78 w 411"/>
                <a:gd name="T73" fmla="*/ 102 h 409"/>
                <a:gd name="T74" fmla="*/ 104 w 411"/>
                <a:gd name="T75" fmla="*/ 76 h 409"/>
                <a:gd name="T76" fmla="*/ 134 w 411"/>
                <a:gd name="T77" fmla="*/ 58 h 409"/>
                <a:gd name="T78" fmla="*/ 168 w 411"/>
                <a:gd name="T79" fmla="*/ 45 h 409"/>
                <a:gd name="T80" fmla="*/ 206 w 411"/>
                <a:gd name="T81" fmla="*/ 42 h 409"/>
                <a:gd name="T82" fmla="*/ 243 w 411"/>
                <a:gd name="T83" fmla="*/ 45 h 409"/>
                <a:gd name="T84" fmla="*/ 278 w 411"/>
                <a:gd name="T85" fmla="*/ 58 h 409"/>
                <a:gd name="T86" fmla="*/ 308 w 411"/>
                <a:gd name="T87" fmla="*/ 76 h 409"/>
                <a:gd name="T88" fmla="*/ 333 w 411"/>
                <a:gd name="T89" fmla="*/ 102 h 409"/>
                <a:gd name="T90" fmla="*/ 353 w 411"/>
                <a:gd name="T91" fmla="*/ 133 h 409"/>
                <a:gd name="T92" fmla="*/ 365 w 411"/>
                <a:gd name="T93" fmla="*/ 166 h 409"/>
                <a:gd name="T94" fmla="*/ 369 w 411"/>
                <a:gd name="T95" fmla="*/ 204 h 409"/>
                <a:gd name="T96" fmla="*/ 365 w 411"/>
                <a:gd name="T97" fmla="*/ 241 h 409"/>
                <a:gd name="T98" fmla="*/ 353 w 411"/>
                <a:gd name="T99" fmla="*/ 276 h 409"/>
                <a:gd name="T100" fmla="*/ 333 w 411"/>
                <a:gd name="T101" fmla="*/ 306 h 409"/>
                <a:gd name="T102" fmla="*/ 308 w 411"/>
                <a:gd name="T103" fmla="*/ 331 h 409"/>
                <a:gd name="T104" fmla="*/ 278 w 411"/>
                <a:gd name="T105" fmla="*/ 351 h 409"/>
                <a:gd name="T106" fmla="*/ 243 w 411"/>
                <a:gd name="T107" fmla="*/ 363 h 409"/>
                <a:gd name="T108" fmla="*/ 206 w 411"/>
                <a:gd name="T109" fmla="*/ 367 h 409"/>
                <a:gd name="T110" fmla="*/ 168 w 411"/>
                <a:gd name="T111" fmla="*/ 363 h 409"/>
                <a:gd name="T112" fmla="*/ 134 w 411"/>
                <a:gd name="T113" fmla="*/ 351 h 409"/>
                <a:gd name="T114" fmla="*/ 104 w 411"/>
                <a:gd name="T115" fmla="*/ 331 h 409"/>
                <a:gd name="T116" fmla="*/ 78 w 411"/>
                <a:gd name="T117" fmla="*/ 306 h 409"/>
                <a:gd name="T118" fmla="*/ 59 w 411"/>
                <a:gd name="T119" fmla="*/ 276 h 409"/>
                <a:gd name="T120" fmla="*/ 47 w 411"/>
                <a:gd name="T121" fmla="*/ 241 h 409"/>
                <a:gd name="T122" fmla="*/ 42 w 411"/>
                <a:gd name="T123" fmla="*/ 20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8F8F8"/>
            </a:solidFill>
            <a:ln w="19050" cmpd="sng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gray">
            <a:xfrm>
              <a:off x="2064" y="3269"/>
              <a:ext cx="141" cy="229"/>
            </a:xfrm>
            <a:custGeom>
              <a:avLst/>
              <a:gdLst>
                <a:gd name="T0" fmla="*/ 32 w 141"/>
                <a:gd name="T1" fmla="*/ 229 h 229"/>
                <a:gd name="T2" fmla="*/ 24 w 141"/>
                <a:gd name="T3" fmla="*/ 229 h 229"/>
                <a:gd name="T4" fmla="*/ 18 w 141"/>
                <a:gd name="T5" fmla="*/ 228 h 229"/>
                <a:gd name="T6" fmla="*/ 12 w 141"/>
                <a:gd name="T7" fmla="*/ 225 h 229"/>
                <a:gd name="T8" fmla="*/ 8 w 141"/>
                <a:gd name="T9" fmla="*/ 222 h 229"/>
                <a:gd name="T10" fmla="*/ 5 w 141"/>
                <a:gd name="T11" fmla="*/ 217 h 229"/>
                <a:gd name="T12" fmla="*/ 3 w 141"/>
                <a:gd name="T13" fmla="*/ 213 h 229"/>
                <a:gd name="T14" fmla="*/ 2 w 141"/>
                <a:gd name="T15" fmla="*/ 207 h 229"/>
                <a:gd name="T16" fmla="*/ 0 w 141"/>
                <a:gd name="T17" fmla="*/ 199 h 229"/>
                <a:gd name="T18" fmla="*/ 2 w 141"/>
                <a:gd name="T19" fmla="*/ 190 h 229"/>
                <a:gd name="T20" fmla="*/ 5 w 141"/>
                <a:gd name="T21" fmla="*/ 181 h 229"/>
                <a:gd name="T22" fmla="*/ 11 w 141"/>
                <a:gd name="T23" fmla="*/ 172 h 229"/>
                <a:gd name="T24" fmla="*/ 18 w 141"/>
                <a:gd name="T25" fmla="*/ 162 h 229"/>
                <a:gd name="T26" fmla="*/ 80 w 141"/>
                <a:gd name="T27" fmla="*/ 88 h 229"/>
                <a:gd name="T28" fmla="*/ 83 w 141"/>
                <a:gd name="T29" fmla="*/ 84 h 229"/>
                <a:gd name="T30" fmla="*/ 86 w 141"/>
                <a:gd name="T31" fmla="*/ 79 h 229"/>
                <a:gd name="T32" fmla="*/ 87 w 141"/>
                <a:gd name="T33" fmla="*/ 73 h 229"/>
                <a:gd name="T34" fmla="*/ 89 w 141"/>
                <a:gd name="T35" fmla="*/ 69 h 229"/>
                <a:gd name="T36" fmla="*/ 87 w 141"/>
                <a:gd name="T37" fmla="*/ 63 h 229"/>
                <a:gd name="T38" fmla="*/ 86 w 141"/>
                <a:gd name="T39" fmla="*/ 58 h 229"/>
                <a:gd name="T40" fmla="*/ 83 w 141"/>
                <a:gd name="T41" fmla="*/ 55 h 229"/>
                <a:gd name="T42" fmla="*/ 78 w 141"/>
                <a:gd name="T43" fmla="*/ 51 h 229"/>
                <a:gd name="T44" fmla="*/ 74 w 141"/>
                <a:gd name="T45" fmla="*/ 49 h 229"/>
                <a:gd name="T46" fmla="*/ 68 w 141"/>
                <a:gd name="T47" fmla="*/ 49 h 229"/>
                <a:gd name="T48" fmla="*/ 63 w 141"/>
                <a:gd name="T49" fmla="*/ 49 h 229"/>
                <a:gd name="T50" fmla="*/ 59 w 141"/>
                <a:gd name="T51" fmla="*/ 51 h 229"/>
                <a:gd name="T52" fmla="*/ 56 w 141"/>
                <a:gd name="T53" fmla="*/ 55 h 229"/>
                <a:gd name="T54" fmla="*/ 53 w 141"/>
                <a:gd name="T55" fmla="*/ 58 h 229"/>
                <a:gd name="T56" fmla="*/ 51 w 141"/>
                <a:gd name="T57" fmla="*/ 64 h 229"/>
                <a:gd name="T58" fmla="*/ 50 w 141"/>
                <a:gd name="T59" fmla="*/ 69 h 229"/>
                <a:gd name="T60" fmla="*/ 51 w 141"/>
                <a:gd name="T61" fmla="*/ 75 h 229"/>
                <a:gd name="T62" fmla="*/ 53 w 141"/>
                <a:gd name="T63" fmla="*/ 81 h 229"/>
                <a:gd name="T64" fmla="*/ 56 w 141"/>
                <a:gd name="T65" fmla="*/ 85 h 229"/>
                <a:gd name="T66" fmla="*/ 62 w 141"/>
                <a:gd name="T67" fmla="*/ 91 h 229"/>
                <a:gd name="T68" fmla="*/ 30 w 141"/>
                <a:gd name="T69" fmla="*/ 129 h 229"/>
                <a:gd name="T70" fmla="*/ 17 w 141"/>
                <a:gd name="T71" fmla="*/ 115 h 229"/>
                <a:gd name="T72" fmla="*/ 9 w 141"/>
                <a:gd name="T73" fmla="*/ 102 h 229"/>
                <a:gd name="T74" fmla="*/ 3 w 141"/>
                <a:gd name="T75" fmla="*/ 87 h 229"/>
                <a:gd name="T76" fmla="*/ 2 w 141"/>
                <a:gd name="T77" fmla="*/ 70 h 229"/>
                <a:gd name="T78" fmla="*/ 5 w 141"/>
                <a:gd name="T79" fmla="*/ 51 h 229"/>
                <a:gd name="T80" fmla="*/ 11 w 141"/>
                <a:gd name="T81" fmla="*/ 34 h 229"/>
                <a:gd name="T82" fmla="*/ 21 w 141"/>
                <a:gd name="T83" fmla="*/ 19 h 229"/>
                <a:gd name="T84" fmla="*/ 35 w 141"/>
                <a:gd name="T85" fmla="*/ 9 h 229"/>
                <a:gd name="T86" fmla="*/ 51 w 141"/>
                <a:gd name="T87" fmla="*/ 1 h 229"/>
                <a:gd name="T88" fmla="*/ 71 w 141"/>
                <a:gd name="T89" fmla="*/ 0 h 229"/>
                <a:gd name="T90" fmla="*/ 89 w 141"/>
                <a:gd name="T91" fmla="*/ 1 h 229"/>
                <a:gd name="T92" fmla="*/ 105 w 141"/>
                <a:gd name="T93" fmla="*/ 7 h 229"/>
                <a:gd name="T94" fmla="*/ 119 w 141"/>
                <a:gd name="T95" fmla="*/ 19 h 229"/>
                <a:gd name="T96" fmla="*/ 129 w 141"/>
                <a:gd name="T97" fmla="*/ 33 h 229"/>
                <a:gd name="T98" fmla="*/ 135 w 141"/>
                <a:gd name="T99" fmla="*/ 49 h 229"/>
                <a:gd name="T100" fmla="*/ 137 w 141"/>
                <a:gd name="T101" fmla="*/ 69 h 229"/>
                <a:gd name="T102" fmla="*/ 134 w 141"/>
                <a:gd name="T103" fmla="*/ 91 h 229"/>
                <a:gd name="T104" fmla="*/ 122 w 141"/>
                <a:gd name="T105" fmla="*/ 115 h 229"/>
                <a:gd name="T106" fmla="*/ 101 w 141"/>
                <a:gd name="T107" fmla="*/ 139 h 229"/>
                <a:gd name="T108" fmla="*/ 99 w 141"/>
                <a:gd name="T109" fmla="*/ 142 h 229"/>
                <a:gd name="T110" fmla="*/ 66 w 141"/>
                <a:gd name="T111" fmla="*/ 177 h 229"/>
                <a:gd name="T112" fmla="*/ 141 w 141"/>
                <a:gd name="T113" fmla="*/ 177 h 229"/>
                <a:gd name="T114" fmla="*/ 141 w 141"/>
                <a:gd name="T115" fmla="*/ 229 h 229"/>
                <a:gd name="T116" fmla="*/ 32 w 141"/>
                <a:gd name="T1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gray">
            <a:xfrm>
              <a:off x="1946" y="3333"/>
              <a:ext cx="102" cy="113"/>
            </a:xfrm>
            <a:custGeom>
              <a:avLst/>
              <a:gdLst>
                <a:gd name="T0" fmla="*/ 0 w 102"/>
                <a:gd name="T1" fmla="*/ 113 h 113"/>
                <a:gd name="T2" fmla="*/ 33 w 102"/>
                <a:gd name="T3" fmla="*/ 54 h 113"/>
                <a:gd name="T4" fmla="*/ 3 w 102"/>
                <a:gd name="T5" fmla="*/ 0 h 113"/>
                <a:gd name="T6" fmla="*/ 33 w 102"/>
                <a:gd name="T7" fmla="*/ 0 h 113"/>
                <a:gd name="T8" fmla="*/ 51 w 102"/>
                <a:gd name="T9" fmla="*/ 33 h 113"/>
                <a:gd name="T10" fmla="*/ 70 w 102"/>
                <a:gd name="T11" fmla="*/ 0 h 113"/>
                <a:gd name="T12" fmla="*/ 99 w 102"/>
                <a:gd name="T13" fmla="*/ 0 h 113"/>
                <a:gd name="T14" fmla="*/ 69 w 102"/>
                <a:gd name="T15" fmla="*/ 54 h 113"/>
                <a:gd name="T16" fmla="*/ 102 w 102"/>
                <a:gd name="T17" fmla="*/ 113 h 113"/>
                <a:gd name="T18" fmla="*/ 72 w 102"/>
                <a:gd name="T19" fmla="*/ 113 h 113"/>
                <a:gd name="T20" fmla="*/ 51 w 102"/>
                <a:gd name="T21" fmla="*/ 75 h 113"/>
                <a:gd name="T22" fmla="*/ 30 w 102"/>
                <a:gd name="T23" fmla="*/ 113 h 113"/>
                <a:gd name="T24" fmla="*/ 0 w 102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5383213" y="2336800"/>
            <a:ext cx="809625" cy="809625"/>
            <a:chOff x="3349" y="3250"/>
            <a:chExt cx="380" cy="380"/>
          </a:xfrm>
        </p:grpSpPr>
        <p:sp>
          <p:nvSpPr>
            <p:cNvPr id="24605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>
                <a:gd name="T0" fmla="*/ 204 w 409"/>
                <a:gd name="T1" fmla="*/ 0 h 207"/>
                <a:gd name="T2" fmla="*/ 246 w 409"/>
                <a:gd name="T3" fmla="*/ 5 h 207"/>
                <a:gd name="T4" fmla="*/ 285 w 409"/>
                <a:gd name="T5" fmla="*/ 17 h 207"/>
                <a:gd name="T6" fmla="*/ 319 w 409"/>
                <a:gd name="T7" fmla="*/ 36 h 207"/>
                <a:gd name="T8" fmla="*/ 349 w 409"/>
                <a:gd name="T9" fmla="*/ 60 h 207"/>
                <a:gd name="T10" fmla="*/ 375 w 409"/>
                <a:gd name="T11" fmla="*/ 92 h 207"/>
                <a:gd name="T12" fmla="*/ 393 w 409"/>
                <a:gd name="T13" fmla="*/ 126 h 207"/>
                <a:gd name="T14" fmla="*/ 405 w 409"/>
                <a:gd name="T15" fmla="*/ 164 h 207"/>
                <a:gd name="T16" fmla="*/ 409 w 409"/>
                <a:gd name="T17" fmla="*/ 206 h 207"/>
                <a:gd name="T18" fmla="*/ 409 w 409"/>
                <a:gd name="T19" fmla="*/ 207 h 207"/>
                <a:gd name="T20" fmla="*/ 409 w 409"/>
                <a:gd name="T21" fmla="*/ 207 h 207"/>
                <a:gd name="T22" fmla="*/ 358 w 409"/>
                <a:gd name="T23" fmla="*/ 207 h 207"/>
                <a:gd name="T24" fmla="*/ 270 w 409"/>
                <a:gd name="T25" fmla="*/ 69 h 207"/>
                <a:gd name="T26" fmla="*/ 270 w 409"/>
                <a:gd name="T27" fmla="*/ 108 h 207"/>
                <a:gd name="T28" fmla="*/ 204 w 409"/>
                <a:gd name="T29" fmla="*/ 108 h 207"/>
                <a:gd name="T30" fmla="*/ 204 w 409"/>
                <a:gd name="T31" fmla="*/ 42 h 207"/>
                <a:gd name="T32" fmla="*/ 168 w 409"/>
                <a:gd name="T33" fmla="*/ 47 h 207"/>
                <a:gd name="T34" fmla="*/ 133 w 409"/>
                <a:gd name="T35" fmla="*/ 59 h 207"/>
                <a:gd name="T36" fmla="*/ 102 w 409"/>
                <a:gd name="T37" fmla="*/ 78 h 207"/>
                <a:gd name="T38" fmla="*/ 78 w 409"/>
                <a:gd name="T39" fmla="*/ 104 h 207"/>
                <a:gd name="T40" fmla="*/ 58 w 409"/>
                <a:gd name="T41" fmla="*/ 134 h 207"/>
                <a:gd name="T42" fmla="*/ 46 w 409"/>
                <a:gd name="T43" fmla="*/ 168 h 207"/>
                <a:gd name="T44" fmla="*/ 42 w 409"/>
                <a:gd name="T45" fmla="*/ 206 h 207"/>
                <a:gd name="T46" fmla="*/ 42 w 409"/>
                <a:gd name="T47" fmla="*/ 207 h 207"/>
                <a:gd name="T48" fmla="*/ 42 w 409"/>
                <a:gd name="T49" fmla="*/ 207 h 207"/>
                <a:gd name="T50" fmla="*/ 0 w 409"/>
                <a:gd name="T51" fmla="*/ 207 h 207"/>
                <a:gd name="T52" fmla="*/ 0 w 409"/>
                <a:gd name="T53" fmla="*/ 207 h 207"/>
                <a:gd name="T54" fmla="*/ 0 w 409"/>
                <a:gd name="T55" fmla="*/ 206 h 207"/>
                <a:gd name="T56" fmla="*/ 3 w 409"/>
                <a:gd name="T57" fmla="*/ 164 h 207"/>
                <a:gd name="T58" fmla="*/ 15 w 409"/>
                <a:gd name="T59" fmla="*/ 126 h 207"/>
                <a:gd name="T60" fmla="*/ 34 w 409"/>
                <a:gd name="T61" fmla="*/ 92 h 207"/>
                <a:gd name="T62" fmla="*/ 60 w 409"/>
                <a:gd name="T63" fmla="*/ 60 h 207"/>
                <a:gd name="T64" fmla="*/ 90 w 409"/>
                <a:gd name="T65" fmla="*/ 36 h 207"/>
                <a:gd name="T66" fmla="*/ 124 w 409"/>
                <a:gd name="T67" fmla="*/ 17 h 207"/>
                <a:gd name="T68" fmla="*/ 163 w 409"/>
                <a:gd name="T69" fmla="*/ 5 h 207"/>
                <a:gd name="T70" fmla="*/ 204 w 409"/>
                <a:gd name="T7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>
                <a:gd name="T0" fmla="*/ 88 w 153"/>
                <a:gd name="T1" fmla="*/ 276 h 276"/>
                <a:gd name="T2" fmla="*/ 88 w 153"/>
                <a:gd name="T3" fmla="*/ 237 h 276"/>
                <a:gd name="T4" fmla="*/ 153 w 153"/>
                <a:gd name="T5" fmla="*/ 237 h 276"/>
                <a:gd name="T6" fmla="*/ 153 w 153"/>
                <a:gd name="T7" fmla="*/ 39 h 276"/>
                <a:gd name="T8" fmla="*/ 88 w 153"/>
                <a:gd name="T9" fmla="*/ 39 h 276"/>
                <a:gd name="T10" fmla="*/ 88 w 153"/>
                <a:gd name="T11" fmla="*/ 0 h 276"/>
                <a:gd name="T12" fmla="*/ 0 w 153"/>
                <a:gd name="T13" fmla="*/ 138 h 276"/>
                <a:gd name="T14" fmla="*/ 88 w 153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>
                <a:gd name="T0" fmla="*/ 204 w 409"/>
                <a:gd name="T1" fmla="*/ 207 h 207"/>
                <a:gd name="T2" fmla="*/ 246 w 409"/>
                <a:gd name="T3" fmla="*/ 203 h 207"/>
                <a:gd name="T4" fmla="*/ 285 w 409"/>
                <a:gd name="T5" fmla="*/ 191 h 207"/>
                <a:gd name="T6" fmla="*/ 319 w 409"/>
                <a:gd name="T7" fmla="*/ 173 h 207"/>
                <a:gd name="T8" fmla="*/ 349 w 409"/>
                <a:gd name="T9" fmla="*/ 147 h 207"/>
                <a:gd name="T10" fmla="*/ 375 w 409"/>
                <a:gd name="T11" fmla="*/ 117 h 207"/>
                <a:gd name="T12" fmla="*/ 393 w 409"/>
                <a:gd name="T13" fmla="*/ 83 h 207"/>
                <a:gd name="T14" fmla="*/ 405 w 409"/>
                <a:gd name="T15" fmla="*/ 44 h 207"/>
                <a:gd name="T16" fmla="*/ 409 w 409"/>
                <a:gd name="T17" fmla="*/ 2 h 207"/>
                <a:gd name="T18" fmla="*/ 409 w 409"/>
                <a:gd name="T19" fmla="*/ 2 h 207"/>
                <a:gd name="T20" fmla="*/ 409 w 409"/>
                <a:gd name="T21" fmla="*/ 0 h 207"/>
                <a:gd name="T22" fmla="*/ 358 w 409"/>
                <a:gd name="T23" fmla="*/ 0 h 207"/>
                <a:gd name="T24" fmla="*/ 270 w 409"/>
                <a:gd name="T25" fmla="*/ 138 h 207"/>
                <a:gd name="T26" fmla="*/ 270 w 409"/>
                <a:gd name="T27" fmla="*/ 99 h 207"/>
                <a:gd name="T28" fmla="*/ 204 w 409"/>
                <a:gd name="T29" fmla="*/ 99 h 207"/>
                <a:gd name="T30" fmla="*/ 204 w 409"/>
                <a:gd name="T31" fmla="*/ 165 h 207"/>
                <a:gd name="T32" fmla="*/ 168 w 409"/>
                <a:gd name="T33" fmla="*/ 161 h 207"/>
                <a:gd name="T34" fmla="*/ 133 w 409"/>
                <a:gd name="T35" fmla="*/ 149 h 207"/>
                <a:gd name="T36" fmla="*/ 102 w 409"/>
                <a:gd name="T37" fmla="*/ 129 h 207"/>
                <a:gd name="T38" fmla="*/ 78 w 409"/>
                <a:gd name="T39" fmla="*/ 104 h 207"/>
                <a:gd name="T40" fmla="*/ 58 w 409"/>
                <a:gd name="T41" fmla="*/ 74 h 207"/>
                <a:gd name="T42" fmla="*/ 46 w 409"/>
                <a:gd name="T43" fmla="*/ 39 h 207"/>
                <a:gd name="T44" fmla="*/ 42 w 409"/>
                <a:gd name="T45" fmla="*/ 2 h 207"/>
                <a:gd name="T46" fmla="*/ 42 w 409"/>
                <a:gd name="T47" fmla="*/ 2 h 207"/>
                <a:gd name="T48" fmla="*/ 42 w 409"/>
                <a:gd name="T49" fmla="*/ 0 h 207"/>
                <a:gd name="T50" fmla="*/ 0 w 409"/>
                <a:gd name="T51" fmla="*/ 0 h 207"/>
                <a:gd name="T52" fmla="*/ 0 w 409"/>
                <a:gd name="T53" fmla="*/ 2 h 207"/>
                <a:gd name="T54" fmla="*/ 0 w 409"/>
                <a:gd name="T55" fmla="*/ 2 h 207"/>
                <a:gd name="T56" fmla="*/ 3 w 409"/>
                <a:gd name="T57" fmla="*/ 44 h 207"/>
                <a:gd name="T58" fmla="*/ 15 w 409"/>
                <a:gd name="T59" fmla="*/ 83 h 207"/>
                <a:gd name="T60" fmla="*/ 34 w 409"/>
                <a:gd name="T61" fmla="*/ 117 h 207"/>
                <a:gd name="T62" fmla="*/ 60 w 409"/>
                <a:gd name="T63" fmla="*/ 147 h 207"/>
                <a:gd name="T64" fmla="*/ 90 w 409"/>
                <a:gd name="T65" fmla="*/ 173 h 207"/>
                <a:gd name="T66" fmla="*/ 124 w 409"/>
                <a:gd name="T67" fmla="*/ 191 h 207"/>
                <a:gd name="T68" fmla="*/ 163 w 409"/>
                <a:gd name="T69" fmla="*/ 203 h 207"/>
                <a:gd name="T70" fmla="*/ 204 w 409"/>
                <a:gd name="T7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9" name="Group 33"/>
          <p:cNvGrpSpPr>
            <a:grpSpLocks/>
          </p:cNvGrpSpPr>
          <p:nvPr/>
        </p:nvGrpSpPr>
        <p:grpSpPr bwMode="auto">
          <a:xfrm>
            <a:off x="3608388" y="2720975"/>
            <a:ext cx="1660525" cy="1612900"/>
            <a:chOff x="2457" y="2000"/>
            <a:chExt cx="901" cy="888"/>
          </a:xfrm>
        </p:grpSpPr>
        <p:pic>
          <p:nvPicPr>
            <p:cNvPr id="24610" name="Picture 34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11" name="Oval 35"/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13" name="Group 3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24614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4615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6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7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8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19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4620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1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2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3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624" name="Text Box 48"/>
          <p:cNvSpPr txBox="1">
            <a:spLocks noChangeArrowheads="1"/>
          </p:cNvSpPr>
          <p:nvPr/>
        </p:nvSpPr>
        <p:spPr bwMode="gray">
          <a:xfrm>
            <a:off x="3787775" y="3134989"/>
            <a:ext cx="1289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80808"/>
                </a:solidFill>
              </a:rPr>
              <a:t>Android Platform</a:t>
            </a:r>
            <a:endParaRPr lang="en-US" sz="20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1028</TotalTime>
  <Words>569</Words>
  <Application>Microsoft Office PowerPoint</Application>
  <PresentationFormat>On-screen Show (4:3)</PresentationFormat>
  <Paragraphs>190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400TGp_globalcity_light_ani</vt:lpstr>
      <vt:lpstr>Visio</vt:lpstr>
      <vt:lpstr>Supervisor: Mr.Huỳnh Anh Dũng  Students:  Nguyễn  Công Tuyến Nguyễn Cảnh Phương Phạm Thị Hằng Bùi Thị Huệ Trần Đức Bình Nguyễn Ngọc Long</vt:lpstr>
      <vt:lpstr>Contents</vt:lpstr>
      <vt:lpstr>Part 1: Introduction</vt:lpstr>
      <vt:lpstr>Development Team</vt:lpstr>
      <vt:lpstr>Background</vt:lpstr>
      <vt:lpstr>Literature Review</vt:lpstr>
      <vt:lpstr>PowerPoint Presentation</vt:lpstr>
      <vt:lpstr>PowerPoint Presentation</vt:lpstr>
      <vt:lpstr>Ideal</vt:lpstr>
      <vt:lpstr>Our Product</vt:lpstr>
      <vt:lpstr>Part 2: Software Project Management Plan</vt:lpstr>
      <vt:lpstr>Project overview : Front-end</vt:lpstr>
      <vt:lpstr>The proposed system – Back-end</vt:lpstr>
      <vt:lpstr>Process</vt:lpstr>
      <vt:lpstr>Role and responsibilities</vt:lpstr>
      <vt:lpstr> Environment - Hardware</vt:lpstr>
      <vt:lpstr>Environment -Software</vt:lpstr>
      <vt:lpstr>Project Plan</vt:lpstr>
      <vt:lpstr>Part 3: System Requirement Specifications</vt:lpstr>
      <vt:lpstr>User Requirement</vt:lpstr>
      <vt:lpstr>System requirements</vt:lpstr>
      <vt:lpstr>Non-functional requirements</vt:lpstr>
      <vt:lpstr>Part 4: Software Design Description</vt:lpstr>
      <vt:lpstr>Architectural Design</vt:lpstr>
      <vt:lpstr>Component Diagram</vt:lpstr>
      <vt:lpstr>Detailed design</vt:lpstr>
      <vt:lpstr>Detail Design</vt:lpstr>
      <vt:lpstr>PowerPoint Presentation</vt:lpstr>
      <vt:lpstr>PowerPoint Presentation</vt:lpstr>
      <vt:lpstr>Part 5: Implementation</vt:lpstr>
      <vt:lpstr>Tool</vt:lpstr>
      <vt:lpstr>Coding convention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Supervisor: Mr.Huỳnh Anh Dũng</dc:title>
  <dc:creator>HangPT</dc:creator>
  <cp:lastModifiedBy>PhuongNC</cp:lastModifiedBy>
  <cp:revision>92</cp:revision>
  <dcterms:created xsi:type="dcterms:W3CDTF">2011-08-17T01:33:06Z</dcterms:created>
  <dcterms:modified xsi:type="dcterms:W3CDTF">2011-08-18T06:26:46Z</dcterms:modified>
</cp:coreProperties>
</file>