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0"/>
  </p:handoutMasterIdLst>
  <p:sldIdLst>
    <p:sldId id="276" r:id="rId2"/>
    <p:sldId id="257" r:id="rId3"/>
    <p:sldId id="258" r:id="rId4"/>
    <p:sldId id="277" r:id="rId5"/>
    <p:sldId id="278" r:id="rId6"/>
    <p:sldId id="293" r:id="rId7"/>
    <p:sldId id="280" r:id="rId8"/>
    <p:sldId id="281" r:id="rId9"/>
    <p:sldId id="282" r:id="rId10"/>
    <p:sldId id="296" r:id="rId11"/>
    <p:sldId id="283" r:id="rId12"/>
    <p:sldId id="284" r:id="rId13"/>
    <p:sldId id="285" r:id="rId14"/>
    <p:sldId id="308" r:id="rId15"/>
    <p:sldId id="309" r:id="rId16"/>
    <p:sldId id="312" r:id="rId17"/>
    <p:sldId id="313" r:id="rId18"/>
    <p:sldId id="314" r:id="rId19"/>
    <p:sldId id="294" r:id="rId20"/>
    <p:sldId id="288" r:id="rId21"/>
    <p:sldId id="289" r:id="rId22"/>
    <p:sldId id="295" r:id="rId23"/>
    <p:sldId id="297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291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275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AA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8" autoAdjust="0"/>
    <p:restoredTop sz="94660"/>
  </p:normalViewPr>
  <p:slideViewPr>
    <p:cSldViewPr>
      <p:cViewPr varScale="1">
        <p:scale>
          <a:sx n="68" d="100"/>
          <a:sy n="68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366F3-676F-4924-926E-DF5F1283CF4A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81274AC4-066B-481B-9E2A-D11D174CED4E}">
      <dgm:prSet phldrT="[Text]" custT="1"/>
      <dgm:spPr>
        <a:ln>
          <a:solidFill>
            <a:srgbClr val="6CA5D8"/>
          </a:solidFill>
        </a:ln>
      </dgm:spPr>
      <dgm:t>
        <a:bodyPr/>
        <a:lstStyle/>
        <a:p>
          <a:r>
            <a:rPr lang="en-US" sz="1800" b="1" dirty="0" smtClean="0"/>
            <a:t>Module design</a:t>
          </a:r>
          <a:endParaRPr lang="en-US" sz="1800" b="1" dirty="0"/>
        </a:p>
      </dgm:t>
    </dgm:pt>
    <dgm:pt modelId="{936CEA3B-25A6-4427-9B84-5410368E377A}" type="parTrans" cxnId="{F6488A0E-52D3-448B-87F5-B28F6756C38A}">
      <dgm:prSet/>
      <dgm:spPr/>
      <dgm:t>
        <a:bodyPr/>
        <a:lstStyle/>
        <a:p>
          <a:endParaRPr lang="en-US"/>
        </a:p>
      </dgm:t>
    </dgm:pt>
    <dgm:pt modelId="{6E9CB6CD-3A57-4382-84D3-84A219709BEE}" type="sibTrans" cxnId="{F6488A0E-52D3-448B-87F5-B28F6756C38A}">
      <dgm:prSet/>
      <dgm:spPr/>
      <dgm:t>
        <a:bodyPr/>
        <a:lstStyle/>
        <a:p>
          <a:endParaRPr lang="en-US"/>
        </a:p>
      </dgm:t>
    </dgm:pt>
    <dgm:pt modelId="{9B9F96E6-A00C-4707-B5E8-C40862215C95}">
      <dgm:prSet phldrT="[Text]" custT="1"/>
      <dgm:spPr>
        <a:ln>
          <a:solidFill>
            <a:srgbClr val="6CA5D8"/>
          </a:solidFill>
        </a:ln>
      </dgm:spPr>
      <dgm:t>
        <a:bodyPr/>
        <a:lstStyle/>
        <a:p>
          <a:r>
            <a:rPr lang="en-US" sz="1800" b="1" dirty="0" smtClean="0"/>
            <a:t>Acceptance</a:t>
          </a:r>
          <a:endParaRPr lang="en-US" sz="1800" b="1" dirty="0"/>
        </a:p>
      </dgm:t>
    </dgm:pt>
    <dgm:pt modelId="{6F4349EF-2234-473D-A18B-39250FD3C499}" type="parTrans" cxnId="{E8BE30CA-95E1-43CD-A3CD-2A75C9D0D3BE}">
      <dgm:prSet/>
      <dgm:spPr/>
      <dgm:t>
        <a:bodyPr/>
        <a:lstStyle/>
        <a:p>
          <a:endParaRPr lang="en-US"/>
        </a:p>
      </dgm:t>
    </dgm:pt>
    <dgm:pt modelId="{9A2931D0-EB70-41F9-8061-59C1A2EBF4F2}" type="sibTrans" cxnId="{E8BE30CA-95E1-43CD-A3CD-2A75C9D0D3BE}">
      <dgm:prSet/>
      <dgm:spPr/>
      <dgm:t>
        <a:bodyPr/>
        <a:lstStyle/>
        <a:p>
          <a:endParaRPr lang="en-US"/>
        </a:p>
      </dgm:t>
    </dgm:pt>
    <dgm:pt modelId="{137CF0B1-7125-4241-BE3D-AB73E2A88A94}">
      <dgm:prSet phldrT="[Text]" custT="1"/>
      <dgm:spPr>
        <a:ln>
          <a:solidFill>
            <a:srgbClr val="6CA5D8"/>
          </a:solidFill>
        </a:ln>
      </dgm:spPr>
      <dgm:t>
        <a:bodyPr/>
        <a:lstStyle/>
        <a:p>
          <a:r>
            <a:rPr lang="en-US" sz="1800" b="1" dirty="0" smtClean="0"/>
            <a:t>System</a:t>
          </a:r>
          <a:endParaRPr lang="en-US" sz="1800" b="1" dirty="0"/>
        </a:p>
      </dgm:t>
    </dgm:pt>
    <dgm:pt modelId="{8039A732-5E1E-4C0C-9F48-4E56F9F90CD0}" type="parTrans" cxnId="{EA2F048D-93E6-4673-ACE6-9E936AD27D39}">
      <dgm:prSet/>
      <dgm:spPr/>
      <dgm:t>
        <a:bodyPr/>
        <a:lstStyle/>
        <a:p>
          <a:endParaRPr lang="en-US"/>
        </a:p>
      </dgm:t>
    </dgm:pt>
    <dgm:pt modelId="{87835E0B-C3CF-4476-9B0F-1265194F8DA2}" type="sibTrans" cxnId="{EA2F048D-93E6-4673-ACE6-9E936AD27D39}">
      <dgm:prSet/>
      <dgm:spPr/>
      <dgm:t>
        <a:bodyPr/>
        <a:lstStyle/>
        <a:p>
          <a:endParaRPr lang="en-US"/>
        </a:p>
      </dgm:t>
    </dgm:pt>
    <dgm:pt modelId="{A34AE33E-B1CA-4B7C-A533-DEA9899B1777}">
      <dgm:prSet phldrT="[Text]" custT="1"/>
      <dgm:spPr>
        <a:ln>
          <a:solidFill>
            <a:srgbClr val="6CA5D8"/>
          </a:solidFill>
        </a:ln>
      </dgm:spPr>
      <dgm:t>
        <a:bodyPr/>
        <a:lstStyle/>
        <a:p>
          <a:r>
            <a:rPr lang="en-US" sz="1800" b="1" dirty="0" smtClean="0"/>
            <a:t>Integration</a:t>
          </a:r>
          <a:endParaRPr lang="en-US" sz="1800" b="1" dirty="0"/>
        </a:p>
      </dgm:t>
    </dgm:pt>
    <dgm:pt modelId="{EB78487E-D5FB-4E48-A964-44B4C529B380}" type="parTrans" cxnId="{ADCD1658-226B-4F82-89D1-948228BF2CA0}">
      <dgm:prSet/>
      <dgm:spPr/>
      <dgm:t>
        <a:bodyPr/>
        <a:lstStyle/>
        <a:p>
          <a:endParaRPr lang="en-US"/>
        </a:p>
      </dgm:t>
    </dgm:pt>
    <dgm:pt modelId="{4348220C-DF69-4586-B0CE-461F3EFACC9A}" type="sibTrans" cxnId="{ADCD1658-226B-4F82-89D1-948228BF2CA0}">
      <dgm:prSet/>
      <dgm:spPr/>
      <dgm:t>
        <a:bodyPr/>
        <a:lstStyle/>
        <a:p>
          <a:endParaRPr lang="en-US"/>
        </a:p>
      </dgm:t>
    </dgm:pt>
    <dgm:pt modelId="{1BBD679E-AE49-4EFA-AE1A-FCDC7D4D7E26}">
      <dgm:prSet phldrT="[Text]" custT="1"/>
      <dgm:spPr>
        <a:ln>
          <a:solidFill>
            <a:srgbClr val="6CA5D8"/>
          </a:solidFill>
        </a:ln>
      </dgm:spPr>
      <dgm:t>
        <a:bodyPr/>
        <a:lstStyle/>
        <a:p>
          <a:r>
            <a:rPr lang="en-US" sz="1800" b="1" dirty="0" smtClean="0"/>
            <a:t>Unit</a:t>
          </a:r>
          <a:endParaRPr lang="en-US" sz="1800" b="1" dirty="0"/>
        </a:p>
      </dgm:t>
    </dgm:pt>
    <dgm:pt modelId="{DCFC521D-FE77-46C0-8DB2-402015309F19}" type="parTrans" cxnId="{E3B18D51-E5EA-4B9B-A14D-F34C7F34D172}">
      <dgm:prSet/>
      <dgm:spPr/>
      <dgm:t>
        <a:bodyPr/>
        <a:lstStyle/>
        <a:p>
          <a:endParaRPr lang="en-US"/>
        </a:p>
      </dgm:t>
    </dgm:pt>
    <dgm:pt modelId="{8A2A4967-2FB9-4D1A-932C-20A623D85F49}" type="sibTrans" cxnId="{E3B18D51-E5EA-4B9B-A14D-F34C7F34D172}">
      <dgm:prSet/>
      <dgm:spPr/>
      <dgm:t>
        <a:bodyPr/>
        <a:lstStyle/>
        <a:p>
          <a:endParaRPr lang="en-US"/>
        </a:p>
      </dgm:t>
    </dgm:pt>
    <dgm:pt modelId="{EE62B2E3-2056-45E5-95DC-D52ACA66416A}">
      <dgm:prSet phldrT="[Text]" custT="1"/>
      <dgm:spPr>
        <a:ln>
          <a:solidFill>
            <a:srgbClr val="6CA5D8"/>
          </a:solidFill>
        </a:ln>
      </dgm:spPr>
      <dgm:t>
        <a:bodyPr/>
        <a:lstStyle/>
        <a:p>
          <a:r>
            <a:rPr lang="en-US" sz="1800" b="1" dirty="0" smtClean="0"/>
            <a:t>Requirements</a:t>
          </a:r>
          <a:endParaRPr lang="en-US" sz="1800" b="1" dirty="0"/>
        </a:p>
      </dgm:t>
    </dgm:pt>
    <dgm:pt modelId="{D73FEFA8-857A-4694-855F-3A8716646C61}" type="parTrans" cxnId="{799D29E9-7350-4BBE-8ACE-E58F6806CFB2}">
      <dgm:prSet/>
      <dgm:spPr/>
      <dgm:t>
        <a:bodyPr/>
        <a:lstStyle/>
        <a:p>
          <a:endParaRPr lang="en-US"/>
        </a:p>
      </dgm:t>
    </dgm:pt>
    <dgm:pt modelId="{E5217D47-2BBC-4847-A3B6-5BD3B4F5015B}" type="sibTrans" cxnId="{799D29E9-7350-4BBE-8ACE-E58F6806CFB2}">
      <dgm:prSet/>
      <dgm:spPr/>
      <dgm:t>
        <a:bodyPr/>
        <a:lstStyle/>
        <a:p>
          <a:endParaRPr lang="en-US"/>
        </a:p>
      </dgm:t>
    </dgm:pt>
    <dgm:pt modelId="{F82A2116-B546-4B37-AD57-7682E077E9D3}">
      <dgm:prSet phldrT="[Text]" custT="1"/>
      <dgm:spPr>
        <a:ln>
          <a:solidFill>
            <a:srgbClr val="6CA5D8"/>
          </a:solidFill>
        </a:ln>
      </dgm:spPr>
      <dgm:t>
        <a:bodyPr/>
        <a:lstStyle/>
        <a:p>
          <a:r>
            <a:rPr lang="en-US" sz="1800" b="1" dirty="0" smtClean="0"/>
            <a:t>System design</a:t>
          </a:r>
          <a:endParaRPr lang="en-US" sz="1800" b="1" dirty="0"/>
        </a:p>
      </dgm:t>
    </dgm:pt>
    <dgm:pt modelId="{63E654DD-E011-4209-B3A7-4F7FDBEC3265}" type="parTrans" cxnId="{BD77FEA1-03ED-438D-A538-59B65DAEF241}">
      <dgm:prSet/>
      <dgm:spPr/>
      <dgm:t>
        <a:bodyPr/>
        <a:lstStyle/>
        <a:p>
          <a:endParaRPr lang="en-US"/>
        </a:p>
      </dgm:t>
    </dgm:pt>
    <dgm:pt modelId="{FE1C3FDE-D7E2-4C34-9C3B-846534EF7029}" type="sibTrans" cxnId="{BD77FEA1-03ED-438D-A538-59B65DAEF241}">
      <dgm:prSet/>
      <dgm:spPr/>
      <dgm:t>
        <a:bodyPr/>
        <a:lstStyle/>
        <a:p>
          <a:endParaRPr lang="en-US"/>
        </a:p>
      </dgm:t>
    </dgm:pt>
    <dgm:pt modelId="{5F3A2CB6-4E35-4AD9-89E9-402716F27F10}">
      <dgm:prSet phldrT="[Text]" custT="1"/>
      <dgm:spPr>
        <a:ln>
          <a:solidFill>
            <a:srgbClr val="6CA5D8"/>
          </a:solidFill>
        </a:ln>
      </dgm:spPr>
      <dgm:t>
        <a:bodyPr/>
        <a:lstStyle/>
        <a:p>
          <a:r>
            <a:rPr lang="en-US" sz="1800" b="1" dirty="0" smtClean="0"/>
            <a:t>Architecture design </a:t>
          </a:r>
          <a:endParaRPr lang="en-US" sz="1800" b="1" dirty="0"/>
        </a:p>
      </dgm:t>
    </dgm:pt>
    <dgm:pt modelId="{336C55CA-55AC-485D-A781-FBBDFE4E8973}" type="parTrans" cxnId="{5284249D-E27F-402B-9789-488D94440253}">
      <dgm:prSet/>
      <dgm:spPr/>
      <dgm:t>
        <a:bodyPr/>
        <a:lstStyle/>
        <a:p>
          <a:endParaRPr lang="en-US"/>
        </a:p>
      </dgm:t>
    </dgm:pt>
    <dgm:pt modelId="{8AEB33DF-2692-4F76-A664-6F76A732C873}" type="sibTrans" cxnId="{5284249D-E27F-402B-9789-488D94440253}">
      <dgm:prSet/>
      <dgm:spPr/>
      <dgm:t>
        <a:bodyPr/>
        <a:lstStyle/>
        <a:p>
          <a:endParaRPr lang="en-US"/>
        </a:p>
      </dgm:t>
    </dgm:pt>
    <dgm:pt modelId="{6EB1C691-E8BB-4223-9EC6-C026B5771B53}">
      <dgm:prSet phldrT="[Text]" custT="1"/>
      <dgm:spPr>
        <a:ln>
          <a:solidFill>
            <a:srgbClr val="6CA5D8"/>
          </a:solidFill>
        </a:ln>
      </dgm:spPr>
      <dgm:t>
        <a:bodyPr/>
        <a:lstStyle/>
        <a:p>
          <a:r>
            <a:rPr lang="en-US" sz="1800" b="1" dirty="0" smtClean="0"/>
            <a:t>Coding</a:t>
          </a:r>
          <a:endParaRPr lang="en-US" sz="1800" b="1" dirty="0"/>
        </a:p>
      </dgm:t>
    </dgm:pt>
    <dgm:pt modelId="{1212D0E5-25FF-4A1C-A66B-5CBDEAB3DDC4}" type="parTrans" cxnId="{1A32EAF1-E787-46D4-858B-345865572C33}">
      <dgm:prSet/>
      <dgm:spPr/>
      <dgm:t>
        <a:bodyPr/>
        <a:lstStyle/>
        <a:p>
          <a:endParaRPr lang="en-US"/>
        </a:p>
      </dgm:t>
    </dgm:pt>
    <dgm:pt modelId="{8619029A-402C-49B1-B3AD-98D2B6373B60}" type="sibTrans" cxnId="{1A32EAF1-E787-46D4-858B-345865572C33}">
      <dgm:prSet/>
      <dgm:spPr/>
      <dgm:t>
        <a:bodyPr/>
        <a:lstStyle/>
        <a:p>
          <a:endParaRPr lang="en-US"/>
        </a:p>
      </dgm:t>
    </dgm:pt>
    <dgm:pt modelId="{99B1A6A9-6970-48D4-B264-601DFEA31164}" type="pres">
      <dgm:prSet presAssocID="{1B3366F3-676F-4924-926E-DF5F1283CF4A}" presName="compositeShape" presStyleCnt="0">
        <dgm:presLayoutVars>
          <dgm:dir/>
          <dgm:resizeHandles/>
        </dgm:presLayoutVars>
      </dgm:prSet>
      <dgm:spPr/>
    </dgm:pt>
    <dgm:pt modelId="{D82DFB41-EC04-4EBB-9BDF-4ADB12A654E7}" type="pres">
      <dgm:prSet presAssocID="{1B3366F3-676F-4924-926E-DF5F1283CF4A}" presName="pyramid" presStyleLbl="node1" presStyleIdx="0" presStyleCnt="1" custAng="10800000" custScaleX="90301" custScaleY="96923" custLinFactNeighborX="699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476532EF-EA84-43D1-9BD3-0E49DD49D775}" type="pres">
      <dgm:prSet presAssocID="{1B3366F3-676F-4924-926E-DF5F1283CF4A}" presName="theList" presStyleCnt="0"/>
      <dgm:spPr/>
    </dgm:pt>
    <dgm:pt modelId="{C86912F0-2B5D-4FA2-B12A-4F7BC1A439D6}" type="pres">
      <dgm:prSet presAssocID="{9B9F96E6-A00C-4707-B5E8-C40862215C95}" presName="aNode" presStyleLbl="fgAcc1" presStyleIdx="0" presStyleCnt="9" custScaleX="85264" custLinFactY="33495" custLinFactNeighborX="3256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532E7-348D-45F6-BFA6-00830746CBF1}" type="pres">
      <dgm:prSet presAssocID="{9B9F96E6-A00C-4707-B5E8-C40862215C95}" presName="aSpace" presStyleCnt="0"/>
      <dgm:spPr/>
    </dgm:pt>
    <dgm:pt modelId="{F1C7AC54-9E92-4B71-8F3B-CB94841AC40F}" type="pres">
      <dgm:prSet presAssocID="{137CF0B1-7125-4241-BE3D-AB73E2A88A94}" presName="aNode" presStyleLbl="fgAcc1" presStyleIdx="1" presStyleCnt="9" custScaleX="85264" custLinFactY="140492" custLinFactNeighborX="27829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E336A-6E1B-4A36-9AFD-DF6669855C3C}" type="pres">
      <dgm:prSet presAssocID="{137CF0B1-7125-4241-BE3D-AB73E2A88A94}" presName="aSpace" presStyleCnt="0"/>
      <dgm:spPr/>
    </dgm:pt>
    <dgm:pt modelId="{63903D4D-D4D7-4AF7-83C8-C011ADAA08A8}" type="pres">
      <dgm:prSet presAssocID="{A34AE33E-B1CA-4B7C-A533-DEA9899B1777}" presName="aNode" presStyleLbl="fgAcc1" presStyleIdx="2" presStyleCnt="9" custScaleX="85264" custLinFactY="270326" custLinFactNeighborX="20728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2D5A9-0DC8-4791-B10F-75F1D04B8477}" type="pres">
      <dgm:prSet presAssocID="{A34AE33E-B1CA-4B7C-A533-DEA9899B1777}" presName="aSpace" presStyleCnt="0"/>
      <dgm:spPr/>
    </dgm:pt>
    <dgm:pt modelId="{AD5BA264-4B75-4B18-AC91-A0F738F32776}" type="pres">
      <dgm:prSet presAssocID="{1BBD679E-AE49-4EFA-AE1A-FCDC7D4D7E26}" presName="aNode" presStyleLbl="fgAcc1" presStyleIdx="3" presStyleCnt="9" custScaleX="80417" custLinFactY="398478" custLinFactNeighborX="11261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C7656-A7A0-45CD-AC4E-4FE04BF348A2}" type="pres">
      <dgm:prSet presAssocID="{1BBD679E-AE49-4EFA-AE1A-FCDC7D4D7E26}" presName="aSpace" presStyleCnt="0"/>
      <dgm:spPr/>
    </dgm:pt>
    <dgm:pt modelId="{B532C1A2-AE05-44FD-8D69-1925ED72BDC4}" type="pres">
      <dgm:prSet presAssocID="{EE62B2E3-2056-45E5-95DC-D52ACA66416A}" presName="aNode" presStyleLbl="fgAcc1" presStyleIdx="4" presStyleCnt="9" custScaleX="83317" custLinFactX="-10366" custLinFactY="-358182" custLinFactNeighborX="-100000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CBE57-D860-457B-A313-5C3724EFADB9}" type="pres">
      <dgm:prSet presAssocID="{EE62B2E3-2056-45E5-95DC-D52ACA66416A}" presName="aSpace" presStyleCnt="0"/>
      <dgm:spPr/>
    </dgm:pt>
    <dgm:pt modelId="{274AEC31-CD56-47AC-A6B9-A8C5E08C784C}" type="pres">
      <dgm:prSet presAssocID="{F82A2116-B546-4B37-AD57-7682E077E9D3}" presName="aNode" presStyleLbl="fgAcc1" presStyleIdx="5" presStyleCnt="9" custScaleX="83317" custLinFactX="-3742" custLinFactY="-245326" custLinFactNeighborX="-100000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8A200-55BF-422D-BAF7-26C141848090}" type="pres">
      <dgm:prSet presAssocID="{F82A2116-B546-4B37-AD57-7682E077E9D3}" presName="aSpace" presStyleCnt="0"/>
      <dgm:spPr/>
    </dgm:pt>
    <dgm:pt modelId="{BEA9886B-4D21-41EE-BF1C-B9DF35D0ECB4}" type="pres">
      <dgm:prSet presAssocID="{5F3A2CB6-4E35-4AD9-89E9-402716F27F10}" presName="aNode" presStyleLbl="fgAcc1" presStyleIdx="6" presStyleCnt="9" custScaleX="83504" custLinFactY="-117174" custLinFactNeighborX="-9607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F8E25-06F9-4443-B77B-A1284F351F4D}" type="pres">
      <dgm:prSet presAssocID="{5F3A2CB6-4E35-4AD9-89E9-402716F27F10}" presName="aSpace" presStyleCnt="0"/>
      <dgm:spPr/>
    </dgm:pt>
    <dgm:pt modelId="{36DD4ACA-B98A-4C7A-87E2-1E6FF90AD85B}" type="pres">
      <dgm:prSet presAssocID="{81274AC4-066B-481B-9E2A-D11D174CED4E}" presName="aNode" presStyleLbl="fgAcc1" presStyleIdx="7" presStyleCnt="9" custScaleX="77444" custLinFactNeighborX="-87267" custLinFactNeighborY="-25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A1447-3AA6-4843-B827-C891847BF131}" type="pres">
      <dgm:prSet presAssocID="{81274AC4-066B-481B-9E2A-D11D174CED4E}" presName="aSpace" presStyleCnt="0"/>
      <dgm:spPr/>
    </dgm:pt>
    <dgm:pt modelId="{68ACCDA1-77B8-484A-9AAF-98CC5CB8F53B}" type="pres">
      <dgm:prSet presAssocID="{6EB1C691-E8BB-4223-9EC6-C026B5771B53}" presName="aNode" presStyleLbl="fgAcc1" presStyleIdx="8" presStyleCnt="9" custScaleX="45093" custLinFactY="116764" custLinFactNeighborX="-3717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9C1EB-7CA9-47B2-9D76-80CB8C88F1A3}" type="pres">
      <dgm:prSet presAssocID="{6EB1C691-E8BB-4223-9EC6-C026B5771B53}" presName="aSpace" presStyleCnt="0"/>
      <dgm:spPr/>
    </dgm:pt>
  </dgm:ptLst>
  <dgm:cxnLst>
    <dgm:cxn modelId="{ADCD1658-226B-4F82-89D1-948228BF2CA0}" srcId="{1B3366F3-676F-4924-926E-DF5F1283CF4A}" destId="{A34AE33E-B1CA-4B7C-A533-DEA9899B1777}" srcOrd="2" destOrd="0" parTransId="{EB78487E-D5FB-4E48-A964-44B4C529B380}" sibTransId="{4348220C-DF69-4586-B0CE-461F3EFACC9A}"/>
    <dgm:cxn modelId="{15528CE9-FB9E-4702-A7D7-C037E0E741FF}" type="presOf" srcId="{9B9F96E6-A00C-4707-B5E8-C40862215C95}" destId="{C86912F0-2B5D-4FA2-B12A-4F7BC1A439D6}" srcOrd="0" destOrd="0" presId="urn:microsoft.com/office/officeart/2005/8/layout/pyramid2"/>
    <dgm:cxn modelId="{1A32EAF1-E787-46D4-858B-345865572C33}" srcId="{1B3366F3-676F-4924-926E-DF5F1283CF4A}" destId="{6EB1C691-E8BB-4223-9EC6-C026B5771B53}" srcOrd="8" destOrd="0" parTransId="{1212D0E5-25FF-4A1C-A66B-5CBDEAB3DDC4}" sibTransId="{8619029A-402C-49B1-B3AD-98D2B6373B60}"/>
    <dgm:cxn modelId="{1DC5842C-23FD-4525-BFFD-0FD23113ABA1}" type="presOf" srcId="{81274AC4-066B-481B-9E2A-D11D174CED4E}" destId="{36DD4ACA-B98A-4C7A-87E2-1E6FF90AD85B}" srcOrd="0" destOrd="0" presId="urn:microsoft.com/office/officeart/2005/8/layout/pyramid2"/>
    <dgm:cxn modelId="{CDDE466D-4C79-4B4E-AC38-A84BCC61230D}" type="presOf" srcId="{1BBD679E-AE49-4EFA-AE1A-FCDC7D4D7E26}" destId="{AD5BA264-4B75-4B18-AC91-A0F738F32776}" srcOrd="0" destOrd="0" presId="urn:microsoft.com/office/officeart/2005/8/layout/pyramid2"/>
    <dgm:cxn modelId="{E1ED61EE-9E1D-460F-B23F-A85BF2AF9EF9}" type="presOf" srcId="{F82A2116-B546-4B37-AD57-7682E077E9D3}" destId="{274AEC31-CD56-47AC-A6B9-A8C5E08C784C}" srcOrd="0" destOrd="0" presId="urn:microsoft.com/office/officeart/2005/8/layout/pyramid2"/>
    <dgm:cxn modelId="{EA2F048D-93E6-4673-ACE6-9E936AD27D39}" srcId="{1B3366F3-676F-4924-926E-DF5F1283CF4A}" destId="{137CF0B1-7125-4241-BE3D-AB73E2A88A94}" srcOrd="1" destOrd="0" parTransId="{8039A732-5E1E-4C0C-9F48-4E56F9F90CD0}" sibTransId="{87835E0B-C3CF-4476-9B0F-1265194F8DA2}"/>
    <dgm:cxn modelId="{5284249D-E27F-402B-9789-488D94440253}" srcId="{1B3366F3-676F-4924-926E-DF5F1283CF4A}" destId="{5F3A2CB6-4E35-4AD9-89E9-402716F27F10}" srcOrd="6" destOrd="0" parTransId="{336C55CA-55AC-485D-A781-FBBDFE4E8973}" sibTransId="{8AEB33DF-2692-4F76-A664-6F76A732C873}"/>
    <dgm:cxn modelId="{19CB1755-930A-497F-A7EB-D6EF1A11C52C}" type="presOf" srcId="{5F3A2CB6-4E35-4AD9-89E9-402716F27F10}" destId="{BEA9886B-4D21-41EE-BF1C-B9DF35D0ECB4}" srcOrd="0" destOrd="0" presId="urn:microsoft.com/office/officeart/2005/8/layout/pyramid2"/>
    <dgm:cxn modelId="{219FCC2F-94E7-4A30-9402-89DA002B292D}" type="presOf" srcId="{6EB1C691-E8BB-4223-9EC6-C026B5771B53}" destId="{68ACCDA1-77B8-484A-9AAF-98CC5CB8F53B}" srcOrd="0" destOrd="0" presId="urn:microsoft.com/office/officeart/2005/8/layout/pyramid2"/>
    <dgm:cxn modelId="{E8BE30CA-95E1-43CD-A3CD-2A75C9D0D3BE}" srcId="{1B3366F3-676F-4924-926E-DF5F1283CF4A}" destId="{9B9F96E6-A00C-4707-B5E8-C40862215C95}" srcOrd="0" destOrd="0" parTransId="{6F4349EF-2234-473D-A18B-39250FD3C499}" sibTransId="{9A2931D0-EB70-41F9-8061-59C1A2EBF4F2}"/>
    <dgm:cxn modelId="{F6488A0E-52D3-448B-87F5-B28F6756C38A}" srcId="{1B3366F3-676F-4924-926E-DF5F1283CF4A}" destId="{81274AC4-066B-481B-9E2A-D11D174CED4E}" srcOrd="7" destOrd="0" parTransId="{936CEA3B-25A6-4427-9B84-5410368E377A}" sibTransId="{6E9CB6CD-3A57-4382-84D3-84A219709BEE}"/>
    <dgm:cxn modelId="{E3B18D51-E5EA-4B9B-A14D-F34C7F34D172}" srcId="{1B3366F3-676F-4924-926E-DF5F1283CF4A}" destId="{1BBD679E-AE49-4EFA-AE1A-FCDC7D4D7E26}" srcOrd="3" destOrd="0" parTransId="{DCFC521D-FE77-46C0-8DB2-402015309F19}" sibTransId="{8A2A4967-2FB9-4D1A-932C-20A623D85F49}"/>
    <dgm:cxn modelId="{AB039B9F-7CB1-4A0A-8631-88B54FCB58AE}" type="presOf" srcId="{137CF0B1-7125-4241-BE3D-AB73E2A88A94}" destId="{F1C7AC54-9E92-4B71-8F3B-CB94841AC40F}" srcOrd="0" destOrd="0" presId="urn:microsoft.com/office/officeart/2005/8/layout/pyramid2"/>
    <dgm:cxn modelId="{3FABDCB7-4C59-48E9-BFC3-5A080AC33CFA}" type="presOf" srcId="{A34AE33E-B1CA-4B7C-A533-DEA9899B1777}" destId="{63903D4D-D4D7-4AF7-83C8-C011ADAA08A8}" srcOrd="0" destOrd="0" presId="urn:microsoft.com/office/officeart/2005/8/layout/pyramid2"/>
    <dgm:cxn modelId="{799D29E9-7350-4BBE-8ACE-E58F6806CFB2}" srcId="{1B3366F3-676F-4924-926E-DF5F1283CF4A}" destId="{EE62B2E3-2056-45E5-95DC-D52ACA66416A}" srcOrd="4" destOrd="0" parTransId="{D73FEFA8-857A-4694-855F-3A8716646C61}" sibTransId="{E5217D47-2BBC-4847-A3B6-5BD3B4F5015B}"/>
    <dgm:cxn modelId="{BD77FEA1-03ED-438D-A538-59B65DAEF241}" srcId="{1B3366F3-676F-4924-926E-DF5F1283CF4A}" destId="{F82A2116-B546-4B37-AD57-7682E077E9D3}" srcOrd="5" destOrd="0" parTransId="{63E654DD-E011-4209-B3A7-4F7FDBEC3265}" sibTransId="{FE1C3FDE-D7E2-4C34-9C3B-846534EF7029}"/>
    <dgm:cxn modelId="{8893E2D5-C877-480A-A0C5-37831476DA13}" type="presOf" srcId="{EE62B2E3-2056-45E5-95DC-D52ACA66416A}" destId="{B532C1A2-AE05-44FD-8D69-1925ED72BDC4}" srcOrd="0" destOrd="0" presId="urn:microsoft.com/office/officeart/2005/8/layout/pyramid2"/>
    <dgm:cxn modelId="{A52EAB1C-E40E-46FA-A797-8948E0824173}" type="presOf" srcId="{1B3366F3-676F-4924-926E-DF5F1283CF4A}" destId="{99B1A6A9-6970-48D4-B264-601DFEA31164}" srcOrd="0" destOrd="0" presId="urn:microsoft.com/office/officeart/2005/8/layout/pyramid2"/>
    <dgm:cxn modelId="{CE538305-6C1D-4997-94B3-48A8A5A17EA2}" type="presParOf" srcId="{99B1A6A9-6970-48D4-B264-601DFEA31164}" destId="{D82DFB41-EC04-4EBB-9BDF-4ADB12A654E7}" srcOrd="0" destOrd="0" presId="urn:microsoft.com/office/officeart/2005/8/layout/pyramid2"/>
    <dgm:cxn modelId="{8F2B4CA6-1494-4D4A-93AA-CDA05A80BFFA}" type="presParOf" srcId="{99B1A6A9-6970-48D4-B264-601DFEA31164}" destId="{476532EF-EA84-43D1-9BD3-0E49DD49D775}" srcOrd="1" destOrd="0" presId="urn:microsoft.com/office/officeart/2005/8/layout/pyramid2"/>
    <dgm:cxn modelId="{AA5D115D-7077-49CB-8AEA-06B4142D6E33}" type="presParOf" srcId="{476532EF-EA84-43D1-9BD3-0E49DD49D775}" destId="{C86912F0-2B5D-4FA2-B12A-4F7BC1A439D6}" srcOrd="0" destOrd="0" presId="urn:microsoft.com/office/officeart/2005/8/layout/pyramid2"/>
    <dgm:cxn modelId="{AEE6BE1C-C6C3-47A3-A20F-DB013100AB79}" type="presParOf" srcId="{476532EF-EA84-43D1-9BD3-0E49DD49D775}" destId="{C7C532E7-348D-45F6-BFA6-00830746CBF1}" srcOrd="1" destOrd="0" presId="urn:microsoft.com/office/officeart/2005/8/layout/pyramid2"/>
    <dgm:cxn modelId="{DF37B38C-6D30-47E2-B224-43342DCD65AD}" type="presParOf" srcId="{476532EF-EA84-43D1-9BD3-0E49DD49D775}" destId="{F1C7AC54-9E92-4B71-8F3B-CB94841AC40F}" srcOrd="2" destOrd="0" presId="urn:microsoft.com/office/officeart/2005/8/layout/pyramid2"/>
    <dgm:cxn modelId="{188A330E-B7C3-452B-8F79-5E8B6F21DE61}" type="presParOf" srcId="{476532EF-EA84-43D1-9BD3-0E49DD49D775}" destId="{F51E336A-6E1B-4A36-9AFD-DF6669855C3C}" srcOrd="3" destOrd="0" presId="urn:microsoft.com/office/officeart/2005/8/layout/pyramid2"/>
    <dgm:cxn modelId="{A363E33D-6A77-4949-A08C-3B7E95B6980A}" type="presParOf" srcId="{476532EF-EA84-43D1-9BD3-0E49DD49D775}" destId="{63903D4D-D4D7-4AF7-83C8-C011ADAA08A8}" srcOrd="4" destOrd="0" presId="urn:microsoft.com/office/officeart/2005/8/layout/pyramid2"/>
    <dgm:cxn modelId="{92B52885-2571-4A48-810A-B2723B12D6E2}" type="presParOf" srcId="{476532EF-EA84-43D1-9BD3-0E49DD49D775}" destId="{B052D5A9-0DC8-4791-B10F-75F1D04B8477}" srcOrd="5" destOrd="0" presId="urn:microsoft.com/office/officeart/2005/8/layout/pyramid2"/>
    <dgm:cxn modelId="{07E3EC1F-B159-4988-AA98-360BAC45BB60}" type="presParOf" srcId="{476532EF-EA84-43D1-9BD3-0E49DD49D775}" destId="{AD5BA264-4B75-4B18-AC91-A0F738F32776}" srcOrd="6" destOrd="0" presId="urn:microsoft.com/office/officeart/2005/8/layout/pyramid2"/>
    <dgm:cxn modelId="{04D7BE2C-2358-4A19-8364-B2F12B2025D9}" type="presParOf" srcId="{476532EF-EA84-43D1-9BD3-0E49DD49D775}" destId="{384C7656-A7A0-45CD-AC4E-4FE04BF348A2}" srcOrd="7" destOrd="0" presId="urn:microsoft.com/office/officeart/2005/8/layout/pyramid2"/>
    <dgm:cxn modelId="{BCF6825E-8F1A-4604-8FE6-3D72C4CFEA41}" type="presParOf" srcId="{476532EF-EA84-43D1-9BD3-0E49DD49D775}" destId="{B532C1A2-AE05-44FD-8D69-1925ED72BDC4}" srcOrd="8" destOrd="0" presId="urn:microsoft.com/office/officeart/2005/8/layout/pyramid2"/>
    <dgm:cxn modelId="{F9690D69-E3F9-4E40-A3C8-5C37AAFBB308}" type="presParOf" srcId="{476532EF-EA84-43D1-9BD3-0E49DD49D775}" destId="{E9CCBE57-D860-457B-A313-5C3724EFADB9}" srcOrd="9" destOrd="0" presId="urn:microsoft.com/office/officeart/2005/8/layout/pyramid2"/>
    <dgm:cxn modelId="{907D13FF-CD35-4CC7-B9C4-99B8566A041B}" type="presParOf" srcId="{476532EF-EA84-43D1-9BD3-0E49DD49D775}" destId="{274AEC31-CD56-47AC-A6B9-A8C5E08C784C}" srcOrd="10" destOrd="0" presId="urn:microsoft.com/office/officeart/2005/8/layout/pyramid2"/>
    <dgm:cxn modelId="{33DCDFE1-8254-4EE5-8214-3EE89CEF3DB0}" type="presParOf" srcId="{476532EF-EA84-43D1-9BD3-0E49DD49D775}" destId="{1718A200-55BF-422D-BAF7-26C141848090}" srcOrd="11" destOrd="0" presId="urn:microsoft.com/office/officeart/2005/8/layout/pyramid2"/>
    <dgm:cxn modelId="{41FC8D1D-BF6A-4EF9-BEC9-198C5322B6DF}" type="presParOf" srcId="{476532EF-EA84-43D1-9BD3-0E49DD49D775}" destId="{BEA9886B-4D21-41EE-BF1C-B9DF35D0ECB4}" srcOrd="12" destOrd="0" presId="urn:microsoft.com/office/officeart/2005/8/layout/pyramid2"/>
    <dgm:cxn modelId="{5915E336-2731-4123-A641-2910FC632EE6}" type="presParOf" srcId="{476532EF-EA84-43D1-9BD3-0E49DD49D775}" destId="{A6BF8E25-06F9-4443-B77B-A1284F351F4D}" srcOrd="13" destOrd="0" presId="urn:microsoft.com/office/officeart/2005/8/layout/pyramid2"/>
    <dgm:cxn modelId="{16BD9E52-36A7-4481-BAC3-0383FC1F11E1}" type="presParOf" srcId="{476532EF-EA84-43D1-9BD3-0E49DD49D775}" destId="{36DD4ACA-B98A-4C7A-87E2-1E6FF90AD85B}" srcOrd="14" destOrd="0" presId="urn:microsoft.com/office/officeart/2005/8/layout/pyramid2"/>
    <dgm:cxn modelId="{068585B1-E009-4F3B-851B-2D676A53466E}" type="presParOf" srcId="{476532EF-EA84-43D1-9BD3-0E49DD49D775}" destId="{E2AA1447-3AA6-4843-B827-C891847BF131}" srcOrd="15" destOrd="0" presId="urn:microsoft.com/office/officeart/2005/8/layout/pyramid2"/>
    <dgm:cxn modelId="{094974A9-8446-48FF-84DF-03ACA1237901}" type="presParOf" srcId="{476532EF-EA84-43D1-9BD3-0E49DD49D775}" destId="{68ACCDA1-77B8-484A-9AAF-98CC5CB8F53B}" srcOrd="16" destOrd="0" presId="urn:microsoft.com/office/officeart/2005/8/layout/pyramid2"/>
    <dgm:cxn modelId="{107CC09B-E23B-4AFE-A932-68F7D77D6860}" type="presParOf" srcId="{476532EF-EA84-43D1-9BD3-0E49DD49D775}" destId="{32A9C1EB-7CA9-47B2-9D76-80CB8C88F1A3}" srcOrd="1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2DFB41-EC04-4EBB-9BDF-4ADB12A654E7}">
      <dsp:nvSpPr>
        <dsp:cNvPr id="0" name=""/>
        <dsp:cNvSpPr/>
      </dsp:nvSpPr>
      <dsp:spPr>
        <a:xfrm rot="10800000">
          <a:off x="1417483" y="73299"/>
          <a:ext cx="4302264" cy="4617760"/>
        </a:xfrm>
        <a:prstGeom prst="triangl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C86912F0-2B5D-4FA2-B12A-4F7BC1A439D6}">
      <dsp:nvSpPr>
        <dsp:cNvPr id="0" name=""/>
        <dsp:cNvSpPr/>
      </dsp:nvSpPr>
      <dsp:spPr>
        <a:xfrm>
          <a:off x="4471914" y="649766"/>
          <a:ext cx="2640484" cy="376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Acceptance</a:t>
          </a:r>
          <a:endParaRPr lang="en-US" sz="1800" b="1" kern="1200" dirty="0"/>
        </a:p>
      </dsp:txBody>
      <dsp:txXfrm>
        <a:off x="4471914" y="649766"/>
        <a:ext cx="2640484" cy="376403"/>
      </dsp:txXfrm>
    </dsp:sp>
    <dsp:sp modelId="{F1C7AC54-9E92-4B71-8F3B-CB94841AC40F}">
      <dsp:nvSpPr>
        <dsp:cNvPr id="0" name=""/>
        <dsp:cNvSpPr/>
      </dsp:nvSpPr>
      <dsp:spPr>
        <a:xfrm>
          <a:off x="4325341" y="1523009"/>
          <a:ext cx="2640484" cy="376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System</a:t>
          </a:r>
          <a:endParaRPr lang="en-US" sz="1800" b="1" kern="1200" dirty="0"/>
        </a:p>
      </dsp:txBody>
      <dsp:txXfrm>
        <a:off x="4325341" y="1523009"/>
        <a:ext cx="2640484" cy="376403"/>
      </dsp:txXfrm>
    </dsp:sp>
    <dsp:sp modelId="{63903D4D-D4D7-4AF7-83C8-C011ADAA08A8}">
      <dsp:nvSpPr>
        <dsp:cNvPr id="0" name=""/>
        <dsp:cNvSpPr/>
      </dsp:nvSpPr>
      <dsp:spPr>
        <a:xfrm>
          <a:off x="4105435" y="2482212"/>
          <a:ext cx="2640484" cy="376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Integration</a:t>
          </a:r>
          <a:endParaRPr lang="en-US" sz="1800" b="1" kern="1200" dirty="0"/>
        </a:p>
      </dsp:txBody>
      <dsp:txXfrm>
        <a:off x="4105435" y="2482212"/>
        <a:ext cx="2640484" cy="376403"/>
      </dsp:txXfrm>
    </dsp:sp>
    <dsp:sp modelId="{AD5BA264-4B75-4B18-AC91-A0F738F32776}">
      <dsp:nvSpPr>
        <dsp:cNvPr id="0" name=""/>
        <dsp:cNvSpPr/>
      </dsp:nvSpPr>
      <dsp:spPr>
        <a:xfrm>
          <a:off x="3887309" y="3435084"/>
          <a:ext cx="2490380" cy="376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Unit</a:t>
          </a:r>
          <a:endParaRPr lang="en-US" sz="1800" b="1" kern="1200" dirty="0"/>
        </a:p>
      </dsp:txBody>
      <dsp:txXfrm>
        <a:off x="3887309" y="3435084"/>
        <a:ext cx="2490380" cy="376403"/>
      </dsp:txXfrm>
    </dsp:sp>
    <dsp:sp modelId="{B532C1A2-AE05-44FD-8D69-1925ED72BDC4}">
      <dsp:nvSpPr>
        <dsp:cNvPr id="0" name=""/>
        <dsp:cNvSpPr/>
      </dsp:nvSpPr>
      <dsp:spPr>
        <a:xfrm>
          <a:off x="75819" y="634043"/>
          <a:ext cx="2580189" cy="376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Requirements</a:t>
          </a:r>
          <a:endParaRPr lang="en-US" sz="1800" b="1" kern="1200" dirty="0"/>
        </a:p>
      </dsp:txBody>
      <dsp:txXfrm>
        <a:off x="75819" y="634043"/>
        <a:ext cx="2580189" cy="376403"/>
      </dsp:txXfrm>
    </dsp:sp>
    <dsp:sp modelId="{274AEC31-CD56-47AC-A6B9-A8C5E08C784C}">
      <dsp:nvSpPr>
        <dsp:cNvPr id="0" name=""/>
        <dsp:cNvSpPr/>
      </dsp:nvSpPr>
      <dsp:spPr>
        <a:xfrm>
          <a:off x="280953" y="1529341"/>
          <a:ext cx="2580189" cy="376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System design</a:t>
          </a:r>
          <a:endParaRPr lang="en-US" sz="1800" b="1" kern="1200" dirty="0"/>
        </a:p>
      </dsp:txBody>
      <dsp:txXfrm>
        <a:off x="280953" y="1529341"/>
        <a:ext cx="2580189" cy="376403"/>
      </dsp:txXfrm>
    </dsp:sp>
    <dsp:sp modelId="{BEA9886B-4D21-41EE-BF1C-B9DF35D0ECB4}">
      <dsp:nvSpPr>
        <dsp:cNvPr id="0" name=""/>
        <dsp:cNvSpPr/>
      </dsp:nvSpPr>
      <dsp:spPr>
        <a:xfrm>
          <a:off x="515616" y="2482212"/>
          <a:ext cx="2585980" cy="376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Architecture design </a:t>
          </a:r>
          <a:endParaRPr lang="en-US" sz="1800" b="1" kern="1200" dirty="0"/>
        </a:p>
      </dsp:txBody>
      <dsp:txXfrm>
        <a:off x="515616" y="2482212"/>
        <a:ext cx="2585980" cy="376403"/>
      </dsp:txXfrm>
    </dsp:sp>
    <dsp:sp modelId="{36DD4ACA-B98A-4C7A-87E2-1E6FF90AD85B}">
      <dsp:nvSpPr>
        <dsp:cNvPr id="0" name=""/>
        <dsp:cNvSpPr/>
      </dsp:nvSpPr>
      <dsp:spPr>
        <a:xfrm>
          <a:off x="882095" y="3428758"/>
          <a:ext cx="2398312" cy="376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Module design</a:t>
          </a:r>
          <a:endParaRPr lang="en-US" sz="1800" b="1" kern="1200" dirty="0"/>
        </a:p>
      </dsp:txBody>
      <dsp:txXfrm>
        <a:off x="882095" y="3428758"/>
        <a:ext cx="2398312" cy="376403"/>
      </dsp:txXfrm>
    </dsp:sp>
    <dsp:sp modelId="{68ACCDA1-77B8-484A-9AAF-98CC5CB8F53B}">
      <dsp:nvSpPr>
        <dsp:cNvPr id="0" name=""/>
        <dsp:cNvSpPr/>
      </dsp:nvSpPr>
      <dsp:spPr>
        <a:xfrm>
          <a:off x="2934444" y="4387956"/>
          <a:ext cx="1396455" cy="376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A5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Coding</a:t>
          </a:r>
          <a:endParaRPr lang="en-US" sz="1800" b="1" kern="1200" dirty="0"/>
        </a:p>
      </dsp:txBody>
      <dsp:txXfrm>
        <a:off x="2934444" y="4387956"/>
        <a:ext cx="1396455" cy="376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94B3EB-8601-492F-B49C-C87DFE7ACB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fld id="{0154497D-7A27-4150-B1BA-D470DE12EF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0B786-F6A5-4DE2-90F1-5DED48AD8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E0D57-5053-4215-8E1B-AC5E8C1B1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E7C345A5-AC35-41AC-A04A-C343F27A4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62014DFD-FF2A-44E9-8A67-81C4ABAFC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796F-9245-4870-B7CC-990D1D5D2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BD5E9-1E3F-4488-BC03-B41A784A9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5D80E-05F3-4CDC-A3C4-32C65605C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B80AA-34B5-4123-B70C-A07AD5BB7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763E6-FDB0-47E4-9A46-B097B2221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8C590-A136-4EA2-9696-F61FA88D5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9F4B-0BB1-4D7E-AD99-30F5E2EF3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8C18F-A404-4FEA-BF73-827205665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7AB425F-C68D-494F-99F2-00CF1509E2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Admin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Admin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2286000" y="2057400"/>
            <a:ext cx="533400" cy="609600"/>
            <a:chOff x="4128" y="1920"/>
            <a:chExt cx="1010" cy="1104"/>
          </a:xfrm>
        </p:grpSpPr>
        <p:sp>
          <p:nvSpPr>
            <p:cNvPr id="72712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235934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gray">
          <a:xfrm>
            <a:off x="4267200" y="22098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Supervisor: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Mr. Tran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Binh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Duong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gray">
          <a:xfrm>
            <a:off x="3191272" y="2667000"/>
            <a:ext cx="27523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Students: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24056" y="5960368"/>
            <a:ext cx="288032" cy="288032"/>
          </a:xfrm>
          <a:prstGeom prst="rect">
            <a:avLst/>
          </a:prstGeom>
        </p:spPr>
        <p:txBody>
          <a:bodyPr/>
          <a:lstStyle/>
          <a:p>
            <a:fld id="{EF5540B1-005F-43B1-B2AF-F72152DEBC9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gray">
          <a:xfrm>
            <a:off x="5791200" y="3124200"/>
            <a:ext cx="33528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Nguyen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Huong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Thanh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Pham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Bich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Thuy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Nguyen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Thu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Huyen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gray">
          <a:xfrm>
            <a:off x="1905000" y="12954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Funny Contents Sharing Community</a:t>
            </a: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gray">
          <a:xfrm>
            <a:off x="3124200" y="3124200"/>
            <a:ext cx="27523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Nguyen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Tran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Minh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Duc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Dang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Tuan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Linh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Literature review – 9gag.com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712786" y="1828800"/>
            <a:ext cx="5014914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ltGray">
          <a:xfrm rot="5400000">
            <a:off x="546100" y="201612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712787" y="3048000"/>
            <a:ext cx="5014913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gray">
          <a:xfrm rot="5400000">
            <a:off x="552453" y="3235325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gray">
          <a:xfrm>
            <a:off x="850900" y="1762036"/>
            <a:ext cx="4787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Very famous at funny photo sharing network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850901" y="3200401"/>
            <a:ext cx="487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User can post, comment, rate content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712784" y="4191000"/>
            <a:ext cx="5014916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5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gray">
          <a:xfrm>
            <a:off x="927100" y="4267200"/>
            <a:ext cx="44917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Inappropriate with Vietnamese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98"/>
          <p:cNvGrpSpPr>
            <a:grpSpLocks/>
          </p:cNvGrpSpPr>
          <p:nvPr/>
        </p:nvGrpSpPr>
        <p:grpSpPr bwMode="auto">
          <a:xfrm>
            <a:off x="533400" y="4330700"/>
            <a:ext cx="393700" cy="393700"/>
            <a:chOff x="3071" y="1006"/>
            <a:chExt cx="416" cy="416"/>
          </a:xfrm>
        </p:grpSpPr>
        <p:sp>
          <p:nvSpPr>
            <p:cNvPr id="16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9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1" name="Picture 103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1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9" descr="C:\Users\ThuyShin\Desktop\9g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2887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 Proposal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533400" y="1371600"/>
            <a:ext cx="80010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16002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Specialized for Vietnamese users.</a:t>
            </a:r>
          </a:p>
          <a:p>
            <a:pPr algn="just"/>
            <a:r>
              <a:rPr lang="en-US" sz="2800" dirty="0" smtClean="0">
                <a:latin typeface="+mn-lt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Contribute from users.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Give more interesting. 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Make the system user-friendly. 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Have best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Products</a:t>
            </a:r>
            <a:endParaRPr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533400" y="1219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The main product of this project is a website:</a:t>
            </a:r>
            <a:endParaRPr lang="en-US" sz="2800" dirty="0">
              <a:latin typeface="+mn-lt"/>
            </a:endParaRPr>
          </a:p>
        </p:txBody>
      </p:sp>
      <p:pic>
        <p:nvPicPr>
          <p:cNvPr id="33" name="Picture 2" descr="C:\Users\Mr Kenjifo\Desktop\Images\Admin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6" y="2001055"/>
            <a:ext cx="32766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LinhDT\Desktop\chetcuoi.net\eleg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981200"/>
            <a:ext cx="4663998" cy="344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 2: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Process Management Plan</a:t>
            </a: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ltGray">
          <a:xfrm rot="5400000">
            <a:off x="-2270126" y="11699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ltGray">
          <a:xfrm rot="5400000" flipH="1">
            <a:off x="-1864518" y="16057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gray">
          <a:xfrm>
            <a:off x="2590800" y="2844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Process</a:t>
            </a:r>
          </a:p>
        </p:txBody>
      </p:sp>
      <p:sp>
        <p:nvSpPr>
          <p:cNvPr id="54" name="AutoShape 9"/>
          <p:cNvSpPr>
            <a:spLocks noChangeArrowheads="1"/>
          </p:cNvSpPr>
          <p:nvPr/>
        </p:nvSpPr>
        <p:spPr bwMode="gray">
          <a:xfrm>
            <a:off x="2286000" y="2034315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Environment</a:t>
            </a: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gray">
          <a:xfrm>
            <a:off x="1689100" y="1295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The proposed system</a:t>
            </a:r>
          </a:p>
        </p:txBody>
      </p:sp>
      <p:grpSp>
        <p:nvGrpSpPr>
          <p:cNvPr id="56" name="Group 11"/>
          <p:cNvGrpSpPr>
            <a:grpSpLocks/>
          </p:cNvGrpSpPr>
          <p:nvPr/>
        </p:nvGrpSpPr>
        <p:grpSpPr bwMode="auto">
          <a:xfrm>
            <a:off x="1371600" y="1315177"/>
            <a:ext cx="381000" cy="519245"/>
            <a:chOff x="2078" y="1387"/>
            <a:chExt cx="1615" cy="2201"/>
          </a:xfrm>
        </p:grpSpPr>
        <p:sp>
          <p:nvSpPr>
            <p:cNvPr id="57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1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1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3" name="Group 18"/>
          <p:cNvGrpSpPr>
            <a:grpSpLocks/>
          </p:cNvGrpSpPr>
          <p:nvPr/>
        </p:nvGrpSpPr>
        <p:grpSpPr bwMode="auto">
          <a:xfrm>
            <a:off x="1981200" y="2071555"/>
            <a:ext cx="381000" cy="519245"/>
            <a:chOff x="2078" y="1387"/>
            <a:chExt cx="1615" cy="2201"/>
          </a:xfrm>
        </p:grpSpPr>
        <p:sp>
          <p:nvSpPr>
            <p:cNvPr id="64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2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2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0" name="Group 25"/>
          <p:cNvGrpSpPr>
            <a:grpSpLocks/>
          </p:cNvGrpSpPr>
          <p:nvPr/>
        </p:nvGrpSpPr>
        <p:grpSpPr bwMode="auto">
          <a:xfrm>
            <a:off x="2044700" y="4357555"/>
            <a:ext cx="381000" cy="519245"/>
            <a:chOff x="2078" y="1387"/>
            <a:chExt cx="1615" cy="2201"/>
          </a:xfrm>
        </p:grpSpPr>
        <p:sp>
          <p:nvSpPr>
            <p:cNvPr id="71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8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Oval 30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Oval 3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7" name="Group 32"/>
          <p:cNvGrpSpPr>
            <a:grpSpLocks/>
          </p:cNvGrpSpPr>
          <p:nvPr/>
        </p:nvGrpSpPr>
        <p:grpSpPr bwMode="auto">
          <a:xfrm>
            <a:off x="2254250" y="2815232"/>
            <a:ext cx="381000" cy="519245"/>
            <a:chOff x="2078" y="1387"/>
            <a:chExt cx="1615" cy="2201"/>
          </a:xfrm>
        </p:grpSpPr>
        <p:sp>
          <p:nvSpPr>
            <p:cNvPr id="78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3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Oval 3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Oval 3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Oval 3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1" name="AutoShape 6"/>
          <p:cNvSpPr>
            <a:spLocks noChangeArrowheads="1"/>
          </p:cNvSpPr>
          <p:nvPr/>
        </p:nvSpPr>
        <p:spPr bwMode="gray">
          <a:xfrm>
            <a:off x="2590800" y="360131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Process Organization</a:t>
            </a:r>
          </a:p>
        </p:txBody>
      </p:sp>
      <p:grpSp>
        <p:nvGrpSpPr>
          <p:cNvPr id="92" name="Group 39"/>
          <p:cNvGrpSpPr>
            <a:grpSpLocks/>
          </p:cNvGrpSpPr>
          <p:nvPr/>
        </p:nvGrpSpPr>
        <p:grpSpPr bwMode="auto">
          <a:xfrm>
            <a:off x="2292350" y="3581400"/>
            <a:ext cx="355600" cy="519245"/>
            <a:chOff x="2078" y="1387"/>
            <a:chExt cx="1615" cy="2201"/>
          </a:xfrm>
        </p:grpSpPr>
        <p:sp>
          <p:nvSpPr>
            <p:cNvPr id="93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42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43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7" name="Oval 4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Oval 4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9" name="AutoShape 10"/>
          <p:cNvSpPr>
            <a:spLocks noChangeArrowheads="1"/>
          </p:cNvSpPr>
          <p:nvPr/>
        </p:nvSpPr>
        <p:spPr bwMode="gray">
          <a:xfrm>
            <a:off x="2362200" y="44084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Team work</a:t>
            </a:r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gray">
          <a:xfrm>
            <a:off x="1676400" y="5153025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Project planning</a:t>
            </a:r>
          </a:p>
        </p:txBody>
      </p:sp>
      <p:grpSp>
        <p:nvGrpSpPr>
          <p:cNvPr id="108" name="Group 18"/>
          <p:cNvGrpSpPr>
            <a:grpSpLocks/>
          </p:cNvGrpSpPr>
          <p:nvPr/>
        </p:nvGrpSpPr>
        <p:grpSpPr bwMode="auto">
          <a:xfrm>
            <a:off x="1371600" y="5190265"/>
            <a:ext cx="381000" cy="519245"/>
            <a:chOff x="2078" y="1387"/>
            <a:chExt cx="1615" cy="2201"/>
          </a:xfrm>
        </p:grpSpPr>
        <p:sp>
          <p:nvSpPr>
            <p:cNvPr id="10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2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" name="Oval 2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" name="Oval 2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proposed system - Front-end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9448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kern="1200" dirty="0" smtClean="0"/>
              <a:t>Front-end: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kern="1200" dirty="0" smtClean="0"/>
              <a:t> Guest : view all contents of any kind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kern="1200" dirty="0" smtClean="0"/>
              <a:t> User:</a:t>
            </a:r>
          </a:p>
          <a:p>
            <a:pPr lvl="1">
              <a:buFont typeface="Wingdings" pitchFamily="2" charset="2"/>
              <a:buChar char="Ø"/>
            </a:pPr>
            <a:r>
              <a:rPr lang="en-US" kern="1200" dirty="0" smtClean="0">
                <a:ea typeface="+mn-ea"/>
                <a:cs typeface="+mn-cs"/>
              </a:rPr>
              <a:t>Share contents</a:t>
            </a:r>
          </a:p>
          <a:p>
            <a:pPr lvl="1">
              <a:buFont typeface="Wingdings" pitchFamily="2" charset="2"/>
              <a:buChar char="Ø"/>
            </a:pPr>
            <a:r>
              <a:rPr lang="en-US" kern="1200" dirty="0" smtClean="0">
                <a:ea typeface="+mn-ea"/>
                <a:cs typeface="+mn-cs"/>
              </a:rPr>
              <a:t>Community functions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tx2"/>
              </a:solidFill>
            </a:endParaRPr>
          </a:p>
          <a:p>
            <a:pPr lvl="2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2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2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kern="1200" dirty="0" smtClean="0"/>
              <a:t> Integrate well with some other popular networks(Google, </a:t>
            </a:r>
          </a:p>
          <a:p>
            <a:pPr lvl="0">
              <a:buNone/>
            </a:pPr>
            <a:r>
              <a:rPr lang="en-US" sz="2400" kern="1200" dirty="0" smtClean="0"/>
              <a:t>     Yahoo)</a:t>
            </a:r>
          </a:p>
          <a:p>
            <a:pPr lvl="1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3" descr="C:\Users\LinhDT\Desktop\chetcuoi.net\elega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66" y="2106509"/>
            <a:ext cx="4060834" cy="299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proposed system - Back-end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103"/>
          <p:cNvSpPr>
            <a:spLocks noChangeArrowheads="1"/>
          </p:cNvSpPr>
          <p:nvPr/>
        </p:nvSpPr>
        <p:spPr bwMode="gray">
          <a:xfrm>
            <a:off x="609600" y="1295400"/>
            <a:ext cx="80772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Rectangle 84"/>
          <p:cNvSpPr>
            <a:spLocks noChangeArrowheads="1"/>
          </p:cNvSpPr>
          <p:nvPr/>
        </p:nvSpPr>
        <p:spPr bwMode="black">
          <a:xfrm>
            <a:off x="5334000" y="1524000"/>
            <a:ext cx="36576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400" dirty="0" smtClean="0"/>
              <a:t> Manage users</a:t>
            </a:r>
          </a:p>
          <a:p>
            <a:pPr lvl="0"/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Manage categories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Manage roles</a:t>
            </a:r>
          </a:p>
          <a:p>
            <a:pPr lvl="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4" name="Picture 2" descr="C:\Users\Mr Kenjifo\Desktop\Images\Admin.PN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962" y="1541964"/>
            <a:ext cx="4194330" cy="19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84"/>
          <p:cNvSpPr>
            <a:spLocks noChangeArrowheads="1"/>
          </p:cNvSpPr>
          <p:nvPr/>
        </p:nvSpPr>
        <p:spPr bwMode="black">
          <a:xfrm>
            <a:off x="762000" y="3810000"/>
            <a:ext cx="6858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400" dirty="0" smtClean="0"/>
              <a:t> Manage contents(stories, albums, videos)</a:t>
            </a:r>
          </a:p>
          <a:p>
            <a:pPr lvl="0"/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smtClean="0"/>
              <a:t>Manage reports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318762" y="1905000"/>
            <a:ext cx="1619701" cy="2619375"/>
            <a:chOff x="677" y="998"/>
            <a:chExt cx="939" cy="2271"/>
          </a:xfrm>
        </p:grpSpPr>
        <p:sp>
          <p:nvSpPr>
            <p:cNvPr id="6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4392613" y="352107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ltGray">
          <a:xfrm>
            <a:off x="3001963" y="3482975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gray">
          <a:xfrm>
            <a:off x="4365625" y="506253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gray">
          <a:xfrm>
            <a:off x="3000375" y="1568450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gray">
          <a:xfrm>
            <a:off x="2994025" y="162877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2978150" y="3473450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" name="Picture 19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38" y="2209800"/>
            <a:ext cx="1882775" cy="1879600"/>
          </a:xfrm>
          <a:prstGeom prst="rect">
            <a:avLst/>
          </a:prstGeom>
          <a:noFill/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black">
          <a:xfrm>
            <a:off x="3243263" y="1900535"/>
            <a:ext cx="39322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latin typeface="+mn-lt"/>
              </a:rPr>
              <a:t>Advertisement Banner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black">
          <a:xfrm>
            <a:off x="3273426" y="3881735"/>
            <a:ext cx="39322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Souvenirs(glass, T-shirt…)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white">
          <a:xfrm>
            <a:off x="2911475" y="1733550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proposed system - Commerce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2590800"/>
            <a:ext cx="90826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219200" y="1739563"/>
            <a:ext cx="6781800" cy="1613237"/>
          </a:xfrm>
          <a:prstGeom prst="roundRect">
            <a:avLst>
              <a:gd name="adj" fmla="val 11921"/>
            </a:avLst>
          </a:prstGeom>
          <a:solidFill>
            <a:srgbClr val="92D05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1222375" y="4011275"/>
            <a:ext cx="6778625" cy="1476375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flipV="1">
            <a:off x="1393825" y="3341350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flipV="1">
            <a:off x="1296988" y="1087437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2D050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1706225"/>
            <a:ext cx="674688" cy="574675"/>
          </a:xfrm>
          <a:prstGeom prst="rect">
            <a:avLst/>
          </a:prstGeom>
          <a:noFill/>
        </p:spPr>
      </p:pic>
      <p:pic>
        <p:nvPicPr>
          <p:cNvPr id="12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4076362"/>
            <a:ext cx="676275" cy="573088"/>
          </a:xfrm>
          <a:prstGeom prst="rect">
            <a:avLst/>
          </a:prstGeom>
          <a:noFill/>
        </p:spPr>
      </p:pic>
      <p:sp>
        <p:nvSpPr>
          <p:cNvPr id="14" name="AutoShape 12"/>
          <p:cNvSpPr>
            <a:spLocks noChangeArrowheads="1"/>
          </p:cNvSpPr>
          <p:nvPr/>
        </p:nvSpPr>
        <p:spPr bwMode="gray">
          <a:xfrm>
            <a:off x="1706563" y="1372850"/>
            <a:ext cx="5791200" cy="5207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1706563" y="3657600"/>
            <a:ext cx="5791200" cy="53465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gray">
          <a:xfrm>
            <a:off x="1630363" y="1981200"/>
            <a:ext cx="60198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Core 2 Duo 2.0 </a:t>
            </a:r>
            <a:r>
              <a:rPr lang="en-US" sz="2400" dirty="0" err="1" smtClean="0">
                <a:solidFill>
                  <a:schemeClr val="bg1"/>
                </a:solidFill>
              </a:rPr>
              <a:t>Ghz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2 GB RAM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120 GB of hard disk</a:t>
            </a:r>
          </a:p>
          <a:p>
            <a:pPr eaLnBrk="0" hangingPunct="0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630363" y="4192250"/>
            <a:ext cx="60198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Core 2 Duo 2.0 </a:t>
            </a:r>
            <a:r>
              <a:rPr lang="en-US" sz="2400" dirty="0" err="1" smtClean="0">
                <a:solidFill>
                  <a:schemeClr val="bg1"/>
                </a:solidFill>
              </a:rPr>
              <a:t>Ghz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3 GB RAM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120 GB of hard disk</a:t>
            </a:r>
          </a:p>
          <a:p>
            <a:pPr eaLnBrk="0" hangingPunct="0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gray">
          <a:xfrm>
            <a:off x="1905000" y="1371600"/>
            <a:ext cx="5029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dirty="0" smtClean="0"/>
              <a:t>Development Hardware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gray">
          <a:xfrm>
            <a:off x="2087563" y="3581400"/>
            <a:ext cx="5029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dirty="0" smtClean="0"/>
              <a:t>Server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Environment - Hardware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8184" y="2583503"/>
            <a:ext cx="1840960" cy="13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392"/>
          <a:stretch/>
        </p:blipFill>
        <p:spPr>
          <a:xfrm>
            <a:off x="6012160" y="1295400"/>
            <a:ext cx="2514600" cy="1222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789" y="2535889"/>
            <a:ext cx="2457450" cy="1577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375827"/>
            <a:ext cx="3171721" cy="1153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394578"/>
            <a:ext cx="3234728" cy="1153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313199"/>
            <a:ext cx="3374229" cy="158167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Environment - Software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858000" cy="412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324600" y="990600"/>
            <a:ext cx="272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Iterative Model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563563"/>
          </a:xfrm>
        </p:spPr>
        <p:txBody>
          <a:bodyPr>
            <a:scene3d>
              <a:camera prst="isometricOffAxis2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kern="12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+mn-ea"/>
                <a:cs typeface="+mn-cs"/>
              </a:rPr>
              <a:t>Contents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057400" y="1219200"/>
            <a:ext cx="609600" cy="533400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2057400" y="1828800"/>
            <a:ext cx="609600" cy="533400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667000" y="1752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895600" y="1290935"/>
            <a:ext cx="4343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Introduction</a:t>
            </a:r>
            <a:endParaRPr lang="en-US" sz="2400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160587" y="12192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6670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895600" y="1905000"/>
            <a:ext cx="51054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/>
              <a:t>Process Management Plan</a:t>
            </a:r>
            <a:endParaRPr lang="en-US" sz="22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160587" y="1905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2057400" y="2438400"/>
            <a:ext cx="609600" cy="533400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2057400" y="3124200"/>
            <a:ext cx="609600" cy="533400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667000" y="29718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895600" y="2514600"/>
            <a:ext cx="52578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solidFill>
                  <a:srgbClr val="000000"/>
                </a:solidFill>
              </a:rPr>
              <a:t>Requirements </a:t>
            </a:r>
            <a:r>
              <a:rPr lang="en-US" sz="2200" dirty="0">
                <a:solidFill>
                  <a:srgbClr val="000000"/>
                </a:solidFill>
              </a:rPr>
              <a:t>Specification</a:t>
            </a:r>
            <a:endParaRPr lang="en-US" sz="2200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133600" y="2514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667000" y="3657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895600" y="3226713"/>
            <a:ext cx="43434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 dirty="0" smtClean="0">
                <a:solidFill>
                  <a:srgbClr val="000000"/>
                </a:solidFill>
              </a:rPr>
              <a:t>Software</a:t>
            </a:r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Design Description</a:t>
            </a:r>
            <a:endParaRPr lang="en-US" sz="2200" dirty="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236787" y="40592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2667000" y="4267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819400" y="4419600"/>
            <a:ext cx="4343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</a:rPr>
              <a:t>Testing</a:t>
            </a:r>
            <a:endParaRPr lang="en-US" sz="2400" dirty="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gray">
          <a:xfrm>
            <a:off x="2286000" y="48974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057400" y="4343400"/>
            <a:ext cx="609600" cy="533400"/>
            <a:chOff x="3174" y="2656"/>
            <a:chExt cx="1549" cy="1351"/>
          </a:xfrm>
        </p:grpSpPr>
        <p:sp>
          <p:nvSpPr>
            <p:cNvPr id="41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2057400" y="3733800"/>
            <a:ext cx="609600" cy="533400"/>
            <a:chOff x="1110" y="2656"/>
            <a:chExt cx="1549" cy="1351"/>
          </a:xfrm>
        </p:grpSpPr>
        <p:sp>
          <p:nvSpPr>
            <p:cNvPr id="45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2057400" y="4953000"/>
            <a:ext cx="609600" cy="533400"/>
            <a:chOff x="1110" y="2656"/>
            <a:chExt cx="1549" cy="1351"/>
          </a:xfrm>
        </p:grpSpPr>
        <p:sp>
          <p:nvSpPr>
            <p:cNvPr id="49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 Box 27"/>
          <p:cNvSpPr txBox="1">
            <a:spLocks noChangeArrowheads="1"/>
          </p:cNvSpPr>
          <p:nvPr/>
        </p:nvSpPr>
        <p:spPr bwMode="gray">
          <a:xfrm>
            <a:off x="2159500" y="3124200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gray">
          <a:xfrm>
            <a:off x="2158412" y="3810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gray">
          <a:xfrm>
            <a:off x="2158412" y="4415135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gray">
          <a:xfrm>
            <a:off x="2209800" y="50292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2895600" y="3810000"/>
            <a:ext cx="4343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2819400" y="5024735"/>
            <a:ext cx="43434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 dirty="0" smtClean="0">
                <a:solidFill>
                  <a:srgbClr val="000000"/>
                </a:solidFill>
              </a:rPr>
              <a:t>Demo &amp; Q/A</a:t>
            </a:r>
            <a:endParaRPr lang="en-US" sz="2200" dirty="0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2667000" y="48768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8"/>
          <p:cNvSpPr>
            <a:spLocks noChangeShapeType="1"/>
          </p:cNvSpPr>
          <p:nvPr/>
        </p:nvSpPr>
        <p:spPr bwMode="auto">
          <a:xfrm>
            <a:off x="2667000" y="54864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2895600" y="3836313"/>
            <a:ext cx="43434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 dirty="0" smtClean="0">
                <a:solidFill>
                  <a:srgbClr val="000000"/>
                </a:solidFill>
              </a:rPr>
              <a:t>Implementation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</a:t>
            </a: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515647"/>
            <a:ext cx="7010399" cy="412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2895600" y="838200"/>
            <a:ext cx="39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2 Circles in project plan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9" y="990600"/>
            <a:ext cx="7072311" cy="467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 Organization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Team work</a:t>
            </a:r>
          </a:p>
        </p:txBody>
      </p:sp>
      <p:sp>
        <p:nvSpPr>
          <p:cNvPr id="26" name="AutoShape 103"/>
          <p:cNvSpPr>
            <a:spLocks noChangeArrowheads="1"/>
          </p:cNvSpPr>
          <p:nvPr/>
        </p:nvSpPr>
        <p:spPr bwMode="gray">
          <a:xfrm>
            <a:off x="685800" y="1371600"/>
            <a:ext cx="79248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990600" y="1676400"/>
            <a:ext cx="7467600" cy="3505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Working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6h/day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5d/week</a:t>
            </a:r>
          </a:p>
          <a:p>
            <a:pPr lvl="0">
              <a:lnSpc>
                <a:spcPct val="150000"/>
              </a:lnSpc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Meeting with supervisor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1-2 times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 week.</a:t>
            </a:r>
          </a:p>
          <a:p>
            <a:pPr lvl="0">
              <a:lnSpc>
                <a:spcPct val="15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meeting minutes.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 Planning</a:t>
            </a:r>
          </a:p>
        </p:txBody>
      </p:sp>
      <p:sp>
        <p:nvSpPr>
          <p:cNvPr id="5" name="AutoShape 103"/>
          <p:cNvSpPr>
            <a:spLocks noChangeArrowheads="1"/>
          </p:cNvSpPr>
          <p:nvPr/>
        </p:nvSpPr>
        <p:spPr bwMode="gray">
          <a:xfrm>
            <a:off x="533400" y="1371600"/>
            <a:ext cx="80772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0" y="1447800"/>
            <a:ext cx="7391400" cy="4495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Follow Capstone Project requirements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Buffer: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weeks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Using buffer: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weeks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Submit all reports before dead-line at least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week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Master plan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Details plan.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03237"/>
            <a:ext cx="8229600" cy="563563"/>
          </a:xfrm>
        </p:spPr>
        <p:txBody>
          <a:bodyPr/>
          <a:lstStyle/>
          <a:p>
            <a:r>
              <a:rPr lang="en-US" sz="2400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  <a:cs typeface="+mn-cs"/>
              </a:rPr>
              <a:t>Part 3: Software Requirement Specifications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 rot="5400000">
            <a:off x="-2270126" y="11699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1864518" y="16057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2514600" y="3962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/>
              <a:t>	Non-functional requirement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2514600" y="2528755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/>
              <a:t>	Functional requirements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209800" y="2528755"/>
            <a:ext cx="381000" cy="519245"/>
            <a:chOff x="2078" y="1387"/>
            <a:chExt cx="1615" cy="2201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178050" y="3994877"/>
            <a:ext cx="381000" cy="519245"/>
            <a:chOff x="2078" y="1387"/>
            <a:chExt cx="1615" cy="2201"/>
          </a:xfrm>
        </p:grpSpPr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5334000" cy="473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&amp; Nonfunctional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User Requirement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gray">
          <a:xfrm>
            <a:off x="1765300" y="12192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168650" y="1295400"/>
            <a:ext cx="989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Users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1765300" y="19685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3168650" y="2044700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Admin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gray">
          <a:xfrm>
            <a:off x="1762125" y="27114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3165475" y="2787650"/>
            <a:ext cx="1332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Approve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gray">
          <a:xfrm>
            <a:off x="1676400" y="13366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gray">
          <a:xfrm>
            <a:off x="1689100" y="21018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gray">
          <a:xfrm>
            <a:off x="1689100" y="28575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gray">
          <a:xfrm>
            <a:off x="1765300" y="34432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3168650" y="3519488"/>
            <a:ext cx="1109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Report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gray">
          <a:xfrm>
            <a:off x="1765300" y="42322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3168650" y="4308475"/>
            <a:ext cx="107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Follow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gray">
          <a:xfrm>
            <a:off x="1689100" y="3581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" name="Oval 31"/>
          <p:cNvSpPr>
            <a:spLocks noChangeArrowheads="1"/>
          </p:cNvSpPr>
          <p:nvPr/>
        </p:nvSpPr>
        <p:spPr bwMode="gray">
          <a:xfrm>
            <a:off x="16891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gray">
          <a:xfrm>
            <a:off x="1765300" y="50292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3168650" y="5105400"/>
            <a:ext cx="1160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Search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Oval 34"/>
          <p:cNvSpPr>
            <a:spLocks noChangeArrowheads="1"/>
          </p:cNvSpPr>
          <p:nvPr/>
        </p:nvSpPr>
        <p:spPr bwMode="gray">
          <a:xfrm>
            <a:off x="1689100" y="5167312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Users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38200" y="1828800"/>
            <a:ext cx="9296400" cy="2286000"/>
            <a:chOff x="624" y="1152"/>
            <a:chExt cx="3776" cy="720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1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" name="Oval 25"/>
            <p:cNvSpPr>
              <a:spLocks noChangeArrowheads="1"/>
            </p:cNvSpPr>
            <p:nvPr/>
          </p:nvSpPr>
          <p:spPr bwMode="gray">
            <a:xfrm>
              <a:off x="4365" y="1327"/>
              <a:ext cx="35" cy="27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42738" y="2524780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Guest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84711" y="2438400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01725" y="2362200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 user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00" y="1468437"/>
            <a:ext cx="2589908" cy="3865563"/>
            <a:chOff x="720" y="1143"/>
            <a:chExt cx="1430" cy="214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760" y="1143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gray">
            <a:xfrm>
              <a:off x="722" y="1776"/>
              <a:ext cx="1428" cy="1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en-US" sz="2200" dirty="0" smtClean="0"/>
                <a:t> Read contents at the website</a:t>
              </a:r>
            </a:p>
            <a:p>
              <a:pPr>
                <a:buFontTx/>
                <a:buChar char="-"/>
              </a:pPr>
              <a:r>
                <a:rPr lang="en-US" sz="2200" dirty="0" smtClean="0"/>
                <a:t> View other user’s profile</a:t>
              </a:r>
            </a:p>
            <a:p>
              <a:pPr>
                <a:buFontTx/>
                <a:buChar char="-"/>
              </a:pPr>
              <a:r>
                <a:rPr lang="en-US" sz="2200" dirty="0" smtClean="0"/>
                <a:t> Register account and login into the system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352801" y="1998662"/>
            <a:ext cx="2438400" cy="3335337"/>
            <a:chOff x="2208" y="1490"/>
            <a:chExt cx="1363" cy="1800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096002" y="1998662"/>
            <a:ext cx="2590465" cy="3335337"/>
            <a:chOff x="3696" y="1490"/>
            <a:chExt cx="1448" cy="1800"/>
          </a:xfrm>
        </p:grpSpPr>
        <p:sp>
          <p:nvSpPr>
            <p:cNvPr id="34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400" cy="11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200" dirty="0" smtClean="0"/>
                <a:t>- Approve contents</a:t>
              </a:r>
            </a:p>
            <a:p>
              <a:pPr>
                <a:buFontTx/>
                <a:buChar char="-"/>
              </a:pPr>
              <a:r>
                <a:rPr lang="en-US" sz="2200" dirty="0" smtClean="0"/>
                <a:t> Add categories for contents</a:t>
              </a:r>
            </a:p>
            <a:p>
              <a:pPr>
                <a:buFontTx/>
                <a:buChar char="-"/>
              </a:pPr>
              <a:r>
                <a:rPr lang="en-US" sz="2200" dirty="0" smtClean="0"/>
                <a:t> Delete contents, comments</a:t>
              </a:r>
            </a:p>
          </p:txBody>
        </p:sp>
      </p:grpSp>
      <p:sp>
        <p:nvSpPr>
          <p:cNvPr id="51" name="AutoShape 31"/>
          <p:cNvSpPr>
            <a:spLocks noChangeArrowheads="1"/>
          </p:cNvSpPr>
          <p:nvPr/>
        </p:nvSpPr>
        <p:spPr bwMode="gray">
          <a:xfrm>
            <a:off x="3429000" y="1447800"/>
            <a:ext cx="22098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46"/>
          <p:cNvSpPr>
            <a:spLocks noChangeArrowheads="1"/>
          </p:cNvSpPr>
          <p:nvPr/>
        </p:nvSpPr>
        <p:spPr bwMode="gray">
          <a:xfrm>
            <a:off x="6107888" y="1458913"/>
            <a:ext cx="2332849" cy="90239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1447800" cy="579438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latin typeface="+mn-lt"/>
              </a:rPr>
              <a:t>Guest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gray">
          <a:xfrm>
            <a:off x="4038600" y="16002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latin typeface="+mn-lt"/>
                <a:ea typeface="+mj-ea"/>
                <a:cs typeface="+mj-cs"/>
              </a:rPr>
              <a:t>User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gray">
          <a:xfrm>
            <a:off x="6172200" y="16002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latin typeface="+mn-lt"/>
                <a:ea typeface="+mj-ea"/>
                <a:cs typeface="+mj-cs"/>
              </a:rPr>
              <a:t>Power User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457450"/>
            <a:ext cx="2057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itle 1"/>
          <p:cNvSpPr txBox="1">
            <a:spLocks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Users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Admin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28600" y="1295401"/>
            <a:ext cx="5029200" cy="16763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Categories management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Contents management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029200" y="1143000"/>
            <a:ext cx="4114800" cy="1600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800" kern="0" dirty="0" smtClean="0"/>
              <a:t> Reports management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Users management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Roles management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609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6781800" y="2743200"/>
            <a:ext cx="2209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Statistic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  <a:cs typeface="+mn-cs"/>
              </a:rPr>
              <a:t>Part 1: Introduction</a:t>
            </a:r>
            <a:endParaRPr lang="en-US" sz="2400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ltGray">
          <a:xfrm rot="5400000">
            <a:off x="-2270126" y="11699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ltGray">
          <a:xfrm rot="5400000" flipH="1">
            <a:off x="-1864518" y="16057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gray">
          <a:xfrm>
            <a:off x="1974850" y="479425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Products</a:t>
            </a: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gray">
          <a:xfrm>
            <a:off x="2470150" y="39671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Our</a:t>
            </a:r>
            <a:r>
              <a:rPr lang="en-US" dirty="0" smtClean="0"/>
              <a:t> </a:t>
            </a:r>
            <a:r>
              <a:rPr lang="en-US" b="1" dirty="0" smtClean="0"/>
              <a:t>Proposal</a:t>
            </a:r>
          </a:p>
        </p:txBody>
      </p:sp>
      <p:sp>
        <p:nvSpPr>
          <p:cNvPr id="54" name="AutoShape 8"/>
          <p:cNvSpPr>
            <a:spLocks noChangeArrowheads="1"/>
          </p:cNvSpPr>
          <p:nvPr/>
        </p:nvSpPr>
        <p:spPr bwMode="gray">
          <a:xfrm>
            <a:off x="2590800" y="31543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Literature</a:t>
            </a:r>
            <a:r>
              <a:rPr lang="en-US" dirty="0" smtClean="0"/>
              <a:t> </a:t>
            </a:r>
            <a:r>
              <a:rPr lang="en-US" b="1" dirty="0" smtClean="0"/>
              <a:t>Review</a:t>
            </a:r>
          </a:p>
        </p:txBody>
      </p:sp>
      <p:sp>
        <p:nvSpPr>
          <p:cNvPr id="55" name="AutoShape 9"/>
          <p:cNvSpPr>
            <a:spLocks noChangeArrowheads="1"/>
          </p:cNvSpPr>
          <p:nvPr/>
        </p:nvSpPr>
        <p:spPr bwMode="gray">
          <a:xfrm>
            <a:off x="2438400" y="22860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Background</a:t>
            </a:r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gray">
          <a:xfrm>
            <a:off x="1917700" y="15160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The People</a:t>
            </a:r>
            <a:endParaRPr lang="en-US" b="1" dirty="0"/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1600200" y="1535840"/>
            <a:ext cx="381000" cy="519245"/>
            <a:chOff x="2078" y="1387"/>
            <a:chExt cx="1615" cy="2201"/>
          </a:xfrm>
        </p:grpSpPr>
        <p:sp>
          <p:nvSpPr>
            <p:cNvPr id="58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1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1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1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2133600" y="2323240"/>
            <a:ext cx="381000" cy="519245"/>
            <a:chOff x="2078" y="1387"/>
            <a:chExt cx="1615" cy="2201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2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2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1" name="Group 25"/>
          <p:cNvGrpSpPr>
            <a:grpSpLocks/>
          </p:cNvGrpSpPr>
          <p:nvPr/>
        </p:nvGrpSpPr>
        <p:grpSpPr bwMode="auto">
          <a:xfrm>
            <a:off x="2286000" y="3161440"/>
            <a:ext cx="381000" cy="519245"/>
            <a:chOff x="2078" y="1387"/>
            <a:chExt cx="1615" cy="2201"/>
          </a:xfrm>
        </p:grpSpPr>
        <p:sp>
          <p:nvSpPr>
            <p:cNvPr id="72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8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Oval 2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Oval 30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3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8" name="Group 32"/>
          <p:cNvGrpSpPr>
            <a:grpSpLocks/>
          </p:cNvGrpSpPr>
          <p:nvPr/>
        </p:nvGrpSpPr>
        <p:grpSpPr bwMode="auto">
          <a:xfrm>
            <a:off x="2133600" y="3999640"/>
            <a:ext cx="381000" cy="519245"/>
            <a:chOff x="2078" y="1387"/>
            <a:chExt cx="1615" cy="2201"/>
          </a:xfrm>
        </p:grpSpPr>
        <p:sp>
          <p:nvSpPr>
            <p:cNvPr id="79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3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Oval 3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Oval 3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Oval 3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5" name="Group 39"/>
          <p:cNvGrpSpPr>
            <a:grpSpLocks/>
          </p:cNvGrpSpPr>
          <p:nvPr/>
        </p:nvGrpSpPr>
        <p:grpSpPr bwMode="auto">
          <a:xfrm>
            <a:off x="1676400" y="4774340"/>
            <a:ext cx="355600" cy="519245"/>
            <a:chOff x="2078" y="1387"/>
            <a:chExt cx="1615" cy="2201"/>
          </a:xfrm>
        </p:grpSpPr>
        <p:sp>
          <p:nvSpPr>
            <p:cNvPr id="86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42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" name="Oval 43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Oval 4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" name="Oval 4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Approve</a:t>
            </a:r>
            <a:endParaRPr kumimoji="0" lang="en-US" sz="3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AutoShape 103"/>
          <p:cNvSpPr>
            <a:spLocks noChangeArrowheads="1"/>
          </p:cNvSpPr>
          <p:nvPr/>
        </p:nvSpPr>
        <p:spPr bwMode="gray">
          <a:xfrm>
            <a:off x="685800" y="1371600"/>
            <a:ext cx="79248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90600" y="1676400"/>
            <a:ext cx="7467600" cy="3505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The contents displayed in home page are        approved contents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By power user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By users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Report</a:t>
            </a:r>
            <a:endParaRPr kumimoji="0" lang="en-US" sz="3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33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914400" y="1600200"/>
            <a:ext cx="34290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143000" y="1828800"/>
            <a:ext cx="3124200" cy="3505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Bad comments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Bad user 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Bad contents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Follow</a:t>
            </a:r>
            <a:endParaRPr kumimoji="0" lang="en-US" sz="3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AutoShape 103"/>
          <p:cNvSpPr>
            <a:spLocks noChangeArrowheads="1"/>
          </p:cNvSpPr>
          <p:nvPr/>
        </p:nvSpPr>
        <p:spPr bwMode="gray">
          <a:xfrm>
            <a:off x="457200" y="1447800"/>
            <a:ext cx="8229600" cy="17526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676400"/>
            <a:ext cx="8001000" cy="10668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+mn-lt"/>
              </a:rPr>
              <a:t> Follow users : </a:t>
            </a:r>
          </a:p>
          <a:p>
            <a:pPr lvl="1"/>
            <a:r>
              <a:rPr lang="en-US" sz="2400" dirty="0" smtClean="0">
                <a:latin typeface="+mn-lt"/>
              </a:rPr>
              <a:t>The followers' contents will be updated in user’s page.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266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Search</a:t>
            </a:r>
            <a:endParaRPr kumimoji="0" lang="en-US" sz="3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AutoShape 103"/>
          <p:cNvSpPr>
            <a:spLocks noChangeArrowheads="1"/>
          </p:cNvSpPr>
          <p:nvPr/>
        </p:nvSpPr>
        <p:spPr bwMode="gray">
          <a:xfrm>
            <a:off x="457200" y="1524000"/>
            <a:ext cx="8229600" cy="17526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752600"/>
            <a:ext cx="8001000" cy="6096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Other users : search user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System Requirement</a:t>
            </a:r>
            <a:endParaRPr kumimoji="0" lang="en-US" sz="3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33400" y="2103437"/>
            <a:ext cx="4038600" cy="4525963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Use case diagram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Actor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Summary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Goals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Triggers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Preconditions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Post conditions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Success scenarios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267200" y="2103437"/>
            <a:ext cx="44958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Alternative scenarios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Exceptions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Relationship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Business rules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Description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Screen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Data field definitions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Button definitions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1189037"/>
            <a:ext cx="7467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+mn-lt"/>
              </a:rPr>
              <a:t> Document requirements for each use case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+mn-lt"/>
              </a:rPr>
              <a:t> Each includes: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uyenNTT00686\Desktop\designHome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054927" cy="3733800"/>
          </a:xfrm>
          <a:prstGeom prst="rect">
            <a:avLst/>
          </a:prstGeom>
          <a:noFill/>
        </p:spPr>
      </p:pic>
      <p:sp>
        <p:nvSpPr>
          <p:cNvPr id="5" name="Freeform 91"/>
          <p:cNvSpPr>
            <a:spLocks/>
          </p:cNvSpPr>
          <p:nvPr/>
        </p:nvSpPr>
        <p:spPr bwMode="gray">
          <a:xfrm>
            <a:off x="3569277" y="9906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C00000"/>
              </a:gs>
              <a:gs pos="100000">
                <a:srgbClr val="AD83E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367" y="990600"/>
            <a:ext cx="371856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Screen</a:t>
            </a:r>
            <a:endParaRPr kumimoji="0" lang="en-US" sz="3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Non-functional Requirements</a:t>
            </a:r>
            <a:endParaRPr kumimoji="0" lang="en-US" sz="3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AutoShape 103"/>
          <p:cNvSpPr>
            <a:spLocks noChangeArrowheads="1"/>
          </p:cNvSpPr>
          <p:nvPr/>
        </p:nvSpPr>
        <p:spPr bwMode="gray">
          <a:xfrm>
            <a:off x="685800" y="1524000"/>
            <a:ext cx="79248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066800" y="1828800"/>
            <a:ext cx="3429000" cy="3505200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800" dirty="0" smtClean="0"/>
              <a:t>Usability</a:t>
            </a:r>
          </a:p>
          <a:p>
            <a:pPr lvl="0">
              <a:buFont typeface="Wingdings" pitchFamily="2" charset="2"/>
              <a:buChar char="v"/>
            </a:pPr>
            <a:endParaRPr lang="en-US" sz="2800" dirty="0" smtClean="0"/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  Reliability</a:t>
            </a:r>
          </a:p>
          <a:p>
            <a:pPr lvl="0">
              <a:buFont typeface="Wingdings" pitchFamily="2" charset="2"/>
              <a:buChar char="v"/>
            </a:pPr>
            <a:endParaRPr lang="en-US" sz="2800" dirty="0" smtClean="0"/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  Availability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724400" y="1828800"/>
            <a:ext cx="3429000" cy="3505200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  Security</a:t>
            </a:r>
          </a:p>
          <a:p>
            <a:pPr lvl="0">
              <a:buFont typeface="Wingdings" pitchFamily="2" charset="2"/>
              <a:buChar char="v"/>
            </a:pPr>
            <a:endParaRPr lang="en-US" sz="2800" dirty="0" smtClean="0"/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  Maintainability</a:t>
            </a:r>
          </a:p>
          <a:p>
            <a:pPr lvl="0"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 Performance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2400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  <a:cs typeface="+mn-cs"/>
              </a:rPr>
              <a:t>Part 4: Software Design Description</a:t>
            </a: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ltGray">
          <a:xfrm rot="5400000">
            <a:off x="-2270126" y="11699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ltGray">
          <a:xfrm rot="5400000" flipH="1">
            <a:off x="-1864518" y="16057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gray">
          <a:xfrm>
            <a:off x="2209800" y="465527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Database design</a:t>
            </a:r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gray">
          <a:xfrm>
            <a:off x="2590800" y="3200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Detailed design</a:t>
            </a: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gray">
          <a:xfrm>
            <a:off x="2133600" y="182317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Architecture design</a:t>
            </a:r>
          </a:p>
        </p:txBody>
      </p:sp>
      <p:grpSp>
        <p:nvGrpSpPr>
          <p:cNvPr id="52" name="Group 11"/>
          <p:cNvGrpSpPr>
            <a:grpSpLocks/>
          </p:cNvGrpSpPr>
          <p:nvPr/>
        </p:nvGrpSpPr>
        <p:grpSpPr bwMode="auto">
          <a:xfrm>
            <a:off x="1816100" y="1842955"/>
            <a:ext cx="381000" cy="519245"/>
            <a:chOff x="2078" y="1387"/>
            <a:chExt cx="1615" cy="22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1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2286000" y="3237640"/>
            <a:ext cx="381000" cy="519245"/>
            <a:chOff x="2078" y="1387"/>
            <a:chExt cx="1615" cy="2201"/>
          </a:xfrm>
        </p:grpSpPr>
        <p:sp>
          <p:nvSpPr>
            <p:cNvPr id="6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2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2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6" name="Group 25"/>
          <p:cNvGrpSpPr>
            <a:grpSpLocks/>
          </p:cNvGrpSpPr>
          <p:nvPr/>
        </p:nvGrpSpPr>
        <p:grpSpPr bwMode="auto">
          <a:xfrm>
            <a:off x="1905000" y="4662355"/>
            <a:ext cx="381000" cy="519245"/>
            <a:chOff x="2078" y="1387"/>
            <a:chExt cx="1615" cy="2201"/>
          </a:xfrm>
        </p:grpSpPr>
        <p:sp>
          <p:nvSpPr>
            <p:cNvPr id="67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8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2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30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Oval 3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Architecture Design</a:t>
            </a:r>
          </a:p>
        </p:txBody>
      </p:sp>
      <p:pic>
        <p:nvPicPr>
          <p:cNvPr id="5" name="Picture 4" descr="D:\FCSC_Oct\FCSC\WIP\Report\Architecture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4958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38800" y="1268760"/>
            <a:ext cx="2690192" cy="7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dirty="0" smtClean="0">
                <a:latin typeface="+mn-lt"/>
              </a:rPr>
              <a:t>Overall design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Architecture Design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15000" y="1116360"/>
            <a:ext cx="3581400" cy="7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Multitier architecture</a:t>
            </a:r>
            <a:endParaRPr lang="en-US" sz="2800" dirty="0"/>
          </a:p>
        </p:txBody>
      </p:sp>
      <p:pic>
        <p:nvPicPr>
          <p:cNvPr id="8" name="Picture 2" descr="D:\FCSC_Oct\multit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184576" cy="4576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People</a:t>
            </a:r>
          </a:p>
        </p:txBody>
      </p:sp>
      <p:sp>
        <p:nvSpPr>
          <p:cNvPr id="29" name="Text Box 94"/>
          <p:cNvSpPr txBox="1">
            <a:spLocks noChangeArrowheads="1"/>
          </p:cNvSpPr>
          <p:nvPr/>
        </p:nvSpPr>
        <p:spPr bwMode="gray">
          <a:xfrm>
            <a:off x="76200" y="1524000"/>
            <a:ext cx="22474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Phạm Thị Bích Thủy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94"/>
          <p:cNvSpPr txBox="1">
            <a:spLocks noChangeArrowheads="1"/>
          </p:cNvSpPr>
          <p:nvPr/>
        </p:nvSpPr>
        <p:spPr bwMode="gray">
          <a:xfrm>
            <a:off x="2590800" y="1066800"/>
            <a:ext cx="23447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Mr. Trần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4"/>
          <p:cNvSpPr txBox="1">
            <a:spLocks noChangeArrowheads="1"/>
          </p:cNvSpPr>
          <p:nvPr/>
        </p:nvSpPr>
        <p:spPr bwMode="gray">
          <a:xfrm>
            <a:off x="152400" y="3974068"/>
            <a:ext cx="1800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Đặng Tuấn Linh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4"/>
          <p:cNvSpPr txBox="1">
            <a:spLocks noChangeArrowheads="1"/>
          </p:cNvSpPr>
          <p:nvPr/>
        </p:nvSpPr>
        <p:spPr bwMode="gray">
          <a:xfrm>
            <a:off x="2055285" y="3593068"/>
            <a:ext cx="2516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Nguyễn Thị Thu Huyền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94"/>
          <p:cNvSpPr txBox="1">
            <a:spLocks noChangeArrowheads="1"/>
          </p:cNvSpPr>
          <p:nvPr/>
        </p:nvSpPr>
        <p:spPr bwMode="gray">
          <a:xfrm>
            <a:off x="7110329" y="3657600"/>
            <a:ext cx="17288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Trần Minh Đức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94"/>
          <p:cNvSpPr txBox="1">
            <a:spLocks noChangeArrowheads="1"/>
          </p:cNvSpPr>
          <p:nvPr/>
        </p:nvSpPr>
        <p:spPr bwMode="gray">
          <a:xfrm>
            <a:off x="6519551" y="1447800"/>
            <a:ext cx="23958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Nguyễn Hương Thanh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gray">
          <a:xfrm>
            <a:off x="4610834" y="2057400"/>
            <a:ext cx="2018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Nguyễn Anh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799" y="4038600"/>
            <a:ext cx="1600201" cy="158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39265"/>
            <a:ext cx="1510553" cy="165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6110" y="3980947"/>
            <a:ext cx="1872090" cy="188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514600"/>
            <a:ext cx="1828800" cy="17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904999"/>
            <a:ext cx="1556414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905000"/>
            <a:ext cx="1905000" cy="160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3357" y="1447800"/>
            <a:ext cx="191624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3505200" cy="5029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Architecture Design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0" y="1116360"/>
            <a:ext cx="3048000" cy="7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Components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Architecture Design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1200" y="1116360"/>
            <a:ext cx="3048000" cy="7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Web components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7960366" cy="391696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Architecture Design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67400" y="1143000"/>
            <a:ext cx="3048000" cy="7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Data components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6106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Detailed Design</a:t>
            </a:r>
          </a:p>
        </p:txBody>
      </p:sp>
      <p:sp>
        <p:nvSpPr>
          <p:cNvPr id="6" name="AutoShape 103"/>
          <p:cNvSpPr>
            <a:spLocks noChangeArrowheads="1"/>
          </p:cNvSpPr>
          <p:nvPr/>
        </p:nvSpPr>
        <p:spPr bwMode="gray">
          <a:xfrm>
            <a:off x="609600" y="1371600"/>
            <a:ext cx="8001000" cy="37338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62000" y="1447800"/>
            <a:ext cx="7391400" cy="4495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Design for each use case: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Class diagram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Class explanation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Sequence diagram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Detailed Design</a:t>
            </a:r>
          </a:p>
        </p:txBody>
      </p:sp>
      <p:pic>
        <p:nvPicPr>
          <p:cNvPr id="8" name="Picture 7" descr="E:\Capstone\Report4\Category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2" y="1184431"/>
            <a:ext cx="6360368" cy="453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81600" y="1524000"/>
            <a:ext cx="4495800" cy="7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Class diagram example</a:t>
            </a:r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Detailed Design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9600" y="990600"/>
            <a:ext cx="510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Sequence diagram example</a:t>
            </a:r>
            <a:endParaRPr lang="en-US" sz="28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68" y="1628775"/>
            <a:ext cx="6555432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Database Design</a:t>
            </a: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609600" y="1371600"/>
            <a:ext cx="8001000" cy="37338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62000" y="1524000"/>
            <a:ext cx="7848600" cy="3581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Business tables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Every table has a primary key named Id   which is of type: INT NOT NULL IDENTITY(1, 1)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Max length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nullability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strictly follow field definitions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Database Design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68" y="1040381"/>
            <a:ext cx="8310832" cy="551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 txBox="1">
            <a:spLocks noChangeArrowheads="1"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 5: 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Implementation</a:t>
            </a: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ltGray">
          <a:xfrm rot="5400000">
            <a:off x="-2270126" y="11699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ltGray">
          <a:xfrm rot="5400000" flipH="1">
            <a:off x="-1864518" y="16057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gray">
          <a:xfrm>
            <a:off x="2470150" y="254416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Coding convention</a:t>
            </a: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gray">
          <a:xfrm>
            <a:off x="2133600" y="1828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Tools</a:t>
            </a: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gray">
          <a:xfrm>
            <a:off x="1447800" y="11430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Technologies</a:t>
            </a:r>
          </a:p>
        </p:txBody>
      </p:sp>
      <p:grpSp>
        <p:nvGrpSpPr>
          <p:cNvPr id="55" name="Group 11"/>
          <p:cNvGrpSpPr>
            <a:grpSpLocks/>
          </p:cNvGrpSpPr>
          <p:nvPr/>
        </p:nvGrpSpPr>
        <p:grpSpPr bwMode="auto">
          <a:xfrm>
            <a:off x="1219200" y="1162777"/>
            <a:ext cx="381000" cy="519245"/>
            <a:chOff x="2078" y="1387"/>
            <a:chExt cx="1615" cy="22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8" name="Oval 1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grpSp>
        <p:nvGrpSpPr>
          <p:cNvPr id="62" name="Group 18"/>
          <p:cNvGrpSpPr>
            <a:grpSpLocks/>
          </p:cNvGrpSpPr>
          <p:nvPr/>
        </p:nvGrpSpPr>
        <p:grpSpPr bwMode="auto">
          <a:xfrm>
            <a:off x="1905000" y="1828800"/>
            <a:ext cx="381000" cy="519245"/>
            <a:chOff x="2078" y="1387"/>
            <a:chExt cx="1615" cy="2201"/>
          </a:xfrm>
        </p:grpSpPr>
        <p:sp>
          <p:nvSpPr>
            <p:cNvPr id="6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4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5" name="Oval 2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66" name="Oval 2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grpSp>
        <p:nvGrpSpPr>
          <p:cNvPr id="76" name="Group 32"/>
          <p:cNvGrpSpPr>
            <a:grpSpLocks/>
          </p:cNvGrpSpPr>
          <p:nvPr/>
        </p:nvGrpSpPr>
        <p:grpSpPr bwMode="auto">
          <a:xfrm>
            <a:off x="2209800" y="2514600"/>
            <a:ext cx="381000" cy="519245"/>
            <a:chOff x="2078" y="1387"/>
            <a:chExt cx="1615" cy="2201"/>
          </a:xfrm>
        </p:grpSpPr>
        <p:sp>
          <p:nvSpPr>
            <p:cNvPr id="77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78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79" name="Oval 3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80" name="Oval 3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81" name="Oval 3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82" name="Oval 3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sp>
        <p:nvSpPr>
          <p:cNvPr id="83" name="AutoShape 6"/>
          <p:cNvSpPr>
            <a:spLocks noChangeArrowheads="1"/>
          </p:cNvSpPr>
          <p:nvPr/>
        </p:nvSpPr>
        <p:spPr bwMode="gray">
          <a:xfrm>
            <a:off x="2590800" y="322031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Code review</a:t>
            </a:r>
            <a:endParaRPr lang="en-US" b="1" dirty="0"/>
          </a:p>
        </p:txBody>
      </p:sp>
      <p:grpSp>
        <p:nvGrpSpPr>
          <p:cNvPr id="84" name="Group 39"/>
          <p:cNvGrpSpPr>
            <a:grpSpLocks/>
          </p:cNvGrpSpPr>
          <p:nvPr/>
        </p:nvGrpSpPr>
        <p:grpSpPr bwMode="auto">
          <a:xfrm>
            <a:off x="2311400" y="3214555"/>
            <a:ext cx="355600" cy="519245"/>
            <a:chOff x="2078" y="1387"/>
            <a:chExt cx="1615" cy="2201"/>
          </a:xfrm>
        </p:grpSpPr>
        <p:sp>
          <p:nvSpPr>
            <p:cNvPr id="85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6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7" name="Oval 42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88" name="Oval 43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89" name="Oval 4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90" name="Oval 4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sp>
        <p:nvSpPr>
          <p:cNvPr id="91" name="AutoShape 10"/>
          <p:cNvSpPr>
            <a:spLocks noChangeArrowheads="1"/>
          </p:cNvSpPr>
          <p:nvPr/>
        </p:nvSpPr>
        <p:spPr bwMode="gray">
          <a:xfrm>
            <a:off x="2146300" y="4597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Performance consideration</a:t>
            </a:r>
            <a:endParaRPr lang="en-US" b="1" dirty="0"/>
          </a:p>
        </p:txBody>
      </p:sp>
      <p:sp>
        <p:nvSpPr>
          <p:cNvPr id="92" name="AutoShape 9"/>
          <p:cNvSpPr>
            <a:spLocks noChangeArrowheads="1"/>
          </p:cNvSpPr>
          <p:nvPr/>
        </p:nvSpPr>
        <p:spPr bwMode="gray">
          <a:xfrm>
            <a:off x="1600200" y="52832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Security consideration</a:t>
            </a:r>
            <a:endParaRPr lang="en-US" b="1" dirty="0"/>
          </a:p>
        </p:txBody>
      </p:sp>
      <p:grpSp>
        <p:nvGrpSpPr>
          <p:cNvPr id="93" name="Group 18"/>
          <p:cNvGrpSpPr>
            <a:grpSpLocks/>
          </p:cNvGrpSpPr>
          <p:nvPr/>
        </p:nvGrpSpPr>
        <p:grpSpPr bwMode="auto">
          <a:xfrm>
            <a:off x="1371600" y="5230085"/>
            <a:ext cx="381000" cy="519245"/>
            <a:chOff x="2078" y="1387"/>
            <a:chExt cx="1615" cy="2201"/>
          </a:xfrm>
        </p:grpSpPr>
        <p:sp>
          <p:nvSpPr>
            <p:cNvPr id="94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95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96" name="Oval 2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97" name="Oval 2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98" name="Oval 2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99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sp>
        <p:nvSpPr>
          <p:cNvPr id="100" name="AutoShape 6"/>
          <p:cNvSpPr>
            <a:spLocks noChangeArrowheads="1"/>
          </p:cNvSpPr>
          <p:nvPr/>
        </p:nvSpPr>
        <p:spPr bwMode="gray">
          <a:xfrm>
            <a:off x="2514600" y="3911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Unit test</a:t>
            </a:r>
            <a:endParaRPr lang="en-US" b="1" dirty="0"/>
          </a:p>
        </p:txBody>
      </p:sp>
      <p:grpSp>
        <p:nvGrpSpPr>
          <p:cNvPr id="108" name="Group 11"/>
          <p:cNvGrpSpPr>
            <a:grpSpLocks/>
          </p:cNvGrpSpPr>
          <p:nvPr/>
        </p:nvGrpSpPr>
        <p:grpSpPr bwMode="auto">
          <a:xfrm>
            <a:off x="2209800" y="3900355"/>
            <a:ext cx="381000" cy="519245"/>
            <a:chOff x="2078" y="1387"/>
            <a:chExt cx="1615" cy="2201"/>
          </a:xfrm>
        </p:grpSpPr>
        <p:sp>
          <p:nvSpPr>
            <p:cNvPr id="109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13" name="Oval 1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14" name="Oval 1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grpSp>
        <p:nvGrpSpPr>
          <p:cNvPr id="115" name="Group 25"/>
          <p:cNvGrpSpPr>
            <a:grpSpLocks/>
          </p:cNvGrpSpPr>
          <p:nvPr/>
        </p:nvGrpSpPr>
        <p:grpSpPr bwMode="auto">
          <a:xfrm>
            <a:off x="1905000" y="4546467"/>
            <a:ext cx="381000" cy="519245"/>
            <a:chOff x="2078" y="1387"/>
            <a:chExt cx="1615" cy="2201"/>
          </a:xfrm>
        </p:grpSpPr>
        <p:sp>
          <p:nvSpPr>
            <p:cNvPr id="11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8" name="Oval 28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19" name="Oval 2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20" name="Oval 30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21" name="Oval 3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583503"/>
            <a:ext cx="1840960" cy="13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392"/>
          <a:stretch/>
        </p:blipFill>
        <p:spPr>
          <a:xfrm>
            <a:off x="6012160" y="1295400"/>
            <a:ext cx="2514600" cy="1222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9" y="2535889"/>
            <a:ext cx="2457450" cy="1577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75827"/>
            <a:ext cx="3171721" cy="1153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94578"/>
            <a:ext cx="3234728" cy="1153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13199"/>
            <a:ext cx="3374229" cy="15816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Technologies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Background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03"/>
          <p:cNvSpPr>
            <a:spLocks noChangeArrowheads="1"/>
          </p:cNvSpPr>
          <p:nvPr/>
        </p:nvSpPr>
        <p:spPr bwMode="gray">
          <a:xfrm>
            <a:off x="685800" y="1371600"/>
            <a:ext cx="80010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990600" y="1676400"/>
            <a:ext cx="7086600" cy="3505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Smile is indeed important in our everyday life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The most effective and easiest way to have fun is read, view or listen funny contents.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The necessary of sharing funny contents were not evaluated seriously.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295400"/>
            <a:ext cx="3505200" cy="136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77" y="4600670"/>
            <a:ext cx="3313735" cy="1004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414932"/>
            <a:ext cx="3390900" cy="1190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11" y="1295400"/>
            <a:ext cx="4120601" cy="81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33" y="3599656"/>
            <a:ext cx="1557140" cy="702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30" y="2303512"/>
            <a:ext cx="3625611" cy="973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22848"/>
            <a:ext cx="3171825" cy="609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Tools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Coding convention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the general .NET naming convention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FxCop Microsoft naming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Coding style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12096"/>
            <a:ext cx="2381250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23" y="2057400"/>
            <a:ext cx="3096877" cy="336368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Code review</a:t>
            </a:r>
          </a:p>
        </p:txBody>
      </p:sp>
      <p:sp>
        <p:nvSpPr>
          <p:cNvPr id="6" name="AutoShape 103"/>
          <p:cNvSpPr>
            <a:spLocks noChangeArrowheads="1"/>
          </p:cNvSpPr>
          <p:nvPr/>
        </p:nvSpPr>
        <p:spPr bwMode="gray">
          <a:xfrm>
            <a:off x="609600" y="1371600"/>
            <a:ext cx="8001000" cy="38862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62000" y="1676400"/>
            <a:ext cx="7391400" cy="44958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+mn-lt"/>
              </a:rPr>
              <a:t>Reviewed by Technical leader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Peer review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Mainly for data layer and framework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Unfinished: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create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NUnit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report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016"/>
            <a:ext cx="3120008" cy="1662379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test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Performance consideration</a:t>
            </a:r>
          </a:p>
        </p:txBody>
      </p:sp>
      <p:sp>
        <p:nvSpPr>
          <p:cNvPr id="7" name="AutoShape 103"/>
          <p:cNvSpPr>
            <a:spLocks noChangeArrowheads="1"/>
          </p:cNvSpPr>
          <p:nvPr/>
        </p:nvSpPr>
        <p:spPr bwMode="gray">
          <a:xfrm>
            <a:off x="685800" y="1371600"/>
            <a:ext cx="79248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90600" y="1676400"/>
            <a:ext cx="7467600" cy="3886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latin typeface="+mn-lt"/>
              </a:rPr>
              <a:t>Caching in 3 layers: database, memory, and output (HTML)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Use SQL Profiler to investigate all data access methods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Minimize requests to the server and database hit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Use AJAX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Compress </a:t>
            </a:r>
            <a:r>
              <a:rPr lang="en-US" sz="2800" dirty="0" err="1" smtClean="0">
                <a:latin typeface="+mn-lt"/>
              </a:rPr>
              <a:t>javascript</a:t>
            </a:r>
            <a:r>
              <a:rPr lang="en-US" sz="2800" dirty="0" smtClean="0">
                <a:latin typeface="+mn-lt"/>
              </a:rPr>
              <a:t> and </a:t>
            </a:r>
            <a:r>
              <a:rPr lang="en-US" sz="2800" dirty="0" err="1" smtClean="0">
                <a:latin typeface="+mn-lt"/>
              </a:rPr>
              <a:t>css</a:t>
            </a:r>
            <a:r>
              <a:rPr lang="en-US" sz="2800" dirty="0" smtClean="0">
                <a:latin typeface="+mn-lt"/>
              </a:rPr>
              <a:t> files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Security consideration</a:t>
            </a:r>
          </a:p>
        </p:txBody>
      </p:sp>
      <p:sp>
        <p:nvSpPr>
          <p:cNvPr id="6" name="AutoShape 103"/>
          <p:cNvSpPr>
            <a:spLocks noChangeArrowheads="1"/>
          </p:cNvSpPr>
          <p:nvPr/>
        </p:nvSpPr>
        <p:spPr bwMode="gray">
          <a:xfrm>
            <a:off x="685800" y="1371600"/>
            <a:ext cx="7924800" cy="3810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90600" y="1676400"/>
            <a:ext cx="7467600" cy="3886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latin typeface="+mn-lt"/>
              </a:rPr>
              <a:t>Client side and server side validation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No SQL injection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+mn-lt"/>
              </a:rPr>
              <a:t> Encrypt sensitive data: password, cookies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 5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 </a:t>
            </a:r>
            <a:r>
              <a:rPr lang="en-US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Testing</a:t>
            </a:r>
            <a:endParaRPr lang="en-US" sz="2400" b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 rot="5400000">
            <a:off x="-2270126" y="11699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 rot="5400000" flipH="1">
            <a:off x="-1864518" y="16057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2470150" y="254416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00"/>
                </a:solidFill>
              </a:rPr>
              <a:t>Testing Process</a:t>
            </a:r>
            <a:endParaRPr lang="en-US" b="1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2133600" y="1828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00"/>
                </a:solidFill>
              </a:rPr>
              <a:t>Testing </a:t>
            </a:r>
            <a:r>
              <a:rPr lang="en-US" b="1" dirty="0" smtClean="0">
                <a:solidFill>
                  <a:srgbClr val="000000"/>
                </a:solidFill>
              </a:rPr>
              <a:t>Strategy</a:t>
            </a:r>
            <a:endParaRPr lang="en-US" b="1" dirty="0" smtClean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1447800" y="11430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00"/>
                </a:solidFill>
              </a:rPr>
              <a:t>Testing </a:t>
            </a:r>
            <a:r>
              <a:rPr lang="en-US" b="1" dirty="0" smtClean="0">
                <a:solidFill>
                  <a:srgbClr val="000000"/>
                </a:solidFill>
              </a:rPr>
              <a:t>Activities</a:t>
            </a:r>
            <a:endParaRPr lang="en-US" b="1" dirty="0" smtClean="0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219200" y="1162777"/>
            <a:ext cx="381000" cy="519245"/>
            <a:chOff x="2078" y="1387"/>
            <a:chExt cx="1615" cy="2201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1905000" y="1828800"/>
            <a:ext cx="381000" cy="519245"/>
            <a:chOff x="2078" y="1387"/>
            <a:chExt cx="1615" cy="2201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2209800" y="2514600"/>
            <a:ext cx="381000" cy="519245"/>
            <a:chOff x="2078" y="1387"/>
            <a:chExt cx="1615" cy="2201"/>
          </a:xfrm>
        </p:grpSpPr>
        <p:sp>
          <p:nvSpPr>
            <p:cNvPr id="26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29" name="Oval 3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sp>
        <p:nvSpPr>
          <p:cNvPr id="32" name="AutoShape 6"/>
          <p:cNvSpPr>
            <a:spLocks noChangeArrowheads="1"/>
          </p:cNvSpPr>
          <p:nvPr/>
        </p:nvSpPr>
        <p:spPr bwMode="gray">
          <a:xfrm>
            <a:off x="2590800" y="322031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00"/>
                </a:solidFill>
              </a:rPr>
              <a:t>Test Execution</a:t>
            </a:r>
            <a:endParaRPr lang="en-US" b="1" dirty="0"/>
          </a:p>
        </p:txBody>
      </p:sp>
      <p:grpSp>
        <p:nvGrpSpPr>
          <p:cNvPr id="33" name="Group 39"/>
          <p:cNvGrpSpPr>
            <a:grpSpLocks/>
          </p:cNvGrpSpPr>
          <p:nvPr/>
        </p:nvGrpSpPr>
        <p:grpSpPr bwMode="auto">
          <a:xfrm>
            <a:off x="2311400" y="3214555"/>
            <a:ext cx="355600" cy="519245"/>
            <a:chOff x="2078" y="1387"/>
            <a:chExt cx="1615" cy="2201"/>
          </a:xfrm>
        </p:grpSpPr>
        <p:sp>
          <p:nvSpPr>
            <p:cNvPr id="34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6" name="Oval 42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8" name="Oval 4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39" name="Oval 4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sp>
        <p:nvSpPr>
          <p:cNvPr id="40" name="AutoShape 10"/>
          <p:cNvSpPr>
            <a:spLocks noChangeArrowheads="1"/>
          </p:cNvSpPr>
          <p:nvPr/>
        </p:nvSpPr>
        <p:spPr bwMode="gray">
          <a:xfrm>
            <a:off x="2146300" y="4597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00"/>
                </a:solidFill>
              </a:rPr>
              <a:t>Test </a:t>
            </a:r>
            <a:r>
              <a:rPr lang="en-US" b="1" dirty="0" smtClean="0">
                <a:solidFill>
                  <a:srgbClr val="000000"/>
                </a:solidFill>
              </a:rPr>
              <a:t>Report</a:t>
            </a:r>
            <a:endParaRPr lang="en-US" b="1" dirty="0" smtClean="0"/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gray">
          <a:xfrm>
            <a:off x="1600200" y="52832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00"/>
                </a:solidFill>
              </a:rPr>
              <a:t>Performance </a:t>
            </a:r>
            <a:r>
              <a:rPr lang="en-US" b="1" dirty="0" smtClean="0">
                <a:solidFill>
                  <a:srgbClr val="000000"/>
                </a:solidFill>
              </a:rPr>
              <a:t>Testing</a:t>
            </a:r>
            <a:endParaRPr lang="en-US" b="1" dirty="0" smtClean="0"/>
          </a:p>
        </p:txBody>
      </p:sp>
      <p:grpSp>
        <p:nvGrpSpPr>
          <p:cNvPr id="42" name="Group 18"/>
          <p:cNvGrpSpPr>
            <a:grpSpLocks/>
          </p:cNvGrpSpPr>
          <p:nvPr/>
        </p:nvGrpSpPr>
        <p:grpSpPr bwMode="auto">
          <a:xfrm>
            <a:off x="1371600" y="5230085"/>
            <a:ext cx="381000" cy="519245"/>
            <a:chOff x="2078" y="1387"/>
            <a:chExt cx="1615" cy="2201"/>
          </a:xfrm>
        </p:grpSpPr>
        <p:sp>
          <p:nvSpPr>
            <p:cNvPr id="4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46" name="Oval 2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48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sp>
        <p:nvSpPr>
          <p:cNvPr id="49" name="AutoShape 6"/>
          <p:cNvSpPr>
            <a:spLocks noChangeArrowheads="1"/>
          </p:cNvSpPr>
          <p:nvPr/>
        </p:nvSpPr>
        <p:spPr bwMode="gray">
          <a:xfrm>
            <a:off x="2514600" y="3911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00"/>
                </a:solidFill>
              </a:rPr>
              <a:t>Bugs Report</a:t>
            </a:r>
            <a:endParaRPr lang="en-US" b="1" dirty="0"/>
          </a:p>
        </p:txBody>
      </p:sp>
      <p:grpSp>
        <p:nvGrpSpPr>
          <p:cNvPr id="50" name="Group 11"/>
          <p:cNvGrpSpPr>
            <a:grpSpLocks/>
          </p:cNvGrpSpPr>
          <p:nvPr/>
        </p:nvGrpSpPr>
        <p:grpSpPr bwMode="auto">
          <a:xfrm>
            <a:off x="2209800" y="3900355"/>
            <a:ext cx="381000" cy="519245"/>
            <a:chOff x="2078" y="1387"/>
            <a:chExt cx="1615" cy="2201"/>
          </a:xfrm>
        </p:grpSpPr>
        <p:sp>
          <p:nvSpPr>
            <p:cNvPr id="51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  <p:grpSp>
        <p:nvGrpSpPr>
          <p:cNvPr id="57" name="Group 25"/>
          <p:cNvGrpSpPr>
            <a:grpSpLocks/>
          </p:cNvGrpSpPr>
          <p:nvPr/>
        </p:nvGrpSpPr>
        <p:grpSpPr bwMode="auto">
          <a:xfrm>
            <a:off x="1905000" y="4546467"/>
            <a:ext cx="381000" cy="519245"/>
            <a:chOff x="2078" y="1387"/>
            <a:chExt cx="1615" cy="2201"/>
          </a:xfrm>
        </p:grpSpPr>
        <p:sp>
          <p:nvSpPr>
            <p:cNvPr id="58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9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0" name="Oval 28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61" name="Oval 2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b="1"/>
            </a:p>
          </p:txBody>
        </p:sp>
        <p:sp>
          <p:nvSpPr>
            <p:cNvPr id="62" name="Oval 30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219200" y="1295400"/>
            <a:ext cx="7102772" cy="4267200"/>
            <a:chOff x="877" y="1296"/>
            <a:chExt cx="4211" cy="2448"/>
          </a:xfrm>
        </p:grpSpPr>
        <p:sp>
          <p:nvSpPr>
            <p:cNvPr id="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152" y="2256"/>
              <a:ext cx="4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Log </a:t>
              </a:r>
            </a:p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bug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5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Code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4200" y="1584"/>
              <a:ext cx="50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Unit </a:t>
              </a:r>
            </a:p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test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gray">
            <a:xfrm>
              <a:off x="3072" y="2880"/>
              <a:ext cx="71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Review</a:t>
              </a:r>
            </a:p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code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gray">
            <a:xfrm>
              <a:off x="1488" y="3264"/>
              <a:ext cx="7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Testing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Activities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184688" y="1752600"/>
          <a:ext cx="7188224" cy="476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56088" y="1295400"/>
            <a:ext cx="2396075" cy="51308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Developing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61488" y="1295400"/>
            <a:ext cx="2470952" cy="51308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Testing</a:t>
            </a:r>
            <a:endParaRPr lang="en-US" sz="2400" b="1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Strategy follows 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V-model</a:t>
            </a:r>
          </a:p>
        </p:txBody>
      </p:sp>
      <p:sp>
        <p:nvSpPr>
          <p:cNvPr id="22" name="Notched Right Arrow 21"/>
          <p:cNvSpPr/>
          <p:nvPr/>
        </p:nvSpPr>
        <p:spPr>
          <a:xfrm>
            <a:off x="4114800" y="2362200"/>
            <a:ext cx="1295400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74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Notched Right Arrow 22"/>
          <p:cNvSpPr/>
          <p:nvPr/>
        </p:nvSpPr>
        <p:spPr>
          <a:xfrm>
            <a:off x="4267200" y="3276600"/>
            <a:ext cx="990600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74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Notched Right Arrow 23"/>
          <p:cNvSpPr/>
          <p:nvPr/>
        </p:nvSpPr>
        <p:spPr>
          <a:xfrm>
            <a:off x="4419600" y="4267200"/>
            <a:ext cx="685800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74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Notched Right Arrow 24"/>
          <p:cNvSpPr/>
          <p:nvPr/>
        </p:nvSpPr>
        <p:spPr>
          <a:xfrm>
            <a:off x="4572000" y="5181600"/>
            <a:ext cx="381000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74A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TextBox 25"/>
          <p:cNvSpPr txBox="1"/>
          <p:nvPr/>
        </p:nvSpPr>
        <p:spPr>
          <a:xfrm>
            <a:off x="4114800" y="1905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Plan fo</a:t>
            </a:r>
            <a:r>
              <a:rPr lang="en-US" sz="2400" b="1" dirty="0"/>
              <a:t>r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1123356"/>
            <a:ext cx="1824632" cy="1094779"/>
            <a:chOff x="858440" y="2877"/>
            <a:chExt cx="1824632" cy="1094779"/>
          </a:xfrm>
        </p:grpSpPr>
        <p:sp>
          <p:nvSpPr>
            <p:cNvPr id="30" name="Rounded Rectangle 29"/>
            <p:cNvSpPr/>
            <p:nvPr/>
          </p:nvSpPr>
          <p:spPr>
            <a:xfrm>
              <a:off x="858440" y="2877"/>
              <a:ext cx="1824632" cy="109477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890505" y="34942"/>
              <a:ext cx="1760502" cy="1030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Test Plan</a:t>
              </a:r>
              <a:endParaRPr lang="en-US" sz="24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66401" y="1444491"/>
            <a:ext cx="386822" cy="452508"/>
            <a:chOff x="2843641" y="324012"/>
            <a:chExt cx="386822" cy="452508"/>
          </a:xfrm>
        </p:grpSpPr>
        <p:sp>
          <p:nvSpPr>
            <p:cNvPr id="28" name="Right Arrow 27"/>
            <p:cNvSpPr/>
            <p:nvPr/>
          </p:nvSpPr>
          <p:spPr>
            <a:xfrm>
              <a:off x="2843641" y="324012"/>
              <a:ext cx="386822" cy="4525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ight Arrow 6"/>
            <p:cNvSpPr/>
            <p:nvPr/>
          </p:nvSpPr>
          <p:spPr>
            <a:xfrm>
              <a:off x="2843641" y="414514"/>
              <a:ext cx="270775" cy="271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35686" y="1123356"/>
            <a:ext cx="1824632" cy="1094779"/>
            <a:chOff x="3412926" y="2877"/>
            <a:chExt cx="1824632" cy="1094779"/>
          </a:xfrm>
        </p:grpSpPr>
        <p:sp>
          <p:nvSpPr>
            <p:cNvPr id="26" name="Rounded Rectangle 25"/>
            <p:cNvSpPr/>
            <p:nvPr/>
          </p:nvSpPr>
          <p:spPr>
            <a:xfrm>
              <a:off x="3412926" y="2877"/>
              <a:ext cx="1824632" cy="109477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ounded Rectangle 8"/>
            <p:cNvSpPr/>
            <p:nvPr/>
          </p:nvSpPr>
          <p:spPr>
            <a:xfrm>
              <a:off x="3444991" y="34942"/>
              <a:ext cx="1760502" cy="1030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Create TC template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21748" y="2378703"/>
            <a:ext cx="452508" cy="386822"/>
            <a:chOff x="4098988" y="1258224"/>
            <a:chExt cx="452508" cy="386822"/>
          </a:xfrm>
        </p:grpSpPr>
        <p:sp>
          <p:nvSpPr>
            <p:cNvPr id="24" name="Right Arrow 23"/>
            <p:cNvSpPr/>
            <p:nvPr/>
          </p:nvSpPr>
          <p:spPr>
            <a:xfrm rot="5400000">
              <a:off x="4131831" y="1225381"/>
              <a:ext cx="386822" cy="4525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ight Arrow 10"/>
            <p:cNvSpPr/>
            <p:nvPr/>
          </p:nvSpPr>
          <p:spPr>
            <a:xfrm>
              <a:off x="4189491" y="1258224"/>
              <a:ext cx="271504" cy="270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35686" y="2947989"/>
            <a:ext cx="1824632" cy="1094779"/>
            <a:chOff x="3412926" y="1827510"/>
            <a:chExt cx="1824632" cy="1094779"/>
          </a:xfrm>
        </p:grpSpPr>
        <p:sp>
          <p:nvSpPr>
            <p:cNvPr id="22" name="Rounded Rectangle 21"/>
            <p:cNvSpPr/>
            <p:nvPr/>
          </p:nvSpPr>
          <p:spPr>
            <a:xfrm>
              <a:off x="3412926" y="1827510"/>
              <a:ext cx="1824632" cy="109477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ounded Rectangle 12"/>
            <p:cNvSpPr/>
            <p:nvPr/>
          </p:nvSpPr>
          <p:spPr>
            <a:xfrm>
              <a:off x="3444991" y="1859575"/>
              <a:ext cx="1760502" cy="1030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Write TC (based on SRS)</a:t>
              </a:r>
              <a:endParaRPr lang="en-US" sz="2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88296" y="3269124"/>
            <a:ext cx="386822" cy="452508"/>
            <a:chOff x="2865536" y="2148645"/>
            <a:chExt cx="386822" cy="452508"/>
          </a:xfrm>
        </p:grpSpPr>
        <p:sp>
          <p:nvSpPr>
            <p:cNvPr id="20" name="Right Arrow 19"/>
            <p:cNvSpPr/>
            <p:nvPr/>
          </p:nvSpPr>
          <p:spPr>
            <a:xfrm rot="10800000">
              <a:off x="2865536" y="2148645"/>
              <a:ext cx="386822" cy="4525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 rot="21600000">
              <a:off x="2981583" y="2239147"/>
              <a:ext cx="270775" cy="271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1200" y="2947989"/>
            <a:ext cx="1824632" cy="1094779"/>
            <a:chOff x="858440" y="1827510"/>
            <a:chExt cx="1824632" cy="1094779"/>
          </a:xfrm>
        </p:grpSpPr>
        <p:sp>
          <p:nvSpPr>
            <p:cNvPr id="18" name="Rounded Rectangle 17"/>
            <p:cNvSpPr/>
            <p:nvPr/>
          </p:nvSpPr>
          <p:spPr>
            <a:xfrm>
              <a:off x="858440" y="1827510"/>
              <a:ext cx="1824632" cy="109477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ounded Rectangle 16"/>
            <p:cNvSpPr/>
            <p:nvPr/>
          </p:nvSpPr>
          <p:spPr>
            <a:xfrm>
              <a:off x="890505" y="1859575"/>
              <a:ext cx="1760502" cy="1030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Review TC</a:t>
              </a:r>
              <a:endParaRPr lang="en-US" sz="2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7262" y="4203336"/>
            <a:ext cx="452508" cy="386822"/>
            <a:chOff x="1544502" y="3082857"/>
            <a:chExt cx="452508" cy="386822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1577345" y="3050014"/>
              <a:ext cx="386822" cy="4525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ight Arrow 18"/>
            <p:cNvSpPr/>
            <p:nvPr/>
          </p:nvSpPr>
          <p:spPr>
            <a:xfrm>
              <a:off x="1635005" y="3082857"/>
              <a:ext cx="271504" cy="270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1200" y="4772621"/>
            <a:ext cx="1824632" cy="1094779"/>
            <a:chOff x="858440" y="3652142"/>
            <a:chExt cx="1824632" cy="1094779"/>
          </a:xfrm>
        </p:grpSpPr>
        <p:sp>
          <p:nvSpPr>
            <p:cNvPr id="14" name="Rounded Rectangle 13"/>
            <p:cNvSpPr/>
            <p:nvPr/>
          </p:nvSpPr>
          <p:spPr>
            <a:xfrm>
              <a:off x="858440" y="3652142"/>
              <a:ext cx="1824632" cy="109477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ounded Rectangle 20"/>
            <p:cNvSpPr/>
            <p:nvPr/>
          </p:nvSpPr>
          <p:spPr>
            <a:xfrm>
              <a:off x="890505" y="3684207"/>
              <a:ext cx="1760502" cy="1030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0" kern="1200" dirty="0" smtClean="0">
                  <a:solidFill>
                    <a:schemeClr val="bg1"/>
                  </a:solidFill>
                </a:rPr>
                <a:t>Test Execution</a:t>
              </a:r>
              <a:endParaRPr lang="en-US" sz="2400" i="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Testing 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Literature review</a:t>
            </a:r>
          </a:p>
        </p:txBody>
      </p:sp>
      <p:pic>
        <p:nvPicPr>
          <p:cNvPr id="32" name="Picture 5" descr="C:\Users\ThuyShin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49" y="3810000"/>
            <a:ext cx="3486150" cy="1314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ThuyShin\Desktop\9g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4461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ThuyShin\Desktop\teg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49" y="1905000"/>
            <a:ext cx="2971800" cy="1195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ThuyShin\Desktop\funny or die 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16321"/>
            <a:ext cx="8686800" cy="364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Case</a:t>
            </a:r>
            <a:endParaRPr lang="en-US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1447800" y="1371600"/>
            <a:ext cx="4745037" cy="419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gray">
          <a:xfrm rot="5400000">
            <a:off x="5811838" y="5029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1752600" y="1828800"/>
            <a:ext cx="3733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2"/>
                </a:solidFill>
              </a:rPr>
              <a:t>Unit test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Function test</a:t>
            </a:r>
            <a:endParaRPr lang="en-US" sz="2800" dirty="0">
              <a:solidFill>
                <a:schemeClr val="tx2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2"/>
                </a:solidFill>
              </a:rPr>
              <a:t>System </a:t>
            </a:r>
            <a:r>
              <a:rPr lang="en-US" sz="2800" dirty="0" smtClean="0">
                <a:solidFill>
                  <a:schemeClr val="tx2"/>
                </a:solidFill>
              </a:rPr>
              <a:t>test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Acceptance test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Performance test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VuongNM\Downloads\1303585163_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438" y="9144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Execution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71525"/>
            <a:ext cx="7767836" cy="43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Bugs 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Reporting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64" y="1143000"/>
            <a:ext cx="792033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Bugs 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Reporting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11193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Report</a:t>
            </a:r>
            <a:endParaRPr lang="en-US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Performance</a:t>
            </a:r>
            <a:endParaRPr lang="en-US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5715000" cy="319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64004"/>
            <a:ext cx="6248400" cy="33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Performance Result</a:t>
            </a:r>
            <a:endParaRPr lang="en-US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72" y="1278533"/>
            <a:ext cx="4650528" cy="45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 &amp; Q/A</a:t>
            </a:r>
            <a:endParaRPr lang="en-US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832447" cy="42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981200" y="26670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Literature review -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Facebook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fan page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gray">
          <a:xfrm>
            <a:off x="3748084" y="2457450"/>
            <a:ext cx="4786316" cy="742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3748085" y="1295400"/>
            <a:ext cx="478631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gray">
          <a:xfrm rot="5400000">
            <a:off x="3581399" y="148907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ltGray">
          <a:xfrm rot="5400000">
            <a:off x="3581398" y="265112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gray">
          <a:xfrm>
            <a:off x="4052886" y="1539901"/>
            <a:ext cx="4481514" cy="33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Created easily by Facebook users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3992383" y="2590800"/>
            <a:ext cx="44917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Has effective support from Facebook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3748085" y="3600450"/>
            <a:ext cx="4710115" cy="742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gray">
          <a:xfrm>
            <a:off x="4052885" y="3683913"/>
            <a:ext cx="43291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Owner can’t fully control their page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gray">
          <a:xfrm rot="5400000">
            <a:off x="3587751" y="38100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5" descr="C:\Users\ThuyShin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7950"/>
            <a:ext cx="2895600" cy="1390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3748084" y="4648200"/>
            <a:ext cx="4786316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0C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Facebook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banned in Vietnam </a:t>
            </a:r>
          </a:p>
        </p:txBody>
      </p:sp>
      <p:grpSp>
        <p:nvGrpSpPr>
          <p:cNvPr id="37" name="Group 98"/>
          <p:cNvGrpSpPr>
            <a:grpSpLocks/>
          </p:cNvGrpSpPr>
          <p:nvPr/>
        </p:nvGrpSpPr>
        <p:grpSpPr bwMode="auto">
          <a:xfrm>
            <a:off x="3572399" y="4800600"/>
            <a:ext cx="393700" cy="393700"/>
            <a:chOff x="3071" y="1006"/>
            <a:chExt cx="416" cy="416"/>
          </a:xfrm>
        </p:grpSpPr>
        <p:sp>
          <p:nvSpPr>
            <p:cNvPr id="38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41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3" name="Picture 103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001000" cy="563563"/>
          </a:xfrm>
        </p:spPr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Literature review – teghe.com</a:t>
            </a:r>
          </a:p>
        </p:txBody>
      </p:sp>
      <p:pic>
        <p:nvPicPr>
          <p:cNvPr id="17" name="Picture 10" descr="C:\Users\ThuyShin\Desktop\teg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96225"/>
            <a:ext cx="2590800" cy="1689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547686" y="2133600"/>
            <a:ext cx="5014914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ltGray">
          <a:xfrm rot="5400000">
            <a:off x="381000" y="232727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gray">
          <a:xfrm>
            <a:off x="547687" y="3409950"/>
            <a:ext cx="5014913" cy="781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gray">
          <a:xfrm rot="5400000">
            <a:off x="387353" y="356235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gray">
          <a:xfrm>
            <a:off x="685800" y="2293263"/>
            <a:ext cx="53741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Content’s posted by website’s admin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gray">
          <a:xfrm>
            <a:off x="685800" y="3569613"/>
            <a:ext cx="50149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User can’t post, comment or rate content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www.themegallery.com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Literature review – funnyordie.com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11" descr="C:\Users\ThuyShin\Desktop\funny or die 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306392"/>
            <a:ext cx="2223773" cy="2037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3"/>
          <p:cNvSpPr>
            <a:spLocks noChangeArrowheads="1"/>
          </p:cNvSpPr>
          <p:nvPr/>
        </p:nvSpPr>
        <p:spPr bwMode="gray">
          <a:xfrm>
            <a:off x="3519486" y="1828800"/>
            <a:ext cx="5014914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11"/>
          <p:cNvSpPr>
            <a:spLocks noChangeArrowheads="1"/>
          </p:cNvSpPr>
          <p:nvPr/>
        </p:nvSpPr>
        <p:spPr bwMode="ltGray">
          <a:xfrm rot="5400000">
            <a:off x="3352800" y="201612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gray">
          <a:xfrm>
            <a:off x="3519487" y="3048000"/>
            <a:ext cx="5014913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gray">
          <a:xfrm rot="5400000">
            <a:off x="3359153" y="3235325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gray">
          <a:xfrm>
            <a:off x="3657600" y="1931313"/>
            <a:ext cx="4724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Content’s posted by website’s admin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gray">
          <a:xfrm>
            <a:off x="3657601" y="3200400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User can’t post, comment or rate content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gray">
          <a:xfrm>
            <a:off x="3519484" y="4191000"/>
            <a:ext cx="5014916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50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gray">
          <a:xfrm>
            <a:off x="3733800" y="4267200"/>
            <a:ext cx="44917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Has effective support from Facebook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98"/>
          <p:cNvGrpSpPr>
            <a:grpSpLocks/>
          </p:cNvGrpSpPr>
          <p:nvPr/>
        </p:nvGrpSpPr>
        <p:grpSpPr bwMode="auto">
          <a:xfrm>
            <a:off x="3340100" y="4330700"/>
            <a:ext cx="393700" cy="393700"/>
            <a:chOff x="3071" y="1006"/>
            <a:chExt cx="416" cy="416"/>
          </a:xfrm>
        </p:grpSpPr>
        <p:sp>
          <p:nvSpPr>
            <p:cNvPr id="54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57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9" name="Picture 103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2g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cdb2004212gl</Template>
  <TotalTime>739</TotalTime>
  <Words>922</Words>
  <Application>Microsoft Office PowerPoint</Application>
  <PresentationFormat>On-screen Show (4:3)</PresentationFormat>
  <Paragraphs>337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cdb2004212gl</vt:lpstr>
      <vt:lpstr>Slide 1</vt:lpstr>
      <vt:lpstr>Contents</vt:lpstr>
      <vt:lpstr>Part 1: Introduction</vt:lpstr>
      <vt:lpstr>The People</vt:lpstr>
      <vt:lpstr>Background</vt:lpstr>
      <vt:lpstr>Literature review</vt:lpstr>
      <vt:lpstr>Literature review - Facebook fan page</vt:lpstr>
      <vt:lpstr>Literature review – teghe.com</vt:lpstr>
      <vt:lpstr>Literature review – funnyordie.com</vt:lpstr>
      <vt:lpstr>Literature review – 9gag.com</vt:lpstr>
      <vt:lpstr>Our Proposal</vt:lpstr>
      <vt:lpstr>Products</vt:lpstr>
      <vt:lpstr>Slide 13</vt:lpstr>
      <vt:lpstr>The proposed system - Front-end</vt:lpstr>
      <vt:lpstr>The proposed system - Back-end</vt:lpstr>
      <vt:lpstr>The proposed system - Commerce</vt:lpstr>
      <vt:lpstr>Environment - Hardware</vt:lpstr>
      <vt:lpstr>Environment - Software</vt:lpstr>
      <vt:lpstr>Process</vt:lpstr>
      <vt:lpstr>Diagram</vt:lpstr>
      <vt:lpstr>Project Organization</vt:lpstr>
      <vt:lpstr>Team work</vt:lpstr>
      <vt:lpstr>Project Planning</vt:lpstr>
      <vt:lpstr>Part 3: Software Requirement Specifications</vt:lpstr>
      <vt:lpstr>Functional &amp; Nonfunctional</vt:lpstr>
      <vt:lpstr>User Requirement</vt:lpstr>
      <vt:lpstr>Users</vt:lpstr>
      <vt:lpstr>Guest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Part 4: Software Design Description</vt:lpstr>
      <vt:lpstr>Architecture Design</vt:lpstr>
      <vt:lpstr>Architecture Design</vt:lpstr>
      <vt:lpstr>Architecture Design</vt:lpstr>
      <vt:lpstr>Architecture Design</vt:lpstr>
      <vt:lpstr>Architecture Design</vt:lpstr>
      <vt:lpstr>Detailed Design</vt:lpstr>
      <vt:lpstr>Detailed Design</vt:lpstr>
      <vt:lpstr>Detailed Design</vt:lpstr>
      <vt:lpstr>Database Design</vt:lpstr>
      <vt:lpstr>Database Design</vt:lpstr>
      <vt:lpstr>Slide 48</vt:lpstr>
      <vt:lpstr>Technologies</vt:lpstr>
      <vt:lpstr>Tools</vt:lpstr>
      <vt:lpstr>Coding convention</vt:lpstr>
      <vt:lpstr>Code review</vt:lpstr>
      <vt:lpstr>Unit test</vt:lpstr>
      <vt:lpstr>Performance consideration</vt:lpstr>
      <vt:lpstr>Security consideration</vt:lpstr>
      <vt:lpstr>Slide 56</vt:lpstr>
      <vt:lpstr>Test Activities</vt:lpstr>
      <vt:lpstr>Test Strategy follows V-model</vt:lpstr>
      <vt:lpstr>Testing process</vt:lpstr>
      <vt:lpstr>Test Case</vt:lpstr>
      <vt:lpstr>Test Execution</vt:lpstr>
      <vt:lpstr>Bugs Reporting</vt:lpstr>
      <vt:lpstr>Bugs Reporting</vt:lpstr>
      <vt:lpstr>Test Report</vt:lpstr>
      <vt:lpstr>Test Performance</vt:lpstr>
      <vt:lpstr>Test Performance Result</vt:lpstr>
      <vt:lpstr>Demo &amp; Q/A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Huong Thanh</dc:creator>
  <cp:lastModifiedBy>Nguyen Huong Thanh</cp:lastModifiedBy>
  <cp:revision>195</cp:revision>
  <dcterms:created xsi:type="dcterms:W3CDTF">2011-12-07T02:31:44Z</dcterms:created>
  <dcterms:modified xsi:type="dcterms:W3CDTF">2011-12-14T19:15:09Z</dcterms:modified>
</cp:coreProperties>
</file>