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7" r:id="rId1"/>
  </p:sldMasterIdLst>
  <p:sldIdLst>
    <p:sldId id="256" r:id="rId2"/>
    <p:sldId id="259" r:id="rId3"/>
    <p:sldId id="324" r:id="rId4"/>
    <p:sldId id="325" r:id="rId5"/>
    <p:sldId id="311" r:id="rId6"/>
    <p:sldId id="310" r:id="rId7"/>
    <p:sldId id="290" r:id="rId8"/>
    <p:sldId id="314" r:id="rId9"/>
    <p:sldId id="326" r:id="rId10"/>
    <p:sldId id="327" r:id="rId11"/>
    <p:sldId id="292" r:id="rId12"/>
    <p:sldId id="328" r:id="rId13"/>
    <p:sldId id="329" r:id="rId14"/>
    <p:sldId id="319" r:id="rId15"/>
    <p:sldId id="330" r:id="rId16"/>
    <p:sldId id="333" r:id="rId17"/>
    <p:sldId id="331" r:id="rId18"/>
    <p:sldId id="334" r:id="rId19"/>
    <p:sldId id="335" r:id="rId20"/>
    <p:sldId id="332" r:id="rId21"/>
    <p:sldId id="336" r:id="rId22"/>
    <p:sldId id="305" r:id="rId23"/>
    <p:sldId id="338" r:id="rId24"/>
    <p:sldId id="339" r:id="rId25"/>
    <p:sldId id="337" r:id="rId26"/>
    <p:sldId id="340" r:id="rId27"/>
    <p:sldId id="341" r:id="rId28"/>
    <p:sldId id="342" r:id="rId29"/>
    <p:sldId id="297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640C"/>
    <a:srgbClr val="050DAB"/>
    <a:srgbClr val="FF0000"/>
    <a:srgbClr val="9E8F22"/>
    <a:srgbClr val="090957"/>
    <a:srgbClr val="FF33CC"/>
    <a:srgbClr val="2CD230"/>
    <a:srgbClr val="1B9AD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5" autoAdjust="0"/>
    <p:restoredTop sz="92167" autoAdjust="0"/>
  </p:normalViewPr>
  <p:slideViewPr>
    <p:cSldViewPr>
      <p:cViewPr varScale="1">
        <p:scale>
          <a:sx n="67" d="100"/>
          <a:sy n="67" d="100"/>
        </p:scale>
        <p:origin x="-13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37AB1E5-4B0A-4BF4-A7B6-5B44BB270ADE}" type="datetimeFigureOut">
              <a:rPr lang="en-US" smtClean="0"/>
              <a:pPr>
                <a:defRPr/>
              </a:pPr>
              <a:t>8/18/2011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33BC968-F857-45FB-8E09-8BA393331514}" type="slidenum">
              <a:rPr lang="en-US" smtClean="0"/>
              <a:pPr>
                <a:defRPr/>
              </a:pPr>
              <a:t>‹#›</a:t>
            </a:fld>
            <a:endParaRPr lang="en-US" sz="1400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AFE41CC-33A5-4181-B580-D1DF5BB7AD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B19C3C1-C025-4BC0-86E3-B50FD24B79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18F51AF-4903-423E-8F6B-575F0ABD15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54FCFE7-DE77-4071-B6E8-0AB02B2231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2CE1F13-F2AE-4067-9217-FB52608941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11E426-82F4-464B-A5C6-6974002B76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1EA2AAD-A424-47DD-A4DE-48349CC06B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6C3599-13D2-4513-91A5-261B713EE7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0C98E6-EEF2-4B12-BE55-C7A9ECB1FD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8852D02-F67A-4C82-87BC-42706FA573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227AD4EB-BA02-4A81-B91C-3EBF825250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  <p:sldLayoutId id="2147484038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7" Type="http://schemas.openxmlformats.org/officeDocument/2006/relationships/image" Target="../media/image1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62000" y="2133600"/>
            <a:ext cx="7620000" cy="3429000"/>
          </a:xfrm>
        </p:spPr>
        <p:txBody>
          <a:bodyPr>
            <a:normAutofit lnSpcReduction="10000"/>
          </a:bodyPr>
          <a:lstStyle/>
          <a:p>
            <a:pPr marR="0">
              <a:lnSpc>
                <a:spcPct val="90000"/>
              </a:lnSpc>
            </a:pPr>
            <a:r>
              <a:rPr lang="en-US" sz="2500" b="1" dirty="0" smtClean="0">
                <a:solidFill>
                  <a:srgbClr val="0070C0"/>
                </a:solidFill>
                <a:latin typeface="Andalus" pitchFamily="2" charset="-78"/>
                <a:cs typeface="Andalus" pitchFamily="2" charset="-78"/>
              </a:rPr>
              <a:t>		</a:t>
            </a:r>
          </a:p>
          <a:p>
            <a:pPr marR="0">
              <a:lnSpc>
                <a:spcPct val="90000"/>
              </a:lnSpc>
            </a:pPr>
            <a:r>
              <a:rPr lang="en-US" sz="2500" b="1" dirty="0" smtClean="0">
                <a:solidFill>
                  <a:srgbClr val="0070C0"/>
                </a:solidFill>
                <a:latin typeface="Andalus" pitchFamily="2" charset="-78"/>
                <a:cs typeface="Andalus" pitchFamily="2" charset="-78"/>
              </a:rPr>
              <a:t>		Top.Not.59 Group:      </a:t>
            </a:r>
          </a:p>
          <a:p>
            <a:pPr marR="0">
              <a:lnSpc>
                <a:spcPct val="90000"/>
              </a:lnSpc>
            </a:pPr>
            <a:r>
              <a:rPr lang="en-US" sz="2500" b="1" dirty="0" smtClean="0">
                <a:solidFill>
                  <a:srgbClr val="0070C0"/>
                </a:solidFill>
                <a:latin typeface="Andalus" pitchFamily="2" charset="-78"/>
                <a:cs typeface="Andalus" pitchFamily="2" charset="-78"/>
              </a:rPr>
              <a:t>		</a:t>
            </a:r>
            <a:r>
              <a:rPr lang="en-US" sz="2500" b="1" dirty="0" err="1" smtClean="0">
                <a:solidFill>
                  <a:srgbClr val="0070C0"/>
                </a:solidFill>
                <a:latin typeface="Andalus" pitchFamily="2" charset="-78"/>
                <a:cs typeface="Andalus" pitchFamily="2" charset="-78"/>
              </a:rPr>
              <a:t>Trần</a:t>
            </a:r>
            <a:r>
              <a:rPr lang="en-US" sz="2500" b="1" dirty="0" smtClean="0">
                <a:solidFill>
                  <a:srgbClr val="0070C0"/>
                </a:solidFill>
                <a:latin typeface="Andalus" pitchFamily="2" charset="-78"/>
                <a:cs typeface="Andalus" pitchFamily="2" charset="-78"/>
              </a:rPr>
              <a:t> </a:t>
            </a:r>
            <a:r>
              <a:rPr lang="en-US" sz="2500" b="1" dirty="0" err="1" smtClean="0">
                <a:solidFill>
                  <a:srgbClr val="0070C0"/>
                </a:solidFill>
                <a:latin typeface="Andalus" pitchFamily="2" charset="-78"/>
                <a:cs typeface="Andalus" pitchFamily="2" charset="-78"/>
              </a:rPr>
              <a:t>Hùng</a:t>
            </a:r>
            <a:r>
              <a:rPr lang="en-US" sz="2500" b="1" dirty="0" smtClean="0">
                <a:solidFill>
                  <a:srgbClr val="0070C0"/>
                </a:solidFill>
                <a:latin typeface="Andalus" pitchFamily="2" charset="-78"/>
                <a:cs typeface="Andalus" pitchFamily="2" charset="-78"/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  <a:latin typeface="Andalus" pitchFamily="2" charset="-78"/>
                <a:cs typeface="Andalus" pitchFamily="2" charset="-78"/>
              </a:rPr>
              <a:t>Team Leader</a:t>
            </a:r>
          </a:p>
          <a:p>
            <a:pPr>
              <a:lnSpc>
                <a:spcPct val="90000"/>
              </a:lnSpc>
              <a:spcBef>
                <a:spcPts val="400"/>
              </a:spcBef>
              <a:buSzPct val="68000"/>
            </a:pPr>
            <a:r>
              <a:rPr lang="en-US" sz="2500" b="1" dirty="0" smtClean="0">
                <a:solidFill>
                  <a:srgbClr val="0070C0"/>
                </a:solidFill>
                <a:latin typeface="Andalus" pitchFamily="2" charset="-78"/>
                <a:cs typeface="Andalus" pitchFamily="2" charset="-78"/>
              </a:rPr>
              <a:t>		Mai </a:t>
            </a:r>
            <a:r>
              <a:rPr lang="en-US" sz="2500" b="1" dirty="0" err="1" smtClean="0">
                <a:solidFill>
                  <a:srgbClr val="0070C0"/>
                </a:solidFill>
                <a:latin typeface="Andalus" pitchFamily="2" charset="-78"/>
                <a:cs typeface="Andalus" pitchFamily="2" charset="-78"/>
              </a:rPr>
              <a:t>Thị</a:t>
            </a:r>
            <a:r>
              <a:rPr lang="en-US" sz="2500" b="1" dirty="0" smtClean="0">
                <a:solidFill>
                  <a:srgbClr val="0070C0"/>
                </a:solidFill>
                <a:latin typeface="Andalus" pitchFamily="2" charset="-78"/>
                <a:cs typeface="Andalus" pitchFamily="2" charset="-78"/>
              </a:rPr>
              <a:t>  Thu </a:t>
            </a:r>
            <a:r>
              <a:rPr lang="en-US" sz="2500" b="1" dirty="0" err="1" smtClean="0">
                <a:solidFill>
                  <a:srgbClr val="0070C0"/>
                </a:solidFill>
                <a:latin typeface="Andalus" pitchFamily="2" charset="-78"/>
                <a:cs typeface="Andalus" pitchFamily="2" charset="-78"/>
              </a:rPr>
              <a:t>Hà</a:t>
            </a:r>
            <a:endParaRPr lang="en-US" sz="2500" b="1" dirty="0" smtClean="0">
              <a:solidFill>
                <a:srgbClr val="0070C0"/>
              </a:solidFill>
              <a:latin typeface="Andalus" pitchFamily="2" charset="-78"/>
              <a:cs typeface="Andalus" pitchFamily="2" charset="-78"/>
            </a:endParaRPr>
          </a:p>
          <a:p>
            <a:pPr>
              <a:lnSpc>
                <a:spcPct val="90000"/>
              </a:lnSpc>
              <a:spcBef>
                <a:spcPts val="400"/>
              </a:spcBef>
              <a:buSzPct val="68000"/>
            </a:pPr>
            <a:r>
              <a:rPr lang="en-US" sz="2500" b="1" dirty="0" smtClean="0">
                <a:solidFill>
                  <a:srgbClr val="0070C0"/>
                </a:solidFill>
                <a:latin typeface="Andalus" pitchFamily="2" charset="-78"/>
                <a:cs typeface="Andalus" pitchFamily="2" charset="-78"/>
              </a:rPr>
              <a:t>		</a:t>
            </a:r>
            <a:r>
              <a:rPr lang="en-US" sz="2500" b="1" dirty="0" err="1" smtClean="0">
                <a:solidFill>
                  <a:srgbClr val="0070C0"/>
                </a:solidFill>
                <a:latin typeface="Andalus" pitchFamily="2" charset="-78"/>
                <a:cs typeface="Andalus" pitchFamily="2" charset="-78"/>
              </a:rPr>
              <a:t>Vũ</a:t>
            </a:r>
            <a:r>
              <a:rPr lang="en-US" sz="2500" b="1" dirty="0" smtClean="0">
                <a:solidFill>
                  <a:srgbClr val="0070C0"/>
                </a:solidFill>
                <a:latin typeface="Andalus" pitchFamily="2" charset="-78"/>
                <a:cs typeface="Andalus" pitchFamily="2" charset="-78"/>
              </a:rPr>
              <a:t> </a:t>
            </a:r>
            <a:r>
              <a:rPr lang="en-US" sz="2500" b="1" dirty="0" err="1" smtClean="0">
                <a:solidFill>
                  <a:srgbClr val="0070C0"/>
                </a:solidFill>
                <a:latin typeface="Andalus" pitchFamily="2" charset="-78"/>
                <a:cs typeface="Andalus" pitchFamily="2" charset="-78"/>
              </a:rPr>
              <a:t>Hồng</a:t>
            </a:r>
            <a:r>
              <a:rPr lang="en-US" sz="2500" b="1" dirty="0" smtClean="0">
                <a:solidFill>
                  <a:srgbClr val="0070C0"/>
                </a:solidFill>
                <a:latin typeface="Andalus" pitchFamily="2" charset="-78"/>
                <a:cs typeface="Andalus" pitchFamily="2" charset="-78"/>
              </a:rPr>
              <a:t> </a:t>
            </a:r>
            <a:r>
              <a:rPr lang="en-US" sz="2500" b="1" dirty="0" err="1" smtClean="0">
                <a:solidFill>
                  <a:srgbClr val="0070C0"/>
                </a:solidFill>
                <a:latin typeface="Andalus" pitchFamily="2" charset="-78"/>
                <a:cs typeface="Andalus" pitchFamily="2" charset="-78"/>
              </a:rPr>
              <a:t>Quân</a:t>
            </a:r>
            <a:endParaRPr lang="en-US" sz="2500" b="1" dirty="0" smtClean="0">
              <a:solidFill>
                <a:srgbClr val="0070C0"/>
              </a:solidFill>
              <a:latin typeface="Andalus" pitchFamily="2" charset="-78"/>
              <a:cs typeface="Andalus" pitchFamily="2" charset="-78"/>
            </a:endParaRPr>
          </a:p>
          <a:p>
            <a:pPr>
              <a:lnSpc>
                <a:spcPct val="90000"/>
              </a:lnSpc>
              <a:spcBef>
                <a:spcPts val="400"/>
              </a:spcBef>
              <a:buSzPct val="68000"/>
            </a:pPr>
            <a:r>
              <a:rPr lang="en-US" sz="2500" b="1" dirty="0" smtClean="0">
                <a:solidFill>
                  <a:srgbClr val="0070C0"/>
                </a:solidFill>
                <a:latin typeface="Andalus" pitchFamily="2" charset="-78"/>
                <a:cs typeface="Andalus" pitchFamily="2" charset="-78"/>
              </a:rPr>
              <a:t>		</a:t>
            </a:r>
            <a:r>
              <a:rPr lang="en-US" sz="2500" b="1" dirty="0" err="1" smtClean="0">
                <a:solidFill>
                  <a:srgbClr val="0070C0"/>
                </a:solidFill>
                <a:latin typeface="Andalus" pitchFamily="2" charset="-78"/>
                <a:cs typeface="Andalus" pitchFamily="2" charset="-78"/>
              </a:rPr>
              <a:t>Lê</a:t>
            </a:r>
            <a:r>
              <a:rPr lang="en-US" sz="2500" b="1" dirty="0" smtClean="0">
                <a:solidFill>
                  <a:srgbClr val="0070C0"/>
                </a:solidFill>
                <a:latin typeface="Andalus" pitchFamily="2" charset="-78"/>
                <a:cs typeface="Andalus" pitchFamily="2" charset="-78"/>
              </a:rPr>
              <a:t> </a:t>
            </a:r>
            <a:r>
              <a:rPr lang="en-US" sz="2500" b="1" dirty="0" err="1" smtClean="0">
                <a:solidFill>
                  <a:srgbClr val="0070C0"/>
                </a:solidFill>
                <a:latin typeface="Andalus" pitchFamily="2" charset="-78"/>
                <a:cs typeface="Andalus" pitchFamily="2" charset="-78"/>
              </a:rPr>
              <a:t>Thị</a:t>
            </a:r>
            <a:r>
              <a:rPr lang="en-US" sz="2500" b="1" dirty="0" smtClean="0">
                <a:solidFill>
                  <a:srgbClr val="0070C0"/>
                </a:solidFill>
                <a:latin typeface="Andalus" pitchFamily="2" charset="-78"/>
                <a:cs typeface="Andalus" pitchFamily="2" charset="-78"/>
              </a:rPr>
              <a:t> </a:t>
            </a:r>
            <a:r>
              <a:rPr lang="en-US" sz="2500" b="1" dirty="0" err="1" smtClean="0">
                <a:solidFill>
                  <a:srgbClr val="0070C0"/>
                </a:solidFill>
                <a:latin typeface="Andalus" pitchFamily="2" charset="-78"/>
                <a:cs typeface="Andalus" pitchFamily="2" charset="-78"/>
              </a:rPr>
              <a:t>Hoài</a:t>
            </a:r>
            <a:r>
              <a:rPr lang="en-US" sz="2500" b="1" dirty="0" smtClean="0">
                <a:solidFill>
                  <a:srgbClr val="0070C0"/>
                </a:solidFill>
                <a:latin typeface="Andalus" pitchFamily="2" charset="-78"/>
                <a:cs typeface="Andalus" pitchFamily="2" charset="-78"/>
              </a:rPr>
              <a:t> Thu</a:t>
            </a:r>
          </a:p>
          <a:p>
            <a:pPr>
              <a:lnSpc>
                <a:spcPct val="90000"/>
              </a:lnSpc>
              <a:spcBef>
                <a:spcPts val="400"/>
              </a:spcBef>
              <a:buSzPct val="68000"/>
            </a:pPr>
            <a:r>
              <a:rPr lang="en-US" sz="2500" b="1" dirty="0" smtClean="0">
                <a:solidFill>
                  <a:srgbClr val="0070C0"/>
                </a:solidFill>
                <a:latin typeface="Andalus" pitchFamily="2" charset="-78"/>
                <a:cs typeface="Andalus" pitchFamily="2" charset="-78"/>
              </a:rPr>
              <a:t>		</a:t>
            </a:r>
            <a:r>
              <a:rPr lang="en-US" sz="2500" b="1" dirty="0" err="1" smtClean="0">
                <a:solidFill>
                  <a:srgbClr val="0070C0"/>
                </a:solidFill>
                <a:latin typeface="Andalus" pitchFamily="2" charset="-78"/>
                <a:cs typeface="Andalus" pitchFamily="2" charset="-78"/>
              </a:rPr>
              <a:t>Vũ</a:t>
            </a:r>
            <a:r>
              <a:rPr lang="en-US" sz="2500" b="1" dirty="0" smtClean="0">
                <a:solidFill>
                  <a:srgbClr val="0070C0"/>
                </a:solidFill>
                <a:latin typeface="Andalus" pitchFamily="2" charset="-78"/>
                <a:cs typeface="Andalus" pitchFamily="2" charset="-78"/>
              </a:rPr>
              <a:t> </a:t>
            </a:r>
            <a:r>
              <a:rPr lang="en-US" sz="2500" b="1" dirty="0" err="1" smtClean="0">
                <a:solidFill>
                  <a:srgbClr val="0070C0"/>
                </a:solidFill>
                <a:latin typeface="Andalus" pitchFamily="2" charset="-78"/>
                <a:cs typeface="Andalus" pitchFamily="2" charset="-78"/>
              </a:rPr>
              <a:t>Đình</a:t>
            </a:r>
            <a:r>
              <a:rPr lang="en-US" sz="2500" b="1" dirty="0" smtClean="0">
                <a:solidFill>
                  <a:srgbClr val="0070C0"/>
                </a:solidFill>
                <a:latin typeface="Andalus" pitchFamily="2" charset="-78"/>
                <a:cs typeface="Andalus" pitchFamily="2" charset="-78"/>
              </a:rPr>
              <a:t> </a:t>
            </a:r>
            <a:r>
              <a:rPr lang="en-US" sz="2500" b="1" dirty="0" err="1" smtClean="0">
                <a:solidFill>
                  <a:srgbClr val="0070C0"/>
                </a:solidFill>
                <a:latin typeface="Andalus" pitchFamily="2" charset="-78"/>
                <a:cs typeface="Andalus" pitchFamily="2" charset="-78"/>
              </a:rPr>
              <a:t>Thắng</a:t>
            </a:r>
            <a:endParaRPr lang="en-US" sz="2500" b="1" dirty="0" smtClean="0">
              <a:solidFill>
                <a:srgbClr val="0070C0"/>
              </a:solidFill>
              <a:latin typeface="Andalus" pitchFamily="2" charset="-78"/>
              <a:cs typeface="Andalus" pitchFamily="2" charset="-78"/>
            </a:endParaRPr>
          </a:p>
          <a:p>
            <a:pPr marR="0" algn="ctr">
              <a:lnSpc>
                <a:spcPct val="90000"/>
              </a:lnSpc>
            </a:pPr>
            <a:endParaRPr lang="en-US" sz="2500" b="1" dirty="0" smtClean="0">
              <a:solidFill>
                <a:srgbClr val="0070C0"/>
              </a:solidFill>
              <a:latin typeface="Andalus" pitchFamily="2" charset="-78"/>
              <a:cs typeface="Andalus" pitchFamily="2" charset="-78"/>
            </a:endParaRPr>
          </a:p>
          <a:p>
            <a:pPr marR="0" algn="ctr">
              <a:lnSpc>
                <a:spcPct val="90000"/>
              </a:lnSpc>
            </a:pPr>
            <a:r>
              <a:rPr lang="en-US" sz="2500" b="1" dirty="0" smtClean="0">
                <a:solidFill>
                  <a:srgbClr val="0070C0"/>
                </a:solidFill>
                <a:latin typeface="Andalus" pitchFamily="2" charset="-78"/>
                <a:cs typeface="Andalus" pitchFamily="2" charset="-78"/>
              </a:rPr>
              <a:t>	</a:t>
            </a:r>
            <a:endParaRPr lang="en-US" sz="2500" dirty="0" smtClean="0"/>
          </a:p>
        </p:txBody>
      </p:sp>
      <p:pic>
        <p:nvPicPr>
          <p:cNvPr id="2" name="Picture 2" descr="E:\Users\TrinhDTN00119\Desktop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228600"/>
            <a:ext cx="199072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905000" y="1295400"/>
            <a:ext cx="540462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  <a:cs typeface="+mn-cs"/>
              </a:rPr>
              <a:t>FAP </a:t>
            </a:r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  <a:cs typeface="+mn-cs"/>
              </a:rPr>
              <a:t>PROJECT</a:t>
            </a:r>
          </a:p>
        </p:txBody>
      </p:sp>
      <p:sp>
        <p:nvSpPr>
          <p:cNvPr id="7" name="Subtitle 3"/>
          <p:cNvSpPr txBox="1">
            <a:spLocks/>
          </p:cNvSpPr>
          <p:nvPr/>
        </p:nvSpPr>
        <p:spPr>
          <a:xfrm>
            <a:off x="1066800" y="4953000"/>
            <a:ext cx="7620000" cy="914400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n-US" sz="2500" b="1" dirty="0" smtClean="0">
                <a:solidFill>
                  <a:srgbClr val="0070C0"/>
                </a:solidFill>
                <a:latin typeface="Algerian"/>
                <a:cs typeface="Andalus" pitchFamily="2" charset="-78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Algerian"/>
              </a:rPr>
              <a:t>Supervisor</a:t>
            </a:r>
            <a:r>
              <a:rPr lang="en-US" sz="2400" dirty="0">
                <a:solidFill>
                  <a:srgbClr val="FF0000"/>
                </a:solidFill>
                <a:latin typeface="Algerian"/>
              </a:rPr>
              <a:t>: </a:t>
            </a:r>
            <a:r>
              <a:rPr lang="en-US" sz="2400" dirty="0" smtClean="0">
                <a:solidFill>
                  <a:srgbClr val="FF0000"/>
                </a:solidFill>
                <a:latin typeface="Algerian"/>
              </a:rPr>
              <a:t> Mr</a:t>
            </a:r>
            <a:r>
              <a:rPr lang="en-US" sz="2400" dirty="0">
                <a:solidFill>
                  <a:srgbClr val="FF0000"/>
                </a:solidFill>
                <a:latin typeface="Algerian"/>
              </a:rPr>
              <a:t>. </a:t>
            </a:r>
            <a:r>
              <a:rPr lang="en-US" sz="2400" dirty="0" err="1" smtClean="0">
                <a:solidFill>
                  <a:srgbClr val="FF0000"/>
                </a:solidFill>
                <a:latin typeface="Algerian"/>
              </a:rPr>
              <a:t>NguyỄn</a:t>
            </a:r>
            <a:r>
              <a:rPr lang="en-US" sz="2400" dirty="0" smtClean="0">
                <a:solidFill>
                  <a:srgbClr val="FF0000"/>
                </a:solidFill>
                <a:latin typeface="Algerian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lgerian"/>
              </a:rPr>
              <a:t>TẤt</a:t>
            </a:r>
            <a:r>
              <a:rPr lang="en-US" sz="2400" dirty="0" smtClean="0">
                <a:solidFill>
                  <a:srgbClr val="FF0000"/>
                </a:solidFill>
                <a:latin typeface="Algeri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lgerian"/>
              </a:rPr>
              <a:t>Trung</a:t>
            </a:r>
            <a:endParaRPr lang="en-US" sz="3600" dirty="0">
              <a:solidFill>
                <a:srgbClr val="FF0000"/>
              </a:solidFill>
              <a:latin typeface="Algerian"/>
            </a:endParaRPr>
          </a:p>
          <a:p>
            <a:pPr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lang="en-US" sz="2700" dirty="0">
              <a:solidFill>
                <a:schemeClr val="tx2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81000" y="122238"/>
            <a:ext cx="6248400" cy="868362"/>
          </a:xfrm>
          <a:prstGeom prst="rect">
            <a:avLst/>
          </a:prstGeom>
        </p:spPr>
        <p:txBody>
          <a:bodyPr bIns="91440" anchor="b"/>
          <a:lstStyle/>
          <a:p>
            <a:pPr>
              <a:defRPr/>
            </a:pPr>
            <a:r>
              <a:rPr lang="en-US" sz="2400" b="1" dirty="0" smtClean="0">
                <a:solidFill>
                  <a:srgbClr val="7030A0"/>
                </a:solidFill>
                <a:latin typeface="Algerian" pitchFamily="82" charset="0"/>
                <a:ea typeface="Cambria Math" pitchFamily="18" charset="0"/>
                <a:cs typeface="+mj-cs"/>
              </a:rPr>
              <a:t>3. </a:t>
            </a:r>
            <a:r>
              <a:rPr lang="en-US" sz="2400" dirty="0" smtClean="0">
                <a:solidFill>
                  <a:srgbClr val="7030A0"/>
                </a:solidFill>
                <a:latin typeface="Algerian" pitchFamily="82" charset="0"/>
                <a:ea typeface="Cambria Math" pitchFamily="18" charset="0"/>
                <a:cs typeface="+mj-cs"/>
              </a:rPr>
              <a:t>	</a:t>
            </a:r>
            <a:r>
              <a:rPr lang="en-US" sz="2400" dirty="0" smtClean="0">
                <a:solidFill>
                  <a:srgbClr val="7030A0"/>
                </a:solidFill>
                <a:latin typeface="Rockwell Extra Bold" pitchFamily="18" charset="0"/>
                <a:ea typeface="Cambria Math" pitchFamily="18" charset="0"/>
                <a:cs typeface="+mj-cs"/>
              </a:rPr>
              <a:t>Project planning</a:t>
            </a:r>
            <a:endParaRPr lang="en-US" sz="2400" dirty="0">
              <a:solidFill>
                <a:srgbClr val="7030A0"/>
              </a:solidFill>
              <a:latin typeface="Rockwell Extra Bold" pitchFamily="18" charset="0"/>
              <a:ea typeface="Cambria Math" pitchFamily="18" charset="0"/>
              <a:cs typeface="+mj-cs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" y="1219200"/>
            <a:ext cx="8915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0485" name="Picture 2" descr="E:\Users\TrinhDTN00119\Desktop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152400"/>
            <a:ext cx="199072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066800" y="2057400"/>
            <a:ext cx="7086600" cy="384720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90957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Follow Capstone Project requirements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90957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Submit all reports on time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90957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Boundaries of the system</a:t>
            </a:r>
          </a:p>
          <a:p>
            <a:pPr lvl="2">
              <a:buFont typeface="Wingdings" pitchFamily="2" charset="2"/>
              <a:buChar char="v"/>
            </a:pPr>
            <a:r>
              <a:rPr lang="en-US" sz="2000" i="1" dirty="0" smtClean="0"/>
              <a:t> Administration </a:t>
            </a:r>
            <a:r>
              <a:rPr lang="en-US" sz="2000" i="1" dirty="0" smtClean="0"/>
              <a:t>module</a:t>
            </a:r>
          </a:p>
          <a:p>
            <a:pPr lvl="2">
              <a:buFont typeface="Wingdings" pitchFamily="2" charset="2"/>
              <a:buChar char="v"/>
            </a:pPr>
            <a:r>
              <a:rPr lang="en-US" sz="2000" i="1" dirty="0" smtClean="0"/>
              <a:t> Attendance </a:t>
            </a:r>
            <a:r>
              <a:rPr lang="en-US" sz="2000" i="1" dirty="0" smtClean="0"/>
              <a:t>module</a:t>
            </a:r>
          </a:p>
          <a:p>
            <a:pPr lvl="2">
              <a:buFont typeface="Wingdings" pitchFamily="2" charset="2"/>
              <a:buChar char="v"/>
            </a:pPr>
            <a:r>
              <a:rPr lang="en-US" sz="2000" i="1" dirty="0" smtClean="0"/>
              <a:t> Grade </a:t>
            </a:r>
            <a:r>
              <a:rPr lang="en-US" sz="2000" i="1" dirty="0" smtClean="0"/>
              <a:t>module</a:t>
            </a:r>
          </a:p>
          <a:p>
            <a:pPr lvl="2">
              <a:buFont typeface="Wingdings" pitchFamily="2" charset="2"/>
              <a:buChar char="v"/>
            </a:pPr>
            <a:r>
              <a:rPr lang="en-US" sz="2000" i="1" dirty="0" smtClean="0"/>
              <a:t> Timetable </a:t>
            </a:r>
            <a:r>
              <a:rPr lang="en-US" sz="2000" i="1" dirty="0" smtClean="0"/>
              <a:t>module</a:t>
            </a:r>
          </a:p>
          <a:p>
            <a:pPr lvl="2">
              <a:buFont typeface="Wingdings" pitchFamily="2" charset="2"/>
              <a:buChar char="v"/>
            </a:pPr>
            <a:r>
              <a:rPr lang="en-US" sz="2000" i="1" dirty="0" smtClean="0"/>
              <a:t> Feedback </a:t>
            </a:r>
            <a:r>
              <a:rPr lang="en-US" sz="2000" i="1" dirty="0" smtClean="0"/>
              <a:t>module </a:t>
            </a:r>
          </a:p>
          <a:p>
            <a:pPr algn="just">
              <a:lnSpc>
                <a:spcPct val="150000"/>
              </a:lnSpc>
            </a:pPr>
            <a:endParaRPr lang="en-US" sz="2400" dirty="0" smtClean="0">
              <a:solidFill>
                <a:srgbClr val="090957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/>
            <a:endParaRPr lang="en-US"/>
          </a:p>
        </p:txBody>
      </p:sp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" y="1219200"/>
            <a:ext cx="8915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152400" y="609600"/>
            <a:ext cx="7162800" cy="457200"/>
          </a:xfrm>
          <a:prstGeom prst="rect">
            <a:avLst/>
          </a:prstGeom>
        </p:spPr>
        <p:txBody>
          <a:bodyPr bIns="91440" anchor="b"/>
          <a:lstStyle/>
          <a:p>
            <a:pPr>
              <a:defRPr/>
            </a:pP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  <a:cs typeface="+mj-cs"/>
              </a:rPr>
              <a:t>III. </a:t>
            </a:r>
            <a:r>
              <a:rPr lang="en-US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  <a:cs typeface="+mj-cs"/>
              </a:rPr>
              <a:t>	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  <a:cs typeface="+mj-cs"/>
              </a:rPr>
              <a:t>REQUIREMENT SPECIFICATIONS</a:t>
            </a:r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Extra Bold" pitchFamily="18" charset="0"/>
              <a:ea typeface="Cambria Math" pitchFamily="18" charset="0"/>
              <a:cs typeface="+mj-cs"/>
            </a:endParaRPr>
          </a:p>
        </p:txBody>
      </p:sp>
      <p:pic>
        <p:nvPicPr>
          <p:cNvPr id="1032" name="Picture 2" descr="E:\Users\TrinhDTN00119\Desktop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152400"/>
            <a:ext cx="199072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23"/>
          <p:cNvSpPr txBox="1">
            <a:spLocks/>
          </p:cNvSpPr>
          <p:nvPr/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/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 User requirements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 Non-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functiona</a:t>
            </a:r>
            <a:r>
              <a:rPr lang="en-US" sz="3200" dirty="0" smtClean="0">
                <a:latin typeface="+mn-lt"/>
                <a:cs typeface="+mn-cs"/>
              </a:rPr>
              <a:t>l requirements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8959269" y="-200055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/>
            <a:endParaRPr lang="en-US" sz="2000"/>
          </a:p>
        </p:txBody>
      </p:sp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" y="1219200"/>
            <a:ext cx="8915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152400" y="609600"/>
            <a:ext cx="7162800" cy="457200"/>
          </a:xfrm>
          <a:prstGeom prst="rect">
            <a:avLst/>
          </a:prstGeom>
        </p:spPr>
        <p:txBody>
          <a:bodyPr bIns="91440" anchor="b"/>
          <a:lstStyle/>
          <a:p>
            <a:pPr>
              <a:defRPr/>
            </a:pPr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  <a:cs typeface="+mj-cs"/>
              </a:rPr>
              <a:t>1</a:t>
            </a:r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  <a:cs typeface="+mj-cs"/>
              </a:rPr>
              <a:t>. </a:t>
            </a:r>
            <a:r>
              <a:rPr 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  <a:cs typeface="+mj-cs"/>
              </a:rPr>
              <a:t>	</a:t>
            </a:r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  <a:cs typeface="+mj-cs"/>
              </a:rPr>
              <a:t>User requirements</a:t>
            </a:r>
            <a:endParaRPr lang="en-US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Extra Bold" pitchFamily="18" charset="0"/>
              <a:ea typeface="Cambria Math" pitchFamily="18" charset="0"/>
              <a:cs typeface="+mj-cs"/>
            </a:endParaRPr>
          </a:p>
        </p:txBody>
      </p:sp>
      <p:pic>
        <p:nvPicPr>
          <p:cNvPr id="1032" name="Picture 2" descr="E:\Users\TrinhDTN00119\Desktop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152400"/>
            <a:ext cx="199072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143000" y="1295400"/>
            <a:ext cx="8001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/>
              <a:t>Site:</a:t>
            </a:r>
          </a:p>
          <a:p>
            <a:r>
              <a:rPr lang="en-US" sz="2000" dirty="0" smtClean="0"/>
              <a:t>	Teacher: View/ Take/ Edit attendance</a:t>
            </a:r>
          </a:p>
          <a:p>
            <a:r>
              <a:rPr lang="en-US" sz="2000" dirty="0" smtClean="0"/>
              <a:t>	</a:t>
            </a:r>
            <a:r>
              <a:rPr lang="en-US" sz="2000" dirty="0" smtClean="0"/>
              <a:t>	View grade</a:t>
            </a:r>
          </a:p>
          <a:p>
            <a:r>
              <a:rPr lang="en-US" sz="2000" dirty="0" smtClean="0"/>
              <a:t>	</a:t>
            </a:r>
            <a:r>
              <a:rPr lang="en-US" sz="2000" dirty="0" smtClean="0"/>
              <a:t>	View student details</a:t>
            </a:r>
          </a:p>
          <a:p>
            <a:r>
              <a:rPr lang="en-US" sz="2000" dirty="0" smtClean="0"/>
              <a:t>	</a:t>
            </a:r>
            <a:r>
              <a:rPr lang="en-US" sz="2000" dirty="0" smtClean="0"/>
              <a:t>Student: View grade</a:t>
            </a:r>
          </a:p>
          <a:p>
            <a:r>
              <a:rPr lang="en-US" sz="2000" dirty="0" smtClean="0"/>
              <a:t>	</a:t>
            </a:r>
            <a:r>
              <a:rPr lang="en-US" sz="2000" dirty="0" smtClean="0"/>
              <a:t>	View attendance</a:t>
            </a:r>
          </a:p>
          <a:p>
            <a:r>
              <a:rPr lang="en-US" sz="2000" dirty="0" smtClean="0"/>
              <a:t>		</a:t>
            </a: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Application: </a:t>
            </a:r>
          </a:p>
          <a:p>
            <a:pPr lvl="2"/>
            <a:r>
              <a:rPr lang="en-US" sz="2000" dirty="0" smtClean="0"/>
              <a:t>Admin: 	Manage user accounts</a:t>
            </a:r>
          </a:p>
          <a:p>
            <a:pPr lvl="2"/>
            <a:r>
              <a:rPr lang="en-US" sz="2000" dirty="0" smtClean="0"/>
              <a:t>Staff: 	Manage data in database about grades, schedules</a:t>
            </a:r>
          </a:p>
          <a:p>
            <a:pPr lvl="2"/>
            <a:r>
              <a:rPr lang="en-US" sz="2000" dirty="0" smtClean="0"/>
              <a:t>	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/>
            <a:endParaRPr lang="en-US"/>
          </a:p>
        </p:txBody>
      </p:sp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" y="1219200"/>
            <a:ext cx="8915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152400" y="609600"/>
            <a:ext cx="7162800" cy="457200"/>
          </a:xfrm>
          <a:prstGeom prst="rect">
            <a:avLst/>
          </a:prstGeom>
        </p:spPr>
        <p:txBody>
          <a:bodyPr bIns="91440" anchor="b"/>
          <a:lstStyle/>
          <a:p>
            <a:pPr>
              <a:defRPr/>
            </a:pP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  <a:cs typeface="+mj-cs"/>
              </a:rPr>
              <a:t>2. </a:t>
            </a:r>
            <a:r>
              <a:rPr lang="en-US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  <a:cs typeface="+mj-cs"/>
              </a:rPr>
              <a:t>	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  <a:cs typeface="+mj-cs"/>
              </a:rPr>
              <a:t>Non-functional requirements</a:t>
            </a:r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Extra Bold" pitchFamily="18" charset="0"/>
              <a:ea typeface="Cambria Math" pitchFamily="18" charset="0"/>
              <a:cs typeface="+mj-cs"/>
            </a:endParaRPr>
          </a:p>
        </p:txBody>
      </p:sp>
      <p:pic>
        <p:nvPicPr>
          <p:cNvPr id="1032" name="Picture 2" descr="E:\Users\TrinhDTN00119\Desktop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152400"/>
            <a:ext cx="199072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25"/>
          <p:cNvGrpSpPr>
            <a:grpSpLocks/>
          </p:cNvGrpSpPr>
          <p:nvPr/>
        </p:nvGrpSpPr>
        <p:grpSpPr bwMode="auto">
          <a:xfrm>
            <a:off x="2209800" y="1524000"/>
            <a:ext cx="4800601" cy="4724400"/>
            <a:chOff x="1488" y="960"/>
            <a:chExt cx="2928" cy="2880"/>
          </a:xfrm>
        </p:grpSpPr>
        <p:grpSp>
          <p:nvGrpSpPr>
            <p:cNvPr id="11" name="Group 26"/>
            <p:cNvGrpSpPr>
              <a:grpSpLocks/>
            </p:cNvGrpSpPr>
            <p:nvPr/>
          </p:nvGrpSpPr>
          <p:grpSpPr bwMode="auto">
            <a:xfrm>
              <a:off x="2356" y="960"/>
              <a:ext cx="1192" cy="959"/>
              <a:chOff x="2356" y="960"/>
              <a:chExt cx="1192" cy="959"/>
            </a:xfrm>
          </p:grpSpPr>
          <p:grpSp>
            <p:nvGrpSpPr>
              <p:cNvPr id="44" name="Group 27"/>
              <p:cNvGrpSpPr>
                <a:grpSpLocks/>
              </p:cNvGrpSpPr>
              <p:nvPr/>
            </p:nvGrpSpPr>
            <p:grpSpPr bwMode="auto">
              <a:xfrm>
                <a:off x="2356" y="960"/>
                <a:ext cx="1192" cy="959"/>
                <a:chOff x="2057" y="862"/>
                <a:chExt cx="1549" cy="1351"/>
              </a:xfrm>
            </p:grpSpPr>
            <p:sp>
              <p:nvSpPr>
                <p:cNvPr id="46" name="AutoShape 28"/>
                <p:cNvSpPr>
                  <a:spLocks noChangeArrowheads="1"/>
                </p:cNvSpPr>
                <p:nvPr/>
              </p:nvSpPr>
              <p:spPr bwMode="gray">
                <a:xfrm>
                  <a:off x="2070" y="885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C0C0C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AutoShape 29"/>
                <p:cNvSpPr>
                  <a:spLocks noChangeArrowheads="1"/>
                </p:cNvSpPr>
                <p:nvPr/>
              </p:nvSpPr>
              <p:spPr bwMode="gray">
                <a:xfrm>
                  <a:off x="2057" y="862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1">
                      <a:srgbClr val="E6E6E6"/>
                    </a:gs>
                    <a:gs pos="66001">
                      <a:srgbClr val="7D8496"/>
                    </a:gs>
                    <a:gs pos="73500">
                      <a:srgbClr val="E6E6E6"/>
                    </a:gs>
                    <a:gs pos="92501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AutoShape 30"/>
                <p:cNvSpPr>
                  <a:spLocks noChangeArrowheads="1"/>
                </p:cNvSpPr>
                <p:nvPr/>
              </p:nvSpPr>
              <p:spPr bwMode="gray">
                <a:xfrm>
                  <a:off x="2147" y="942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7262EC"/>
                    </a:gs>
                    <a:gs pos="100000">
                      <a:srgbClr val="2614AA"/>
                    </a:gs>
                  </a:gsLst>
                  <a:lin ang="2700000" scaled="1"/>
                </a:gra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5" name="Text Box 31"/>
              <p:cNvSpPr txBox="1">
                <a:spLocks noChangeArrowheads="1"/>
              </p:cNvSpPr>
              <p:nvPr/>
            </p:nvSpPr>
            <p:spPr bwMode="gray">
              <a:xfrm>
                <a:off x="2596" y="1285"/>
                <a:ext cx="70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 dirty="0" smtClean="0">
                    <a:solidFill>
                      <a:srgbClr val="FFFFFF"/>
                    </a:solidFill>
                  </a:rPr>
                  <a:t>Usability</a:t>
                </a:r>
                <a:endParaRPr lang="en-US" sz="1200" b="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3" name="Group 32"/>
            <p:cNvGrpSpPr>
              <a:grpSpLocks/>
            </p:cNvGrpSpPr>
            <p:nvPr/>
          </p:nvGrpSpPr>
          <p:grpSpPr bwMode="auto">
            <a:xfrm>
              <a:off x="1488" y="1438"/>
              <a:ext cx="1193" cy="959"/>
              <a:chOff x="1488" y="1438"/>
              <a:chExt cx="1193" cy="959"/>
            </a:xfrm>
          </p:grpSpPr>
          <p:grpSp>
            <p:nvGrpSpPr>
              <p:cNvPr id="39" name="Group 38"/>
              <p:cNvGrpSpPr>
                <a:grpSpLocks/>
              </p:cNvGrpSpPr>
              <p:nvPr/>
            </p:nvGrpSpPr>
            <p:grpSpPr bwMode="auto">
              <a:xfrm>
                <a:off x="1488" y="1438"/>
                <a:ext cx="1193" cy="959"/>
                <a:chOff x="1110" y="2656"/>
                <a:chExt cx="1549" cy="1351"/>
              </a:xfrm>
            </p:grpSpPr>
            <p:sp>
              <p:nvSpPr>
                <p:cNvPr id="41" name="AutoShape 34"/>
                <p:cNvSpPr>
                  <a:spLocks noChangeArrowheads="1"/>
                </p:cNvSpPr>
                <p:nvPr/>
              </p:nvSpPr>
              <p:spPr bwMode="gray">
                <a:xfrm>
                  <a:off x="1123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C0C0C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AutoShape 35"/>
                <p:cNvSpPr>
                  <a:spLocks noChangeArrowheads="1"/>
                </p:cNvSpPr>
                <p:nvPr/>
              </p:nvSpPr>
              <p:spPr bwMode="gray">
                <a:xfrm>
                  <a:off x="1110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1">
                      <a:srgbClr val="E6E6E6"/>
                    </a:gs>
                    <a:gs pos="66001">
                      <a:srgbClr val="7D8496"/>
                    </a:gs>
                    <a:gs pos="73500">
                      <a:srgbClr val="E6E6E6"/>
                    </a:gs>
                    <a:gs pos="92501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AutoShape 36"/>
                <p:cNvSpPr>
                  <a:spLocks noChangeArrowheads="1"/>
                </p:cNvSpPr>
                <p:nvPr/>
              </p:nvSpPr>
              <p:spPr bwMode="gray">
                <a:xfrm>
                  <a:off x="1200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49ACE3">
                        <a:gamma/>
                        <a:shade val="94118"/>
                        <a:invGamma/>
                      </a:srgbClr>
                    </a:gs>
                    <a:gs pos="100000">
                      <a:srgbClr val="49ACE3"/>
                    </a:gs>
                  </a:gsLst>
                  <a:lin ang="2700000" scaled="1"/>
                </a:gra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0" name="Text Box 37"/>
              <p:cNvSpPr txBox="1">
                <a:spLocks noChangeArrowheads="1"/>
              </p:cNvSpPr>
              <p:nvPr/>
            </p:nvSpPr>
            <p:spPr bwMode="gray">
              <a:xfrm>
                <a:off x="1674" y="1784"/>
                <a:ext cx="851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 dirty="0" smtClean="0">
                    <a:solidFill>
                      <a:srgbClr val="FFFFFF"/>
                    </a:solidFill>
                  </a:rPr>
                  <a:t>Availability</a:t>
                </a:r>
                <a:endParaRPr lang="en-US" sz="1200" b="0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4" name="Text Box 43"/>
            <p:cNvSpPr txBox="1">
              <a:spLocks noChangeArrowheads="1"/>
            </p:cNvSpPr>
            <p:nvPr/>
          </p:nvSpPr>
          <p:spPr bwMode="gray">
            <a:xfrm>
              <a:off x="2557" y="2258"/>
              <a:ext cx="79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dirty="0" smtClean="0">
                  <a:solidFill>
                    <a:srgbClr val="FFFFFF"/>
                  </a:solidFill>
                </a:rPr>
                <a:t>Security</a:t>
              </a:r>
              <a:endParaRPr lang="en-US" sz="1400" b="0" dirty="0">
                <a:solidFill>
                  <a:srgbClr val="FFFFFF"/>
                </a:solidFill>
              </a:endParaRPr>
            </a:p>
          </p:txBody>
        </p:sp>
        <p:grpSp>
          <p:nvGrpSpPr>
            <p:cNvPr id="15" name="Group 44"/>
            <p:cNvGrpSpPr>
              <a:grpSpLocks/>
            </p:cNvGrpSpPr>
            <p:nvPr/>
          </p:nvGrpSpPr>
          <p:grpSpPr bwMode="auto">
            <a:xfrm>
              <a:off x="3223" y="1438"/>
              <a:ext cx="1193" cy="959"/>
              <a:chOff x="3223" y="1438"/>
              <a:chExt cx="1193" cy="959"/>
            </a:xfrm>
          </p:grpSpPr>
          <p:grpSp>
            <p:nvGrpSpPr>
              <p:cNvPr id="34" name="Group 45"/>
              <p:cNvGrpSpPr>
                <a:grpSpLocks/>
              </p:cNvGrpSpPr>
              <p:nvPr/>
            </p:nvGrpSpPr>
            <p:grpSpPr bwMode="auto">
              <a:xfrm>
                <a:off x="3223" y="1438"/>
                <a:ext cx="1193" cy="959"/>
                <a:chOff x="2057" y="862"/>
                <a:chExt cx="1549" cy="1351"/>
              </a:xfrm>
            </p:grpSpPr>
            <p:sp>
              <p:nvSpPr>
                <p:cNvPr id="36" name="AutoShape 46"/>
                <p:cNvSpPr>
                  <a:spLocks noChangeArrowheads="1"/>
                </p:cNvSpPr>
                <p:nvPr/>
              </p:nvSpPr>
              <p:spPr bwMode="gray">
                <a:xfrm>
                  <a:off x="2070" y="885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C0C0C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AutoShape 47"/>
                <p:cNvSpPr>
                  <a:spLocks noChangeArrowheads="1"/>
                </p:cNvSpPr>
                <p:nvPr/>
              </p:nvSpPr>
              <p:spPr bwMode="gray">
                <a:xfrm>
                  <a:off x="2057" y="862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1">
                      <a:srgbClr val="E6E6E6"/>
                    </a:gs>
                    <a:gs pos="66001">
                      <a:srgbClr val="7D8496"/>
                    </a:gs>
                    <a:gs pos="73500">
                      <a:srgbClr val="E6E6E6"/>
                    </a:gs>
                    <a:gs pos="92501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AutoShape 48"/>
                <p:cNvSpPr>
                  <a:spLocks noChangeArrowheads="1"/>
                </p:cNvSpPr>
                <p:nvPr/>
              </p:nvSpPr>
              <p:spPr bwMode="gray">
                <a:xfrm>
                  <a:off x="2147" y="942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85B9C3">
                        <a:gamma/>
                        <a:shade val="46275"/>
                        <a:invGamma/>
                      </a:srgbClr>
                    </a:gs>
                    <a:gs pos="100000">
                      <a:srgbClr val="85B9C3"/>
                    </a:gs>
                  </a:gsLst>
                  <a:lin ang="2700000" scaled="1"/>
                </a:gra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5" name="Text Box 49"/>
              <p:cNvSpPr txBox="1">
                <a:spLocks noChangeArrowheads="1"/>
              </p:cNvSpPr>
              <p:nvPr/>
            </p:nvSpPr>
            <p:spPr bwMode="gray">
              <a:xfrm>
                <a:off x="3446" y="1784"/>
                <a:ext cx="78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 dirty="0" smtClean="0">
                    <a:solidFill>
                      <a:srgbClr val="FFFFFF"/>
                    </a:solidFill>
                  </a:rPr>
                  <a:t>Reliability</a:t>
                </a:r>
                <a:endParaRPr lang="en-US" sz="1200" b="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6" name="Group 50"/>
            <p:cNvGrpSpPr>
              <a:grpSpLocks/>
            </p:cNvGrpSpPr>
            <p:nvPr/>
          </p:nvGrpSpPr>
          <p:grpSpPr bwMode="auto">
            <a:xfrm>
              <a:off x="3223" y="2400"/>
              <a:ext cx="1193" cy="959"/>
              <a:chOff x="3223" y="2400"/>
              <a:chExt cx="1193" cy="959"/>
            </a:xfrm>
          </p:grpSpPr>
          <p:grpSp>
            <p:nvGrpSpPr>
              <p:cNvPr id="29" name="Group 51"/>
              <p:cNvGrpSpPr>
                <a:grpSpLocks/>
              </p:cNvGrpSpPr>
              <p:nvPr/>
            </p:nvGrpSpPr>
            <p:grpSpPr bwMode="auto">
              <a:xfrm>
                <a:off x="3223" y="2400"/>
                <a:ext cx="1193" cy="959"/>
                <a:chOff x="3174" y="2656"/>
                <a:chExt cx="1549" cy="1351"/>
              </a:xfrm>
            </p:grpSpPr>
            <p:sp>
              <p:nvSpPr>
                <p:cNvPr id="31" name="AutoShape 52"/>
                <p:cNvSpPr>
                  <a:spLocks noChangeArrowheads="1"/>
                </p:cNvSpPr>
                <p:nvPr/>
              </p:nvSpPr>
              <p:spPr bwMode="gray">
                <a:xfrm>
                  <a:off x="3187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C0C0C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AutoShape 53"/>
                <p:cNvSpPr>
                  <a:spLocks noChangeArrowheads="1"/>
                </p:cNvSpPr>
                <p:nvPr/>
              </p:nvSpPr>
              <p:spPr bwMode="gray">
                <a:xfrm>
                  <a:off x="3174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1">
                      <a:srgbClr val="E6E6E6"/>
                    </a:gs>
                    <a:gs pos="66001">
                      <a:srgbClr val="7D8496"/>
                    </a:gs>
                    <a:gs pos="73500">
                      <a:srgbClr val="E6E6E6"/>
                    </a:gs>
                    <a:gs pos="92501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AutoShape 54"/>
                <p:cNvSpPr>
                  <a:spLocks noChangeArrowheads="1"/>
                </p:cNvSpPr>
                <p:nvPr/>
              </p:nvSpPr>
              <p:spPr bwMode="gray">
                <a:xfrm>
                  <a:off x="3264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41D592">
                        <a:gamma/>
                        <a:shade val="51373"/>
                        <a:invGamma/>
                      </a:srgbClr>
                    </a:gs>
                    <a:gs pos="100000">
                      <a:srgbClr val="41D592"/>
                    </a:gs>
                  </a:gsLst>
                  <a:lin ang="2700000" scaled="1"/>
                </a:gra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0" name="Text Box 55"/>
              <p:cNvSpPr txBox="1">
                <a:spLocks noChangeArrowheads="1"/>
              </p:cNvSpPr>
              <p:nvPr/>
            </p:nvSpPr>
            <p:spPr bwMode="gray">
              <a:xfrm>
                <a:off x="3347" y="2747"/>
                <a:ext cx="1007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 dirty="0" smtClean="0">
                    <a:solidFill>
                      <a:srgbClr val="FFFFFF"/>
                    </a:solidFill>
                  </a:rPr>
                  <a:t>Performance</a:t>
                </a:r>
                <a:endParaRPr lang="en-US" sz="1200" b="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7" name="Group 56"/>
            <p:cNvGrpSpPr>
              <a:grpSpLocks/>
            </p:cNvGrpSpPr>
            <p:nvPr/>
          </p:nvGrpSpPr>
          <p:grpSpPr bwMode="auto">
            <a:xfrm>
              <a:off x="1488" y="2400"/>
              <a:ext cx="1193" cy="959"/>
              <a:chOff x="1488" y="2400"/>
              <a:chExt cx="1193" cy="959"/>
            </a:xfrm>
          </p:grpSpPr>
          <p:grpSp>
            <p:nvGrpSpPr>
              <p:cNvPr id="24" name="Group 57"/>
              <p:cNvGrpSpPr>
                <a:grpSpLocks/>
              </p:cNvGrpSpPr>
              <p:nvPr/>
            </p:nvGrpSpPr>
            <p:grpSpPr bwMode="auto">
              <a:xfrm>
                <a:off x="1488" y="2400"/>
                <a:ext cx="1193" cy="959"/>
                <a:chOff x="3174" y="2656"/>
                <a:chExt cx="1549" cy="1351"/>
              </a:xfrm>
            </p:grpSpPr>
            <p:sp>
              <p:nvSpPr>
                <p:cNvPr id="26" name="AutoShape 58"/>
                <p:cNvSpPr>
                  <a:spLocks noChangeArrowheads="1"/>
                </p:cNvSpPr>
                <p:nvPr/>
              </p:nvSpPr>
              <p:spPr bwMode="gray">
                <a:xfrm>
                  <a:off x="3187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C0C0C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AutoShape 59"/>
                <p:cNvSpPr>
                  <a:spLocks noChangeArrowheads="1"/>
                </p:cNvSpPr>
                <p:nvPr/>
              </p:nvSpPr>
              <p:spPr bwMode="gray">
                <a:xfrm>
                  <a:off x="3174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1">
                      <a:srgbClr val="E6E6E6"/>
                    </a:gs>
                    <a:gs pos="66001">
                      <a:srgbClr val="7D8496"/>
                    </a:gs>
                    <a:gs pos="73500">
                      <a:srgbClr val="E6E6E6"/>
                    </a:gs>
                    <a:gs pos="92501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AutoShape 60"/>
                <p:cNvSpPr>
                  <a:spLocks noChangeArrowheads="1"/>
                </p:cNvSpPr>
                <p:nvPr/>
              </p:nvSpPr>
              <p:spPr bwMode="gray">
                <a:xfrm>
                  <a:off x="3264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0099CC">
                        <a:gamma/>
                        <a:shade val="84706"/>
                        <a:invGamma/>
                      </a:srgbClr>
                    </a:gs>
                    <a:gs pos="100000">
                      <a:srgbClr val="0099CC"/>
                    </a:gs>
                  </a:gsLst>
                  <a:lin ang="2700000" scaled="1"/>
                </a:gra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5" name="Text Box 61"/>
              <p:cNvSpPr txBox="1">
                <a:spLocks noChangeArrowheads="1"/>
              </p:cNvSpPr>
              <p:nvPr/>
            </p:nvSpPr>
            <p:spPr bwMode="gray">
              <a:xfrm>
                <a:off x="1740" y="2760"/>
                <a:ext cx="678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 dirty="0" smtClean="0">
                    <a:solidFill>
                      <a:srgbClr val="FFFFFF"/>
                    </a:solidFill>
                  </a:rPr>
                  <a:t>Security</a:t>
                </a:r>
                <a:endParaRPr lang="en-US" sz="1200" b="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8" name="Group 62"/>
            <p:cNvGrpSpPr>
              <a:grpSpLocks/>
            </p:cNvGrpSpPr>
            <p:nvPr/>
          </p:nvGrpSpPr>
          <p:grpSpPr bwMode="auto">
            <a:xfrm>
              <a:off x="2356" y="2881"/>
              <a:ext cx="1192" cy="959"/>
              <a:chOff x="2356" y="2881"/>
              <a:chExt cx="1192" cy="959"/>
            </a:xfrm>
          </p:grpSpPr>
          <p:grpSp>
            <p:nvGrpSpPr>
              <p:cNvPr id="19" name="Group 63"/>
              <p:cNvGrpSpPr>
                <a:grpSpLocks/>
              </p:cNvGrpSpPr>
              <p:nvPr/>
            </p:nvGrpSpPr>
            <p:grpSpPr bwMode="auto">
              <a:xfrm>
                <a:off x="2356" y="2881"/>
                <a:ext cx="1192" cy="959"/>
                <a:chOff x="3174" y="2656"/>
                <a:chExt cx="1549" cy="1351"/>
              </a:xfrm>
            </p:grpSpPr>
            <p:sp>
              <p:nvSpPr>
                <p:cNvPr id="21" name="AutoShape 64"/>
                <p:cNvSpPr>
                  <a:spLocks noChangeArrowheads="1"/>
                </p:cNvSpPr>
                <p:nvPr/>
              </p:nvSpPr>
              <p:spPr bwMode="gray">
                <a:xfrm>
                  <a:off x="3187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C0C0C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AutoShape 65"/>
                <p:cNvSpPr>
                  <a:spLocks noChangeArrowheads="1"/>
                </p:cNvSpPr>
                <p:nvPr/>
              </p:nvSpPr>
              <p:spPr bwMode="gray">
                <a:xfrm>
                  <a:off x="3174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1">
                      <a:srgbClr val="E6E6E6"/>
                    </a:gs>
                    <a:gs pos="66001">
                      <a:srgbClr val="7D8496"/>
                    </a:gs>
                    <a:gs pos="73500">
                      <a:srgbClr val="E6E6E6"/>
                    </a:gs>
                    <a:gs pos="92501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AutoShape 66"/>
                <p:cNvSpPr>
                  <a:spLocks noChangeArrowheads="1"/>
                </p:cNvSpPr>
                <p:nvPr/>
              </p:nvSpPr>
              <p:spPr bwMode="gray">
                <a:xfrm>
                  <a:off x="3264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33CCCC">
                        <a:gamma/>
                        <a:shade val="46275"/>
                        <a:invGamma/>
                      </a:srgbClr>
                    </a:gs>
                    <a:gs pos="100000">
                      <a:srgbClr val="33CCCC"/>
                    </a:gs>
                  </a:gsLst>
                  <a:lin ang="2700000" scaled="1"/>
                </a:gra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" name="Text Box 67"/>
              <p:cNvSpPr txBox="1">
                <a:spLocks noChangeArrowheads="1"/>
              </p:cNvSpPr>
              <p:nvPr/>
            </p:nvSpPr>
            <p:spPr bwMode="gray">
              <a:xfrm>
                <a:off x="2437" y="3243"/>
                <a:ext cx="110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 dirty="0" smtClean="0">
                    <a:solidFill>
                      <a:srgbClr val="FFFFFF"/>
                    </a:solidFill>
                  </a:rPr>
                  <a:t>Maintainability</a:t>
                </a:r>
                <a:endParaRPr lang="en-US" sz="1400" b="0" dirty="0">
                  <a:solidFill>
                    <a:srgbClr val="FFFFFF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1219200"/>
            <a:ext cx="8915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304800" y="304800"/>
            <a:ext cx="5638800" cy="762000"/>
          </a:xfrm>
          <a:prstGeom prst="rect">
            <a:avLst/>
          </a:prstGeom>
        </p:spPr>
        <p:txBody>
          <a:bodyPr bIns="9144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  <a:cs typeface="+mj-cs"/>
              </a:rPr>
              <a:t>IV</a:t>
            </a:r>
            <a:r>
              <a:rPr lang="en-US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  <a:cs typeface="+mj-cs"/>
              </a:rPr>
              <a:t>.	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  <a:cs typeface="+mj-cs"/>
              </a:rPr>
              <a:t>DESIGN DESCRIPTION</a:t>
            </a:r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Extra Bold" pitchFamily="18" charset="0"/>
              <a:ea typeface="Cambria Math" pitchFamily="18" charset="0"/>
              <a:cs typeface="+mj-cs"/>
            </a:endParaRPr>
          </a:p>
        </p:txBody>
      </p:sp>
      <p:pic>
        <p:nvPicPr>
          <p:cNvPr id="27653" name="Picture 2" descr="E:\Users\TrinhDTN00119\Desktop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31775"/>
            <a:ext cx="199072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Content Placeholder 23"/>
          <p:cNvSpPr txBox="1">
            <a:spLocks/>
          </p:cNvSpPr>
          <p:nvPr/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/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System architecture</a:t>
            </a: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2. Detail design </a:t>
            </a: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3200" dirty="0" smtClean="0">
                <a:latin typeface="+mn-lt"/>
                <a:cs typeface="+mn-cs"/>
              </a:rPr>
              <a:t>3. Database design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AutoNum type="arabicPeriod" startAt="2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1219200"/>
            <a:ext cx="8915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304800" y="304800"/>
            <a:ext cx="5638800" cy="762000"/>
          </a:xfrm>
          <a:prstGeom prst="rect">
            <a:avLst/>
          </a:prstGeom>
        </p:spPr>
        <p:txBody>
          <a:bodyPr bIns="9144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  <a:cs typeface="+mj-cs"/>
              </a:rPr>
              <a:t>1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  <a:cs typeface="+mj-cs"/>
              </a:rPr>
              <a:t>.</a:t>
            </a:r>
            <a:r>
              <a:rPr lang="en-US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  <a:cs typeface="+mj-cs"/>
              </a:rPr>
              <a:t>	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  <a:cs typeface="+mj-cs"/>
              </a:rPr>
              <a:t>System architecture</a:t>
            </a:r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Extra Bold" pitchFamily="18" charset="0"/>
              <a:ea typeface="Cambria Math" pitchFamily="18" charset="0"/>
              <a:cs typeface="+mj-cs"/>
            </a:endParaRPr>
          </a:p>
        </p:txBody>
      </p:sp>
      <p:pic>
        <p:nvPicPr>
          <p:cNvPr id="27653" name="Picture 2" descr="E:\Users\TrinhDTN00119\Desktop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31775"/>
            <a:ext cx="199072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Users\HungT\Desktop\Drawing1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952750" y="1638300"/>
            <a:ext cx="3448050" cy="37719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3429000" y="57912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N-tier architecture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1219200"/>
            <a:ext cx="8915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304800" y="304800"/>
            <a:ext cx="5638800" cy="762000"/>
          </a:xfrm>
          <a:prstGeom prst="rect">
            <a:avLst/>
          </a:prstGeom>
        </p:spPr>
        <p:txBody>
          <a:bodyPr bIns="9144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  <a:cs typeface="+mj-cs"/>
              </a:rPr>
              <a:t>1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  <a:cs typeface="+mj-cs"/>
              </a:rPr>
              <a:t>.</a:t>
            </a:r>
            <a:r>
              <a:rPr lang="en-US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  <a:cs typeface="+mj-cs"/>
              </a:rPr>
              <a:t>	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  <a:cs typeface="+mj-cs"/>
              </a:rPr>
              <a:t>System architecture</a:t>
            </a:r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Extra Bold" pitchFamily="18" charset="0"/>
              <a:ea typeface="Cambria Math" pitchFamily="18" charset="0"/>
              <a:cs typeface="+mj-cs"/>
            </a:endParaRPr>
          </a:p>
        </p:txBody>
      </p:sp>
      <p:pic>
        <p:nvPicPr>
          <p:cNvPr id="27653" name="Picture 2" descr="E:\Users\TrinhDTN00119\Desktop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31775"/>
            <a:ext cx="199072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810000" y="4953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MVC design pattern</a:t>
            </a:r>
            <a:endParaRPr lang="en-US" b="1" i="1" dirty="0"/>
          </a:p>
        </p:txBody>
      </p:sp>
      <p:pic>
        <p:nvPicPr>
          <p:cNvPr id="10" name="Picture 9" descr="350px-ModelViewControllerDiagram2.svg.png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057400"/>
            <a:ext cx="4724400" cy="2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1219200"/>
            <a:ext cx="8915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304800" y="304800"/>
            <a:ext cx="5638800" cy="762000"/>
          </a:xfrm>
          <a:prstGeom prst="rect">
            <a:avLst/>
          </a:prstGeom>
        </p:spPr>
        <p:txBody>
          <a:bodyPr bIns="9144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  <a:cs typeface="+mj-cs"/>
              </a:rPr>
              <a:t>2.</a:t>
            </a:r>
            <a:r>
              <a:rPr lang="en-US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  <a:cs typeface="+mj-cs"/>
              </a:rPr>
              <a:t>	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  <a:cs typeface="+mj-cs"/>
              </a:rPr>
              <a:t>Detail design</a:t>
            </a:r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Extra Bold" pitchFamily="18" charset="0"/>
              <a:ea typeface="Cambria Math" pitchFamily="18" charset="0"/>
              <a:cs typeface="+mj-cs"/>
            </a:endParaRPr>
          </a:p>
        </p:txBody>
      </p:sp>
      <p:pic>
        <p:nvPicPr>
          <p:cNvPr id="27653" name="Picture 2" descr="E:\Users\TrinhDTN00119\Desktop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31775"/>
            <a:ext cx="199072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66800" y="2057400"/>
            <a:ext cx="7086600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90957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Design for each component includes: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90957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Class diagram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90957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Class explanation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90957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Sequence diagrams (for all use case)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1219200"/>
            <a:ext cx="8915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304800" y="304800"/>
            <a:ext cx="5638800" cy="762000"/>
          </a:xfrm>
          <a:prstGeom prst="rect">
            <a:avLst/>
          </a:prstGeom>
        </p:spPr>
        <p:txBody>
          <a:bodyPr bIns="9144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  <a:cs typeface="+mj-cs"/>
              </a:rPr>
              <a:t>2.</a:t>
            </a:r>
            <a:r>
              <a:rPr lang="en-US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  <a:cs typeface="+mj-cs"/>
              </a:rPr>
              <a:t>	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  <a:cs typeface="+mj-cs"/>
              </a:rPr>
              <a:t>Detail design</a:t>
            </a:r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Extra Bold" pitchFamily="18" charset="0"/>
              <a:ea typeface="Cambria Math" pitchFamily="18" charset="0"/>
              <a:cs typeface="+mj-cs"/>
            </a:endParaRPr>
          </a:p>
        </p:txBody>
      </p:sp>
      <p:pic>
        <p:nvPicPr>
          <p:cNvPr id="27653" name="Picture 2" descr="E:\Users\TrinhDTN00119\Desktop\untitled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231775"/>
            <a:ext cx="199072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1524000" y="1600200"/>
          <a:ext cx="6705600" cy="4495800"/>
        </p:xfrm>
        <a:graphic>
          <a:graphicData uri="http://schemas.openxmlformats.org/presentationml/2006/ole">
            <p:oleObj spid="_x0000_s2049" name="Visio" r:id="rId4" imgW="7201753" imgH="5114971" progId="Visio.Drawing.11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505200" y="62484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Class diagram example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1219200"/>
            <a:ext cx="8915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304800" y="304800"/>
            <a:ext cx="5638800" cy="762000"/>
          </a:xfrm>
          <a:prstGeom prst="rect">
            <a:avLst/>
          </a:prstGeom>
        </p:spPr>
        <p:txBody>
          <a:bodyPr bIns="9144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  <a:cs typeface="+mj-cs"/>
              </a:rPr>
              <a:t>2.</a:t>
            </a:r>
            <a:r>
              <a:rPr lang="en-US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  <a:cs typeface="+mj-cs"/>
              </a:rPr>
              <a:t>	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  <a:cs typeface="+mj-cs"/>
              </a:rPr>
              <a:t>Detail design</a:t>
            </a:r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Extra Bold" pitchFamily="18" charset="0"/>
              <a:ea typeface="Cambria Math" pitchFamily="18" charset="0"/>
              <a:cs typeface="+mj-cs"/>
            </a:endParaRPr>
          </a:p>
        </p:txBody>
      </p:sp>
      <p:pic>
        <p:nvPicPr>
          <p:cNvPr id="27653" name="Picture 2" descr="E:\Users\TrinhDTN00119\Desktop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31775"/>
            <a:ext cx="199072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ViewAllCourse_Sequence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819274" y="1652587"/>
            <a:ext cx="6257925" cy="413861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3352800" y="60198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Sequence diagram example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3810000" cy="7159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7030A0"/>
                </a:solidFill>
                <a:latin typeface="Algerian" pitchFamily="82" charset="0"/>
              </a:rPr>
              <a:t>Contents</a:t>
            </a:r>
          </a:p>
        </p:txBody>
      </p:sp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0702" name="AutoShape 46"/>
          <p:cNvSpPr>
            <a:spLocks noChangeArrowheads="1"/>
          </p:cNvSpPr>
          <p:nvPr/>
        </p:nvSpPr>
        <p:spPr bwMode="ltGray">
          <a:xfrm rot="5400000">
            <a:off x="-2422526" y="14747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en-US">
              <a:cs typeface="+mn-cs"/>
            </a:endParaRPr>
          </a:p>
        </p:txBody>
      </p:sp>
      <p:sp>
        <p:nvSpPr>
          <p:cNvPr id="14340" name="AutoShape 47"/>
          <p:cNvSpPr>
            <a:spLocks noChangeArrowheads="1"/>
          </p:cNvSpPr>
          <p:nvPr/>
        </p:nvSpPr>
        <p:spPr bwMode="ltGray">
          <a:xfrm rot="5400000" flipH="1">
            <a:off x="-2016918" y="1910556"/>
            <a:ext cx="4032250" cy="3929063"/>
          </a:xfrm>
          <a:custGeom>
            <a:avLst/>
            <a:gdLst>
              <a:gd name="T0" fmla="*/ 2016125 w 21600"/>
              <a:gd name="T1" fmla="*/ 0 h 21600"/>
              <a:gd name="T2" fmla="*/ 1002836 w 21600"/>
              <a:gd name="T3" fmla="*/ 1964532 h 21600"/>
              <a:gd name="T4" fmla="*/ 2016125 w 21600"/>
              <a:gd name="T5" fmla="*/ 1954345 h 21600"/>
              <a:gd name="T6" fmla="*/ 3029414 w 21600"/>
              <a:gd name="T7" fmla="*/ 196453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rgbClr val="1B9AD9">
                  <a:alpha val="35999"/>
                </a:srgbClr>
              </a:gs>
              <a:gs pos="100000">
                <a:srgbClr val="B2DDF2"/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04" name="AutoShape 48"/>
          <p:cNvSpPr>
            <a:spLocks noChangeArrowheads="1"/>
          </p:cNvSpPr>
          <p:nvPr/>
        </p:nvSpPr>
        <p:spPr bwMode="gray">
          <a:xfrm>
            <a:off x="2514600" y="3733800"/>
            <a:ext cx="28194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b="1"/>
          </a:p>
        </p:txBody>
      </p:sp>
      <p:sp>
        <p:nvSpPr>
          <p:cNvPr id="70705" name="AutoShape 49"/>
          <p:cNvSpPr>
            <a:spLocks noChangeArrowheads="1"/>
          </p:cNvSpPr>
          <p:nvPr/>
        </p:nvSpPr>
        <p:spPr bwMode="gray">
          <a:xfrm>
            <a:off x="1981200" y="5283200"/>
            <a:ext cx="16002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0070C0"/>
                </a:solidFill>
              </a:rPr>
              <a:t>VI</a:t>
            </a:r>
            <a:r>
              <a:rPr lang="en-US" b="1" dirty="0" smtClean="0">
                <a:solidFill>
                  <a:srgbClr val="0070C0"/>
                </a:solidFill>
              </a:rPr>
              <a:t>. Testing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0706" name="AutoShape 50"/>
          <p:cNvSpPr>
            <a:spLocks noChangeArrowheads="1"/>
          </p:cNvSpPr>
          <p:nvPr/>
        </p:nvSpPr>
        <p:spPr bwMode="gray">
          <a:xfrm>
            <a:off x="2362200" y="4495800"/>
            <a:ext cx="2514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0070C0"/>
                </a:solidFill>
              </a:rPr>
              <a:t>V</a:t>
            </a:r>
            <a:r>
              <a:rPr lang="en-US" b="1" dirty="0" smtClean="0">
                <a:solidFill>
                  <a:srgbClr val="0070C0"/>
                </a:solidFill>
              </a:rPr>
              <a:t>. Implementation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0708" name="AutoShape 52"/>
          <p:cNvSpPr>
            <a:spLocks noChangeArrowheads="1"/>
          </p:cNvSpPr>
          <p:nvPr/>
        </p:nvSpPr>
        <p:spPr bwMode="gray">
          <a:xfrm>
            <a:off x="2057400" y="2133600"/>
            <a:ext cx="35052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b="1">
              <a:solidFill>
                <a:schemeClr val="tx2"/>
              </a:solidFill>
            </a:endParaRPr>
          </a:p>
        </p:txBody>
      </p:sp>
      <p:grpSp>
        <p:nvGrpSpPr>
          <p:cNvPr id="70709" name="Group 53"/>
          <p:cNvGrpSpPr>
            <a:grpSpLocks/>
          </p:cNvGrpSpPr>
          <p:nvPr/>
        </p:nvGrpSpPr>
        <p:grpSpPr bwMode="auto">
          <a:xfrm>
            <a:off x="1600200" y="2209800"/>
            <a:ext cx="381000" cy="381000"/>
            <a:chOff x="2078" y="1680"/>
            <a:chExt cx="1615" cy="1615"/>
          </a:xfrm>
        </p:grpSpPr>
        <p:sp>
          <p:nvSpPr>
            <p:cNvPr id="14390" name="Oval 5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14391" name="Oval 5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70712" name="Oval 56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393" name="Oval 5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/>
              <a:endParaRPr lang="en-US"/>
            </a:p>
          </p:txBody>
        </p:sp>
        <p:sp>
          <p:nvSpPr>
            <p:cNvPr id="70714" name="Oval 58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395" name="Oval 5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r"/>
              <a:endParaRPr lang="en-US"/>
            </a:p>
          </p:txBody>
        </p:sp>
      </p:grpSp>
      <p:grpSp>
        <p:nvGrpSpPr>
          <p:cNvPr id="70716" name="Group 60"/>
          <p:cNvGrpSpPr>
            <a:grpSpLocks/>
          </p:cNvGrpSpPr>
          <p:nvPr/>
        </p:nvGrpSpPr>
        <p:grpSpPr bwMode="auto">
          <a:xfrm>
            <a:off x="1981200" y="3048000"/>
            <a:ext cx="381000" cy="381000"/>
            <a:chOff x="2078" y="1680"/>
            <a:chExt cx="1615" cy="1615"/>
          </a:xfrm>
        </p:grpSpPr>
        <p:sp>
          <p:nvSpPr>
            <p:cNvPr id="14384" name="Oval 6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14385" name="Oval 6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70719" name="Oval 63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387" name="Oval 6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/>
              <a:endParaRPr lang="en-US"/>
            </a:p>
          </p:txBody>
        </p:sp>
        <p:sp>
          <p:nvSpPr>
            <p:cNvPr id="70721" name="Oval 65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389" name="Oval 6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235C32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r"/>
              <a:endParaRPr lang="en-US"/>
            </a:p>
          </p:txBody>
        </p:sp>
      </p:grpSp>
      <p:grpSp>
        <p:nvGrpSpPr>
          <p:cNvPr id="70723" name="Group 67"/>
          <p:cNvGrpSpPr>
            <a:grpSpLocks/>
          </p:cNvGrpSpPr>
          <p:nvPr/>
        </p:nvGrpSpPr>
        <p:grpSpPr bwMode="auto">
          <a:xfrm>
            <a:off x="2133600" y="3810000"/>
            <a:ext cx="381000" cy="381000"/>
            <a:chOff x="2078" y="1680"/>
            <a:chExt cx="1615" cy="1615"/>
          </a:xfrm>
        </p:grpSpPr>
        <p:sp>
          <p:nvSpPr>
            <p:cNvPr id="14378" name="Oval 6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14379" name="Oval 6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70726" name="Oval 70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381" name="Oval 7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/>
              <a:endParaRPr lang="en-US"/>
            </a:p>
          </p:txBody>
        </p:sp>
        <p:sp>
          <p:nvSpPr>
            <p:cNvPr id="70728" name="Oval 72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383" name="Oval 7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r"/>
              <a:endParaRPr lang="en-US"/>
            </a:p>
          </p:txBody>
        </p:sp>
      </p:grpSp>
      <p:grpSp>
        <p:nvGrpSpPr>
          <p:cNvPr id="70730" name="Group 74"/>
          <p:cNvGrpSpPr>
            <a:grpSpLocks/>
          </p:cNvGrpSpPr>
          <p:nvPr/>
        </p:nvGrpSpPr>
        <p:grpSpPr bwMode="auto">
          <a:xfrm>
            <a:off x="1981200" y="4572000"/>
            <a:ext cx="381000" cy="381000"/>
            <a:chOff x="2078" y="1680"/>
            <a:chExt cx="1615" cy="1615"/>
          </a:xfrm>
        </p:grpSpPr>
        <p:sp>
          <p:nvSpPr>
            <p:cNvPr id="14372" name="Oval 7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14373" name="Oval 7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70733" name="Oval 77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375" name="Oval 7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8D67E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/>
              <a:endParaRPr lang="en-US"/>
            </a:p>
          </p:txBody>
        </p:sp>
        <p:sp>
          <p:nvSpPr>
            <p:cNvPr id="70735" name="Oval 79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377" name="Oval 8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45326D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r"/>
              <a:endParaRPr lang="en-US"/>
            </a:p>
          </p:txBody>
        </p:sp>
      </p:grpSp>
      <p:grpSp>
        <p:nvGrpSpPr>
          <p:cNvPr id="70737" name="Group 81"/>
          <p:cNvGrpSpPr>
            <a:grpSpLocks/>
          </p:cNvGrpSpPr>
          <p:nvPr/>
        </p:nvGrpSpPr>
        <p:grpSpPr bwMode="auto">
          <a:xfrm>
            <a:off x="1524000" y="5334000"/>
            <a:ext cx="355600" cy="381000"/>
            <a:chOff x="2078" y="1680"/>
            <a:chExt cx="1615" cy="1615"/>
          </a:xfrm>
        </p:grpSpPr>
        <p:sp>
          <p:nvSpPr>
            <p:cNvPr id="14366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14367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70740" name="Oval 84"/>
            <p:cNvSpPr>
              <a:spLocks noChangeArrowheads="1"/>
            </p:cNvSpPr>
            <p:nvPr/>
          </p:nvSpPr>
          <p:spPr bwMode="gray">
            <a:xfrm>
              <a:off x="2251" y="1855"/>
              <a:ext cx="1262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369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/>
              <a:endParaRPr lang="en-US"/>
            </a:p>
          </p:txBody>
        </p:sp>
        <p:sp>
          <p:nvSpPr>
            <p:cNvPr id="70742" name="Oval 86"/>
            <p:cNvSpPr>
              <a:spLocks noChangeArrowheads="1"/>
            </p:cNvSpPr>
            <p:nvPr/>
          </p:nvSpPr>
          <p:spPr bwMode="gray">
            <a:xfrm>
              <a:off x="2338" y="1936"/>
              <a:ext cx="1096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371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6E2E1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r"/>
              <a:endParaRPr lang="en-US"/>
            </a:p>
          </p:txBody>
        </p:sp>
      </p:grp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2286000" y="2209801"/>
            <a:ext cx="3352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II. </a:t>
            </a:r>
            <a:r>
              <a:rPr lang="en-US" b="1" dirty="0" smtClean="0">
                <a:solidFill>
                  <a:srgbClr val="0070C0"/>
                </a:solidFill>
              </a:rPr>
              <a:t>Project Management Plan</a:t>
            </a:r>
          </a:p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2667000" y="3810000"/>
            <a:ext cx="3733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IV</a:t>
            </a:r>
            <a:r>
              <a:rPr lang="en-US" b="1" dirty="0" smtClean="0">
                <a:solidFill>
                  <a:srgbClr val="0070C0"/>
                </a:solidFill>
              </a:rPr>
              <a:t>. Design description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0" name="AutoShape 49"/>
          <p:cNvSpPr>
            <a:spLocks noChangeArrowheads="1"/>
          </p:cNvSpPr>
          <p:nvPr/>
        </p:nvSpPr>
        <p:spPr bwMode="gray">
          <a:xfrm>
            <a:off x="1752600" y="1371600"/>
            <a:ext cx="240665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0070C0"/>
                </a:solidFill>
              </a:rPr>
              <a:t>I</a:t>
            </a:r>
            <a:r>
              <a:rPr lang="en-US" b="1" dirty="0" smtClean="0">
                <a:solidFill>
                  <a:srgbClr val="0070C0"/>
                </a:solidFill>
              </a:rPr>
              <a:t>. Introduction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2" name="AutoShape 52"/>
          <p:cNvSpPr>
            <a:spLocks noChangeArrowheads="1"/>
          </p:cNvSpPr>
          <p:nvPr/>
        </p:nvSpPr>
        <p:spPr bwMode="gray">
          <a:xfrm>
            <a:off x="2514600" y="2971800"/>
            <a:ext cx="37338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2667000" y="3048000"/>
            <a:ext cx="35445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III</a:t>
            </a:r>
            <a:r>
              <a:rPr lang="en-US" b="1" dirty="0" smtClean="0">
                <a:solidFill>
                  <a:srgbClr val="0070C0"/>
                </a:solidFill>
              </a:rPr>
              <a:t>. Requirement Specifications</a:t>
            </a:r>
            <a:endParaRPr lang="en-US" b="1" dirty="0">
              <a:solidFill>
                <a:srgbClr val="0070C0"/>
              </a:solidFill>
            </a:endParaRPr>
          </a:p>
          <a:p>
            <a:endParaRPr lang="en-US" b="1" dirty="0"/>
          </a:p>
        </p:txBody>
      </p:sp>
      <p:grpSp>
        <p:nvGrpSpPr>
          <p:cNvPr id="55" name="Group 53"/>
          <p:cNvGrpSpPr>
            <a:grpSpLocks/>
          </p:cNvGrpSpPr>
          <p:nvPr/>
        </p:nvGrpSpPr>
        <p:grpSpPr bwMode="auto">
          <a:xfrm>
            <a:off x="990600" y="1524000"/>
            <a:ext cx="381000" cy="381000"/>
            <a:chOff x="2078" y="1680"/>
            <a:chExt cx="1615" cy="1615"/>
          </a:xfrm>
        </p:grpSpPr>
        <p:sp>
          <p:nvSpPr>
            <p:cNvPr id="14360" name="Oval 5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14361" name="Oval 5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363" name="Oval 5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/>
              <a:endParaRPr lang="en-US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365" name="Oval 5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FF0000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r"/>
              <a:endParaRPr lang="en-US"/>
            </a:p>
          </p:txBody>
        </p:sp>
      </p:grpSp>
      <p:sp>
        <p:nvSpPr>
          <p:cNvPr id="62" name="Right Arrow 61"/>
          <p:cNvSpPr/>
          <p:nvPr/>
        </p:nvSpPr>
        <p:spPr>
          <a:xfrm>
            <a:off x="6172200" y="5562600"/>
            <a:ext cx="9906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6" name="Straight Connector 65"/>
          <p:cNvCxnSpPr/>
          <p:nvPr/>
        </p:nvCxnSpPr>
        <p:spPr>
          <a:xfrm>
            <a:off x="152400" y="1219200"/>
            <a:ext cx="8915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0482" name="Picture 2" descr="http://rweb.stat.ucla.edu/irttool/icons/demoIc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5410200"/>
            <a:ext cx="15001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9" name="Picture 2" descr="E:\Users\TrinhDTN00119\Desktop\untitled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228600"/>
            <a:ext cx="199072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0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0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7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0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7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7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7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04" grpId="0" animBg="1"/>
      <p:bldP spid="70705" grpId="0" animBg="1"/>
      <p:bldP spid="70706" grpId="0" animBg="1"/>
      <p:bldP spid="70708" grpId="0" animBg="1"/>
      <p:bldP spid="48" grpId="0"/>
      <p:bldP spid="49" grpId="0"/>
      <p:bldP spid="50" grpId="0" animBg="1"/>
      <p:bldP spid="52" grpId="0" animBg="1"/>
      <p:bldP spid="53" grpId="0"/>
      <p:bldP spid="6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1219200"/>
            <a:ext cx="8915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304800" y="304800"/>
            <a:ext cx="5638800" cy="762000"/>
          </a:xfrm>
          <a:prstGeom prst="rect">
            <a:avLst/>
          </a:prstGeom>
        </p:spPr>
        <p:txBody>
          <a:bodyPr bIns="9144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  <a:cs typeface="+mj-cs"/>
              </a:rPr>
              <a:t>3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  <a:cs typeface="+mj-cs"/>
              </a:rPr>
              <a:t>.</a:t>
            </a:r>
            <a:r>
              <a:rPr lang="en-US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  <a:cs typeface="+mj-cs"/>
              </a:rPr>
              <a:t>	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  <a:cs typeface="+mj-cs"/>
              </a:rPr>
              <a:t>Database design</a:t>
            </a:r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Extra Bold" pitchFamily="18" charset="0"/>
              <a:ea typeface="Cambria Math" pitchFamily="18" charset="0"/>
              <a:cs typeface="+mj-cs"/>
            </a:endParaRPr>
          </a:p>
        </p:txBody>
      </p:sp>
      <p:pic>
        <p:nvPicPr>
          <p:cNvPr id="27653" name="Picture 2" descr="E:\Users\TrinhDTN00119\Desktop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31775"/>
            <a:ext cx="199072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Content Placeholder 23"/>
          <p:cNvSpPr txBox="1">
            <a:spLocks/>
          </p:cNvSpPr>
          <p:nvPr/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/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AutoNum type="arabicPeriod" startAt="2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066800" y="2057400"/>
            <a:ext cx="7086600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90957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Every table has a primary key type IDENTIFIER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90957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Max length and </a:t>
            </a:r>
            <a:r>
              <a:rPr lang="en-US" sz="2400" dirty="0" err="1" smtClean="0">
                <a:solidFill>
                  <a:srgbClr val="090957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nullability</a:t>
            </a:r>
            <a:r>
              <a:rPr lang="en-US" sz="2400" dirty="0" smtClean="0">
                <a:solidFill>
                  <a:srgbClr val="090957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strictly followed field definitions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90957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There have 22 tables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1219200"/>
            <a:ext cx="8915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304800" y="304800"/>
            <a:ext cx="5638800" cy="762000"/>
          </a:xfrm>
          <a:prstGeom prst="rect">
            <a:avLst/>
          </a:prstGeom>
        </p:spPr>
        <p:txBody>
          <a:bodyPr bIns="9144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  <a:cs typeface="+mj-cs"/>
              </a:rPr>
              <a:t>3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  <a:cs typeface="+mj-cs"/>
              </a:rPr>
              <a:t>.</a:t>
            </a:r>
            <a:r>
              <a:rPr lang="en-US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  <a:cs typeface="+mj-cs"/>
              </a:rPr>
              <a:t>	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  <a:cs typeface="+mj-cs"/>
              </a:rPr>
              <a:t>Database design</a:t>
            </a:r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Extra Bold" pitchFamily="18" charset="0"/>
              <a:ea typeface="Cambria Math" pitchFamily="18" charset="0"/>
              <a:cs typeface="+mj-cs"/>
            </a:endParaRPr>
          </a:p>
        </p:txBody>
      </p:sp>
      <p:pic>
        <p:nvPicPr>
          <p:cNvPr id="27653" name="Picture 2" descr="E:\Users\TrinhDTN00119\Desktop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31775"/>
            <a:ext cx="199072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Content Placeholder 23"/>
          <p:cNvSpPr txBox="1">
            <a:spLocks/>
          </p:cNvSpPr>
          <p:nvPr/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/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AutoNum type="arabicPeriod" startAt="2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843212" y="2209800"/>
            <a:ext cx="3862388" cy="25908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3429000" y="5029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Database table example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38914" name="Picture 2" descr="E:\Users\TrinhDTN00119\Desktop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228600"/>
            <a:ext cx="199072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152400" y="1219200"/>
            <a:ext cx="8915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64770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</a:rPr>
              <a:t>V. 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</a:rPr>
              <a:t>	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</a:rPr>
              <a:t>Implementation</a:t>
            </a:r>
            <a:endParaRPr lang="en-US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Extra Bold" pitchFamily="18" charset="0"/>
              <a:ea typeface="Cambria Math" pitchFamily="18" charset="0"/>
            </a:endParaRPr>
          </a:p>
        </p:txBody>
      </p:sp>
      <p:sp>
        <p:nvSpPr>
          <p:cNvPr id="8" name="Content Placeholder 23"/>
          <p:cNvSpPr txBox="1">
            <a:spLocks/>
          </p:cNvSpPr>
          <p:nvPr/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/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Tools</a:t>
            </a: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2. Technologies 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AutoNum type="arabicPeriod" startAt="2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38914" name="Picture 2" descr="E:\Users\TrinhDTN00119\Desktop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228600"/>
            <a:ext cx="199072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152400" y="1219200"/>
            <a:ext cx="8915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64770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</a:rPr>
              <a:t>1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</a:rPr>
              <a:t>. 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</a:rPr>
              <a:t>	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</a:rPr>
              <a:t>Tools</a:t>
            </a:r>
            <a:endParaRPr lang="en-US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Extra Bold" pitchFamily="18" charset="0"/>
              <a:ea typeface="Cambria Math" pitchFamily="18" charset="0"/>
            </a:endParaRPr>
          </a:p>
        </p:txBody>
      </p:sp>
      <p:sp>
        <p:nvSpPr>
          <p:cNvPr id="8" name="Content Placeholder 23"/>
          <p:cNvSpPr txBox="1">
            <a:spLocks/>
          </p:cNvSpPr>
          <p:nvPr/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/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AutoNum type="arabicPeriod" startAt="2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 descr="C:\Users\iLucas\Desktop\psn images\VisualStudio201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667000"/>
            <a:ext cx="2296280" cy="175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38914" name="Picture 2" descr="E:\Users\TrinhDTN00119\Desktop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228600"/>
            <a:ext cx="199072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152400" y="1219200"/>
            <a:ext cx="8915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64770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</a:rPr>
              <a:t>2. 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</a:rPr>
              <a:t>	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</a:rPr>
              <a:t>Technologies</a:t>
            </a:r>
            <a:endParaRPr lang="en-US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Extra Bold" pitchFamily="18" charset="0"/>
              <a:ea typeface="Cambria Math" pitchFamily="18" charset="0"/>
            </a:endParaRPr>
          </a:p>
        </p:txBody>
      </p:sp>
      <p:pic>
        <p:nvPicPr>
          <p:cNvPr id="20" name="Picture 6" descr="C:\Users\iLucas\Desktop\psn images\ff657791mvc3_thumb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74062" y="2020287"/>
            <a:ext cx="2239414" cy="991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7" descr="C:\Users\iLucas\Desktop\psn images\jquery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419600"/>
            <a:ext cx="1403350" cy="132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9176" y="1794483"/>
            <a:ext cx="2857500" cy="160972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43200" y="3962400"/>
            <a:ext cx="2455138" cy="179546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63334" y="1759012"/>
            <a:ext cx="1680666" cy="16806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38914" name="Picture 2" descr="E:\Users\TrinhDTN00119\Desktop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228600"/>
            <a:ext cx="199072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152400" y="1219200"/>
            <a:ext cx="8915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64770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</a:rPr>
              <a:t>VI. 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</a:rPr>
              <a:t>	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</a:rPr>
              <a:t>Testing</a:t>
            </a:r>
            <a:endParaRPr lang="en-US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Extra Bold" pitchFamily="18" charset="0"/>
              <a:ea typeface="Cambria Math" pitchFamily="18" charset="0"/>
            </a:endParaRPr>
          </a:p>
        </p:txBody>
      </p:sp>
      <p:sp>
        <p:nvSpPr>
          <p:cNvPr id="8" name="Content Placeholder 23"/>
          <p:cNvSpPr txBox="1">
            <a:spLocks/>
          </p:cNvSpPr>
          <p:nvPr/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/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Test Approach</a:t>
            </a: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2. Test result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AutoNum type="arabicPeriod" startAt="2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38914" name="Picture 2" descr="E:\Users\TrinhDTN00119\Desktop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228600"/>
            <a:ext cx="199072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152400" y="1219200"/>
            <a:ext cx="8915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64770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</a:rPr>
              <a:t>1. 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</a:rPr>
              <a:t>	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</a:rPr>
              <a:t>Test Approach</a:t>
            </a:r>
            <a:endParaRPr lang="en-US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Extra Bold" pitchFamily="18" charset="0"/>
              <a:ea typeface="Cambria Math" pitchFamily="18" charset="0"/>
            </a:endParaRPr>
          </a:p>
        </p:txBody>
      </p:sp>
      <p:pic>
        <p:nvPicPr>
          <p:cNvPr id="7" name="Picture 6" descr="Vmodel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43150" y="1905000"/>
            <a:ext cx="489585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38914" name="Picture 2" descr="E:\Users\TrinhDTN00119\Desktop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228600"/>
            <a:ext cx="199072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152400" y="1219200"/>
            <a:ext cx="8915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64770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</a:rPr>
              <a:t>2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</a:rPr>
              <a:t>. 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</a:rPr>
              <a:t>	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</a:rPr>
              <a:t>Test Result</a:t>
            </a:r>
            <a:endParaRPr lang="en-US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Extra Bold" pitchFamily="18" charset="0"/>
              <a:ea typeface="Cambria Math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066800" y="2057400"/>
            <a:ext cx="7086600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90957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Number of test cases: 182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90957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Number of passed cases: 182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90957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Number of failed cases: 0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90957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Number of not testes cases: 0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38914" name="Picture 2" descr="E:\Users\TrinhDTN00119\Desktop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228600"/>
            <a:ext cx="199072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152400" y="1219200"/>
            <a:ext cx="8915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64770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</a:rPr>
              <a:t>	DEMO</a:t>
            </a:r>
            <a:endParaRPr lang="en-US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Extra Bold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WordArt 4"/>
          <p:cNvSpPr>
            <a:spLocks noChangeArrowheads="1" noChangeShapeType="1" noTextEdit="1"/>
          </p:cNvSpPr>
          <p:nvPr/>
        </p:nvSpPr>
        <p:spPr bwMode="gray">
          <a:xfrm>
            <a:off x="1447800" y="1752600"/>
            <a:ext cx="7315200" cy="990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Thank you for your attention!</a:t>
            </a:r>
          </a:p>
        </p:txBody>
      </p:sp>
      <p:sp>
        <p:nvSpPr>
          <p:cNvPr id="44034" name="TextBox 2"/>
          <p:cNvSpPr txBox="1">
            <a:spLocks noChangeArrowheads="1"/>
          </p:cNvSpPr>
          <p:nvPr/>
        </p:nvSpPr>
        <p:spPr bwMode="auto">
          <a:xfrm>
            <a:off x="3657600" y="33528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endParaRPr lang="en-US"/>
          </a:p>
        </p:txBody>
      </p:sp>
      <p:sp>
        <p:nvSpPr>
          <p:cNvPr id="4" name="Teardrop 3"/>
          <p:cNvSpPr/>
          <p:nvPr/>
        </p:nvSpPr>
        <p:spPr>
          <a:xfrm>
            <a:off x="2362200" y="3048000"/>
            <a:ext cx="3785128" cy="2034123"/>
          </a:xfrm>
          <a:prstGeom prst="teardrop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800" b="1" dirty="0">
                <a:ln w="10541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Q&amp;A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4343400" cy="609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</a:rPr>
              <a:t>I.	INTRODUCTION</a:t>
            </a:r>
            <a:endParaRPr lang="en-US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Extra Bold" pitchFamily="18" charset="0"/>
              <a:ea typeface="Cambria Math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1219200"/>
            <a:ext cx="82296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5364" name="Picture 2" descr="E:\Users\TrinhDTN00119\Desktop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28600"/>
            <a:ext cx="199072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Content Placeholder 2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1. The people</a:t>
            </a:r>
          </a:p>
          <a:p>
            <a:pPr>
              <a:buNone/>
            </a:pPr>
            <a:r>
              <a:rPr lang="en-US" dirty="0" smtClean="0"/>
              <a:t>2. Background information</a:t>
            </a:r>
          </a:p>
          <a:p>
            <a:pPr>
              <a:buNone/>
            </a:pPr>
            <a:r>
              <a:rPr lang="en-US" dirty="0" smtClean="0"/>
              <a:t>3. Proposal system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4343400" cy="609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</a:rPr>
              <a:t>1.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</a:rPr>
              <a:t>	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</a:rPr>
              <a:t>The people</a:t>
            </a:r>
            <a:endParaRPr lang="en-US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Extra Bold" pitchFamily="18" charset="0"/>
              <a:ea typeface="Cambria Math" pitchFamily="18" charset="0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524001"/>
            <a:ext cx="7848600" cy="4876800"/>
          </a:xfrm>
        </p:spPr>
        <p:txBody>
          <a:bodyPr>
            <a:noAutofit/>
          </a:bodyPr>
          <a:lstStyle/>
          <a:p>
            <a:pPr marL="365760" indent="-25603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8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1219200"/>
            <a:ext cx="82296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5364" name="Picture 2" descr="E:\Users\TrinhDTN00119\Desktop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28600"/>
            <a:ext cx="199072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6019800" cy="609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</a:rPr>
              <a:t>2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</a:rPr>
              <a:t>.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</a:rPr>
              <a:t>	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</a:rPr>
              <a:t>Background information</a:t>
            </a:r>
            <a:endParaRPr lang="en-US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Extra Bold" pitchFamily="18" charset="0"/>
              <a:ea typeface="Cambria Math" pitchFamily="18" charset="0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524001"/>
            <a:ext cx="7848600" cy="4876800"/>
          </a:xfrm>
        </p:spPr>
        <p:txBody>
          <a:bodyPr>
            <a:noAutofit/>
          </a:bodyPr>
          <a:lstStyle/>
          <a:p>
            <a:pPr marL="365760" indent="-25603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AP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system was developed based on the need of FPT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University</a:t>
            </a:r>
          </a:p>
          <a:p>
            <a:pPr marL="365760" indent="-25603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/>
              <a:buChar char=""/>
              <a:defRPr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There is an existed system but having limitations: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Privacy issues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Navigation issues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Filter issues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Not support create a timetable for new terms.</a:t>
            </a:r>
            <a:endParaRPr lang="en-US" sz="18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1219200"/>
            <a:ext cx="82296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5364" name="Picture 2" descr="E:\Users\TrinhDTN00119\Desktop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28600"/>
            <a:ext cx="199072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66800" y="2057400"/>
            <a:ext cx="7086600" cy="341632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90957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Keep good points of current system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en-US" sz="2400" dirty="0" smtClean="0">
              <a:solidFill>
                <a:srgbClr val="090957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90957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Improve current system’s limitations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en-US" sz="2400" dirty="0" smtClean="0">
              <a:solidFill>
                <a:srgbClr val="090957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90957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New features: new design with menu bar, report function, filter function</a:t>
            </a:r>
            <a:endParaRPr lang="en-US" sz="2400" dirty="0" smtClean="0">
              <a:solidFill>
                <a:srgbClr val="090957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457200" y="1143000"/>
            <a:ext cx="82296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7413" name="Picture 2" descr="E:\Users\TrinhDTN00119\Desktop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152400"/>
            <a:ext cx="199072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81000" y="3810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</a:rPr>
              <a:t>3.	Proposal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52400" y="304800"/>
            <a:ext cx="6781800" cy="715963"/>
          </a:xfrm>
          <a:prstGeom prst="rect">
            <a:avLst/>
          </a:prstGeom>
        </p:spPr>
        <p:txBody>
          <a:bodyPr bIns="91440" anchor="b"/>
          <a:lstStyle/>
          <a:p>
            <a:pPr>
              <a:defRPr/>
            </a:pP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  <a:cs typeface="+mj-cs"/>
              </a:rPr>
              <a:t>II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  <a:cs typeface="+mj-cs"/>
              </a:rPr>
              <a:t>. 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ea typeface="Cambria Math" pitchFamily="18" charset="0"/>
                <a:cs typeface="+mj-cs"/>
              </a:rPr>
              <a:t>	</a:t>
            </a:r>
            <a:r>
              <a:rPr lang="en-US" sz="2400" dirty="0" smtClean="0">
                <a:solidFill>
                  <a:srgbClr val="7030A0"/>
                </a:solidFill>
                <a:latin typeface="Rockwell Extra Bold" pitchFamily="18" charset="0"/>
                <a:ea typeface="Cambria Math" pitchFamily="18" charset="0"/>
              </a:rPr>
              <a:t>PROJECT MANAGEMENT PLAN</a:t>
            </a:r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Extra Bold" pitchFamily="18" charset="0"/>
              <a:ea typeface="Cambria Math" pitchFamily="18" charset="0"/>
              <a:cs typeface="+mj-cs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52400" y="1219200"/>
            <a:ext cx="8915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9461" name="Picture 2" descr="E:\Users\TrinhDTN00119\Desktop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28600"/>
            <a:ext cx="199072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3"/>
          <p:cNvSpPr txBox="1">
            <a:spLocks/>
          </p:cNvSpPr>
          <p:nvPr/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/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 Process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 Project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organization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baseline="0" dirty="0" smtClean="0">
                <a:latin typeface="+mn-lt"/>
                <a:cs typeface="+mn-cs"/>
              </a:rPr>
              <a:t>3.</a:t>
            </a:r>
            <a:r>
              <a:rPr lang="en-US" sz="3200" dirty="0" smtClean="0">
                <a:latin typeface="+mn-lt"/>
                <a:cs typeface="+mn-cs"/>
              </a:rPr>
              <a:t>  Project planning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122238"/>
            <a:ext cx="6172200" cy="868362"/>
          </a:xfrm>
          <a:prstGeom prst="rect">
            <a:avLst/>
          </a:prstGeom>
        </p:spPr>
        <p:txBody>
          <a:bodyPr bIns="91440" anchor="b"/>
          <a:lstStyle/>
          <a:p>
            <a:pPr>
              <a:defRPr/>
            </a:pPr>
            <a:r>
              <a:rPr lang="en-US" sz="2400" b="1" dirty="0" smtClean="0">
                <a:solidFill>
                  <a:srgbClr val="7030A0"/>
                </a:solidFill>
                <a:latin typeface="Algerian" pitchFamily="82" charset="0"/>
                <a:ea typeface="Cambria Math" pitchFamily="18" charset="0"/>
                <a:cs typeface="+mj-cs"/>
              </a:rPr>
              <a:t>1. </a:t>
            </a:r>
            <a:r>
              <a:rPr lang="en-US" sz="2400" dirty="0" smtClean="0">
                <a:solidFill>
                  <a:srgbClr val="7030A0"/>
                </a:solidFill>
                <a:latin typeface="Algerian" pitchFamily="82" charset="0"/>
                <a:ea typeface="Cambria Math" pitchFamily="18" charset="0"/>
                <a:cs typeface="+mj-cs"/>
              </a:rPr>
              <a:t>	</a:t>
            </a:r>
            <a:r>
              <a:rPr lang="en-US" sz="2400" dirty="0" smtClean="0">
                <a:solidFill>
                  <a:srgbClr val="7030A0"/>
                </a:solidFill>
                <a:latin typeface="Rockwell Extra Bold" pitchFamily="18" charset="0"/>
                <a:ea typeface="Cambria Math" pitchFamily="18" charset="0"/>
                <a:cs typeface="+mj-cs"/>
              </a:rPr>
              <a:t>Process</a:t>
            </a:r>
            <a:endParaRPr lang="en-US" sz="2400" dirty="0">
              <a:solidFill>
                <a:srgbClr val="7030A0"/>
              </a:solidFill>
              <a:latin typeface="Rockwell Extra Bold" pitchFamily="18" charset="0"/>
              <a:ea typeface="Cambria Math" pitchFamily="18" charset="0"/>
              <a:cs typeface="+mj-cs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" y="1219200"/>
            <a:ext cx="8915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0485" name="Picture 2" descr="E:\Users\TrinhDTN00119\Desktop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152400"/>
            <a:ext cx="199072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escription: Iterative_development_model_V2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90296"/>
            <a:ext cx="6172200" cy="36485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81000" y="122238"/>
            <a:ext cx="6248400" cy="868362"/>
          </a:xfrm>
          <a:prstGeom prst="rect">
            <a:avLst/>
          </a:prstGeom>
        </p:spPr>
        <p:txBody>
          <a:bodyPr bIns="91440" anchor="b"/>
          <a:lstStyle/>
          <a:p>
            <a:pPr>
              <a:defRPr/>
            </a:pPr>
            <a:r>
              <a:rPr lang="en-US" sz="2400" b="1" dirty="0" smtClean="0">
                <a:solidFill>
                  <a:srgbClr val="7030A0"/>
                </a:solidFill>
                <a:latin typeface="Algerian" pitchFamily="82" charset="0"/>
                <a:ea typeface="Cambria Math" pitchFamily="18" charset="0"/>
                <a:cs typeface="+mj-cs"/>
              </a:rPr>
              <a:t>2. </a:t>
            </a:r>
            <a:r>
              <a:rPr lang="en-US" sz="2400" dirty="0" smtClean="0">
                <a:solidFill>
                  <a:srgbClr val="7030A0"/>
                </a:solidFill>
                <a:latin typeface="Algerian" pitchFamily="82" charset="0"/>
                <a:ea typeface="Cambria Math" pitchFamily="18" charset="0"/>
                <a:cs typeface="+mj-cs"/>
              </a:rPr>
              <a:t>	</a:t>
            </a:r>
            <a:r>
              <a:rPr lang="en-US" sz="2400" dirty="0" smtClean="0">
                <a:solidFill>
                  <a:srgbClr val="7030A0"/>
                </a:solidFill>
                <a:latin typeface="Rockwell Extra Bold" pitchFamily="18" charset="0"/>
                <a:ea typeface="Cambria Math" pitchFamily="18" charset="0"/>
                <a:cs typeface="+mj-cs"/>
              </a:rPr>
              <a:t>Project organization</a:t>
            </a:r>
            <a:endParaRPr lang="en-US" sz="2400" dirty="0">
              <a:solidFill>
                <a:srgbClr val="7030A0"/>
              </a:solidFill>
              <a:latin typeface="Rockwell Extra Bold" pitchFamily="18" charset="0"/>
              <a:ea typeface="Cambria Math" pitchFamily="18" charset="0"/>
              <a:cs typeface="+mj-cs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" y="1219200"/>
            <a:ext cx="8915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0485" name="Picture 2" descr="E:\Users\TrinhDTN00119\Desktop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152400"/>
            <a:ext cx="199072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Description: Project team organize.gif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381124"/>
            <a:ext cx="6400800" cy="5019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1958</TotalTime>
  <Words>332</Words>
  <Application>Microsoft Office PowerPoint</Application>
  <PresentationFormat>On-screen Show (4:3)</PresentationFormat>
  <Paragraphs>126</Paragraphs>
  <Slides>29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Solstice</vt:lpstr>
      <vt:lpstr>Microsoft Visio Drawing</vt:lpstr>
      <vt:lpstr>Slide 1</vt:lpstr>
      <vt:lpstr>Contents</vt:lpstr>
      <vt:lpstr>I. INTRODUCTION</vt:lpstr>
      <vt:lpstr>1. The people</vt:lpstr>
      <vt:lpstr>2. Background information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V.  Implementation</vt:lpstr>
      <vt:lpstr>1.  Tools</vt:lpstr>
      <vt:lpstr>2.  Technologies</vt:lpstr>
      <vt:lpstr>VI.  Testing</vt:lpstr>
      <vt:lpstr>1.  Test Approach</vt:lpstr>
      <vt:lpstr>2.  Test Result</vt:lpstr>
      <vt:lpstr> DEMO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ANPR</dc:title>
  <dc:creator>asus</dc:creator>
  <cp:lastModifiedBy>HaMTT00520</cp:lastModifiedBy>
  <cp:revision>247</cp:revision>
  <dcterms:created xsi:type="dcterms:W3CDTF">2010-12-14T03:13:39Z</dcterms:created>
  <dcterms:modified xsi:type="dcterms:W3CDTF">2011-08-18T05:20:10Z</dcterms:modified>
</cp:coreProperties>
</file>