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76" r:id="rId2"/>
    <p:sldId id="257" r:id="rId3"/>
    <p:sldId id="258" r:id="rId4"/>
    <p:sldId id="283" r:id="rId5"/>
    <p:sldId id="284" r:id="rId6"/>
    <p:sldId id="285" r:id="rId7"/>
    <p:sldId id="381" r:id="rId8"/>
    <p:sldId id="382" r:id="rId9"/>
    <p:sldId id="360" r:id="rId10"/>
    <p:sldId id="292" r:id="rId11"/>
    <p:sldId id="294" r:id="rId12"/>
    <p:sldId id="296" r:id="rId13"/>
    <p:sldId id="314" r:id="rId14"/>
    <p:sldId id="297" r:id="rId15"/>
    <p:sldId id="298" r:id="rId16"/>
    <p:sldId id="299" r:id="rId17"/>
    <p:sldId id="300" r:id="rId18"/>
    <p:sldId id="301" r:id="rId19"/>
    <p:sldId id="343" r:id="rId20"/>
    <p:sldId id="344" r:id="rId21"/>
    <p:sldId id="345" r:id="rId22"/>
    <p:sldId id="349" r:id="rId23"/>
    <p:sldId id="346" r:id="rId24"/>
    <p:sldId id="361" r:id="rId25"/>
    <p:sldId id="302" r:id="rId26"/>
    <p:sldId id="304" r:id="rId27"/>
    <p:sldId id="305" r:id="rId28"/>
    <p:sldId id="306" r:id="rId29"/>
    <p:sldId id="308" r:id="rId30"/>
    <p:sldId id="309" r:id="rId31"/>
    <p:sldId id="310" r:id="rId32"/>
    <p:sldId id="311" r:id="rId33"/>
    <p:sldId id="363" r:id="rId34"/>
    <p:sldId id="365" r:id="rId35"/>
    <p:sldId id="377" r:id="rId36"/>
    <p:sldId id="366" r:id="rId37"/>
    <p:sldId id="367" r:id="rId38"/>
    <p:sldId id="368" r:id="rId39"/>
    <p:sldId id="370" r:id="rId40"/>
    <p:sldId id="371" r:id="rId41"/>
    <p:sldId id="372" r:id="rId42"/>
    <p:sldId id="373" r:id="rId43"/>
    <p:sldId id="374" r:id="rId44"/>
    <p:sldId id="375" r:id="rId45"/>
    <p:sldId id="333" r:id="rId46"/>
    <p:sldId id="378" r:id="rId47"/>
    <p:sldId id="380" r:id="rId48"/>
    <p:sldId id="379" r:id="rId49"/>
    <p:sldId id="336" r:id="rId50"/>
    <p:sldId id="337" r:id="rId51"/>
    <p:sldId id="27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CCCC"/>
    <a:srgbClr val="9900FF"/>
    <a:srgbClr val="FF6600"/>
    <a:srgbClr val="9942E0"/>
    <a:srgbClr val="FFCC66"/>
    <a:srgbClr val="63ECEF"/>
    <a:srgbClr val="56B0CC"/>
    <a:srgbClr val="CCECFF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1965" autoAdjust="0"/>
    <p:restoredTop sz="90166" autoAdjust="0"/>
  </p:normalViewPr>
  <p:slideViewPr>
    <p:cSldViewPr>
      <p:cViewPr varScale="1">
        <p:scale>
          <a:sx n="65" d="100"/>
          <a:sy n="65" d="100"/>
        </p:scale>
        <p:origin x="-13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35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F4294-C2E7-4AF8-AC18-5DE559121B68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6B8E1-D0B6-4F36-85CD-D43D54027E9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6433032-44AB-4807-8EE7-7833B072F26D}" type="parTrans" cxnId="{C47072AE-4A8D-40CD-B9B0-29A29782A496}">
      <dgm:prSet/>
      <dgm:spPr/>
      <dgm:t>
        <a:bodyPr/>
        <a:lstStyle/>
        <a:p>
          <a:endParaRPr lang="en-US"/>
        </a:p>
      </dgm:t>
    </dgm:pt>
    <dgm:pt modelId="{703CDE8E-802A-42C9-8B77-3E4895384964}" type="sibTrans" cxnId="{C47072AE-4A8D-40CD-B9B0-29A29782A496}">
      <dgm:prSet/>
      <dgm:spPr/>
      <dgm:t>
        <a:bodyPr/>
        <a:lstStyle/>
        <a:p>
          <a:endParaRPr lang="en-US"/>
        </a:p>
      </dgm:t>
    </dgm:pt>
    <dgm:pt modelId="{930A43FC-72B8-4BA0-925C-E40A6D8005C6}">
      <dgm:prSet phldrT="[Text]" custT="1"/>
      <dgm:spPr/>
      <dgm:t>
        <a:bodyPr/>
        <a:lstStyle/>
        <a:p>
          <a:r>
            <a:rPr lang="en-US" sz="2000" b="1" dirty="0" smtClean="0"/>
            <a:t>Using traditional methods to manage projects </a:t>
          </a:r>
          <a:endParaRPr lang="en-US" sz="2000" b="1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C8BC82B1-F9A6-4487-AD63-C3D04B6A3C71}" type="parTrans" cxnId="{CCF9AD4C-54E5-4C1B-B981-F97B5B3FCB51}">
      <dgm:prSet/>
      <dgm:spPr/>
      <dgm:t>
        <a:bodyPr/>
        <a:lstStyle/>
        <a:p>
          <a:endParaRPr lang="en-US"/>
        </a:p>
      </dgm:t>
    </dgm:pt>
    <dgm:pt modelId="{9A116922-2BB5-42D8-973E-534103EAA4B5}" type="sibTrans" cxnId="{CCF9AD4C-54E5-4C1B-B981-F97B5B3FCB51}">
      <dgm:prSet/>
      <dgm:spPr/>
      <dgm:t>
        <a:bodyPr/>
        <a:lstStyle/>
        <a:p>
          <a:endParaRPr lang="en-US"/>
        </a:p>
      </dgm:t>
    </dgm:pt>
    <dgm:pt modelId="{014A8ADD-32EB-41E6-926E-6BD5C22761B9}">
      <dgm:prSet phldrT="[Text]" custT="1"/>
      <dgm:spPr/>
      <dgm:t>
        <a:bodyPr/>
        <a:lstStyle/>
        <a:p>
          <a:r>
            <a:rPr lang="en-US" sz="2000" b="1" dirty="0" smtClean="0"/>
            <a:t>Difficulty to manage projects</a:t>
          </a:r>
          <a:endParaRPr lang="en-US" sz="2000" b="1" dirty="0">
            <a:solidFill>
              <a:schemeClr val="tx2"/>
            </a:solidFill>
          </a:endParaRPr>
        </a:p>
      </dgm:t>
    </dgm:pt>
    <dgm:pt modelId="{E3452AB2-B78D-4AA4-80BE-3CE193CF2923}" type="parTrans" cxnId="{2072EB8B-F44F-45D6-9862-24518839F49D}">
      <dgm:prSet/>
      <dgm:spPr/>
      <dgm:t>
        <a:bodyPr/>
        <a:lstStyle/>
        <a:p>
          <a:endParaRPr lang="en-US"/>
        </a:p>
      </dgm:t>
    </dgm:pt>
    <dgm:pt modelId="{B8F017B4-C870-4858-8961-E681D6D510CC}" type="sibTrans" cxnId="{2072EB8B-F44F-45D6-9862-24518839F49D}">
      <dgm:prSet/>
      <dgm:spPr/>
      <dgm:t>
        <a:bodyPr/>
        <a:lstStyle/>
        <a:p>
          <a:endParaRPr lang="en-US"/>
        </a:p>
      </dgm:t>
    </dgm:pt>
    <dgm:pt modelId="{3FA3EB76-B537-445E-BA8A-6DC1DE6509F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0FE4A29B-80D8-4EB7-9746-323FD6AAA172}" type="parTrans" cxnId="{E06AEE77-B6D0-423A-914F-58BA9E0C77C1}">
      <dgm:prSet/>
      <dgm:spPr/>
      <dgm:t>
        <a:bodyPr/>
        <a:lstStyle/>
        <a:p>
          <a:endParaRPr lang="en-US"/>
        </a:p>
      </dgm:t>
    </dgm:pt>
    <dgm:pt modelId="{8AFFA842-238A-403C-B167-3D4C98AF3A1F}" type="sibTrans" cxnId="{E06AEE77-B6D0-423A-914F-58BA9E0C77C1}">
      <dgm:prSet/>
      <dgm:spPr/>
      <dgm:t>
        <a:bodyPr/>
        <a:lstStyle/>
        <a:p>
          <a:endParaRPr lang="en-US"/>
        </a:p>
      </dgm:t>
    </dgm:pt>
    <dgm:pt modelId="{8AAC5F6F-2F9B-40DD-B552-E0804403F1F0}">
      <dgm:prSet phldrT="[Text]" custT="1"/>
      <dgm:spPr/>
      <dgm:t>
        <a:bodyPr/>
        <a:lstStyle/>
        <a:p>
          <a:r>
            <a:rPr lang="en-US" sz="2000" b="1" dirty="0" smtClean="0"/>
            <a:t>Inconvenient and inefficient</a:t>
          </a:r>
          <a:endParaRPr lang="en-US" sz="2000" b="1" dirty="0">
            <a:solidFill>
              <a:schemeClr val="tx1"/>
            </a:solidFill>
          </a:endParaRPr>
        </a:p>
      </dgm:t>
    </dgm:pt>
    <dgm:pt modelId="{80CB0464-B50E-4832-89E3-5E2BA7E8E130}" type="parTrans" cxnId="{C85174AA-64FC-41FE-82A8-3C28C2DE694E}">
      <dgm:prSet/>
      <dgm:spPr/>
      <dgm:t>
        <a:bodyPr/>
        <a:lstStyle/>
        <a:p>
          <a:endParaRPr lang="en-US"/>
        </a:p>
      </dgm:t>
    </dgm:pt>
    <dgm:pt modelId="{56F8A29C-1FBC-4B57-A110-D71DB369BE26}" type="sibTrans" cxnId="{C85174AA-64FC-41FE-82A8-3C28C2DE694E}">
      <dgm:prSet/>
      <dgm:spPr/>
      <dgm:t>
        <a:bodyPr/>
        <a:lstStyle/>
        <a:p>
          <a:endParaRPr lang="en-US"/>
        </a:p>
      </dgm:t>
    </dgm:pt>
    <dgm:pt modelId="{04BB5A34-CC0A-40FD-A925-7EE31F0E670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9892BA1-811F-4972-9037-7F2CF49293C9}" type="parTrans" cxnId="{22E7D5E9-7C2B-4BF1-84F0-78C7A9015371}">
      <dgm:prSet/>
      <dgm:spPr/>
      <dgm:t>
        <a:bodyPr/>
        <a:lstStyle/>
        <a:p>
          <a:endParaRPr lang="en-US"/>
        </a:p>
      </dgm:t>
    </dgm:pt>
    <dgm:pt modelId="{8A65DDA5-6E96-4FC8-BBC6-94DDC4D225FF}" type="sibTrans" cxnId="{22E7D5E9-7C2B-4BF1-84F0-78C7A9015371}">
      <dgm:prSet/>
      <dgm:spPr/>
      <dgm:t>
        <a:bodyPr/>
        <a:lstStyle/>
        <a:p>
          <a:endParaRPr lang="en-US"/>
        </a:p>
      </dgm:t>
    </dgm:pt>
    <dgm:pt modelId="{DF6295F3-18B0-4F69-9583-2BD0A46913F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3A76D8F-4B27-4078-80CD-C57D2C31D773}" type="sibTrans" cxnId="{43C48657-8B27-4C5E-9CCF-BACAE20DFA6B}">
      <dgm:prSet/>
      <dgm:spPr/>
      <dgm:t>
        <a:bodyPr/>
        <a:lstStyle/>
        <a:p>
          <a:endParaRPr lang="en-US"/>
        </a:p>
      </dgm:t>
    </dgm:pt>
    <dgm:pt modelId="{04BE974D-7DCA-43ED-9CA6-65A39D2B8472}" type="parTrans" cxnId="{43C48657-8B27-4C5E-9CCF-BACAE20DFA6B}">
      <dgm:prSet/>
      <dgm:spPr/>
      <dgm:t>
        <a:bodyPr/>
        <a:lstStyle/>
        <a:p>
          <a:endParaRPr lang="en-US"/>
        </a:p>
      </dgm:t>
    </dgm:pt>
    <dgm:pt modelId="{9E67EEE7-69C6-4F7A-9B4E-3FEF412DCF19}">
      <dgm:prSet phldrT="[Text]" custT="1"/>
      <dgm:spPr/>
      <dgm:t>
        <a:bodyPr/>
        <a:lstStyle/>
        <a:p>
          <a:r>
            <a:rPr lang="en-US" sz="2000" b="1" dirty="0" smtClean="0"/>
            <a:t>Behind schedule and </a:t>
          </a:r>
          <a:r>
            <a:rPr lang="en-US" sz="2000" b="1" dirty="0" smtClean="0"/>
            <a:t>over budget</a:t>
          </a:r>
          <a:endParaRPr lang="en-US" sz="2000" dirty="0">
            <a:solidFill>
              <a:schemeClr val="tx2"/>
            </a:solidFill>
          </a:endParaRPr>
        </a:p>
      </dgm:t>
    </dgm:pt>
    <dgm:pt modelId="{0D9E9F5E-F524-4068-B2F9-251B3C7B4FB0}" type="parTrans" cxnId="{A23CB554-6359-4B41-A378-21E1919B5165}">
      <dgm:prSet/>
      <dgm:spPr/>
      <dgm:t>
        <a:bodyPr/>
        <a:lstStyle/>
        <a:p>
          <a:endParaRPr lang="en-US"/>
        </a:p>
      </dgm:t>
    </dgm:pt>
    <dgm:pt modelId="{E37CAD37-EAFA-42E5-B372-92824DE4A8F4}" type="sibTrans" cxnId="{A23CB554-6359-4B41-A378-21E1919B5165}">
      <dgm:prSet/>
      <dgm:spPr/>
      <dgm:t>
        <a:bodyPr/>
        <a:lstStyle/>
        <a:p>
          <a:endParaRPr lang="en-US"/>
        </a:p>
      </dgm:t>
    </dgm:pt>
    <dgm:pt modelId="{B075843F-4435-4800-84B7-9776FF3EAC89}" type="pres">
      <dgm:prSet presAssocID="{76FF4294-C2E7-4AF8-AC18-5DE559121B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CFA50-5757-4172-9D8B-40AF808D5CB3}" type="pres">
      <dgm:prSet presAssocID="{3416B8E1-D0B6-4F36-85CD-D43D54027E9D}" presName="composite" presStyleCnt="0"/>
      <dgm:spPr/>
    </dgm:pt>
    <dgm:pt modelId="{F93AC07E-005E-46EC-8453-CA62879208F6}" type="pres">
      <dgm:prSet presAssocID="{3416B8E1-D0B6-4F36-85CD-D43D54027E9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C9858-C437-4761-8493-AFBC91EF0770}" type="pres">
      <dgm:prSet presAssocID="{3416B8E1-D0B6-4F36-85CD-D43D54027E9D}" presName="descendantText" presStyleLbl="alignAcc1" presStyleIdx="0" presStyleCnt="4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CB578-603D-4C98-90C0-7E3FE2736EDF}" type="pres">
      <dgm:prSet presAssocID="{703CDE8E-802A-42C9-8B77-3E4895384964}" presName="sp" presStyleCnt="0"/>
      <dgm:spPr/>
    </dgm:pt>
    <dgm:pt modelId="{253C414F-F597-465A-9C0E-44B7A9260B55}" type="pres">
      <dgm:prSet presAssocID="{DF6295F3-18B0-4F69-9583-2BD0A46913F5}" presName="composite" presStyleCnt="0"/>
      <dgm:spPr/>
    </dgm:pt>
    <dgm:pt modelId="{188C8CC1-D301-47AC-B839-7BF112C91815}" type="pres">
      <dgm:prSet presAssocID="{DF6295F3-18B0-4F69-9583-2BD0A46913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FA47-12CE-4B21-82D3-E89BBEBBE655}" type="pres">
      <dgm:prSet presAssocID="{DF6295F3-18B0-4F69-9583-2BD0A46913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4B1C8-76EC-4019-B5FE-33F17CD2BD90}" type="pres">
      <dgm:prSet presAssocID="{A3A76D8F-4B27-4078-80CD-C57D2C31D773}" presName="sp" presStyleCnt="0"/>
      <dgm:spPr/>
    </dgm:pt>
    <dgm:pt modelId="{A3006704-2C0B-47E3-8437-134B4D7B2F01}" type="pres">
      <dgm:prSet presAssocID="{3FA3EB76-B537-445E-BA8A-6DC1DE6509F5}" presName="composite" presStyleCnt="0"/>
      <dgm:spPr/>
    </dgm:pt>
    <dgm:pt modelId="{8A30EABA-6001-4B56-87D5-521086F06A0C}" type="pres">
      <dgm:prSet presAssocID="{3FA3EB76-B537-445E-BA8A-6DC1DE6509F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8CD86-703A-4F18-A553-4A4219DD2BE8}" type="pres">
      <dgm:prSet presAssocID="{3FA3EB76-B537-445E-BA8A-6DC1DE6509F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2CE97-E776-49EA-887A-E8981C6C6F71}" type="pres">
      <dgm:prSet presAssocID="{8AFFA842-238A-403C-B167-3D4C98AF3A1F}" presName="sp" presStyleCnt="0"/>
      <dgm:spPr/>
    </dgm:pt>
    <dgm:pt modelId="{414F991F-5860-4B5B-86F2-2E27AE21CEF3}" type="pres">
      <dgm:prSet presAssocID="{04BB5A34-CC0A-40FD-A925-7EE31F0E6706}" presName="composite" presStyleCnt="0"/>
      <dgm:spPr/>
    </dgm:pt>
    <dgm:pt modelId="{287E5A55-D892-4DE0-8B97-0A89B5EAA5CE}" type="pres">
      <dgm:prSet presAssocID="{04BB5A34-CC0A-40FD-A925-7EE31F0E670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6F823-5E04-48A5-9DC0-E82C58611635}" type="pres">
      <dgm:prSet presAssocID="{04BB5A34-CC0A-40FD-A925-7EE31F0E670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C48657-8B27-4C5E-9CCF-BACAE20DFA6B}" srcId="{76FF4294-C2E7-4AF8-AC18-5DE559121B68}" destId="{DF6295F3-18B0-4F69-9583-2BD0A46913F5}" srcOrd="1" destOrd="0" parTransId="{04BE974D-7DCA-43ED-9CA6-65A39D2B8472}" sibTransId="{A3A76D8F-4B27-4078-80CD-C57D2C31D773}"/>
    <dgm:cxn modelId="{5D99D60F-BB6D-4866-B400-DCFD65FC7524}" type="presOf" srcId="{76FF4294-C2E7-4AF8-AC18-5DE559121B68}" destId="{B075843F-4435-4800-84B7-9776FF3EAC89}" srcOrd="0" destOrd="0" presId="urn:microsoft.com/office/officeart/2005/8/layout/chevron2"/>
    <dgm:cxn modelId="{C85174AA-64FC-41FE-82A8-3C28C2DE694E}" srcId="{3FA3EB76-B537-445E-BA8A-6DC1DE6509F5}" destId="{8AAC5F6F-2F9B-40DD-B552-E0804403F1F0}" srcOrd="0" destOrd="0" parTransId="{80CB0464-B50E-4832-89E3-5E2BA7E8E130}" sibTransId="{56F8A29C-1FBC-4B57-A110-D71DB369BE26}"/>
    <dgm:cxn modelId="{1DD4C4F5-6CDC-43C5-9AA8-1460E4EA1048}" type="presOf" srcId="{014A8ADD-32EB-41E6-926E-6BD5C22761B9}" destId="{0828FA47-12CE-4B21-82D3-E89BBEBBE655}" srcOrd="0" destOrd="0" presId="urn:microsoft.com/office/officeart/2005/8/layout/chevron2"/>
    <dgm:cxn modelId="{2072EB8B-F44F-45D6-9862-24518839F49D}" srcId="{DF6295F3-18B0-4F69-9583-2BD0A46913F5}" destId="{014A8ADD-32EB-41E6-926E-6BD5C22761B9}" srcOrd="0" destOrd="0" parTransId="{E3452AB2-B78D-4AA4-80BE-3CE193CF2923}" sibTransId="{B8F017B4-C870-4858-8961-E681D6D510CC}"/>
    <dgm:cxn modelId="{22E7D5E9-7C2B-4BF1-84F0-78C7A9015371}" srcId="{76FF4294-C2E7-4AF8-AC18-5DE559121B68}" destId="{04BB5A34-CC0A-40FD-A925-7EE31F0E6706}" srcOrd="3" destOrd="0" parTransId="{B9892BA1-811F-4972-9037-7F2CF49293C9}" sibTransId="{8A65DDA5-6E96-4FC8-BBC6-94DDC4D225FF}"/>
    <dgm:cxn modelId="{049E9BBE-A6EE-471F-B368-3C9343ACB9B2}" type="presOf" srcId="{04BB5A34-CC0A-40FD-A925-7EE31F0E6706}" destId="{287E5A55-D892-4DE0-8B97-0A89B5EAA5CE}" srcOrd="0" destOrd="0" presId="urn:microsoft.com/office/officeart/2005/8/layout/chevron2"/>
    <dgm:cxn modelId="{1E68C2F2-F577-4CAA-B76D-2784C326A5D9}" type="presOf" srcId="{9E67EEE7-69C6-4F7A-9B4E-3FEF412DCF19}" destId="{A806F823-5E04-48A5-9DC0-E82C58611635}" srcOrd="0" destOrd="0" presId="urn:microsoft.com/office/officeart/2005/8/layout/chevron2"/>
    <dgm:cxn modelId="{49043EDA-F09F-44ED-81EA-09670DE1C912}" type="presOf" srcId="{930A43FC-72B8-4BA0-925C-E40A6D8005C6}" destId="{D88C9858-C437-4761-8493-AFBC91EF0770}" srcOrd="0" destOrd="0" presId="urn:microsoft.com/office/officeart/2005/8/layout/chevron2"/>
    <dgm:cxn modelId="{C47072AE-4A8D-40CD-B9B0-29A29782A496}" srcId="{76FF4294-C2E7-4AF8-AC18-5DE559121B68}" destId="{3416B8E1-D0B6-4F36-85CD-D43D54027E9D}" srcOrd="0" destOrd="0" parTransId="{E6433032-44AB-4807-8EE7-7833B072F26D}" sibTransId="{703CDE8E-802A-42C9-8B77-3E4895384964}"/>
    <dgm:cxn modelId="{249E4FA7-3579-49E2-9B36-EED68E693509}" type="presOf" srcId="{DF6295F3-18B0-4F69-9583-2BD0A46913F5}" destId="{188C8CC1-D301-47AC-B839-7BF112C91815}" srcOrd="0" destOrd="0" presId="urn:microsoft.com/office/officeart/2005/8/layout/chevron2"/>
    <dgm:cxn modelId="{A23CB554-6359-4B41-A378-21E1919B5165}" srcId="{04BB5A34-CC0A-40FD-A925-7EE31F0E6706}" destId="{9E67EEE7-69C6-4F7A-9B4E-3FEF412DCF19}" srcOrd="0" destOrd="0" parTransId="{0D9E9F5E-F524-4068-B2F9-251B3C7B4FB0}" sibTransId="{E37CAD37-EAFA-42E5-B372-92824DE4A8F4}"/>
    <dgm:cxn modelId="{F02F0D8C-782C-44B2-86DA-0717E5168DB9}" type="presOf" srcId="{3FA3EB76-B537-445E-BA8A-6DC1DE6509F5}" destId="{8A30EABA-6001-4B56-87D5-521086F06A0C}" srcOrd="0" destOrd="0" presId="urn:microsoft.com/office/officeart/2005/8/layout/chevron2"/>
    <dgm:cxn modelId="{E06AEE77-B6D0-423A-914F-58BA9E0C77C1}" srcId="{76FF4294-C2E7-4AF8-AC18-5DE559121B68}" destId="{3FA3EB76-B537-445E-BA8A-6DC1DE6509F5}" srcOrd="2" destOrd="0" parTransId="{0FE4A29B-80D8-4EB7-9746-323FD6AAA172}" sibTransId="{8AFFA842-238A-403C-B167-3D4C98AF3A1F}"/>
    <dgm:cxn modelId="{D1DA4DC8-1EF7-47CB-87CE-7676FBEFC685}" type="presOf" srcId="{8AAC5F6F-2F9B-40DD-B552-E0804403F1F0}" destId="{B0E8CD86-703A-4F18-A553-4A4219DD2BE8}" srcOrd="0" destOrd="0" presId="urn:microsoft.com/office/officeart/2005/8/layout/chevron2"/>
    <dgm:cxn modelId="{40D0712E-793D-41B9-B940-ACCBC2AE687A}" type="presOf" srcId="{3416B8E1-D0B6-4F36-85CD-D43D54027E9D}" destId="{F93AC07E-005E-46EC-8453-CA62879208F6}" srcOrd="0" destOrd="0" presId="urn:microsoft.com/office/officeart/2005/8/layout/chevron2"/>
    <dgm:cxn modelId="{CCF9AD4C-54E5-4C1B-B981-F97B5B3FCB51}" srcId="{3416B8E1-D0B6-4F36-85CD-D43D54027E9D}" destId="{930A43FC-72B8-4BA0-925C-E40A6D8005C6}" srcOrd="0" destOrd="0" parTransId="{C8BC82B1-F9A6-4487-AD63-C3D04B6A3C71}" sibTransId="{9A116922-2BB5-42D8-973E-534103EAA4B5}"/>
    <dgm:cxn modelId="{5C4EDBF5-8141-453B-8B82-BD055C891EF1}" type="presParOf" srcId="{B075843F-4435-4800-84B7-9776FF3EAC89}" destId="{08CCFA50-5757-4172-9D8B-40AF808D5CB3}" srcOrd="0" destOrd="0" presId="urn:microsoft.com/office/officeart/2005/8/layout/chevron2"/>
    <dgm:cxn modelId="{AA2191CF-DFBB-4E19-A1FB-CD13D2A47677}" type="presParOf" srcId="{08CCFA50-5757-4172-9D8B-40AF808D5CB3}" destId="{F93AC07E-005E-46EC-8453-CA62879208F6}" srcOrd="0" destOrd="0" presId="urn:microsoft.com/office/officeart/2005/8/layout/chevron2"/>
    <dgm:cxn modelId="{99029F99-2746-4EA8-8795-48F7B3E757FB}" type="presParOf" srcId="{08CCFA50-5757-4172-9D8B-40AF808D5CB3}" destId="{D88C9858-C437-4761-8493-AFBC91EF0770}" srcOrd="1" destOrd="0" presId="urn:microsoft.com/office/officeart/2005/8/layout/chevron2"/>
    <dgm:cxn modelId="{F6E52299-E3AA-49F0-AF53-CED5D34642F1}" type="presParOf" srcId="{B075843F-4435-4800-84B7-9776FF3EAC89}" destId="{98FCB578-603D-4C98-90C0-7E3FE2736EDF}" srcOrd="1" destOrd="0" presId="urn:microsoft.com/office/officeart/2005/8/layout/chevron2"/>
    <dgm:cxn modelId="{7A613010-56C3-4E90-89AD-020EE07340CD}" type="presParOf" srcId="{B075843F-4435-4800-84B7-9776FF3EAC89}" destId="{253C414F-F597-465A-9C0E-44B7A9260B55}" srcOrd="2" destOrd="0" presId="urn:microsoft.com/office/officeart/2005/8/layout/chevron2"/>
    <dgm:cxn modelId="{5FFF51BC-032B-4959-A6BB-85521E0CA520}" type="presParOf" srcId="{253C414F-F597-465A-9C0E-44B7A9260B55}" destId="{188C8CC1-D301-47AC-B839-7BF112C91815}" srcOrd="0" destOrd="0" presId="urn:microsoft.com/office/officeart/2005/8/layout/chevron2"/>
    <dgm:cxn modelId="{3045A6D1-E25E-447D-9434-8F00D7D11370}" type="presParOf" srcId="{253C414F-F597-465A-9C0E-44B7A9260B55}" destId="{0828FA47-12CE-4B21-82D3-E89BBEBBE655}" srcOrd="1" destOrd="0" presId="urn:microsoft.com/office/officeart/2005/8/layout/chevron2"/>
    <dgm:cxn modelId="{1E046323-87A5-4B1D-809A-D09AA38B0316}" type="presParOf" srcId="{B075843F-4435-4800-84B7-9776FF3EAC89}" destId="{B854B1C8-76EC-4019-B5FE-33F17CD2BD90}" srcOrd="3" destOrd="0" presId="urn:microsoft.com/office/officeart/2005/8/layout/chevron2"/>
    <dgm:cxn modelId="{A1628696-BB22-4B0D-BA4D-61D2A8FB1F42}" type="presParOf" srcId="{B075843F-4435-4800-84B7-9776FF3EAC89}" destId="{A3006704-2C0B-47E3-8437-134B4D7B2F01}" srcOrd="4" destOrd="0" presId="urn:microsoft.com/office/officeart/2005/8/layout/chevron2"/>
    <dgm:cxn modelId="{AF1DC668-AB8F-4C92-9225-875857579709}" type="presParOf" srcId="{A3006704-2C0B-47E3-8437-134B4D7B2F01}" destId="{8A30EABA-6001-4B56-87D5-521086F06A0C}" srcOrd="0" destOrd="0" presId="urn:microsoft.com/office/officeart/2005/8/layout/chevron2"/>
    <dgm:cxn modelId="{CA40C15E-276F-4931-BFB1-43480680DCCC}" type="presParOf" srcId="{A3006704-2C0B-47E3-8437-134B4D7B2F01}" destId="{B0E8CD86-703A-4F18-A553-4A4219DD2BE8}" srcOrd="1" destOrd="0" presId="urn:microsoft.com/office/officeart/2005/8/layout/chevron2"/>
    <dgm:cxn modelId="{39DB4978-DB03-44E5-9581-E23CF0D469EB}" type="presParOf" srcId="{B075843F-4435-4800-84B7-9776FF3EAC89}" destId="{A532CE97-E776-49EA-887A-E8981C6C6F71}" srcOrd="5" destOrd="0" presId="urn:microsoft.com/office/officeart/2005/8/layout/chevron2"/>
    <dgm:cxn modelId="{9E115EAE-B212-434A-9890-EE4A06597181}" type="presParOf" srcId="{B075843F-4435-4800-84B7-9776FF3EAC89}" destId="{414F991F-5860-4B5B-86F2-2E27AE21CEF3}" srcOrd="6" destOrd="0" presId="urn:microsoft.com/office/officeart/2005/8/layout/chevron2"/>
    <dgm:cxn modelId="{57DE3B0B-90B7-4EA3-9947-02D0568B9E9E}" type="presParOf" srcId="{414F991F-5860-4B5B-86F2-2E27AE21CEF3}" destId="{287E5A55-D892-4DE0-8B97-0A89B5EAA5CE}" srcOrd="0" destOrd="0" presId="urn:microsoft.com/office/officeart/2005/8/layout/chevron2"/>
    <dgm:cxn modelId="{58A8296D-1B47-4D0E-8975-2F546772C660}" type="presParOf" srcId="{414F991F-5860-4B5B-86F2-2E27AE21CEF3}" destId="{A806F823-5E04-48A5-9DC0-E82C586116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6E5B5-A2A5-4ED6-BB05-DDD1AE0AF2DE}" type="datetimeFigureOut">
              <a:rPr lang="en-US" smtClean="0"/>
              <a:pPr/>
              <a:t>2012-12-22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BCFBC-8493-4583-86A4-7683F7ACF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97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B641B-4FF2-40EE-BA78-1214EB70AD40}" type="datetimeFigureOut">
              <a:rPr lang="en-US" smtClean="0"/>
              <a:pPr/>
              <a:t>2012-12-22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F3774-B487-44A9-A248-EFB8A701A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15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79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98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98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Crow foot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92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30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EF5540B1-005F-43B1-B2AF-F72152DEBC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2" descr="C:\Users\iLucas\Desktop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9A2F6-D217-4625-9735-6BC0055B6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31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9D44-F379-4877-8ADC-78A6AE3EC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69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60032829-79E9-45E3-A1EC-A2C8DD9AC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77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B2613-0DDF-4D0A-9BBF-F0F6A7D01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81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62D54-B48F-4493-BCAC-31417B415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409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6ADCA-D281-4183-B745-64B7196DD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79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6040A-052E-43BD-9D28-CA28233C0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08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B7D8-8E24-469E-AD5D-E0E7DACEE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75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25492-AEE5-454D-8632-7E9330B32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83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8F898-6729-461E-9807-E5A338DDF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05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09E6B-E1EB-4A68-9C8F-DF9FC522C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984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Thanh</a:t>
            </a:r>
            <a:r>
              <a:rPr lang="en-US" dirty="0" smtClean="0"/>
              <a:t> Long System</a:t>
            </a:r>
          </a:p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20817F-91C8-4ABF-930C-58FBF74CD6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" name="Picture 2" descr="C:\Users\iLucas\Desktop\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File:Waterfall_model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540B1-005F-43B1-B2AF-F72152DEBC9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6400800" cy="682625"/>
          </a:xfrm>
        </p:spPr>
        <p:txBody>
          <a:bodyPr/>
          <a:lstStyle/>
          <a:p>
            <a:r>
              <a:rPr lang="en-US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Long Company Business    Management System</a:t>
            </a:r>
            <a:endParaRPr lang="en-US" sz="33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91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334000" y="3657600"/>
            <a:ext cx="3581400" cy="2362200"/>
          </a:xfrm>
          <a:prstGeom prst="roundRect">
            <a:avLst>
              <a:gd name="adj" fmla="val 16667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5638800" y="42672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52400" indent="-1524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Students: </a:t>
            </a:r>
          </a:p>
          <a:p>
            <a:pPr marL="152400" indent="-1524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152400" indent="-1524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152400" indent="-1524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" indent="-1524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" indent="-1524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34000" y="38100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Supervisor: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sz="2600" dirty="0"/>
              <a:t>Part 2: Software Project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Management </a:t>
            </a:r>
            <a:r>
              <a:rPr lang="en-US" sz="2600" dirty="0"/>
              <a:t>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51869" y="175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 smtClean="0"/>
              <a:t>The proposed system and scope</a:t>
            </a:r>
            <a:endParaRPr lang="en-US" dirty="0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2181225" y="1964267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51869" y="2633134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Development Environment</a:t>
            </a: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2181225" y="2844801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51869" y="3513668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Process</a:t>
            </a:r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2181225" y="3725335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" name="AutoShape 73"/>
          <p:cNvSpPr>
            <a:spLocks noChangeArrowheads="1"/>
          </p:cNvSpPr>
          <p:nvPr/>
        </p:nvSpPr>
        <p:spPr bwMode="auto">
          <a:xfrm>
            <a:off x="2251869" y="4394202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Project organization</a:t>
            </a:r>
          </a:p>
        </p:txBody>
      </p:sp>
      <p:grpSp>
        <p:nvGrpSpPr>
          <p:cNvPr id="31" name="Group 74"/>
          <p:cNvGrpSpPr>
            <a:grpSpLocks/>
          </p:cNvGrpSpPr>
          <p:nvPr/>
        </p:nvGrpSpPr>
        <p:grpSpPr bwMode="auto">
          <a:xfrm>
            <a:off x="2181225" y="4605869"/>
            <a:ext cx="333375" cy="304800"/>
            <a:chOff x="2078" y="1680"/>
            <a:chExt cx="1615" cy="1615"/>
          </a:xfrm>
        </p:grpSpPr>
        <p:sp>
          <p:nvSpPr>
            <p:cNvPr id="32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8" name="AutoShape 81"/>
          <p:cNvSpPr>
            <a:spLocks noChangeArrowheads="1"/>
          </p:cNvSpPr>
          <p:nvPr/>
        </p:nvSpPr>
        <p:spPr bwMode="auto">
          <a:xfrm>
            <a:off x="2251869" y="5274736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Project Planning</a:t>
            </a:r>
          </a:p>
        </p:txBody>
      </p:sp>
      <p:grpSp>
        <p:nvGrpSpPr>
          <p:cNvPr id="39" name="Group 82"/>
          <p:cNvGrpSpPr>
            <a:grpSpLocks/>
          </p:cNvGrpSpPr>
          <p:nvPr/>
        </p:nvGrpSpPr>
        <p:grpSpPr bwMode="auto">
          <a:xfrm>
            <a:off x="2181225" y="5486400"/>
            <a:ext cx="333375" cy="304800"/>
            <a:chOff x="2078" y="1680"/>
            <a:chExt cx="1615" cy="1615"/>
          </a:xfrm>
        </p:grpSpPr>
        <p:sp>
          <p:nvSpPr>
            <p:cNvPr id="40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808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gray">
          <a:xfrm>
            <a:off x="0" y="609600"/>
            <a:ext cx="6934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Proposed system &amp; scope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/>
          <a:p>
            <a:fld id="{7B5B2613-0DDF-4D0A-9BBF-F0F6A7D01A0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609600" y="1981201"/>
            <a:ext cx="807720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Propose 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 Providing tool to manage projects in individual construction company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400" dirty="0" smtClean="0">
              <a:solidFill>
                <a:schemeClr val="tx2"/>
              </a:solidFill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400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609600" y="3581400"/>
            <a:ext cx="44815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Scope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Manage project staffs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Manage project tasks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Manage reports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Manage message system</a:t>
            </a:r>
            <a:endParaRPr lang="en-US" sz="2400" dirty="0">
              <a:solidFill>
                <a:srgbClr val="08080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5562600" cy="685800"/>
          </a:xfrm>
        </p:spPr>
        <p:txBody>
          <a:bodyPr/>
          <a:lstStyle/>
          <a:p>
            <a:r>
              <a:rPr lang="en-US" dirty="0" smtClean="0"/>
              <a:t>Dev Environment Hardware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gray">
          <a:xfrm>
            <a:off x="624773" y="1958975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5"/>
          <p:cNvSpPr>
            <a:spLocks noChangeArrowheads="1"/>
          </p:cNvSpPr>
          <p:nvPr/>
        </p:nvSpPr>
        <p:spPr bwMode="gray">
          <a:xfrm>
            <a:off x="228600" y="1752601"/>
            <a:ext cx="6400800" cy="4114800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72"/>
          <p:cNvSpPr>
            <a:spLocks noChangeArrowheads="1"/>
          </p:cNvSpPr>
          <p:nvPr/>
        </p:nvSpPr>
        <p:spPr bwMode="gray">
          <a:xfrm>
            <a:off x="1008063" y="4152900"/>
            <a:ext cx="17347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Server Hardware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704148" y="1981200"/>
            <a:ext cx="516325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Font typeface="Wingdings" pitchFamily="2" charset="2"/>
              <a:buChar char="§"/>
            </a:pPr>
            <a:endParaRPr lang="en-US" sz="2000" dirty="0" smtClean="0">
              <a:solidFill>
                <a:schemeClr val="tx2"/>
              </a:solidFill>
            </a:endParaRPr>
          </a:p>
          <a:p>
            <a:pPr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CPU: Intel(R) Pentium3 2.0 GHz or better supported</a:t>
            </a:r>
          </a:p>
          <a:p>
            <a:pPr eaLnBrk="0" hangingPunct="0">
              <a:lnSpc>
                <a:spcPct val="110000"/>
              </a:lnSpc>
              <a:buFont typeface="Wingdings" pitchFamily="2" charset="2"/>
              <a:buChar char="§"/>
            </a:pPr>
            <a:endParaRPr lang="en-US" sz="2000" dirty="0" smtClean="0">
              <a:solidFill>
                <a:schemeClr val="tx2"/>
              </a:solidFill>
            </a:endParaRPr>
          </a:p>
          <a:p>
            <a:pPr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RAM: 512MB RAM for Windows XP/Win7</a:t>
            </a:r>
          </a:p>
          <a:p>
            <a:pPr eaLnBrk="0" hangingPunct="0">
              <a:lnSpc>
                <a:spcPct val="110000"/>
              </a:lnSpc>
              <a:buFont typeface="Wingdings" pitchFamily="2" charset="2"/>
              <a:buChar char="§"/>
            </a:pPr>
            <a:endParaRPr lang="en-US" sz="2000" dirty="0" smtClean="0">
              <a:solidFill>
                <a:schemeClr val="tx2"/>
              </a:solidFill>
            </a:endParaRPr>
          </a:p>
          <a:p>
            <a:pPr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Hard Drive: 2Gb of free space</a:t>
            </a:r>
          </a:p>
          <a:p>
            <a:pPr eaLnBrk="0" hangingPunct="0">
              <a:lnSpc>
                <a:spcPct val="110000"/>
              </a:lnSpc>
              <a:buFont typeface="Wingdings" pitchFamily="2" charset="2"/>
              <a:buChar char="§"/>
            </a:pPr>
            <a:endParaRPr lang="en-US" sz="2000" dirty="0" smtClean="0">
              <a:solidFill>
                <a:schemeClr val="tx2"/>
              </a:solidFill>
            </a:endParaRPr>
          </a:p>
          <a:p>
            <a:pPr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Connect internet or USB 3G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051" name="Picture 3" descr="C:\Users\VuongNM\Downloads\1303580650_MyComp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3622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 smtClean="0"/>
              <a:t>Dev Environment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2" descr="http://techmix.net/blog/wp-content/uploads/2009/07/eclipse-galil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2895600" cy="2133600"/>
          </a:xfrm>
          <a:prstGeom prst="rect">
            <a:avLst/>
          </a:prstGeom>
          <a:noFill/>
        </p:spPr>
      </p:pic>
      <p:pic>
        <p:nvPicPr>
          <p:cNvPr id="13" name="Picture 6" descr="https://encrypted-tbn0.gstatic.com/images?q=tbn:ANd9GcTTpHJIxeIixeSwuoDSxJ9ggb1sks17RVpAxDm2xBWEUE4iEXdw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3276600" cy="2286000"/>
          </a:xfrm>
          <a:prstGeom prst="rect">
            <a:avLst/>
          </a:prstGeom>
          <a:noFill/>
        </p:spPr>
      </p:pic>
      <p:pic>
        <p:nvPicPr>
          <p:cNvPr id="48134" name="Picture 6" descr="http://pathfindersoftware.com/wp-content/uploads/gw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828800"/>
            <a:ext cx="2971800" cy="1704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5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934200" cy="563562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Follow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Waterfall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http://upload.wikimedia.org/wikipedia/en/thumb/e/e2/Waterfall_model.svg/350px-Waterfall_model.svg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1628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438"/>
            <a:ext cx="6934200" cy="563562"/>
          </a:xfrm>
        </p:spPr>
        <p:txBody>
          <a:bodyPr/>
          <a:lstStyle/>
          <a:p>
            <a:r>
              <a:rPr lang="en-US" dirty="0"/>
              <a:t>Project Organization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649" name="Group 1"/>
          <p:cNvGrpSpPr>
            <a:grpSpLocks noChangeAspect="1"/>
          </p:cNvGrpSpPr>
          <p:nvPr/>
        </p:nvGrpSpPr>
        <p:grpSpPr bwMode="auto">
          <a:xfrm>
            <a:off x="0" y="1371600"/>
            <a:ext cx="9220200" cy="4648200"/>
            <a:chOff x="1609" y="3402"/>
            <a:chExt cx="8436" cy="5556"/>
          </a:xfrm>
        </p:grpSpPr>
        <p:sp>
          <p:nvSpPr>
            <p:cNvPr id="27674" name="AutoShape 26"/>
            <p:cNvSpPr>
              <a:spLocks noChangeArrowheads="1" noTextEdit="1"/>
            </p:cNvSpPr>
            <p:nvPr/>
          </p:nvSpPr>
          <p:spPr bwMode="auto">
            <a:xfrm>
              <a:off x="1609" y="3402"/>
              <a:ext cx="8436" cy="5556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3" name="AutoShape 25"/>
            <p:cNvSpPr>
              <a:spLocks noChangeShapeType="1"/>
            </p:cNvSpPr>
            <p:nvPr/>
          </p:nvSpPr>
          <p:spPr bwMode="auto">
            <a:xfrm>
              <a:off x="5814" y="4666"/>
              <a:ext cx="1" cy="1296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2" name="AutoShape 24"/>
            <p:cNvSpPr>
              <a:spLocks noChangeShapeType="1"/>
            </p:cNvSpPr>
            <p:nvPr/>
          </p:nvSpPr>
          <p:spPr bwMode="auto">
            <a:xfrm>
              <a:off x="3740" y="5170"/>
              <a:ext cx="4236" cy="1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1" name="AutoShape 23"/>
            <p:cNvSpPr>
              <a:spLocks noChangeShapeType="1"/>
            </p:cNvSpPr>
            <p:nvPr/>
          </p:nvSpPr>
          <p:spPr bwMode="auto">
            <a:xfrm>
              <a:off x="7975" y="5170"/>
              <a:ext cx="1" cy="792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0" name="AutoShape 22"/>
            <p:cNvSpPr>
              <a:spLocks noChangeShapeType="1"/>
            </p:cNvSpPr>
            <p:nvPr/>
          </p:nvSpPr>
          <p:spPr bwMode="auto">
            <a:xfrm>
              <a:off x="3739" y="5170"/>
              <a:ext cx="1" cy="792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4915" y="5962"/>
              <a:ext cx="1752" cy="369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Developer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055" y="5962"/>
              <a:ext cx="1404" cy="677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Analysis and design team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7063" y="5962"/>
              <a:ext cx="1752" cy="447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QA &amp; Tester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2299" y="6703"/>
              <a:ext cx="1224" cy="467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DucNM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2299" y="7255"/>
              <a:ext cx="1224" cy="504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KhiemNT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4" name="AutoShape 16"/>
            <p:cNvSpPr>
              <a:spLocks noChangeShapeType="1"/>
            </p:cNvSpPr>
            <p:nvPr/>
          </p:nvSpPr>
          <p:spPr bwMode="auto">
            <a:xfrm rot="5400000">
              <a:off x="3516" y="6697"/>
              <a:ext cx="273" cy="208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AutoShape 15"/>
            <p:cNvSpPr>
              <a:spLocks noChangeShapeType="1"/>
            </p:cNvSpPr>
            <p:nvPr/>
          </p:nvSpPr>
          <p:spPr bwMode="auto">
            <a:xfrm rot="5400000">
              <a:off x="3231" y="6982"/>
              <a:ext cx="843" cy="208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4375" y="6703"/>
              <a:ext cx="1260" cy="467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KhiemNT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1" name="AutoShape 13"/>
            <p:cNvSpPr>
              <a:spLocks noChangeShapeType="1"/>
            </p:cNvSpPr>
            <p:nvPr/>
          </p:nvSpPr>
          <p:spPr bwMode="auto">
            <a:xfrm rot="5400000">
              <a:off x="5487" y="6583"/>
              <a:ext cx="528" cy="180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4375" y="7255"/>
              <a:ext cx="1260" cy="504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DucNM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4363" y="8238"/>
              <a:ext cx="1260" cy="480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LinhNM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8" name="AutoShape 10"/>
            <p:cNvSpPr>
              <a:spLocks noChangeShapeType="1"/>
            </p:cNvSpPr>
            <p:nvPr/>
          </p:nvSpPr>
          <p:spPr bwMode="auto">
            <a:xfrm rot="5400000">
              <a:off x="5211" y="6781"/>
              <a:ext cx="1080" cy="180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AutoShape 9"/>
            <p:cNvSpPr>
              <a:spLocks noChangeShapeType="1"/>
            </p:cNvSpPr>
            <p:nvPr/>
          </p:nvSpPr>
          <p:spPr bwMode="auto">
            <a:xfrm rot="5400000">
              <a:off x="5223" y="7860"/>
              <a:ext cx="1057" cy="179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6574" y="6715"/>
              <a:ext cx="1248" cy="467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SonNM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5" name="AutoShape 7"/>
            <p:cNvSpPr>
              <a:spLocks noChangeShapeType="1"/>
            </p:cNvSpPr>
            <p:nvPr/>
          </p:nvSpPr>
          <p:spPr bwMode="auto">
            <a:xfrm rot="5400000">
              <a:off x="7622" y="6595"/>
              <a:ext cx="528" cy="180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6535" y="7255"/>
              <a:ext cx="1260" cy="419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ThangNV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3" name="AutoShape 5"/>
            <p:cNvSpPr>
              <a:spLocks noChangeShapeType="1"/>
            </p:cNvSpPr>
            <p:nvPr/>
          </p:nvSpPr>
          <p:spPr bwMode="auto">
            <a:xfrm rot="5400000">
              <a:off x="7345" y="6781"/>
              <a:ext cx="1080" cy="180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2" name="AutoShape 4"/>
            <p:cNvSpPr>
              <a:spLocks noChangeShapeType="1"/>
            </p:cNvSpPr>
            <p:nvPr/>
          </p:nvSpPr>
          <p:spPr bwMode="auto">
            <a:xfrm rot="5400000">
              <a:off x="5212" y="7374"/>
              <a:ext cx="1067" cy="193"/>
            </a:xfrm>
            <a:prstGeom prst="bentConnector2">
              <a:avLst/>
            </a:prstGeom>
            <a:noFill/>
            <a:ln w="28575">
              <a:solidFill>
                <a:srgbClr val="548DD4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1" name="Text Box 3"/>
            <p:cNvSpPr txBox="1">
              <a:spLocks noChangeArrowheads="1"/>
            </p:cNvSpPr>
            <p:nvPr/>
          </p:nvSpPr>
          <p:spPr bwMode="auto">
            <a:xfrm>
              <a:off x="4375" y="7770"/>
              <a:ext cx="1248" cy="468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SonNM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0" name="Text Box 2"/>
            <p:cNvSpPr txBox="1">
              <a:spLocks noChangeArrowheads="1"/>
            </p:cNvSpPr>
            <p:nvPr/>
          </p:nvSpPr>
          <p:spPr bwMode="auto">
            <a:xfrm>
              <a:off x="4915" y="3973"/>
              <a:ext cx="1877" cy="693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Project Manager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DucNM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79438"/>
            <a:ext cx="6934200" cy="563562"/>
          </a:xfrm>
        </p:spPr>
        <p:txBody>
          <a:bodyPr/>
          <a:lstStyle/>
          <a:p>
            <a:r>
              <a:rPr lang="en-US" dirty="0"/>
              <a:t>Project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172200" cy="44196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Follow Capstone Project requirements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Buffer: 20% (about 3 weeks)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“Consumed” buffer: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1.5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weeks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Submit all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reports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6625" name="Picture 1" descr="C:\Users\DK\Downloads\Always-On-Time-Guarant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2743889" cy="2862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5638800" cy="838200"/>
          </a:xfrm>
        </p:spPr>
        <p:txBody>
          <a:bodyPr/>
          <a:lstStyle/>
          <a:p>
            <a:r>
              <a:rPr lang="en-US" dirty="0"/>
              <a:t>Part 3: </a:t>
            </a:r>
            <a:r>
              <a:rPr lang="en-US" dirty="0" smtClean="0"/>
              <a:t>System Requirement Specifications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2362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User Requirements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2133600" y="25146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09800" y="3352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System Requirements</a:t>
            </a: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2133600" y="3505200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09800" y="4343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ctr">
              <a:buNone/>
            </a:pPr>
            <a:r>
              <a:rPr lang="en-US" dirty="0" smtClean="0"/>
              <a:t>Non-functional requirements*</a:t>
            </a:r>
            <a:endParaRPr lang="en-US" dirty="0"/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2133600" y="4495800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User requirements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AutoShape 45"/>
          <p:cNvSpPr>
            <a:spLocks noChangeArrowheads="1"/>
          </p:cNvSpPr>
          <p:nvPr/>
        </p:nvSpPr>
        <p:spPr bwMode="gray">
          <a:xfrm>
            <a:off x="387691" y="1830728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481478" y="1905000"/>
            <a:ext cx="1544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Administrator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gray">
          <a:xfrm>
            <a:off x="387691" y="2727336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481478" y="2743200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Director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" name="AutoShape 49"/>
          <p:cNvSpPr>
            <a:spLocks noChangeArrowheads="1"/>
          </p:cNvSpPr>
          <p:nvPr/>
        </p:nvSpPr>
        <p:spPr bwMode="gray">
          <a:xfrm>
            <a:off x="384516" y="3623945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478303" y="3657600"/>
            <a:ext cx="3018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Human Resource Manager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5" name="AutoShape 54"/>
          <p:cNvSpPr>
            <a:spLocks noChangeArrowheads="1"/>
          </p:cNvSpPr>
          <p:nvPr/>
        </p:nvSpPr>
        <p:spPr bwMode="gray">
          <a:xfrm>
            <a:off x="387691" y="4522141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1481478" y="4572000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Operator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8" name="AutoShape 57"/>
          <p:cNvSpPr>
            <a:spLocks noChangeArrowheads="1"/>
          </p:cNvSpPr>
          <p:nvPr/>
        </p:nvSpPr>
        <p:spPr bwMode="gray">
          <a:xfrm>
            <a:off x="387691" y="5420337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1481478" y="5486400"/>
            <a:ext cx="1941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Project Manager</a:t>
            </a: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29" name="Picture 2" descr="C:\Users\iLucas\Desktop\psn images\Requirements-Docu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50" y="1548967"/>
            <a:ext cx="3453949" cy="2480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pPr lvl="0"/>
            <a:r>
              <a:rPr lang="en-US" dirty="0"/>
              <a:t>User </a:t>
            </a:r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dirty="0" smtClean="0"/>
              <a:t> Admin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724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Log in – log out, view general </a:t>
            </a:r>
            <a:r>
              <a:rPr lang="en-US" sz="2400" dirty="0" smtClean="0"/>
              <a:t>information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Create, search, </a:t>
            </a:r>
            <a:r>
              <a:rPr lang="en-US" sz="2400" dirty="0" smtClean="0"/>
              <a:t>update, delete </a:t>
            </a:r>
            <a:r>
              <a:rPr lang="en-US" sz="2400" dirty="0" smtClean="0"/>
              <a:t>projects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View</a:t>
            </a:r>
            <a:r>
              <a:rPr lang="en-US" sz="2400" dirty="0" smtClean="0"/>
              <a:t>, create, update </a:t>
            </a:r>
            <a:r>
              <a:rPr lang="en-US" sz="2400" dirty="0" smtClean="0"/>
              <a:t>and search accounts’ information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View</a:t>
            </a:r>
            <a:r>
              <a:rPr lang="en-US" sz="2400" dirty="0" smtClean="0"/>
              <a:t>, add and search messages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2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572000" cy="5635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Contents</a:t>
            </a:r>
            <a:endParaRPr lang="en-US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  <a:cs typeface="Times New Roman" pitchFamily="18" charset="0"/>
              </a:rPr>
              <a:t>Thanh</a:t>
            </a:r>
            <a:r>
              <a:rPr lang="en-US" dirty="0" smtClean="0">
                <a:latin typeface="+mj-lt"/>
                <a:cs typeface="Times New Roman" pitchFamily="18" charset="0"/>
              </a:rPr>
              <a:t> Long System</a:t>
            </a:r>
          </a:p>
          <a:p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DCA-D281-4183-B745-64B7196DD557}" type="slidenum">
              <a:rPr lang="en-US" smtClean="0">
                <a:latin typeface="+mj-lt"/>
                <a:cs typeface="Times New Roman" pitchFamily="18" charset="0"/>
              </a:rPr>
              <a:pPr/>
              <a:t>2</a:t>
            </a:fld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838200" y="1709744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>
                <a:latin typeface="+mj-lt"/>
                <a:cs typeface="Times New Roman" pitchFamily="18" charset="0"/>
              </a:rPr>
              <a:t>1.   Introduction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5" name="AutoShape 65"/>
          <p:cNvSpPr>
            <a:spLocks noChangeArrowheads="1"/>
          </p:cNvSpPr>
          <p:nvPr/>
        </p:nvSpPr>
        <p:spPr bwMode="auto">
          <a:xfrm>
            <a:off x="838200" y="2465075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>
                <a:latin typeface="+mj-lt"/>
                <a:cs typeface="Times New Roman" pitchFamily="18" charset="0"/>
              </a:rPr>
              <a:t>2.   Project </a:t>
            </a:r>
            <a:r>
              <a:rPr lang="en-US" dirty="0">
                <a:latin typeface="+mj-lt"/>
                <a:cs typeface="Times New Roman" pitchFamily="18" charset="0"/>
              </a:rPr>
              <a:t>Management Plan</a:t>
            </a:r>
          </a:p>
        </p:txBody>
      </p:sp>
      <p:sp>
        <p:nvSpPr>
          <p:cNvPr id="53" name="AutoShape 65"/>
          <p:cNvSpPr>
            <a:spLocks noChangeArrowheads="1"/>
          </p:cNvSpPr>
          <p:nvPr/>
        </p:nvSpPr>
        <p:spPr bwMode="auto">
          <a:xfrm>
            <a:off x="838200" y="3220406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+mj-lt"/>
                <a:cs typeface="Times New Roman" pitchFamily="18" charset="0"/>
              </a:rPr>
              <a:t>3.   Requirement </a:t>
            </a:r>
            <a:r>
              <a:rPr lang="en-US" dirty="0">
                <a:latin typeface="+mj-lt"/>
                <a:cs typeface="Times New Roman" pitchFamily="18" charset="0"/>
              </a:rPr>
              <a:t>Specifications</a:t>
            </a:r>
          </a:p>
        </p:txBody>
      </p:sp>
      <p:sp>
        <p:nvSpPr>
          <p:cNvPr id="61" name="AutoShape 65"/>
          <p:cNvSpPr>
            <a:spLocks noChangeArrowheads="1"/>
          </p:cNvSpPr>
          <p:nvPr/>
        </p:nvSpPr>
        <p:spPr bwMode="auto">
          <a:xfrm>
            <a:off x="838200" y="3975737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+mj-lt"/>
                <a:cs typeface="Times New Roman" pitchFamily="18" charset="0"/>
              </a:rPr>
              <a:t>4.   Design </a:t>
            </a:r>
            <a:r>
              <a:rPr lang="en-US" dirty="0">
                <a:latin typeface="+mj-lt"/>
                <a:cs typeface="Times New Roman" pitchFamily="18" charset="0"/>
              </a:rPr>
              <a:t>Description</a:t>
            </a:r>
          </a:p>
        </p:txBody>
      </p:sp>
      <p:sp>
        <p:nvSpPr>
          <p:cNvPr id="69" name="AutoShape 65"/>
          <p:cNvSpPr>
            <a:spLocks noChangeArrowheads="1"/>
          </p:cNvSpPr>
          <p:nvPr/>
        </p:nvSpPr>
        <p:spPr bwMode="auto">
          <a:xfrm>
            <a:off x="838200" y="4731068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5.   Test Documentation</a:t>
            </a:r>
          </a:p>
        </p:txBody>
      </p:sp>
      <p:sp>
        <p:nvSpPr>
          <p:cNvPr id="77" name="AutoShape 65"/>
          <p:cNvSpPr>
            <a:spLocks noChangeArrowheads="1"/>
          </p:cNvSpPr>
          <p:nvPr/>
        </p:nvSpPr>
        <p:spPr bwMode="auto">
          <a:xfrm>
            <a:off x="838200" y="5486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+mj-lt"/>
                <a:cs typeface="Times New Roman" pitchFamily="18" charset="0"/>
              </a:rPr>
              <a:t>6.   Demo, Q&amp;A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pPr lvl="0"/>
            <a:r>
              <a:rPr lang="en-US" dirty="0"/>
              <a:t>User </a:t>
            </a:r>
            <a:r>
              <a:rPr lang="en-US" dirty="0" smtClean="0"/>
              <a:t>Requirements </a:t>
            </a:r>
            <a:br>
              <a:rPr lang="en-US" dirty="0" smtClean="0"/>
            </a:br>
            <a:r>
              <a:rPr lang="en-US" dirty="0" smtClean="0"/>
              <a:t>Director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Log in – log out, View general information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View project list, search projects, view tasks of the project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View, search projects’ reports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View Human Resource (HR) information, decide HR requirement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View, add and search message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3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pPr lvl="0"/>
            <a:r>
              <a:rPr lang="en-US" dirty="0"/>
              <a:t>User </a:t>
            </a:r>
            <a:r>
              <a:rPr lang="en-US" dirty="0" smtClean="0"/>
              <a:t>Requirements </a:t>
            </a:r>
            <a:br>
              <a:rPr lang="en-US" dirty="0" smtClean="0"/>
            </a:br>
            <a:r>
              <a:rPr lang="en-US" dirty="0" smtClean="0"/>
              <a:t>Human Resource Manager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 smtClean="0"/>
              <a:t>Log in – log out, View general information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smtClean="0"/>
              <a:t>View list, delete, add, update, search staffs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View list, delete, add, update, specialty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View list of project, search projects, view projects’ detail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Search staffs and add resources to project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View HR information, provide HR requirement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View list, view detail, add and search messages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7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User Requirements </a:t>
            </a:r>
            <a:br>
              <a:rPr lang="en-US" dirty="0"/>
            </a:br>
            <a:r>
              <a:rPr lang="en-US" dirty="0" smtClean="0"/>
              <a:t>Operator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2400" dirty="0" smtClean="0"/>
              <a:t>Log in – log out, View general information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400" dirty="0" smtClean="0"/>
              <a:t>View task list &amp; project information, view task detail</a:t>
            </a:r>
          </a:p>
          <a:p>
            <a:pPr>
              <a:lnSpc>
                <a:spcPct val="250000"/>
              </a:lnSpc>
            </a:pPr>
            <a:r>
              <a:rPr lang="en-US" sz="2400" dirty="0" smtClean="0"/>
              <a:t>View list, view detail, create and search daily report</a:t>
            </a:r>
          </a:p>
          <a:p>
            <a:pPr>
              <a:lnSpc>
                <a:spcPct val="250000"/>
              </a:lnSpc>
            </a:pPr>
            <a:r>
              <a:rPr lang="en-US" sz="2400" dirty="0" smtClean="0"/>
              <a:t>View list, view detail, add and search message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010400" cy="563562"/>
          </a:xfrm>
        </p:spPr>
        <p:txBody>
          <a:bodyPr/>
          <a:lstStyle/>
          <a:p>
            <a:pPr lvl="0"/>
            <a:r>
              <a:rPr lang="en-US" sz="2800" dirty="0"/>
              <a:t>User </a:t>
            </a:r>
            <a:r>
              <a:rPr lang="en-US" sz="2800" dirty="0" smtClean="0"/>
              <a:t>Requirements</a:t>
            </a:r>
            <a:br>
              <a:rPr lang="en-US" sz="2800" dirty="0" smtClean="0"/>
            </a:br>
            <a:r>
              <a:rPr lang="en-US" sz="2800" dirty="0" smtClean="0"/>
              <a:t>Project Manager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 smtClean="0"/>
              <a:t>Log in – log out, View general information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smtClean="0"/>
              <a:t>view list, add, update, delete, staff requirement and search tasks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View list,  search, assign tasks, confirm human resource, remove staffs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View list, add, update, delete operator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View require human resource information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View task information, change task status, manage task constraint, Create line chart, manage document task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5891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010400" cy="563562"/>
          </a:xfrm>
        </p:spPr>
        <p:txBody>
          <a:bodyPr/>
          <a:lstStyle/>
          <a:p>
            <a:pPr lvl="0"/>
            <a:r>
              <a:rPr lang="en-US" sz="2800" dirty="0"/>
              <a:t>User </a:t>
            </a:r>
            <a:r>
              <a:rPr lang="en-US" sz="2800" dirty="0" smtClean="0"/>
              <a:t>Requirements</a:t>
            </a:r>
            <a:br>
              <a:rPr lang="en-US" sz="2800" dirty="0" smtClean="0"/>
            </a:br>
            <a:r>
              <a:rPr lang="en-US" sz="2800" dirty="0" smtClean="0"/>
              <a:t>Project Manager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/>
          <a:p>
            <a:fld id="{7B5B2613-0DDF-4D0A-9BBF-F0F6A7D01A0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View project information &amp; task list, change project status, view projects’ documentations, Gantt-chart, update project's information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View project list, search project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View list, view detail, update and search daily report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View list, search, create, view detail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View list, view detail, add and search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419600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2"/>
                </a:solidFill>
              </a:rPr>
              <a:t>Document requirements for each use case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Each </a:t>
            </a:r>
            <a:r>
              <a:rPr lang="en-US" sz="2400" dirty="0" smtClean="0">
                <a:solidFill>
                  <a:schemeClr val="tx2"/>
                </a:solidFill>
              </a:rPr>
              <a:t>includes: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Use </a:t>
            </a:r>
            <a:r>
              <a:rPr lang="en-US" sz="2000" dirty="0">
                <a:solidFill>
                  <a:schemeClr val="tx2"/>
                </a:solidFill>
              </a:rPr>
              <a:t>case </a:t>
            </a:r>
            <a:r>
              <a:rPr lang="en-US" sz="2000" dirty="0" smtClean="0">
                <a:solidFill>
                  <a:schemeClr val="tx2"/>
                </a:solidFill>
              </a:rPr>
              <a:t>diagram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Actor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Summary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Triggers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Preconditions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Post conditions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Success scenarios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Alternative scenarios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2362200"/>
            <a:ext cx="396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Exceptions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Relationship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Business </a:t>
            </a:r>
            <a:r>
              <a:rPr lang="en-US" sz="2000" dirty="0" smtClean="0">
                <a:solidFill>
                  <a:schemeClr val="tx2"/>
                </a:solidFill>
              </a:rPr>
              <a:t>rules</a:t>
            </a:r>
          </a:p>
        </p:txBody>
      </p:sp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429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Data </a:t>
            </a:r>
            <a:r>
              <a:rPr lang="en-US" sz="2200" dirty="0">
                <a:solidFill>
                  <a:schemeClr val="tx2"/>
                </a:solidFill>
              </a:rPr>
              <a:t>Fields Definition: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Field name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Description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Read-only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Mandatory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Control type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Data type</a:t>
            </a:r>
          </a:p>
          <a:p>
            <a:r>
              <a:rPr lang="en-US" sz="2200" dirty="0">
                <a:solidFill>
                  <a:schemeClr val="tx2"/>
                </a:solidFill>
              </a:rPr>
              <a:t>Length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90" y="2057400"/>
            <a:ext cx="547411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Non-functional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gray">
          <a:xfrm>
            <a:off x="2322513" y="1830728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3960444" y="1876424"/>
            <a:ext cx="105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Usability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gray">
          <a:xfrm>
            <a:off x="2322513" y="4344279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AutoShape 49"/>
          <p:cNvSpPr>
            <a:spLocks noChangeArrowheads="1"/>
          </p:cNvSpPr>
          <p:nvPr/>
        </p:nvSpPr>
        <p:spPr bwMode="gray">
          <a:xfrm>
            <a:off x="2322513" y="3505370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54"/>
          <p:cNvSpPr>
            <a:spLocks noChangeArrowheads="1"/>
          </p:cNvSpPr>
          <p:nvPr/>
        </p:nvSpPr>
        <p:spPr bwMode="gray">
          <a:xfrm>
            <a:off x="2322513" y="5181600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57"/>
          <p:cNvSpPr>
            <a:spLocks noChangeArrowheads="1"/>
          </p:cNvSpPr>
          <p:nvPr/>
        </p:nvSpPr>
        <p:spPr bwMode="gray">
          <a:xfrm>
            <a:off x="2322513" y="2668049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3960444" y="2690199"/>
            <a:ext cx="1270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Availability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59" name="Oval 10"/>
          <p:cNvSpPr>
            <a:spLocks noChangeArrowheads="1"/>
          </p:cNvSpPr>
          <p:nvPr/>
        </p:nvSpPr>
        <p:spPr bwMode="gray">
          <a:xfrm rot="5400000">
            <a:off x="2362200" y="1863725"/>
            <a:ext cx="346075" cy="346075"/>
          </a:xfrm>
          <a:prstGeom prst="ellipse">
            <a:avLst/>
          </a:prstGeom>
          <a:solidFill>
            <a:srgbClr val="FF6600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gray">
          <a:xfrm rot="5400000">
            <a:off x="2362200" y="2743200"/>
            <a:ext cx="346075" cy="346075"/>
          </a:xfrm>
          <a:prstGeom prst="ellipse">
            <a:avLst/>
          </a:prstGeom>
          <a:solidFill>
            <a:srgbClr val="9900FF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Oval 10"/>
          <p:cNvSpPr>
            <a:spLocks noChangeArrowheads="1"/>
          </p:cNvSpPr>
          <p:nvPr/>
        </p:nvSpPr>
        <p:spPr bwMode="gray">
          <a:xfrm rot="5400000">
            <a:off x="2362200" y="3581400"/>
            <a:ext cx="346075" cy="346075"/>
          </a:xfrm>
          <a:prstGeom prst="ellipse">
            <a:avLst/>
          </a:prstGeom>
          <a:solidFill>
            <a:srgbClr val="33CCCC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gray">
          <a:xfrm rot="5400000">
            <a:off x="2362200" y="4419600"/>
            <a:ext cx="346075" cy="346075"/>
          </a:xfrm>
          <a:prstGeom prst="ellipse">
            <a:avLst/>
          </a:prstGeom>
          <a:solidFill>
            <a:srgbClr val="00B050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3" name="Oval 10"/>
          <p:cNvSpPr>
            <a:spLocks noChangeArrowheads="1"/>
          </p:cNvSpPr>
          <p:nvPr/>
        </p:nvSpPr>
        <p:spPr bwMode="gray">
          <a:xfrm rot="5400000">
            <a:off x="2362200" y="5257800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Rectangle 48"/>
          <p:cNvSpPr>
            <a:spLocks noChangeArrowheads="1"/>
          </p:cNvSpPr>
          <p:nvPr/>
        </p:nvSpPr>
        <p:spPr bwMode="auto">
          <a:xfrm>
            <a:off x="3960444" y="3505200"/>
            <a:ext cx="10182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rgbClr val="000000"/>
                </a:solidFill>
              </a:rPr>
              <a:t>Security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65" name="Rectangle 50"/>
          <p:cNvSpPr>
            <a:spLocks noChangeArrowheads="1"/>
          </p:cNvSpPr>
          <p:nvPr/>
        </p:nvSpPr>
        <p:spPr bwMode="auto">
          <a:xfrm>
            <a:off x="3960444" y="5181600"/>
            <a:ext cx="1505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rgbClr val="000000"/>
                </a:solidFill>
              </a:rPr>
              <a:t>Performance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0444" y="4343400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rgbClr val="000000"/>
                </a:solidFill>
              </a:rPr>
              <a:t>Maintainability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Usability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72440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US" dirty="0" smtClean="0">
                <a:solidFill>
                  <a:schemeClr val="tx2"/>
                </a:solidFill>
              </a:rPr>
              <a:t>Front-end language: Vietnamese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Easy to use.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Clear and convenient user interface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sz="3600" dirty="0"/>
              <a:t>Availability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04672" y="1649625"/>
            <a:ext cx="5334000" cy="16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dirty="0" smtClean="0"/>
          </a:p>
          <a:p>
            <a:r>
              <a:rPr lang="en-US" sz="2400" dirty="0" smtClean="0"/>
              <a:t>Run 24/7</a:t>
            </a:r>
          </a:p>
          <a:p>
            <a:pPr marL="0" indent="0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71682" name="Picture 2" descr="C:\Users\DK\Downloads\24-7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89560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5181600" cy="563562"/>
          </a:xfrm>
        </p:spPr>
        <p:txBody>
          <a:bodyPr/>
          <a:lstStyle/>
          <a:p>
            <a:r>
              <a:rPr lang="en-US" dirty="0" smtClean="0"/>
              <a:t>Part 1: Introduction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2105025" y="2057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The People</a:t>
            </a:r>
            <a:endParaRPr lang="en-US" dirty="0"/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1981200" y="2209800"/>
            <a:ext cx="333375" cy="304800"/>
            <a:chOff x="2078" y="1680"/>
            <a:chExt cx="1615" cy="1615"/>
          </a:xfrm>
        </p:grpSpPr>
        <p:sp>
          <p:nvSpPr>
            <p:cNvPr id="49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5" name="AutoShape 57"/>
          <p:cNvSpPr>
            <a:spLocks noChangeArrowheads="1"/>
          </p:cNvSpPr>
          <p:nvPr/>
        </p:nvSpPr>
        <p:spPr bwMode="auto">
          <a:xfrm>
            <a:off x="2105025" y="2819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Background</a:t>
            </a:r>
            <a:endParaRPr lang="en-US" dirty="0"/>
          </a:p>
        </p:txBody>
      </p: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1981200" y="2971800"/>
            <a:ext cx="333375" cy="304800"/>
            <a:chOff x="2078" y="1680"/>
            <a:chExt cx="1615" cy="1615"/>
          </a:xfrm>
        </p:grpSpPr>
        <p:sp>
          <p:nvSpPr>
            <p:cNvPr id="57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AutoShape 65"/>
          <p:cNvSpPr>
            <a:spLocks noChangeArrowheads="1"/>
          </p:cNvSpPr>
          <p:nvPr/>
        </p:nvSpPr>
        <p:spPr bwMode="auto">
          <a:xfrm>
            <a:off x="2105025" y="3581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Literature Review</a:t>
            </a:r>
            <a:endParaRPr lang="en-US" dirty="0"/>
          </a:p>
        </p:txBody>
      </p:sp>
      <p:grpSp>
        <p:nvGrpSpPr>
          <p:cNvPr id="64" name="Group 66"/>
          <p:cNvGrpSpPr>
            <a:grpSpLocks/>
          </p:cNvGrpSpPr>
          <p:nvPr/>
        </p:nvGrpSpPr>
        <p:grpSpPr bwMode="auto">
          <a:xfrm>
            <a:off x="1981200" y="3733800"/>
            <a:ext cx="333375" cy="304800"/>
            <a:chOff x="2078" y="1680"/>
            <a:chExt cx="1615" cy="1615"/>
          </a:xfrm>
        </p:grpSpPr>
        <p:sp>
          <p:nvSpPr>
            <p:cNvPr id="65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" name="AutoShape 73"/>
          <p:cNvSpPr>
            <a:spLocks noChangeArrowheads="1"/>
          </p:cNvSpPr>
          <p:nvPr/>
        </p:nvSpPr>
        <p:spPr bwMode="auto">
          <a:xfrm>
            <a:off x="2105025" y="5105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Our Proposal</a:t>
            </a:r>
            <a:endParaRPr lang="en-US" dirty="0"/>
          </a:p>
        </p:txBody>
      </p:sp>
      <p:grpSp>
        <p:nvGrpSpPr>
          <p:cNvPr id="72" name="Group 74"/>
          <p:cNvGrpSpPr>
            <a:grpSpLocks/>
          </p:cNvGrpSpPr>
          <p:nvPr/>
        </p:nvGrpSpPr>
        <p:grpSpPr bwMode="auto">
          <a:xfrm>
            <a:off x="1981200" y="5257800"/>
            <a:ext cx="333375" cy="304800"/>
            <a:chOff x="2078" y="1680"/>
            <a:chExt cx="1615" cy="1615"/>
          </a:xfrm>
        </p:grpSpPr>
        <p:sp>
          <p:nvSpPr>
            <p:cNvPr id="73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AutoShape 65"/>
          <p:cNvSpPr>
            <a:spLocks noChangeArrowheads="1"/>
          </p:cNvSpPr>
          <p:nvPr/>
        </p:nvSpPr>
        <p:spPr bwMode="auto">
          <a:xfrm>
            <a:off x="2105025" y="4343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Google cloud benefits</a:t>
            </a:r>
            <a:endParaRPr lang="en-US" dirty="0"/>
          </a:p>
        </p:txBody>
      </p:sp>
      <p:grpSp>
        <p:nvGrpSpPr>
          <p:cNvPr id="38" name="Group 66"/>
          <p:cNvGrpSpPr>
            <a:grpSpLocks/>
          </p:cNvGrpSpPr>
          <p:nvPr/>
        </p:nvGrpSpPr>
        <p:grpSpPr bwMode="auto">
          <a:xfrm>
            <a:off x="1981200" y="4495800"/>
            <a:ext cx="333375" cy="304800"/>
            <a:chOff x="2078" y="1680"/>
            <a:chExt cx="1615" cy="1615"/>
          </a:xfrm>
        </p:grpSpPr>
        <p:sp>
          <p:nvSpPr>
            <p:cNvPr id="39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2002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Privacy: protect user information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User password must be encryption by </a:t>
            </a:r>
            <a:r>
              <a:rPr lang="en-US" sz="2200" dirty="0" err="1" smtClean="0">
                <a:solidFill>
                  <a:schemeClr val="tx2"/>
                </a:solidFill>
              </a:rPr>
              <a:t>MD5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/>
              <a:t>These pages are secured by SSL.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All sensitive information is encrypted using DES</a:t>
            </a: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8" y="3886200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74225"/>
            <a:ext cx="2508407" cy="1693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sz="3600" dirty="0"/>
              <a:t>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724400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2"/>
                </a:solidFill>
              </a:rPr>
              <a:t>Follow </a:t>
            </a:r>
            <a:r>
              <a:rPr lang="en-US" sz="2400" dirty="0">
                <a:solidFill>
                  <a:schemeClr val="tx2"/>
                </a:solidFill>
              </a:rPr>
              <a:t>coding standard and naming conventions</a:t>
            </a: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Loosely coupled </a:t>
            </a:r>
            <a:r>
              <a:rPr lang="en-US" sz="2400" dirty="0" smtClean="0">
                <a:solidFill>
                  <a:schemeClr val="tx2"/>
                </a:solidFill>
              </a:rPr>
              <a:t>design</a:t>
            </a:r>
          </a:p>
          <a:p>
            <a:pPr lvl="0"/>
            <a:r>
              <a:rPr lang="en-US" sz="2400" dirty="0" smtClean="0">
                <a:solidFill>
                  <a:schemeClr val="tx2"/>
                </a:solidFill>
              </a:rPr>
              <a:t>Logging functionality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8609" name="Picture 1" descr="C:\Users\DK\Downloads\website-mainten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76600"/>
            <a:ext cx="3009900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05800" cy="472440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Caching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Frequently </a:t>
            </a:r>
            <a:r>
              <a:rPr lang="en-US" dirty="0">
                <a:solidFill>
                  <a:schemeClr val="tx2"/>
                </a:solidFill>
              </a:rPr>
              <a:t>accessed </a:t>
            </a:r>
            <a:r>
              <a:rPr lang="en-US" dirty="0" smtClean="0">
                <a:solidFill>
                  <a:schemeClr val="tx2"/>
                </a:solidFill>
              </a:rPr>
              <a:t>data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Reference </a:t>
            </a:r>
            <a:r>
              <a:rPr lang="en-US" dirty="0" smtClean="0">
                <a:solidFill>
                  <a:schemeClr val="tx2"/>
                </a:solidFill>
              </a:rPr>
              <a:t>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334000" cy="563562"/>
          </a:xfrm>
        </p:spPr>
        <p:txBody>
          <a:bodyPr/>
          <a:lstStyle/>
          <a:p>
            <a:r>
              <a:rPr lang="en-US" sz="2800" dirty="0"/>
              <a:t>Part 4: Software Design Description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2362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Architectural design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6296025" y="25146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09800" y="318516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Detailed design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296025" y="3337560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09800" y="400812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Database design</a:t>
            </a: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296025" y="4160520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808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438"/>
            <a:ext cx="6934200" cy="563562"/>
          </a:xfrm>
        </p:spPr>
        <p:txBody>
          <a:bodyPr/>
          <a:lstStyle/>
          <a:p>
            <a:r>
              <a:rPr lang="en-US" dirty="0" smtClean="0"/>
              <a:t>Overall 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C:\Users\LinhNM01264\Desktop\over view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6934200" cy="563562"/>
          </a:xfrm>
        </p:spPr>
        <p:txBody>
          <a:bodyPr/>
          <a:lstStyle/>
          <a:p>
            <a:pPr lvl="0"/>
            <a:r>
              <a:rPr lang="en-US" dirty="0" smtClean="0"/>
              <a:t>Client – server </a:t>
            </a:r>
            <a:br>
              <a:rPr lang="en-US" dirty="0" smtClean="0"/>
            </a:b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3489" name="Picture 1" descr="C:\Users\LinhNM01264\Desktop\AnatomyOfServi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6705600" cy="4192134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90800" y="5867400"/>
            <a:ext cx="5105400" cy="381000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Remote procedure call</a:t>
            </a:r>
          </a:p>
        </p:txBody>
      </p:sp>
    </p:spTree>
    <p:extLst>
      <p:ext uri="{BB962C8B-B14F-4D97-AF65-F5344CB8AC3E}">
        <p14:creationId xmlns=""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486400" cy="563562"/>
          </a:xfrm>
        </p:spPr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98" y="1951822"/>
            <a:ext cx="7264203" cy="361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438"/>
            <a:ext cx="5334000" cy="563562"/>
          </a:xfrm>
        </p:spPr>
        <p:txBody>
          <a:bodyPr/>
          <a:lstStyle/>
          <a:p>
            <a:pPr lvl="0"/>
            <a:r>
              <a:rPr lang="en-US" dirty="0" smtClean="0"/>
              <a:t>Server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334000"/>
            <a:ext cx="4876800" cy="6096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Server </a:t>
            </a:r>
            <a:r>
              <a:rPr lang="en-US" sz="2200" dirty="0" smtClean="0">
                <a:solidFill>
                  <a:schemeClr val="tx2"/>
                </a:solidFill>
              </a:rPr>
              <a:t>Component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337939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27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334000" cy="563562"/>
          </a:xfrm>
        </p:spPr>
        <p:txBody>
          <a:bodyPr/>
          <a:lstStyle/>
          <a:p>
            <a:r>
              <a:rPr lang="en-US" dirty="0" smtClean="0"/>
              <a:t>Client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5359400"/>
            <a:ext cx="4876800" cy="6096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Client Component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0651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745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 smtClean="0"/>
              <a:t>Architectural </a:t>
            </a:r>
            <a:br>
              <a:rPr lang="en-US" dirty="0" smtClean="0"/>
            </a:br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791200"/>
            <a:ext cx="9906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MVP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Thanh Long System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C:\Users\Huyen\Desktop\đồ án\image\MV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The people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6" name="Group 77"/>
          <p:cNvGrpSpPr>
            <a:grpSpLocks/>
          </p:cNvGrpSpPr>
          <p:nvPr/>
        </p:nvGrpSpPr>
        <p:grpSpPr bwMode="auto">
          <a:xfrm>
            <a:off x="228600" y="2581599"/>
            <a:ext cx="2159234" cy="1152534"/>
            <a:chOff x="3342" y="2656"/>
            <a:chExt cx="2418" cy="1230"/>
          </a:xfrm>
        </p:grpSpPr>
        <p:sp>
          <p:nvSpPr>
            <p:cNvPr id="37" name="Text Box 94"/>
            <p:cNvSpPr txBox="1">
              <a:spLocks noChangeArrowheads="1"/>
            </p:cNvSpPr>
            <p:nvPr/>
          </p:nvSpPr>
          <p:spPr bwMode="gray">
            <a:xfrm>
              <a:off x="3342" y="2656"/>
              <a:ext cx="2418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rgbClr val="FF6600"/>
                  </a:solidFill>
                </a:rPr>
                <a:t>Nguyễn</a:t>
              </a:r>
              <a:r>
                <a:rPr lang="en-US" b="1" dirty="0" smtClean="0">
                  <a:solidFill>
                    <a:srgbClr val="FF6600"/>
                  </a:solidFill>
                </a:rPr>
                <a:t> Minh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Đức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38" name="Text Box 97"/>
            <p:cNvSpPr txBox="1">
              <a:spLocks noChangeArrowheads="1"/>
            </p:cNvSpPr>
            <p:nvPr/>
          </p:nvSpPr>
          <p:spPr bwMode="gray">
            <a:xfrm>
              <a:off x="3939" y="3328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Developer</a:t>
              </a:r>
            </a:p>
            <a:p>
              <a:pPr eaLnBrk="0" hangingPunct="0"/>
              <a:r>
                <a:rPr lang="en-US" sz="1400" dirty="0" smtClean="0"/>
                <a:t>- Designer </a:t>
              </a:r>
              <a:endParaRPr lang="en-US" sz="1400" dirty="0"/>
            </a:p>
          </p:txBody>
        </p:sp>
      </p:grpSp>
      <p:grpSp>
        <p:nvGrpSpPr>
          <p:cNvPr id="47" name="Group 77"/>
          <p:cNvGrpSpPr>
            <a:grpSpLocks/>
          </p:cNvGrpSpPr>
          <p:nvPr/>
        </p:nvGrpSpPr>
        <p:grpSpPr bwMode="auto">
          <a:xfrm>
            <a:off x="798617" y="4419263"/>
            <a:ext cx="2249424" cy="898600"/>
            <a:chOff x="3738" y="2493"/>
            <a:chExt cx="2519" cy="959"/>
          </a:xfrm>
        </p:grpSpPr>
        <p:sp>
          <p:nvSpPr>
            <p:cNvPr id="48" name="Text Box 94"/>
            <p:cNvSpPr txBox="1">
              <a:spLocks noChangeArrowheads="1"/>
            </p:cNvSpPr>
            <p:nvPr/>
          </p:nvSpPr>
          <p:spPr bwMode="gray">
            <a:xfrm>
              <a:off x="3738" y="2493"/>
              <a:ext cx="2519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rgbClr val="FF6600"/>
                  </a:solidFill>
                </a:rPr>
                <a:t>Nguyễn</a:t>
              </a:r>
              <a:r>
                <a:rPr lang="en-US" b="1" dirty="0" smtClean="0">
                  <a:solidFill>
                    <a:srgbClr val="FF6600"/>
                  </a:solidFill>
                </a:rPr>
                <a:t>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Mạnh</a:t>
              </a:r>
              <a:r>
                <a:rPr lang="en-US" b="1" dirty="0" smtClean="0">
                  <a:solidFill>
                    <a:srgbClr val="FF6600"/>
                  </a:solidFill>
                </a:rPr>
                <a:t>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Linh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49" name="Text Box 97"/>
            <p:cNvSpPr txBox="1">
              <a:spLocks noChangeArrowheads="1"/>
            </p:cNvSpPr>
            <p:nvPr/>
          </p:nvSpPr>
          <p:spPr bwMode="gray">
            <a:xfrm>
              <a:off x="4191" y="2894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Developer</a:t>
              </a:r>
            </a:p>
            <a:p>
              <a:pPr eaLnBrk="0" hangingPunct="0"/>
              <a:r>
                <a:rPr lang="en-US" sz="1400" dirty="0" smtClean="0"/>
                <a:t>- Technical</a:t>
              </a:r>
              <a:endParaRPr lang="en-US" sz="1400" dirty="0"/>
            </a:p>
          </p:txBody>
        </p:sp>
      </p:grpSp>
      <p:grpSp>
        <p:nvGrpSpPr>
          <p:cNvPr id="52" name="Group 77"/>
          <p:cNvGrpSpPr>
            <a:grpSpLocks/>
          </p:cNvGrpSpPr>
          <p:nvPr/>
        </p:nvGrpSpPr>
        <p:grpSpPr bwMode="auto">
          <a:xfrm>
            <a:off x="3336698" y="5181597"/>
            <a:ext cx="1844902" cy="898601"/>
            <a:chOff x="3172" y="2656"/>
            <a:chExt cx="2066" cy="959"/>
          </a:xfrm>
        </p:grpSpPr>
        <p:sp>
          <p:nvSpPr>
            <p:cNvPr id="53" name="Text Box 94"/>
            <p:cNvSpPr txBox="1">
              <a:spLocks noChangeArrowheads="1"/>
            </p:cNvSpPr>
            <p:nvPr/>
          </p:nvSpPr>
          <p:spPr bwMode="gray">
            <a:xfrm>
              <a:off x="3172" y="2656"/>
              <a:ext cx="199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700" b="1" dirty="0" err="1" smtClean="0">
                  <a:solidFill>
                    <a:srgbClr val="FF6600"/>
                  </a:solidFill>
                </a:rPr>
                <a:t>Ngô</a:t>
              </a:r>
              <a:r>
                <a:rPr lang="en-US" sz="1700" b="1" dirty="0" smtClean="0">
                  <a:solidFill>
                    <a:srgbClr val="FF6600"/>
                  </a:solidFill>
                </a:rPr>
                <a:t> </a:t>
              </a:r>
              <a:r>
                <a:rPr lang="en-US" sz="1700" b="1" dirty="0" err="1" smtClean="0">
                  <a:solidFill>
                    <a:srgbClr val="FF6600"/>
                  </a:solidFill>
                </a:rPr>
                <a:t>Văn</a:t>
              </a:r>
              <a:r>
                <a:rPr lang="en-US" sz="1700" b="1" dirty="0" smtClean="0">
                  <a:solidFill>
                    <a:srgbClr val="FF6600"/>
                  </a:solidFill>
                </a:rPr>
                <a:t> </a:t>
              </a:r>
              <a:r>
                <a:rPr lang="en-US" sz="1700" b="1" dirty="0" err="1" smtClean="0">
                  <a:solidFill>
                    <a:srgbClr val="FF6600"/>
                  </a:solidFill>
                </a:rPr>
                <a:t>Thắng</a:t>
              </a:r>
              <a:endParaRPr lang="en-US" sz="1700" b="1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 Box 97"/>
            <p:cNvSpPr txBox="1">
              <a:spLocks noChangeArrowheads="1"/>
            </p:cNvSpPr>
            <p:nvPr/>
          </p:nvSpPr>
          <p:spPr bwMode="gray">
            <a:xfrm>
              <a:off x="3894" y="3057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Tx/>
                <a:buChar char="-"/>
              </a:pPr>
              <a:r>
                <a:rPr lang="en-US" sz="1400" dirty="0" smtClean="0"/>
                <a:t> </a:t>
              </a:r>
              <a:r>
                <a:rPr lang="en-US" sz="1400" b="1" dirty="0" smtClean="0">
                  <a:effectLst>
                    <a:glow rad="101600">
                      <a:schemeClr val="accent3">
                        <a:lumMod val="65000"/>
                        <a:alpha val="60000"/>
                      </a:schemeClr>
                    </a:glow>
                  </a:effectLst>
                </a:rPr>
                <a:t>Test Lead </a:t>
              </a:r>
              <a:r>
                <a:rPr lang="en-US" sz="1400" dirty="0" smtClean="0"/>
                <a:t>-Tester</a:t>
              </a:r>
              <a:endParaRPr lang="en-US" sz="1400" dirty="0"/>
            </a:p>
          </p:txBody>
        </p:sp>
      </p:grpSp>
      <p:grpSp>
        <p:nvGrpSpPr>
          <p:cNvPr id="55" name="Group 77"/>
          <p:cNvGrpSpPr>
            <a:grpSpLocks/>
          </p:cNvGrpSpPr>
          <p:nvPr/>
        </p:nvGrpSpPr>
        <p:grpSpPr bwMode="auto">
          <a:xfrm>
            <a:off x="5517025" y="4191000"/>
            <a:ext cx="2218171" cy="898602"/>
            <a:chOff x="3262" y="2656"/>
            <a:chExt cx="2484" cy="959"/>
          </a:xfrm>
        </p:grpSpPr>
        <p:sp>
          <p:nvSpPr>
            <p:cNvPr id="56" name="Text Box 94"/>
            <p:cNvSpPr txBox="1">
              <a:spLocks noChangeArrowheads="1"/>
            </p:cNvSpPr>
            <p:nvPr/>
          </p:nvSpPr>
          <p:spPr bwMode="gray">
            <a:xfrm>
              <a:off x="3262" y="2656"/>
              <a:ext cx="248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700" b="1" dirty="0" err="1" smtClean="0">
                  <a:solidFill>
                    <a:srgbClr val="FF6600"/>
                  </a:solidFill>
                </a:rPr>
                <a:t>Nguyễn</a:t>
              </a:r>
              <a:r>
                <a:rPr lang="en-US" sz="1700" b="1" dirty="0" smtClean="0">
                  <a:solidFill>
                    <a:srgbClr val="FF6600"/>
                  </a:solidFill>
                </a:rPr>
                <a:t> </a:t>
              </a:r>
              <a:r>
                <a:rPr lang="en-US" sz="1700" b="1" dirty="0" err="1" smtClean="0">
                  <a:solidFill>
                    <a:srgbClr val="FF6600"/>
                  </a:solidFill>
                </a:rPr>
                <a:t>Tiến</a:t>
              </a:r>
              <a:r>
                <a:rPr lang="en-US" sz="1700" b="1" dirty="0" smtClean="0">
                  <a:solidFill>
                    <a:srgbClr val="FF6600"/>
                  </a:solidFill>
                </a:rPr>
                <a:t> </a:t>
              </a:r>
              <a:r>
                <a:rPr lang="en-US" sz="1700" b="1" dirty="0" err="1" smtClean="0">
                  <a:solidFill>
                    <a:srgbClr val="FF6600"/>
                  </a:solidFill>
                </a:rPr>
                <a:t>Khiêm</a:t>
              </a:r>
              <a:endParaRPr lang="en-US" sz="1700" b="1" dirty="0">
                <a:solidFill>
                  <a:srgbClr val="FF6600"/>
                </a:solidFill>
              </a:endParaRPr>
            </a:p>
          </p:txBody>
        </p:sp>
        <p:sp>
          <p:nvSpPr>
            <p:cNvPr id="57" name="Text Box 97"/>
            <p:cNvSpPr txBox="1">
              <a:spLocks noChangeArrowheads="1"/>
            </p:cNvSpPr>
            <p:nvPr/>
          </p:nvSpPr>
          <p:spPr bwMode="gray">
            <a:xfrm>
              <a:off x="3894" y="3057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Developer</a:t>
              </a:r>
            </a:p>
            <a:p>
              <a:pPr eaLnBrk="0" hangingPunct="0"/>
              <a:r>
                <a:rPr lang="en-US" sz="1400" dirty="0" smtClean="0"/>
                <a:t>- Designer</a:t>
              </a:r>
              <a:endParaRPr lang="en-US" sz="1400" dirty="0"/>
            </a:p>
          </p:txBody>
        </p:sp>
      </p:grpSp>
      <p:grpSp>
        <p:nvGrpSpPr>
          <p:cNvPr id="58" name="Group 77"/>
          <p:cNvGrpSpPr>
            <a:grpSpLocks/>
          </p:cNvGrpSpPr>
          <p:nvPr/>
        </p:nvGrpSpPr>
        <p:grpSpPr bwMode="auto">
          <a:xfrm>
            <a:off x="6857999" y="2644102"/>
            <a:ext cx="2049395" cy="898602"/>
            <a:chOff x="3169" y="2656"/>
            <a:chExt cx="2295" cy="959"/>
          </a:xfrm>
        </p:grpSpPr>
        <p:sp>
          <p:nvSpPr>
            <p:cNvPr id="59" name="Text Box 94"/>
            <p:cNvSpPr txBox="1">
              <a:spLocks noChangeArrowheads="1"/>
            </p:cNvSpPr>
            <p:nvPr/>
          </p:nvSpPr>
          <p:spPr bwMode="gray">
            <a:xfrm>
              <a:off x="3169" y="2656"/>
              <a:ext cx="2295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700" b="1" dirty="0" smtClean="0">
                  <a:solidFill>
                    <a:srgbClr val="FF6600"/>
                  </a:solidFill>
                </a:rPr>
                <a:t>Nguyễn Minh </a:t>
              </a:r>
              <a:r>
                <a:rPr lang="en-US" sz="1700" b="1" dirty="0" err="1" smtClean="0">
                  <a:solidFill>
                    <a:srgbClr val="FF6600"/>
                  </a:solidFill>
                </a:rPr>
                <a:t>Sơn</a:t>
              </a:r>
              <a:endParaRPr lang="en-US" sz="1700" b="1" dirty="0">
                <a:solidFill>
                  <a:srgbClr val="FF6600"/>
                </a:solidFill>
              </a:endParaRPr>
            </a:p>
          </p:txBody>
        </p:sp>
        <p:sp>
          <p:nvSpPr>
            <p:cNvPr id="60" name="Text Box 97"/>
            <p:cNvSpPr txBox="1">
              <a:spLocks noChangeArrowheads="1"/>
            </p:cNvSpPr>
            <p:nvPr/>
          </p:nvSpPr>
          <p:spPr bwMode="gray">
            <a:xfrm>
              <a:off x="3894" y="3057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Developer</a:t>
              </a:r>
            </a:p>
            <a:p>
              <a:pPr eaLnBrk="0" hangingPunct="0"/>
              <a:r>
                <a:rPr lang="en-US" sz="1400" dirty="0" smtClean="0"/>
                <a:t>- Tester</a:t>
              </a:r>
              <a:endParaRPr lang="en-US" sz="1400" dirty="0"/>
            </a:p>
          </p:txBody>
        </p:sp>
      </p:grpSp>
      <p:sp>
        <p:nvSpPr>
          <p:cNvPr id="61" name="Text Box 97"/>
          <p:cNvSpPr txBox="1">
            <a:spLocks noChangeArrowheads="1"/>
          </p:cNvSpPr>
          <p:nvPr/>
        </p:nvSpPr>
        <p:spPr bwMode="gray">
          <a:xfrm>
            <a:off x="762000" y="2971800"/>
            <a:ext cx="17221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/>
              <a:t>- </a:t>
            </a:r>
            <a:r>
              <a:rPr lang="en-US" sz="1400" b="1" dirty="0" smtClean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rPr>
              <a:t>Project Manager</a:t>
            </a:r>
            <a:endParaRPr lang="en-US" sz="1400" b="1" dirty="0"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62" name="Text Box 97"/>
          <p:cNvSpPr txBox="1">
            <a:spLocks noChangeArrowheads="1"/>
          </p:cNvSpPr>
          <p:nvPr/>
        </p:nvSpPr>
        <p:spPr bwMode="gray">
          <a:xfrm>
            <a:off x="6067703" y="4966194"/>
            <a:ext cx="22380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/>
              <a:t>- </a:t>
            </a:r>
            <a:r>
              <a:rPr lang="en-US" sz="1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Configuration Manager</a:t>
            </a:r>
            <a:endParaRPr lang="en-US" sz="1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9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Detailed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724400"/>
          </a:xfrm>
        </p:spPr>
        <p:txBody>
          <a:bodyPr/>
          <a:lstStyle/>
          <a:p>
            <a:pPr lvl="0"/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Design for each use case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Class diagram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Class explanation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Sequence diagram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71800" y="6219825"/>
            <a:ext cx="3581400" cy="6858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Class diagram example</a:t>
            </a: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3914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0" y="61722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Staff management class diagram</a:t>
            </a:r>
            <a:endParaRPr lang="en-US" sz="24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4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19400" y="6019800"/>
            <a:ext cx="4267200" cy="6858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Sequence diagram exa</a:t>
            </a:r>
            <a:r>
              <a:rPr lang="en-US" sz="2400" dirty="0" smtClean="0"/>
              <a:t>mple</a:t>
            </a: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09800" y="6019800"/>
            <a:ext cx="480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View staff list sequence diagram</a:t>
            </a:r>
            <a:endParaRPr lang="en-US" sz="24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8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/>
              <a:t>Database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3434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Using App Engine </a:t>
            </a:r>
            <a:r>
              <a:rPr lang="en-US" dirty="0" err="1" smtClean="0"/>
              <a:t>Datastore</a:t>
            </a:r>
            <a:r>
              <a:rPr lang="en-US" dirty="0" smtClean="0"/>
              <a:t> via JDO (Java Data Objects).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Business entities.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Every entity has a primary key named Id.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162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81400" y="6324600"/>
            <a:ext cx="18288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b="1" dirty="0" smtClean="0"/>
              <a:t>ER Diagram</a:t>
            </a:r>
          </a:p>
        </p:txBody>
      </p:sp>
    </p:spTree>
    <p:extLst>
      <p:ext uri="{BB962C8B-B14F-4D97-AF65-F5344CB8AC3E}">
        <p14:creationId xmlns="" xmlns:p14="http://schemas.microsoft.com/office/powerpoint/2010/main" val="36720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sz="2800" dirty="0"/>
              <a:t>Part </a:t>
            </a:r>
            <a:r>
              <a:rPr lang="en-US" sz="2800" dirty="0" smtClean="0"/>
              <a:t>5: </a:t>
            </a:r>
            <a:r>
              <a:rPr lang="en-US" sz="2800" dirty="0"/>
              <a:t>Software Test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Documentation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Include: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Features to be tested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Features not to be tested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case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Check list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4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Thanh Long System 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sz="2800" dirty="0" smtClean="0"/>
              <a:t>Test Model</a:t>
            </a:r>
            <a:endParaRPr lang="en-US" sz="28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white">
          <a:xfrm>
            <a:off x="3124200" y="64770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5B2613-0DDF-4D0A-9BBF-F0F6A7D01A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5791200"/>
            <a:ext cx="203773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 Lifecycle Model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0722" y="1538763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Requirement 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6522" y="2986564"/>
            <a:ext cx="1447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Specifications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2997" y="4358163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Detail Design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5200" y="5486400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Code &amp; Unit Test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93722" y="4367688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Integration Test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54680" y="2986564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System Test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08902" y="1544000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Acceptance Testing</a:t>
            </a:r>
          </a:p>
        </p:txBody>
      </p:sp>
      <p:sp>
        <p:nvSpPr>
          <p:cNvPr id="19" name="Left-Right Arrow 18"/>
          <p:cNvSpPr/>
          <p:nvPr/>
        </p:nvSpPr>
        <p:spPr>
          <a:xfrm>
            <a:off x="1832997" y="1843563"/>
            <a:ext cx="4990009" cy="762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2590800" y="3352800"/>
            <a:ext cx="3423672" cy="90963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3280798" y="4701063"/>
            <a:ext cx="1676400" cy="1143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3156416" flipV="1">
            <a:off x="1005613" y="2601856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3156416" flipV="1">
            <a:off x="2038845" y="4005086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3156416" flipV="1">
            <a:off x="3094298" y="5318293"/>
            <a:ext cx="435478" cy="13998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8882439" flipV="1">
            <a:off x="4830861" y="5346047"/>
            <a:ext cx="487464" cy="14033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8882439" flipV="1">
            <a:off x="5814939" y="4027532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882439" flipV="1">
            <a:off x="6760581" y="2651780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Thanh Long System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4196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Admin</a:t>
            </a:r>
            <a:endParaRPr lang="en-US" sz="2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Director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Human Resource Manager </a:t>
            </a:r>
            <a:endParaRPr lang="en-US" sz="2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Operator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Project Manager </a:t>
            </a:r>
            <a:endParaRPr 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 smtClean="0"/>
              <a:t>Test result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 descr="C:\Users\DK\Desktop\ádfasdfasdfasdfasd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" y="2133599"/>
            <a:ext cx="779335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74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3543300" y="3276600"/>
            <a:ext cx="20574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Demo </a:t>
            </a:r>
            <a:endParaRPr lang="en-US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6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540B1-005F-43B1-B2AF-F72152DEBC9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51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6934200" cy="56356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9164697"/>
              </p:ext>
            </p:extLst>
          </p:nvPr>
        </p:nvGraphicFramePr>
        <p:xfrm>
          <a:off x="990600" y="1676400"/>
          <a:ext cx="7086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0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3543300" y="3276600"/>
            <a:ext cx="20574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Q&amp;A </a:t>
            </a:r>
            <a:endParaRPr lang="en-US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3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540B1-005F-43B1-B2AF-F72152DEBC9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14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5029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gray">
          <a:xfrm>
            <a:off x="2286000" y="4038600"/>
            <a:ext cx="495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540B1-005F-43B1-B2AF-F72152DEBC9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6934200" cy="563562"/>
          </a:xfrm>
        </p:spPr>
        <p:txBody>
          <a:bodyPr/>
          <a:lstStyle/>
          <a:p>
            <a:r>
              <a:rPr lang="en-US" dirty="0"/>
              <a:t>Literature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7106" name="Picture 2" descr="C:\Users\DK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43000"/>
            <a:ext cx="2743200" cy="4572000"/>
          </a:xfrm>
          <a:prstGeom prst="rect">
            <a:avLst/>
          </a:prstGeom>
          <a:noFill/>
        </p:spPr>
      </p:pic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700087" y="3143250"/>
            <a:ext cx="4786314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700087" y="1981200"/>
            <a:ext cx="4786313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gray">
          <a:xfrm rot="5400000">
            <a:off x="533401" y="225107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ltGray">
          <a:xfrm rot="5400000">
            <a:off x="533400" y="341312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1004888" y="2291897"/>
            <a:ext cx="4481514" cy="3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Expensive cost</a:t>
            </a:r>
            <a:endParaRPr lang="en-US" sz="2400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004887" y="3295650"/>
            <a:ext cx="4481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No portable and Inconvenient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700087" y="4286250"/>
            <a:ext cx="4786314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gray">
          <a:xfrm rot="5400000">
            <a:off x="539753" y="45720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gray">
          <a:xfrm>
            <a:off x="1066800" y="4495800"/>
            <a:ext cx="4481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No support </a:t>
            </a:r>
            <a:r>
              <a:rPr lang="en-US" sz="2800" dirty="0" smtClean="0">
                <a:solidFill>
                  <a:schemeClr val="tx2"/>
                </a:solidFill>
              </a:rPr>
              <a:t>Vietnamese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6934200" cy="563562"/>
          </a:xfrm>
        </p:spPr>
        <p:txBody>
          <a:bodyPr/>
          <a:lstStyle/>
          <a:p>
            <a:r>
              <a:rPr lang="en-US" dirty="0"/>
              <a:t>Literature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7105" name="Picture 1" descr="C:\Users\DK\Downloads\hop_CSM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218329" cy="3733800"/>
          </a:xfrm>
          <a:prstGeom prst="rect">
            <a:avLst/>
          </a:prstGeom>
          <a:noFill/>
        </p:spPr>
      </p:pic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3748087" y="3143250"/>
            <a:ext cx="4786314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3748087" y="1981200"/>
            <a:ext cx="4786313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gray">
          <a:xfrm rot="5400000">
            <a:off x="3581401" y="225107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ltGray">
          <a:xfrm rot="5400000">
            <a:off x="3581400" y="341312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4052888" y="2291897"/>
            <a:ext cx="4481514" cy="3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Expensive cost</a:t>
            </a:r>
            <a:endParaRPr lang="en-US" sz="2400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4052887" y="3295650"/>
            <a:ext cx="4481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Inconvenient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3748087" y="4286250"/>
            <a:ext cx="4786314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gray">
          <a:xfrm rot="5400000">
            <a:off x="3587753" y="45720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3962400" y="4495800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Only supported Project manager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6934200" cy="563562"/>
          </a:xfrm>
        </p:spPr>
        <p:txBody>
          <a:bodyPr/>
          <a:lstStyle/>
          <a:p>
            <a:r>
              <a:rPr lang="en-US" dirty="0" smtClean="0"/>
              <a:t>Google Cloud Benefits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</p:spPr>
        <p:txBody>
          <a:bodyPr/>
          <a:lstStyle/>
          <a:p>
            <a:r>
              <a:rPr lang="en-US" dirty="0" err="1" smtClean="0"/>
              <a:t>Thanh</a:t>
            </a:r>
            <a:r>
              <a:rPr lang="en-US" dirty="0" smtClean="0"/>
              <a:t> Long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319086" y="2743200"/>
            <a:ext cx="3948113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319087" y="1676400"/>
            <a:ext cx="3948114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gray">
          <a:xfrm rot="5400000">
            <a:off x="152400" y="181292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ltGray">
          <a:xfrm rot="5400000">
            <a:off x="152399" y="293687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623887" y="1853747"/>
            <a:ext cx="4481514" cy="3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Security</a:t>
            </a:r>
            <a:endParaRPr lang="en-US" sz="2400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623886" y="2743200"/>
            <a:ext cx="4481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Work better together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4891086" y="4267200"/>
            <a:ext cx="3948113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gray">
          <a:xfrm rot="5400000">
            <a:off x="4724399" y="436245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gray">
          <a:xfrm>
            <a:off x="5195886" y="4286250"/>
            <a:ext cx="4481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Everywhere connected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4884734" y="5486400"/>
            <a:ext cx="3948114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gray">
          <a:xfrm rot="5400000">
            <a:off x="4724400" y="5562600"/>
            <a:ext cx="346075" cy="34607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gray">
          <a:xfrm>
            <a:off x="5189533" y="5486400"/>
            <a:ext cx="4481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Low cost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2" name="Picture 21" descr="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762000"/>
            <a:ext cx="4038600" cy="1635098"/>
          </a:xfrm>
          <a:prstGeom prst="rect">
            <a:avLst/>
          </a:prstGeom>
        </p:spPr>
      </p:pic>
      <p:pic>
        <p:nvPicPr>
          <p:cNvPr id="23" name="Picture 22" descr="stay_connec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902" y="3657600"/>
            <a:ext cx="3567298" cy="1295400"/>
          </a:xfrm>
          <a:prstGeom prst="rect">
            <a:avLst/>
          </a:prstGeom>
        </p:spPr>
      </p:pic>
      <p:pic>
        <p:nvPicPr>
          <p:cNvPr id="24" name="Picture 23" descr="work_better_togeth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514600"/>
            <a:ext cx="3270716" cy="1447800"/>
          </a:xfrm>
          <a:prstGeom prst="rect">
            <a:avLst/>
          </a:prstGeom>
        </p:spPr>
      </p:pic>
      <p:pic>
        <p:nvPicPr>
          <p:cNvPr id="25" name="Picture 24" descr="invisible_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548" y="5181600"/>
            <a:ext cx="4186052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0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934200" cy="563562"/>
          </a:xfrm>
        </p:spPr>
        <p:txBody>
          <a:bodyPr/>
          <a:lstStyle/>
          <a:p>
            <a:r>
              <a:rPr lang="en-US" dirty="0" smtClean="0"/>
              <a:t>Our proposals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Thanh Long System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609600" y="1905000"/>
            <a:ext cx="37338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4495800" y="1905000"/>
            <a:ext cx="40386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609600" y="3806825"/>
            <a:ext cx="37338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4495800" y="3806825"/>
            <a:ext cx="40386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2592388" y="2895600"/>
            <a:ext cx="1752600" cy="766763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4486275" y="2895600"/>
            <a:ext cx="1752600" cy="766763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2592388" y="3797300"/>
            <a:ext cx="1752600" cy="746125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gray">
          <a:xfrm>
            <a:off x="4486275" y="3797300"/>
            <a:ext cx="1752600" cy="746125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2686050" y="3095625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Company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gray">
          <a:xfrm>
            <a:off x="4557713" y="3095625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Economic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gray">
          <a:xfrm>
            <a:off x="2686050" y="3973513"/>
            <a:ext cx="15779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Network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4495800" y="3962400"/>
            <a:ext cx="1681162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User Friendly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gray">
          <a:xfrm>
            <a:off x="609600" y="1985823"/>
            <a:ext cx="350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Thanh</a:t>
            </a:r>
            <a:r>
              <a:rPr lang="en-US" sz="1600" dirty="0" smtClean="0">
                <a:solidFill>
                  <a:schemeClr val="tx2"/>
                </a:solidFill>
              </a:rPr>
              <a:t> Long construction company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Small construction companies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gray">
          <a:xfrm>
            <a:off x="800100" y="4826681"/>
            <a:ext cx="3238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Using cloud computing</a:t>
            </a:r>
          </a:p>
          <a:p>
            <a:pPr lvl="0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More faster and safe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gray">
          <a:xfrm>
            <a:off x="4724400" y="1985823"/>
            <a:ext cx="381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Reduce management cost</a:t>
            </a:r>
            <a:endParaRPr lang="en-US" sz="1600" b="0" dirty="0" smtClean="0">
              <a:solidFill>
                <a:srgbClr val="000000"/>
              </a:solidFill>
            </a:endParaRPr>
          </a:p>
          <a:p>
            <a:pPr lvl="0">
              <a:spcBef>
                <a:spcPct val="50000"/>
              </a:spcBef>
              <a:buFontTx/>
              <a:buChar char="•"/>
            </a:pPr>
            <a:r>
              <a:rPr lang="en-US" sz="1600" b="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Increase economic efficiency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gray">
          <a:xfrm>
            <a:off x="4724400" y="4684693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Make </a:t>
            </a:r>
            <a:r>
              <a:rPr lang="en-US" sz="1600" dirty="0">
                <a:solidFill>
                  <a:schemeClr val="tx2"/>
                </a:solidFill>
              </a:rPr>
              <a:t>the system </a:t>
            </a:r>
            <a:r>
              <a:rPr lang="en-US" sz="1600" dirty="0" smtClean="0">
                <a:solidFill>
                  <a:schemeClr val="tx2"/>
                </a:solidFill>
              </a:rPr>
              <a:t>user-friendly, Vietnamese and convenient.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Have </a:t>
            </a:r>
            <a:r>
              <a:rPr lang="en-US" sz="1600" dirty="0">
                <a:solidFill>
                  <a:schemeClr val="tx2"/>
                </a:solidFill>
              </a:rPr>
              <a:t>best performance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0l">
  <a:themeElements>
    <a:clrScheme name="Office Them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</TotalTime>
  <Words>1179</Words>
  <Application>Microsoft Office PowerPoint</Application>
  <PresentationFormat>On-screen Show (4:3)</PresentationFormat>
  <Paragraphs>395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cdb2004190l</vt:lpstr>
      <vt:lpstr>Thanh Long Company Business    Management System</vt:lpstr>
      <vt:lpstr>Contents</vt:lpstr>
      <vt:lpstr>Part 1: Introduction</vt:lpstr>
      <vt:lpstr>The people</vt:lpstr>
      <vt:lpstr>Background</vt:lpstr>
      <vt:lpstr>Literature review</vt:lpstr>
      <vt:lpstr>Literature review</vt:lpstr>
      <vt:lpstr>Google Cloud Benefits</vt:lpstr>
      <vt:lpstr>Our proposals</vt:lpstr>
      <vt:lpstr>Part 2: Software Project  Management Plan</vt:lpstr>
      <vt:lpstr>Slide 11</vt:lpstr>
      <vt:lpstr>Dev Environment Hardware</vt:lpstr>
      <vt:lpstr>Dev Environment Software</vt:lpstr>
      <vt:lpstr>Process</vt:lpstr>
      <vt:lpstr>Project Organization</vt:lpstr>
      <vt:lpstr>Project Planning</vt:lpstr>
      <vt:lpstr>Part 3: System Requirement Specifications</vt:lpstr>
      <vt:lpstr>User requirements</vt:lpstr>
      <vt:lpstr>User Requirements  Admin</vt:lpstr>
      <vt:lpstr>User Requirements  Director </vt:lpstr>
      <vt:lpstr>User Requirements  Human Resource Manager </vt:lpstr>
      <vt:lpstr>User Requirements  Operator</vt:lpstr>
      <vt:lpstr>User Requirements Project Manager </vt:lpstr>
      <vt:lpstr>User Requirements Project Manager </vt:lpstr>
      <vt:lpstr>System requirements</vt:lpstr>
      <vt:lpstr>System requirements</vt:lpstr>
      <vt:lpstr>Non-functional requirements</vt:lpstr>
      <vt:lpstr>Usability</vt:lpstr>
      <vt:lpstr>Availability</vt:lpstr>
      <vt:lpstr>Security</vt:lpstr>
      <vt:lpstr>Maintainability</vt:lpstr>
      <vt:lpstr>Performance</vt:lpstr>
      <vt:lpstr>Part 4: Software Design Description</vt:lpstr>
      <vt:lpstr>Overall Design</vt:lpstr>
      <vt:lpstr>Client – server  communication </vt:lpstr>
      <vt:lpstr>Components</vt:lpstr>
      <vt:lpstr>Server component</vt:lpstr>
      <vt:lpstr>Client component</vt:lpstr>
      <vt:lpstr>Architectural  Design patterns</vt:lpstr>
      <vt:lpstr>Detailed design</vt:lpstr>
      <vt:lpstr>Class Diagram</vt:lpstr>
      <vt:lpstr>Class Diagram</vt:lpstr>
      <vt:lpstr>Database design</vt:lpstr>
      <vt:lpstr>Slide 44</vt:lpstr>
      <vt:lpstr>Part 5: Software Test  Documentation</vt:lpstr>
      <vt:lpstr>Test Model</vt:lpstr>
      <vt:lpstr>Test Plan</vt:lpstr>
      <vt:lpstr>Test result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iLucas</dc:creator>
  <cp:lastModifiedBy>DucNM</cp:lastModifiedBy>
  <cp:revision>499</cp:revision>
  <dcterms:created xsi:type="dcterms:W3CDTF">2011-04-22T13:33:59Z</dcterms:created>
  <dcterms:modified xsi:type="dcterms:W3CDTF">2012-12-22T02:41:07Z</dcterms:modified>
</cp:coreProperties>
</file>