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61" r:id="rId2"/>
    <p:sldId id="263" r:id="rId3"/>
    <p:sldId id="262" r:id="rId4"/>
    <p:sldId id="260" r:id="rId5"/>
    <p:sldId id="264" r:id="rId6"/>
    <p:sldId id="265" r:id="rId7"/>
    <p:sldId id="266" r:id="rId8"/>
    <p:sldId id="269" r:id="rId9"/>
    <p:sldId id="270" r:id="rId10"/>
    <p:sldId id="267" r:id="rId11"/>
    <p:sldId id="272" r:id="rId12"/>
    <p:sldId id="273" r:id="rId13"/>
    <p:sldId id="274" r:id="rId14"/>
    <p:sldId id="275" r:id="rId15"/>
    <p:sldId id="277" r:id="rId16"/>
    <p:sldId id="278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9" r:id="rId27"/>
    <p:sldId id="287" r:id="rId28"/>
    <p:sldId id="301" r:id="rId29"/>
    <p:sldId id="300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4E38"/>
    <a:srgbClr val="C5E0DC"/>
    <a:srgbClr val="E08E79"/>
    <a:srgbClr val="53777A"/>
    <a:srgbClr val="F1D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9FFB2-F5F2-41A9-8B66-0EAEBDBDEE73}" type="doc">
      <dgm:prSet loTypeId="urn:microsoft.com/office/officeart/2005/8/layout/vProcess5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C55999A-9832-4920-9748-B2B3F5B97921}">
      <dgm:prSet phldrT="[Text]"/>
      <dgm:spPr>
        <a:solidFill>
          <a:srgbClr val="E08E79"/>
        </a:solidFill>
      </dgm:spPr>
      <dgm:t>
        <a:bodyPr/>
        <a:lstStyle/>
        <a:p>
          <a:r>
            <a:rPr lang="en-US" b="1" dirty="0" smtClean="0"/>
            <a:t>Test Plan</a:t>
          </a:r>
          <a:endParaRPr lang="en-US" b="1" dirty="0"/>
        </a:p>
      </dgm:t>
    </dgm:pt>
    <dgm:pt modelId="{A1587F3A-44A9-4DE9-851D-FC8A2467D366}" type="parTrans" cxnId="{1D88846D-8A40-4047-B3A5-9D810957A0EE}">
      <dgm:prSet/>
      <dgm:spPr/>
      <dgm:t>
        <a:bodyPr/>
        <a:lstStyle/>
        <a:p>
          <a:endParaRPr lang="en-US"/>
        </a:p>
      </dgm:t>
    </dgm:pt>
    <dgm:pt modelId="{4A3414B9-B665-4E45-ADCD-0A7245B2E845}" type="sibTrans" cxnId="{1D88846D-8A40-4047-B3A5-9D810957A0EE}">
      <dgm:prSet/>
      <dgm:spPr>
        <a:solidFill>
          <a:srgbClr val="C5E0DC">
            <a:alpha val="90000"/>
          </a:srgbClr>
        </a:solidFill>
      </dgm:spPr>
      <dgm:t>
        <a:bodyPr/>
        <a:lstStyle/>
        <a:p>
          <a:endParaRPr lang="en-US"/>
        </a:p>
      </dgm:t>
    </dgm:pt>
    <dgm:pt modelId="{93FF5FB9-9667-4D26-B041-7445E8AC64FF}">
      <dgm:prSet phldrT="[Text]"/>
      <dgm:spPr>
        <a:solidFill>
          <a:srgbClr val="E08E79"/>
        </a:solidFill>
      </dgm:spPr>
      <dgm:t>
        <a:bodyPr/>
        <a:lstStyle/>
        <a:p>
          <a:r>
            <a:rPr lang="en-US" b="1" dirty="0" smtClean="0"/>
            <a:t>Test Case Writing</a:t>
          </a:r>
          <a:endParaRPr lang="en-US" b="1" dirty="0"/>
        </a:p>
      </dgm:t>
    </dgm:pt>
    <dgm:pt modelId="{FB410744-C148-46D1-BE57-1E9D0AA67533}" type="parTrans" cxnId="{D1635E72-059B-44BE-822D-D98E7264F863}">
      <dgm:prSet/>
      <dgm:spPr/>
      <dgm:t>
        <a:bodyPr/>
        <a:lstStyle/>
        <a:p>
          <a:endParaRPr lang="en-US"/>
        </a:p>
      </dgm:t>
    </dgm:pt>
    <dgm:pt modelId="{0F1EA793-1766-4D4E-B331-C98EAAA8C9DF}" type="sibTrans" cxnId="{D1635E72-059B-44BE-822D-D98E7264F863}">
      <dgm:prSet/>
      <dgm:spPr>
        <a:solidFill>
          <a:srgbClr val="C5E0DC">
            <a:alpha val="90000"/>
          </a:srgbClr>
        </a:solidFill>
      </dgm:spPr>
      <dgm:t>
        <a:bodyPr/>
        <a:lstStyle/>
        <a:p>
          <a:endParaRPr lang="en-US"/>
        </a:p>
      </dgm:t>
    </dgm:pt>
    <dgm:pt modelId="{F1885386-9366-439B-9820-0949566AE2CA}">
      <dgm:prSet phldrT="[Text]"/>
      <dgm:spPr>
        <a:solidFill>
          <a:srgbClr val="E08E79"/>
        </a:solidFill>
      </dgm:spPr>
      <dgm:t>
        <a:bodyPr/>
        <a:lstStyle/>
        <a:p>
          <a:r>
            <a:rPr lang="en-US" b="1" dirty="0" smtClean="0"/>
            <a:t>Test Case Review</a:t>
          </a:r>
          <a:endParaRPr lang="en-US" b="1" dirty="0"/>
        </a:p>
      </dgm:t>
    </dgm:pt>
    <dgm:pt modelId="{455538F3-214C-43B2-98C4-A8A5DD916674}" type="parTrans" cxnId="{0748810C-4BE0-4FED-94E2-3DF274B3AE57}">
      <dgm:prSet/>
      <dgm:spPr/>
      <dgm:t>
        <a:bodyPr/>
        <a:lstStyle/>
        <a:p>
          <a:endParaRPr lang="en-US"/>
        </a:p>
      </dgm:t>
    </dgm:pt>
    <dgm:pt modelId="{A4F8DCD8-08EB-4A57-ADAF-1776074A224B}" type="sibTrans" cxnId="{0748810C-4BE0-4FED-94E2-3DF274B3AE57}">
      <dgm:prSet/>
      <dgm:spPr>
        <a:solidFill>
          <a:srgbClr val="C5E0DC">
            <a:alpha val="90000"/>
          </a:srgbClr>
        </a:solidFill>
      </dgm:spPr>
      <dgm:t>
        <a:bodyPr/>
        <a:lstStyle/>
        <a:p>
          <a:endParaRPr lang="en-US"/>
        </a:p>
      </dgm:t>
    </dgm:pt>
    <dgm:pt modelId="{0530B2E2-DCD1-485A-B2E3-79154F3D7A8C}">
      <dgm:prSet phldrT="[Text]"/>
      <dgm:spPr>
        <a:solidFill>
          <a:srgbClr val="E08E79"/>
        </a:solidFill>
      </dgm:spPr>
      <dgm:t>
        <a:bodyPr/>
        <a:lstStyle/>
        <a:p>
          <a:r>
            <a:rPr lang="en-US" b="1" dirty="0" smtClean="0"/>
            <a:t>Test Execution</a:t>
          </a:r>
          <a:endParaRPr lang="en-US" b="1" dirty="0"/>
        </a:p>
      </dgm:t>
    </dgm:pt>
    <dgm:pt modelId="{C960F92A-D5E1-4352-BD80-EED86292787A}" type="parTrans" cxnId="{2F753368-296F-4FB7-AED7-0E274185472B}">
      <dgm:prSet/>
      <dgm:spPr/>
      <dgm:t>
        <a:bodyPr/>
        <a:lstStyle/>
        <a:p>
          <a:endParaRPr lang="en-US"/>
        </a:p>
      </dgm:t>
    </dgm:pt>
    <dgm:pt modelId="{B69D74DE-6CD1-4AA4-9875-BB9702FC6B16}" type="sibTrans" cxnId="{2F753368-296F-4FB7-AED7-0E274185472B}">
      <dgm:prSet/>
      <dgm:spPr/>
      <dgm:t>
        <a:bodyPr/>
        <a:lstStyle/>
        <a:p>
          <a:endParaRPr lang="en-US"/>
        </a:p>
      </dgm:t>
    </dgm:pt>
    <dgm:pt modelId="{D66E2437-EE84-40FF-A9AF-19C6306AE797}" type="pres">
      <dgm:prSet presAssocID="{35B9FFB2-F5F2-41A9-8B66-0EAEBDBDEE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5393E-2916-47D8-9E67-CD48F395D29F}" type="pres">
      <dgm:prSet presAssocID="{35B9FFB2-F5F2-41A9-8B66-0EAEBDBDEE73}" presName="dummyMaxCanvas" presStyleCnt="0">
        <dgm:presLayoutVars/>
      </dgm:prSet>
      <dgm:spPr/>
    </dgm:pt>
    <dgm:pt modelId="{14B95D0C-51BE-4972-A3D6-61B508BD8324}" type="pres">
      <dgm:prSet presAssocID="{35B9FFB2-F5F2-41A9-8B66-0EAEBDBDEE7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F7ACF-32C5-4F17-8D99-944077FE420C}" type="pres">
      <dgm:prSet presAssocID="{35B9FFB2-F5F2-41A9-8B66-0EAEBDBDEE7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AEA26-A3E1-43F4-A59F-C03BF282D77D}" type="pres">
      <dgm:prSet presAssocID="{35B9FFB2-F5F2-41A9-8B66-0EAEBDBDEE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ECE39-BEA8-4FA2-9378-72FEF38561BF}" type="pres">
      <dgm:prSet presAssocID="{35B9FFB2-F5F2-41A9-8B66-0EAEBDBDEE7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F58EA-FD23-4732-88A4-C48F9C1DA6EF}" type="pres">
      <dgm:prSet presAssocID="{35B9FFB2-F5F2-41A9-8B66-0EAEBDBDEE7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B8274-1292-4F42-9D1D-A4B3B24A0E90}" type="pres">
      <dgm:prSet presAssocID="{35B9FFB2-F5F2-41A9-8B66-0EAEBDBDEE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2945F-4367-47BE-AF00-C0683027549B}" type="pres">
      <dgm:prSet presAssocID="{35B9FFB2-F5F2-41A9-8B66-0EAEBDBDEE7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A4B60-CD4E-4AA3-837C-3616114E34DC}" type="pres">
      <dgm:prSet presAssocID="{35B9FFB2-F5F2-41A9-8B66-0EAEBDBDEE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DD307-5EED-4D59-8C69-FA23EE25AF3C}" type="pres">
      <dgm:prSet presAssocID="{35B9FFB2-F5F2-41A9-8B66-0EAEBDBDEE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F9081-1988-4E56-ACBF-3D10A3C50B4F}" type="pres">
      <dgm:prSet presAssocID="{35B9FFB2-F5F2-41A9-8B66-0EAEBDBDEE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94CEB-9533-4E81-86B0-694BB2754E5D}" type="pres">
      <dgm:prSet presAssocID="{35B9FFB2-F5F2-41A9-8B66-0EAEBDBDEE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99803-8C4B-4542-AA7D-4F4BDCB4EC0E}" type="presOf" srcId="{0530B2E2-DCD1-485A-B2E3-79154F3D7A8C}" destId="{DE6ECE39-BEA8-4FA2-9378-72FEF38561BF}" srcOrd="0" destOrd="0" presId="urn:microsoft.com/office/officeart/2005/8/layout/vProcess5"/>
    <dgm:cxn modelId="{457422F3-6855-47FE-96FE-339F62BBC9CD}" type="presOf" srcId="{F1885386-9366-439B-9820-0949566AE2CA}" destId="{21EAEA26-A3E1-43F4-A59F-C03BF282D77D}" srcOrd="0" destOrd="0" presId="urn:microsoft.com/office/officeart/2005/8/layout/vProcess5"/>
    <dgm:cxn modelId="{12859702-4AB5-42E9-8C9B-9B5E1AFDCFF8}" type="presOf" srcId="{0F1EA793-1766-4D4E-B331-C98EAAA8C9DF}" destId="{8F5B8274-1292-4F42-9D1D-A4B3B24A0E90}" srcOrd="0" destOrd="0" presId="urn:microsoft.com/office/officeart/2005/8/layout/vProcess5"/>
    <dgm:cxn modelId="{1366381F-9717-4EFC-9AE9-CC4F995BAB74}" type="presOf" srcId="{93FF5FB9-9667-4D26-B041-7445E8AC64FF}" destId="{4AAF7ACF-32C5-4F17-8D99-944077FE420C}" srcOrd="0" destOrd="0" presId="urn:microsoft.com/office/officeart/2005/8/layout/vProcess5"/>
    <dgm:cxn modelId="{93DBB9A1-6DDF-4932-A767-8629E5C72FE5}" type="presOf" srcId="{0530B2E2-DCD1-485A-B2E3-79154F3D7A8C}" destId="{84A94CEB-9533-4E81-86B0-694BB2754E5D}" srcOrd="1" destOrd="0" presId="urn:microsoft.com/office/officeart/2005/8/layout/vProcess5"/>
    <dgm:cxn modelId="{2F753368-296F-4FB7-AED7-0E274185472B}" srcId="{35B9FFB2-F5F2-41A9-8B66-0EAEBDBDEE73}" destId="{0530B2E2-DCD1-485A-B2E3-79154F3D7A8C}" srcOrd="3" destOrd="0" parTransId="{C960F92A-D5E1-4352-BD80-EED86292787A}" sibTransId="{B69D74DE-6CD1-4AA4-9875-BB9702FC6B16}"/>
    <dgm:cxn modelId="{7F321431-7126-44F8-9C9C-AD273A508EC4}" type="presOf" srcId="{4A3414B9-B665-4E45-ADCD-0A7245B2E845}" destId="{6BAF58EA-FD23-4732-88A4-C48F9C1DA6EF}" srcOrd="0" destOrd="0" presId="urn:microsoft.com/office/officeart/2005/8/layout/vProcess5"/>
    <dgm:cxn modelId="{447C08CF-0CD5-4E32-9EC2-CC89E9CF258D}" type="presOf" srcId="{DC55999A-9832-4920-9748-B2B3F5B97921}" destId="{0DAA4B60-CD4E-4AA3-837C-3616114E34DC}" srcOrd="1" destOrd="0" presId="urn:microsoft.com/office/officeart/2005/8/layout/vProcess5"/>
    <dgm:cxn modelId="{15D876A2-7CD4-4EF4-AD75-262A760DF945}" type="presOf" srcId="{F1885386-9366-439B-9820-0949566AE2CA}" destId="{CCBF9081-1988-4E56-ACBF-3D10A3C50B4F}" srcOrd="1" destOrd="0" presId="urn:microsoft.com/office/officeart/2005/8/layout/vProcess5"/>
    <dgm:cxn modelId="{85F153CA-9A9E-4773-A320-A0E01C4CD637}" type="presOf" srcId="{DC55999A-9832-4920-9748-B2B3F5B97921}" destId="{14B95D0C-51BE-4972-A3D6-61B508BD8324}" srcOrd="0" destOrd="0" presId="urn:microsoft.com/office/officeart/2005/8/layout/vProcess5"/>
    <dgm:cxn modelId="{F573DCCA-0EDE-4C83-9BA6-53A4DE3470B2}" type="presOf" srcId="{A4F8DCD8-08EB-4A57-ADAF-1776074A224B}" destId="{9392945F-4367-47BE-AF00-C0683027549B}" srcOrd="0" destOrd="0" presId="urn:microsoft.com/office/officeart/2005/8/layout/vProcess5"/>
    <dgm:cxn modelId="{D1635E72-059B-44BE-822D-D98E7264F863}" srcId="{35B9FFB2-F5F2-41A9-8B66-0EAEBDBDEE73}" destId="{93FF5FB9-9667-4D26-B041-7445E8AC64FF}" srcOrd="1" destOrd="0" parTransId="{FB410744-C148-46D1-BE57-1E9D0AA67533}" sibTransId="{0F1EA793-1766-4D4E-B331-C98EAAA8C9DF}"/>
    <dgm:cxn modelId="{1D88846D-8A40-4047-B3A5-9D810957A0EE}" srcId="{35B9FFB2-F5F2-41A9-8B66-0EAEBDBDEE73}" destId="{DC55999A-9832-4920-9748-B2B3F5B97921}" srcOrd="0" destOrd="0" parTransId="{A1587F3A-44A9-4DE9-851D-FC8A2467D366}" sibTransId="{4A3414B9-B665-4E45-ADCD-0A7245B2E845}"/>
    <dgm:cxn modelId="{0748810C-4BE0-4FED-94E2-3DF274B3AE57}" srcId="{35B9FFB2-F5F2-41A9-8B66-0EAEBDBDEE73}" destId="{F1885386-9366-439B-9820-0949566AE2CA}" srcOrd="2" destOrd="0" parTransId="{455538F3-214C-43B2-98C4-A8A5DD916674}" sibTransId="{A4F8DCD8-08EB-4A57-ADAF-1776074A224B}"/>
    <dgm:cxn modelId="{A956D07F-9110-463D-B186-2AA8807E8D94}" type="presOf" srcId="{93FF5FB9-9667-4D26-B041-7445E8AC64FF}" destId="{809DD307-5EED-4D59-8C69-FA23EE25AF3C}" srcOrd="1" destOrd="0" presId="urn:microsoft.com/office/officeart/2005/8/layout/vProcess5"/>
    <dgm:cxn modelId="{1467BEA5-A885-471B-8078-3076623DA616}" type="presOf" srcId="{35B9FFB2-F5F2-41A9-8B66-0EAEBDBDEE73}" destId="{D66E2437-EE84-40FF-A9AF-19C6306AE797}" srcOrd="0" destOrd="0" presId="urn:microsoft.com/office/officeart/2005/8/layout/vProcess5"/>
    <dgm:cxn modelId="{84AE7202-FAAF-4139-A38A-0009513E2968}" type="presParOf" srcId="{D66E2437-EE84-40FF-A9AF-19C6306AE797}" destId="{5645393E-2916-47D8-9E67-CD48F395D29F}" srcOrd="0" destOrd="0" presId="urn:microsoft.com/office/officeart/2005/8/layout/vProcess5"/>
    <dgm:cxn modelId="{6EBD6C6A-0F12-4032-B903-99C458A6278E}" type="presParOf" srcId="{D66E2437-EE84-40FF-A9AF-19C6306AE797}" destId="{14B95D0C-51BE-4972-A3D6-61B508BD8324}" srcOrd="1" destOrd="0" presId="urn:microsoft.com/office/officeart/2005/8/layout/vProcess5"/>
    <dgm:cxn modelId="{B3A008D8-71C7-4D4E-A13A-B47BF13271B5}" type="presParOf" srcId="{D66E2437-EE84-40FF-A9AF-19C6306AE797}" destId="{4AAF7ACF-32C5-4F17-8D99-944077FE420C}" srcOrd="2" destOrd="0" presId="urn:microsoft.com/office/officeart/2005/8/layout/vProcess5"/>
    <dgm:cxn modelId="{231F6F90-E201-4123-94D5-5E9CAF86392A}" type="presParOf" srcId="{D66E2437-EE84-40FF-A9AF-19C6306AE797}" destId="{21EAEA26-A3E1-43F4-A59F-C03BF282D77D}" srcOrd="3" destOrd="0" presId="urn:microsoft.com/office/officeart/2005/8/layout/vProcess5"/>
    <dgm:cxn modelId="{9C343938-ECA2-4890-BDFA-01068A4B821A}" type="presParOf" srcId="{D66E2437-EE84-40FF-A9AF-19C6306AE797}" destId="{DE6ECE39-BEA8-4FA2-9378-72FEF38561BF}" srcOrd="4" destOrd="0" presId="urn:microsoft.com/office/officeart/2005/8/layout/vProcess5"/>
    <dgm:cxn modelId="{8FF96FCA-C2A0-4528-88F5-44D51AFEBB3B}" type="presParOf" srcId="{D66E2437-EE84-40FF-A9AF-19C6306AE797}" destId="{6BAF58EA-FD23-4732-88A4-C48F9C1DA6EF}" srcOrd="5" destOrd="0" presId="urn:microsoft.com/office/officeart/2005/8/layout/vProcess5"/>
    <dgm:cxn modelId="{4F4CE3DE-0E19-4A27-92F7-E838F3610E34}" type="presParOf" srcId="{D66E2437-EE84-40FF-A9AF-19C6306AE797}" destId="{8F5B8274-1292-4F42-9D1D-A4B3B24A0E90}" srcOrd="6" destOrd="0" presId="urn:microsoft.com/office/officeart/2005/8/layout/vProcess5"/>
    <dgm:cxn modelId="{6E7A6A25-4101-47F6-8209-3CC9C41FDC11}" type="presParOf" srcId="{D66E2437-EE84-40FF-A9AF-19C6306AE797}" destId="{9392945F-4367-47BE-AF00-C0683027549B}" srcOrd="7" destOrd="0" presId="urn:microsoft.com/office/officeart/2005/8/layout/vProcess5"/>
    <dgm:cxn modelId="{408474FD-2AB0-43E4-97F1-CA86292B9AB5}" type="presParOf" srcId="{D66E2437-EE84-40FF-A9AF-19C6306AE797}" destId="{0DAA4B60-CD4E-4AA3-837C-3616114E34DC}" srcOrd="8" destOrd="0" presId="urn:microsoft.com/office/officeart/2005/8/layout/vProcess5"/>
    <dgm:cxn modelId="{6FB107F3-9ABE-440A-8C97-EA7F7D0BA476}" type="presParOf" srcId="{D66E2437-EE84-40FF-A9AF-19C6306AE797}" destId="{809DD307-5EED-4D59-8C69-FA23EE25AF3C}" srcOrd="9" destOrd="0" presId="urn:microsoft.com/office/officeart/2005/8/layout/vProcess5"/>
    <dgm:cxn modelId="{CD1F7E06-75B3-42BC-AEA2-48D05E5083D1}" type="presParOf" srcId="{D66E2437-EE84-40FF-A9AF-19C6306AE797}" destId="{CCBF9081-1988-4E56-ACBF-3D10A3C50B4F}" srcOrd="10" destOrd="0" presId="urn:microsoft.com/office/officeart/2005/8/layout/vProcess5"/>
    <dgm:cxn modelId="{5F3CB823-116B-4AD9-A5F4-A1E7C8301370}" type="presParOf" srcId="{D66E2437-EE84-40FF-A9AF-19C6306AE797}" destId="{84A94CEB-9533-4E81-86B0-694BB2754E5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95D0C-51BE-4972-A3D6-61B508BD8324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solidFill>
          <a:srgbClr val="E08E79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Test Plan</a:t>
          </a:r>
          <a:endParaRPr lang="en-US" sz="3300" b="1" kern="1200" dirty="0"/>
        </a:p>
      </dsp:txBody>
      <dsp:txXfrm>
        <a:off x="26187" y="26187"/>
        <a:ext cx="3836467" cy="841706"/>
      </dsp:txXfrm>
    </dsp:sp>
    <dsp:sp modelId="{4AAF7ACF-32C5-4F17-8D99-944077FE420C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solidFill>
          <a:srgbClr val="E08E79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Test Case Writing</a:t>
          </a:r>
          <a:endParaRPr lang="en-US" sz="3300" b="1" kern="1200" dirty="0"/>
        </a:p>
      </dsp:txBody>
      <dsp:txXfrm>
        <a:off x="434619" y="1082827"/>
        <a:ext cx="3834841" cy="841706"/>
      </dsp:txXfrm>
    </dsp:sp>
    <dsp:sp modelId="{21EAEA26-A3E1-43F4-A59F-C03BF282D77D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solidFill>
          <a:srgbClr val="E08E79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Test Case Review</a:t>
          </a:r>
          <a:endParaRPr lang="en-US" sz="3300" b="1" kern="1200" dirty="0"/>
        </a:p>
      </dsp:txBody>
      <dsp:txXfrm>
        <a:off x="836955" y="2139467"/>
        <a:ext cx="3840937" cy="841706"/>
      </dsp:txXfrm>
    </dsp:sp>
    <dsp:sp modelId="{DE6ECE39-BEA8-4FA2-9378-72FEF38561BF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solidFill>
          <a:srgbClr val="E08E79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Test Execution</a:t>
          </a:r>
          <a:endParaRPr lang="en-US" sz="3300" b="1" kern="1200" dirty="0"/>
        </a:p>
      </dsp:txBody>
      <dsp:txXfrm>
        <a:off x="1245387" y="3196106"/>
        <a:ext cx="3834841" cy="841706"/>
      </dsp:txXfrm>
    </dsp:sp>
    <dsp:sp modelId="{6BAF58EA-FD23-4732-88A4-C48F9C1DA6EF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rgbClr val="C5E0DC">
            <a:alpha val="90000"/>
          </a:srgb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426406" y="684783"/>
        <a:ext cx="319634" cy="437317"/>
      </dsp:txXfrm>
    </dsp:sp>
    <dsp:sp modelId="{8F5B8274-1292-4F42-9D1D-A4B3B24A0E90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rgbClr val="C5E0DC">
            <a:alpha val="90000"/>
          </a:srgb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834839" y="1741423"/>
        <a:ext cx="319634" cy="437317"/>
      </dsp:txXfrm>
    </dsp:sp>
    <dsp:sp modelId="{9392945F-4367-47BE-AF00-C0683027549B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rgbClr val="C5E0DC">
            <a:alpha val="90000"/>
          </a:srgb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237174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B044E-8E9A-4D29-9EB0-2E1969EC7613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940B3-CAB9-4922-A949-331B98AF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81000"/>
            <a:ext cx="92964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117A-DF29-4B9F-B88F-D9C626233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117A-DF29-4B9F-B88F-D9C626233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924800" cy="64873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26C0117A-DF29-4B9F-B88F-D9C626233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117A-DF29-4B9F-B88F-D9C626233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117A-DF29-4B9F-B88F-D9C6262335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117A-DF29-4B9F-B88F-D9C626233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117A-DF29-4B9F-B88F-D9C626233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117A-DF29-4B9F-B88F-D9C626233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117A-DF29-4B9F-B88F-D9C6262335C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117A-DF29-4B9F-B88F-D9C626233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304800" y="-1"/>
            <a:ext cx="8534400" cy="6858001"/>
          </a:xfrm>
          <a:prstGeom prst="rect">
            <a:avLst/>
          </a:prstGeom>
          <a:solidFill>
            <a:schemeClr val="bg1">
              <a:alpha val="81176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rgbClr val="F1D4AF">
              <a:alpha val="8117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5E0DC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chemeClr val="bg1"/>
          </a:solidFill>
          <a:ln>
            <a:solidFill>
              <a:srgbClr val="774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774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024744" cy="648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76400"/>
            <a:ext cx="7490908" cy="4156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586740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E08E79"/>
                </a:solidFill>
              </a:defRPr>
            </a:lvl1pPr>
          </a:lstStyle>
          <a:p>
            <a:r>
              <a:rPr lang="en-US" dirty="0" smtClean="0"/>
              <a:t>FPT -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26C0117A-DF29-4B9F-B88F-D9C626233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E08E79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rgbClr val="E08E79"/>
        </a:buClr>
        <a:buSzPct val="76000"/>
        <a:buFont typeface="Wingdings 2" pitchFamily="18" charset="2"/>
        <a:buChar char=""/>
        <a:defRPr sz="2400" kern="1200">
          <a:solidFill>
            <a:srgbClr val="774E38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rgbClr val="E08E79"/>
        </a:buClr>
        <a:buSzPct val="76000"/>
        <a:buFont typeface="Wingdings 2" pitchFamily="18" charset="2"/>
        <a:buChar char=""/>
        <a:defRPr sz="2200" kern="1200">
          <a:solidFill>
            <a:srgbClr val="774E38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E08E79"/>
        </a:buClr>
        <a:buSzPct val="76000"/>
        <a:buFont typeface="Wingdings 2" pitchFamily="18" charset="2"/>
        <a:buChar char=""/>
        <a:defRPr sz="2000" kern="1200">
          <a:solidFill>
            <a:srgbClr val="774E38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rgbClr val="E08E79"/>
        </a:buClr>
        <a:buSzPct val="76000"/>
        <a:buFont typeface="Wingdings" pitchFamily="2" charset="2"/>
        <a:buChar char="v"/>
        <a:defRPr sz="1800" kern="1200">
          <a:solidFill>
            <a:srgbClr val="774E38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rgbClr val="E08E79"/>
        </a:buClr>
        <a:buSzPct val="76000"/>
        <a:buFont typeface="Wingdings 2" pitchFamily="18" charset="2"/>
        <a:buChar char=""/>
        <a:defRPr sz="1600" kern="1200" baseline="0">
          <a:solidFill>
            <a:srgbClr val="774E38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2971800"/>
            <a:ext cx="7848600" cy="829236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774E38"/>
                </a:solidFill>
              </a:rPr>
              <a:t/>
            </a:r>
            <a:br>
              <a:rPr lang="en-US" sz="6000" b="1" dirty="0" smtClean="0">
                <a:solidFill>
                  <a:srgbClr val="774E38"/>
                </a:solidFill>
              </a:rPr>
            </a:br>
            <a:r>
              <a:rPr lang="en-US" sz="6000" b="1" dirty="0" smtClean="0">
                <a:solidFill>
                  <a:srgbClr val="774E38"/>
                </a:solidFill>
              </a:rPr>
              <a:t>SFC </a:t>
            </a:r>
            <a:r>
              <a:rPr lang="en-US" sz="6000" b="1" dirty="0">
                <a:solidFill>
                  <a:srgbClr val="774E38"/>
                </a:solidFill>
              </a:rPr>
              <a:t/>
            </a:r>
            <a:br>
              <a:rPr lang="en-US" sz="6000" b="1" dirty="0">
                <a:solidFill>
                  <a:srgbClr val="774E38"/>
                </a:solidFill>
              </a:rPr>
            </a:br>
            <a:r>
              <a:rPr lang="en-US" sz="6000" b="1" dirty="0" smtClean="0">
                <a:solidFill>
                  <a:srgbClr val="774E38"/>
                </a:solidFill>
              </a:rPr>
              <a:t>School for children</a:t>
            </a:r>
            <a:endParaRPr lang="en-US" sz="6000" b="1" dirty="0">
              <a:solidFill>
                <a:srgbClr val="774E3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295400"/>
            <a:ext cx="3309803" cy="1260629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Capstone Project</a:t>
            </a:r>
          </a:p>
        </p:txBody>
      </p:sp>
    </p:spTree>
    <p:extLst>
      <p:ext uri="{BB962C8B-B14F-4D97-AF65-F5344CB8AC3E}">
        <p14:creationId xmlns:p14="http://schemas.microsoft.com/office/powerpoint/2010/main" val="9343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proposal and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/>
              <a:t>trường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 smtClean="0"/>
              <a:t>bé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Kindergarten </a:t>
            </a:r>
            <a:r>
              <a:rPr lang="en-US" dirty="0"/>
              <a:t>information in </a:t>
            </a:r>
            <a:r>
              <a:rPr lang="en-US" dirty="0" smtClean="0"/>
              <a:t>Hanoi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Provide ranking of each school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Provide 3 search functions and school suggestion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Provide compare school function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Provide article about children and education</a:t>
            </a:r>
          </a:p>
          <a:p>
            <a:pPr lvl="1" algn="just">
              <a:buFont typeface="Wingdings" pitchFamily="2" charset="2"/>
              <a:buChar char="§"/>
            </a:pPr>
            <a:endParaRPr lang="en-US" dirty="0" smtClean="0"/>
          </a:p>
          <a:p>
            <a:pPr lvl="1" algn="just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782392" y="4419600"/>
            <a:ext cx="7753350" cy="10796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Development Environment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Process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Project Organization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Project Planning</a:t>
            </a:r>
            <a:endParaRPr lang="en-US" sz="3200" dirty="0"/>
          </a:p>
          <a:p>
            <a:pPr marL="68580" indent="0">
              <a:lnSpc>
                <a:spcPct val="150000"/>
              </a:lnSpc>
              <a:buNone/>
            </a:pPr>
            <a:endParaRPr lang="en-US" sz="3200" dirty="0" smtClean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 smtClean="0"/>
              <a:t>Hardware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676400" y="2438400"/>
            <a:ext cx="2514600" cy="2819400"/>
            <a:chOff x="1066800" y="2438400"/>
            <a:chExt cx="2514600" cy="2819400"/>
          </a:xfr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 Same Side Corner Rectangle 7"/>
            <p:cNvSpPr/>
            <p:nvPr/>
          </p:nvSpPr>
          <p:spPr bwMode="auto">
            <a:xfrm>
              <a:off x="1066800" y="2438400"/>
              <a:ext cx="2514600" cy="762000"/>
            </a:xfrm>
            <a:prstGeom prst="round2Same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Developer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066800" y="3200400"/>
              <a:ext cx="2514600" cy="2057400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2000" dirty="0">
                  <a:solidFill>
                    <a:srgbClr val="4D4D4D"/>
                  </a:solidFill>
                </a:rPr>
                <a:t>Core 2 Duo 2.0Ghz</a:t>
              </a:r>
            </a:p>
            <a:p>
              <a:pPr>
                <a:defRPr/>
              </a:pPr>
              <a:endParaRPr lang="en-US" sz="1500" dirty="0">
                <a:solidFill>
                  <a:srgbClr val="4D4D4D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4D4D4D"/>
                  </a:solidFill>
                </a:rPr>
                <a:t>2 GB RAM</a:t>
              </a:r>
            </a:p>
            <a:p>
              <a:pPr>
                <a:defRPr/>
              </a:pPr>
              <a:endParaRPr lang="en-US" sz="1500" dirty="0">
                <a:solidFill>
                  <a:srgbClr val="4D4D4D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4D4D4D"/>
                  </a:solidFill>
                </a:rPr>
                <a:t>4 GB of HDD</a:t>
              </a: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953000" y="2438400"/>
            <a:ext cx="2514600" cy="2819400"/>
            <a:chOff x="1066800" y="2438400"/>
            <a:chExt cx="2514600" cy="2819400"/>
          </a:xfr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ound Same Side Corner Rectangle 10"/>
            <p:cNvSpPr/>
            <p:nvPr/>
          </p:nvSpPr>
          <p:spPr bwMode="auto">
            <a:xfrm>
              <a:off x="1066800" y="2438400"/>
              <a:ext cx="2514600" cy="762000"/>
            </a:xfrm>
            <a:prstGeom prst="round2Same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Server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066800" y="3200400"/>
              <a:ext cx="2514600" cy="2057400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2000" dirty="0">
                  <a:solidFill>
                    <a:srgbClr val="4D4D4D"/>
                  </a:solidFill>
                </a:rPr>
                <a:t>Core 2 Duo 2.0Ghz</a:t>
              </a:r>
            </a:p>
            <a:p>
              <a:pPr>
                <a:defRPr/>
              </a:pPr>
              <a:endParaRPr lang="en-US" sz="1500" dirty="0">
                <a:solidFill>
                  <a:srgbClr val="4D4D4D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4D4D4D"/>
                  </a:solidFill>
                </a:rPr>
                <a:t>4 GB RAM</a:t>
              </a:r>
            </a:p>
            <a:p>
              <a:pPr>
                <a:defRPr/>
              </a:pPr>
              <a:endParaRPr lang="en-US" sz="1500" dirty="0">
                <a:solidFill>
                  <a:srgbClr val="4D4D4D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4D4D4D"/>
                  </a:solidFill>
                </a:rPr>
                <a:t>5 GB of HDD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 smtClean="0"/>
              <a:t>Software:</a:t>
            </a:r>
          </a:p>
          <a:p>
            <a:r>
              <a:rPr lang="en-US" dirty="0" smtClean="0"/>
              <a:t>Operation System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7" name="Picture 11" descr="C:\Users\Meo Beo\Desktop\win7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620" y="1676400"/>
            <a:ext cx="1447800" cy="144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31" y="4972652"/>
            <a:ext cx="1608137" cy="11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488287"/>
            <a:ext cx="2646693" cy="124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78367"/>
            <a:ext cx="1285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Meo Beo\Desktop\VisualStudio2010_logo312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953000"/>
            <a:ext cx="1943100" cy="117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7" name="Picture 2" descr="File:Waterfall model (1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2578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8776"/>
            <a:ext cx="7300913" cy="4579624"/>
          </a:xfrm>
          <a:prstGeom prst="rect">
            <a:avLst/>
          </a:prstGeom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4D4D4D"/>
                </a:solidFill>
              </a:rPr>
              <a:t>Work at same place 8 </a:t>
            </a:r>
            <a:r>
              <a:rPr lang="en-US" dirty="0" smtClean="0">
                <a:solidFill>
                  <a:srgbClr val="4D4D4D"/>
                </a:solidFill>
              </a:rPr>
              <a:t>hrs./day</a:t>
            </a:r>
            <a:r>
              <a:rPr lang="en-US" dirty="0">
                <a:solidFill>
                  <a:srgbClr val="4D4D4D"/>
                </a:solidFill>
              </a:rPr>
              <a:t>, 5 days/ week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4D4D4D"/>
                </a:solidFill>
              </a:rPr>
              <a:t>Communicate by phone, </a:t>
            </a:r>
            <a:r>
              <a:rPr lang="en-US" dirty="0" smtClean="0">
                <a:solidFill>
                  <a:srgbClr val="4D4D4D"/>
                </a:solidFill>
              </a:rPr>
              <a:t>Facebook </a:t>
            </a:r>
            <a:r>
              <a:rPr lang="en-US" dirty="0">
                <a:solidFill>
                  <a:srgbClr val="4D4D4D"/>
                </a:solidFill>
              </a:rPr>
              <a:t>on Saturday and Sunday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4D4D4D"/>
                </a:solidFill>
              </a:rPr>
              <a:t>Meeting: once per week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3074" name="Picture 2" descr="http://blogs-images.forbes.com/thumbnails/blog_1257/pt_1257_6792_o.jpg?t=1347641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72357"/>
            <a:ext cx="1726883" cy="172688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72357"/>
            <a:ext cx="2819400" cy="172688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72" y="2964354"/>
            <a:ext cx="2653552" cy="130284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Organization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grpSp>
        <p:nvGrpSpPr>
          <p:cNvPr id="7" name="Group 24"/>
          <p:cNvGrpSpPr/>
          <p:nvPr/>
        </p:nvGrpSpPr>
        <p:grpSpPr>
          <a:xfrm>
            <a:off x="533400" y="1828800"/>
            <a:ext cx="8077200" cy="4038600"/>
            <a:chOff x="152400" y="1828800"/>
            <a:chExt cx="8763000" cy="4038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4343400" y="3124200"/>
              <a:ext cx="2286000" cy="60960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/>
                <a:t>Trần Thị Hồng Nhung</a:t>
              </a:r>
            </a:p>
            <a:p>
              <a:pPr algn="ctr">
                <a:defRPr/>
              </a:pPr>
              <a:r>
                <a:rPr lang="en-US" sz="1300" dirty="0"/>
                <a:t>BA/Test Lead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2800" y="1828800"/>
              <a:ext cx="2438400" cy="609600"/>
            </a:xfrm>
            <a:prstGeom prst="rect">
              <a:avLst/>
            </a:prstGeom>
            <a:solidFill>
              <a:srgbClr val="35759D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/>
                <a:t>Nguyễn </a:t>
              </a:r>
              <a:r>
                <a:rPr lang="en-US" sz="1300" b="1" dirty="0" err="1"/>
                <a:t>Trọng</a:t>
              </a:r>
              <a:r>
                <a:rPr lang="en-US" sz="1300" b="1" dirty="0"/>
                <a:t> </a:t>
              </a:r>
              <a:endParaRPr lang="en-US" sz="1300" b="1" dirty="0" smtClean="0"/>
            </a:p>
            <a:p>
              <a:pPr algn="ctr">
                <a:defRPr/>
              </a:pPr>
              <a:r>
                <a:rPr lang="en-US" sz="1300" b="1" dirty="0" err="1" smtClean="0"/>
                <a:t>Thanh</a:t>
              </a:r>
              <a:r>
                <a:rPr lang="en-US" sz="1300" b="1" dirty="0" smtClean="0"/>
                <a:t> </a:t>
              </a:r>
              <a:r>
                <a:rPr lang="en-US" sz="1300" b="1" dirty="0"/>
                <a:t>Tùng</a:t>
              </a:r>
            </a:p>
            <a:p>
              <a:pPr algn="ctr">
                <a:defRPr/>
              </a:pPr>
              <a:r>
                <a:rPr lang="en-US" sz="1300" dirty="0"/>
                <a:t>PM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4419600"/>
              <a:ext cx="1676400" cy="609600"/>
            </a:xfrm>
            <a:prstGeom prst="rect">
              <a:avLst/>
            </a:prstGeom>
            <a:solidFill>
              <a:srgbClr val="77933C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/>
                <a:t>Doãn Trường Ninh</a:t>
              </a:r>
            </a:p>
            <a:p>
              <a:pPr algn="ctr">
                <a:defRPr/>
              </a:pPr>
              <a:r>
                <a:rPr lang="en-US" sz="1300" dirty="0"/>
                <a:t>CM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5400" y="3124200"/>
              <a:ext cx="2362200" cy="60960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/>
                <a:t>Nguyễn </a:t>
              </a:r>
              <a:r>
                <a:rPr lang="en-US" sz="1300" b="1" dirty="0" err="1"/>
                <a:t>Trọng</a:t>
              </a:r>
              <a:r>
                <a:rPr lang="en-US" sz="1300" b="1" dirty="0"/>
                <a:t> </a:t>
              </a:r>
              <a:endParaRPr lang="en-US" sz="1300" b="1" dirty="0" smtClean="0"/>
            </a:p>
            <a:p>
              <a:pPr algn="ctr">
                <a:defRPr/>
              </a:pPr>
              <a:r>
                <a:rPr lang="en-US" sz="1300" b="1" dirty="0" err="1" smtClean="0"/>
                <a:t>Thanh</a:t>
              </a:r>
              <a:r>
                <a:rPr lang="en-US" sz="1300" b="1" dirty="0" smtClean="0"/>
                <a:t> </a:t>
              </a:r>
              <a:r>
                <a:rPr lang="en-US" sz="1300" b="1" dirty="0"/>
                <a:t>Tùng</a:t>
              </a:r>
            </a:p>
            <a:p>
              <a:pPr algn="ctr">
                <a:defRPr/>
              </a:pPr>
              <a:r>
                <a:rPr lang="en-US" sz="1300" dirty="0"/>
                <a:t>Tech Lead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24250" y="4419600"/>
              <a:ext cx="1600200" cy="609600"/>
            </a:xfrm>
            <a:prstGeom prst="rect">
              <a:avLst/>
            </a:prstGeom>
            <a:solidFill>
              <a:srgbClr val="77933C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/>
                <a:t>Doãn Trường Ninh</a:t>
              </a:r>
            </a:p>
            <a:p>
              <a:pPr algn="ctr">
                <a:defRPr/>
              </a:pPr>
              <a:r>
                <a:rPr lang="en-US" sz="1300" dirty="0"/>
                <a:t>Coder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0" y="5257800"/>
              <a:ext cx="1447800" cy="609600"/>
            </a:xfrm>
            <a:prstGeom prst="rect">
              <a:avLst/>
            </a:prstGeom>
            <a:solidFill>
              <a:srgbClr val="77933C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/>
                <a:t>Đặng Xuân Linh</a:t>
              </a:r>
            </a:p>
            <a:p>
              <a:pPr algn="ctr">
                <a:defRPr/>
              </a:pPr>
              <a:r>
                <a:rPr lang="en-US" sz="1300" dirty="0"/>
                <a:t>Coder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7800" y="4419600"/>
              <a:ext cx="1828800" cy="609600"/>
            </a:xfrm>
            <a:prstGeom prst="rect">
              <a:avLst/>
            </a:prstGeom>
            <a:solidFill>
              <a:srgbClr val="77933C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/>
                <a:t>Nguyễn Thị Lệ Thu</a:t>
              </a:r>
            </a:p>
            <a:p>
              <a:pPr algn="ctr">
                <a:defRPr/>
              </a:pPr>
              <a:r>
                <a:rPr lang="en-US" sz="1300" dirty="0"/>
                <a:t>Tester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1200" y="4419600"/>
              <a:ext cx="1447800" cy="609600"/>
            </a:xfrm>
            <a:prstGeom prst="rect">
              <a:avLst/>
            </a:prstGeom>
            <a:solidFill>
              <a:srgbClr val="77933C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/>
                <a:t>Đặng Xuân Linh</a:t>
              </a:r>
            </a:p>
            <a:p>
              <a:pPr algn="ctr">
                <a:defRPr/>
              </a:pPr>
              <a:r>
                <a:rPr lang="en-US" sz="1300" dirty="0"/>
                <a:t>Designer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34200" y="3124200"/>
              <a:ext cx="1981200" cy="60960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/>
                <a:t>Nguyễn Thị Lệ Thu</a:t>
              </a:r>
            </a:p>
            <a:p>
              <a:pPr algn="ctr">
                <a:defRPr/>
              </a:pPr>
              <a:r>
                <a:rPr lang="en-US" sz="1300" dirty="0"/>
                <a:t>BA/QA</a:t>
              </a:r>
            </a:p>
          </p:txBody>
        </p:sp>
        <p:cxnSp>
          <p:nvCxnSpPr>
            <p:cNvPr id="17" name="Straight Connector 16"/>
            <p:cNvCxnSpPr>
              <a:stCxn id="9" idx="2"/>
              <a:endCxn id="11" idx="0"/>
            </p:cNvCxnSpPr>
            <p:nvPr/>
          </p:nvCxnSpPr>
          <p:spPr>
            <a:xfrm flipH="1">
              <a:off x="2476500" y="2438400"/>
              <a:ext cx="2095500" cy="685800"/>
            </a:xfrm>
            <a:prstGeom prst="line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2"/>
              <a:endCxn id="8" idx="0"/>
            </p:cNvCxnSpPr>
            <p:nvPr/>
          </p:nvCxnSpPr>
          <p:spPr>
            <a:xfrm>
              <a:off x="4572000" y="2438400"/>
              <a:ext cx="914400" cy="685800"/>
            </a:xfrm>
            <a:prstGeom prst="line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2"/>
              <a:endCxn id="16" idx="0"/>
            </p:cNvCxnSpPr>
            <p:nvPr/>
          </p:nvCxnSpPr>
          <p:spPr>
            <a:xfrm>
              <a:off x="4572000" y="2438400"/>
              <a:ext cx="3352800" cy="685800"/>
            </a:xfrm>
            <a:prstGeom prst="line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2"/>
              <a:endCxn id="15" idx="0"/>
            </p:cNvCxnSpPr>
            <p:nvPr/>
          </p:nvCxnSpPr>
          <p:spPr>
            <a:xfrm>
              <a:off x="2476500" y="3733800"/>
              <a:ext cx="228600" cy="685800"/>
            </a:xfrm>
            <a:prstGeom prst="line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2"/>
              <a:endCxn id="12" idx="0"/>
            </p:cNvCxnSpPr>
            <p:nvPr/>
          </p:nvCxnSpPr>
          <p:spPr>
            <a:xfrm>
              <a:off x="2476500" y="3733800"/>
              <a:ext cx="1847850" cy="685800"/>
            </a:xfrm>
            <a:prstGeom prst="line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2"/>
              <a:endCxn id="10" idx="0"/>
            </p:cNvCxnSpPr>
            <p:nvPr/>
          </p:nvCxnSpPr>
          <p:spPr>
            <a:xfrm flipH="1">
              <a:off x="990600" y="3733800"/>
              <a:ext cx="1485900" cy="685800"/>
            </a:xfrm>
            <a:prstGeom prst="line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2"/>
              <a:endCxn id="14" idx="0"/>
            </p:cNvCxnSpPr>
            <p:nvPr/>
          </p:nvCxnSpPr>
          <p:spPr>
            <a:xfrm>
              <a:off x="5486400" y="3733800"/>
              <a:ext cx="685800" cy="685800"/>
            </a:xfrm>
            <a:prstGeom prst="line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2"/>
              <a:endCxn id="13" idx="0"/>
            </p:cNvCxnSpPr>
            <p:nvPr/>
          </p:nvCxnSpPr>
          <p:spPr>
            <a:xfrm flipH="1">
              <a:off x="4152900" y="5029200"/>
              <a:ext cx="171450" cy="228600"/>
            </a:xfrm>
            <a:prstGeom prst="line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2148840" y="5271752"/>
            <a:ext cx="1334494" cy="609600"/>
          </a:xfrm>
          <a:prstGeom prst="rect">
            <a:avLst/>
          </a:prstGeom>
          <a:solidFill>
            <a:srgbClr val="77933C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 err="1" smtClean="0"/>
              <a:t>Nguyễn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Trọng</a:t>
            </a:r>
            <a:r>
              <a:rPr lang="en-US" sz="1300" b="1" dirty="0"/>
              <a:t/>
            </a:r>
            <a:br>
              <a:rPr lang="en-US" sz="1300" b="1" dirty="0"/>
            </a:br>
            <a:r>
              <a:rPr lang="en-US" sz="1300" b="1" dirty="0" err="1" smtClean="0"/>
              <a:t>Thanh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Tùng</a:t>
            </a:r>
            <a:endParaRPr lang="en-US" sz="1300" b="1" dirty="0"/>
          </a:p>
          <a:p>
            <a:pPr algn="ctr">
              <a:defRPr/>
            </a:pPr>
            <a:r>
              <a:rPr lang="en-US" sz="1300" dirty="0"/>
              <a:t>Coder</a:t>
            </a:r>
          </a:p>
        </p:txBody>
      </p:sp>
      <p:cxnSp>
        <p:nvCxnSpPr>
          <p:cNvPr id="28" name="Straight Connector 27"/>
          <p:cNvCxnSpPr>
            <a:stCxn id="12" idx="2"/>
            <a:endCxn id="25" idx="0"/>
          </p:cNvCxnSpPr>
          <p:nvPr/>
        </p:nvCxnSpPr>
        <p:spPr>
          <a:xfrm flipH="1">
            <a:off x="2816087" y="5029200"/>
            <a:ext cx="1562763" cy="242552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77325" y="4419600"/>
            <a:ext cx="1533276" cy="609600"/>
          </a:xfrm>
          <a:prstGeom prst="rect">
            <a:avLst/>
          </a:prstGeom>
          <a:solidFill>
            <a:srgbClr val="77933C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 err="1" smtClean="0"/>
              <a:t>Trần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Thị</a:t>
            </a:r>
            <a:endParaRPr lang="en-US" sz="1300" b="1" dirty="0" smtClean="0"/>
          </a:p>
          <a:p>
            <a:pPr algn="ctr">
              <a:defRPr/>
            </a:pPr>
            <a:r>
              <a:rPr lang="en-US" sz="1300" b="1" dirty="0" err="1" smtClean="0"/>
              <a:t>Hồng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Nhung</a:t>
            </a:r>
            <a:endParaRPr lang="en-US" sz="1300" b="1" dirty="0"/>
          </a:p>
          <a:p>
            <a:pPr algn="ctr">
              <a:defRPr/>
            </a:pPr>
            <a:r>
              <a:rPr lang="en-US" sz="1300" dirty="0"/>
              <a:t>Tester</a:t>
            </a:r>
          </a:p>
        </p:txBody>
      </p:sp>
      <p:cxnSp>
        <p:nvCxnSpPr>
          <p:cNvPr id="32" name="Straight Connector 31"/>
          <p:cNvCxnSpPr>
            <a:endCxn id="31" idx="0"/>
          </p:cNvCxnSpPr>
          <p:nvPr/>
        </p:nvCxnSpPr>
        <p:spPr>
          <a:xfrm>
            <a:off x="5449956" y="3733800"/>
            <a:ext cx="2394007" cy="6858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Functional Requirement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Non-function Requirement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490908" cy="4724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Guest</a:t>
            </a:r>
          </a:p>
          <a:p>
            <a:pPr lvl="1"/>
            <a:r>
              <a:rPr lang="en-US" b="1" dirty="0" smtClean="0"/>
              <a:t>Searching function </a:t>
            </a:r>
          </a:p>
          <a:p>
            <a:pPr marL="365760" lvl="1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View detail , compare and report school</a:t>
            </a:r>
          </a:p>
          <a:p>
            <a:r>
              <a:rPr lang="en-US" b="1" dirty="0" smtClean="0"/>
              <a:t>View public information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6747"/>
            <a:ext cx="3457575" cy="5143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35" y="2235994"/>
            <a:ext cx="4020386" cy="16502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59" y="3200400"/>
            <a:ext cx="2257425" cy="176426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0404"/>
            <a:ext cx="2381250" cy="10221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724400"/>
          </a:xfrm>
        </p:spPr>
        <p:txBody>
          <a:bodyPr>
            <a:normAutofit lnSpcReduction="10000"/>
          </a:bodyPr>
          <a:lstStyle/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Software Project Management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Software Requirement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Software Design Description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Testing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Summary &amp; Lesson Learned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Demo – Q&amp;A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4519108" cy="41562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Member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Add school to favorite list, comment school and rank school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Question and Answer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US" b="1" dirty="0" smtClean="0"/>
          </a:p>
          <a:p>
            <a:pPr marL="36576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06" y="3810000"/>
            <a:ext cx="1647112" cy="1476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219325" cy="1476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Editor</a:t>
            </a:r>
          </a:p>
          <a:p>
            <a:pPr lvl="1"/>
            <a:r>
              <a:rPr lang="en-US" dirty="0" smtClean="0"/>
              <a:t>Create, Update and Delete Article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5" y="2550223"/>
            <a:ext cx="6629400" cy="118357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886199"/>
            <a:ext cx="6607935" cy="23124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Administrator</a:t>
            </a:r>
          </a:p>
          <a:p>
            <a:pPr lvl="1"/>
            <a:r>
              <a:rPr lang="en-US" dirty="0" smtClean="0"/>
              <a:t>Manage system</a:t>
            </a:r>
          </a:p>
          <a:p>
            <a:pPr lvl="1"/>
            <a:r>
              <a:rPr lang="en-US" dirty="0" smtClean="0"/>
              <a:t>Manage information of school, article, category, member,</a:t>
            </a:r>
          </a:p>
          <a:p>
            <a:pPr lvl="1"/>
            <a:r>
              <a:rPr lang="en-US" dirty="0" smtClean="0"/>
              <a:t>References standard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6105525" cy="270983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Non-functional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Maintainability:</a:t>
            </a:r>
          </a:p>
          <a:p>
            <a:pPr lvl="1"/>
            <a:r>
              <a:rPr lang="en-US" dirty="0" smtClean="0"/>
              <a:t>System can be maintained each part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System has 4 kind of users</a:t>
            </a:r>
          </a:p>
          <a:p>
            <a:pPr lvl="1"/>
            <a:r>
              <a:rPr lang="en-US" dirty="0" smtClean="0"/>
              <a:t>User’s password be encoded by MD5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Software Design </a:t>
            </a:r>
            <a:r>
              <a:rPr lang="en-US" b="1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Architecture design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Detailed Design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Database Design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architecture 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8194" name="Picture 2" descr="D:\Documents\3-ti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08479"/>
            <a:ext cx="5230812" cy="18097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decomposition 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9218" name="Picture 2" descr="D:\Documents\Module-Decompos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55065"/>
            <a:ext cx="5562600" cy="421068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CASE- Log In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10243" name="Picture 3" descr="Account Rel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861381" cy="382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Detailed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Class Diagram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12291" name="Picture 3" descr="SFC_Account_Class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821575" cy="42672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Sequence Diagram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11266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334000" cy="401860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The People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Literature Review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Our Proposal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Products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Miêu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Database 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Technologies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Implementations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Coding convention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ASP.NET</a:t>
            </a:r>
          </a:p>
          <a:p>
            <a:pPr marL="6858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AJAX &amp; JQUERY</a:t>
            </a:r>
          </a:p>
          <a:p>
            <a:pPr marL="6858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ENTITY FRAMEWORK</a:t>
            </a:r>
          </a:p>
          <a:p>
            <a:pPr marL="6858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Fuzzy Logic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8" name="Content Placeholder 3" descr="mv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5112" y="1392330"/>
            <a:ext cx="1666875" cy="129427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aja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39155"/>
            <a:ext cx="1219201" cy="81438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jque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34" y="2839155"/>
            <a:ext cx="1998953" cy="81438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24" y="3810000"/>
            <a:ext cx="1541463" cy="112695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pload.wikimedia.org/wikipedia/commons/thumb/6/61/Fuzzy_logic_temperature_en.svg/300px-Fuzzy_logic_temperature_e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07975"/>
            <a:ext cx="2857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Fuzzy Logic in SFC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14338" name="Picture 2" descr="D:\Documents\Drawing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6"/>
          <a:stretch/>
        </p:blipFill>
        <p:spPr bwMode="auto">
          <a:xfrm>
            <a:off x="2286000" y="1676400"/>
            <a:ext cx="4197627" cy="436435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3515679"/>
            <a:ext cx="1219200" cy="685800"/>
          </a:xfrm>
          <a:prstGeom prst="rect">
            <a:avLst/>
          </a:prstGeom>
          <a:solidFill>
            <a:srgbClr val="C5E0DC"/>
          </a:solidFill>
          <a:ln>
            <a:solidFill>
              <a:srgbClr val="774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08E79"/>
                </a:solidFill>
              </a:rPr>
              <a:t>DBSCAN</a:t>
            </a:r>
            <a:endParaRPr lang="en-US" dirty="0">
              <a:solidFill>
                <a:srgbClr val="E08E7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135" y="4495800"/>
            <a:ext cx="1219200" cy="685800"/>
          </a:xfrm>
          <a:prstGeom prst="rect">
            <a:avLst/>
          </a:prstGeom>
          <a:solidFill>
            <a:srgbClr val="C5E0DC"/>
          </a:solidFill>
          <a:ln>
            <a:solidFill>
              <a:srgbClr val="774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08E79"/>
                </a:solidFill>
              </a:rPr>
              <a:t>Bin by means</a:t>
            </a:r>
            <a:endParaRPr lang="en-US" dirty="0">
              <a:solidFill>
                <a:srgbClr val="E08E79"/>
              </a:solidFill>
            </a:endParaRP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 flipV="1">
            <a:off x="1828800" y="3352800"/>
            <a:ext cx="1752600" cy="505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78358" y="4724400"/>
            <a:ext cx="1803042" cy="86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Testing Strategy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Testing Process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Test Case Sample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Test Report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Strategy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5562600" y="2057400"/>
            <a:ext cx="2640013" cy="376238"/>
            <a:chOff x="4471914" y="649766"/>
            <a:chExt cx="2640484" cy="376403"/>
          </a:xfrm>
          <a:solidFill>
            <a:srgbClr val="E08E79"/>
          </a:solidFill>
        </p:grpSpPr>
        <p:sp>
          <p:nvSpPr>
            <p:cNvPr id="48" name="Rounded Rectangle 47"/>
            <p:cNvSpPr/>
            <p:nvPr/>
          </p:nvSpPr>
          <p:spPr>
            <a:xfrm>
              <a:off x="4471914" y="649766"/>
              <a:ext cx="2640484" cy="376403"/>
            </a:xfrm>
            <a:prstGeom prst="round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4490967" y="668824"/>
              <a:ext cx="2602377" cy="338286"/>
            </a:xfrm>
            <a:prstGeom prst="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Acceptance test</a:t>
              </a:r>
            </a:p>
          </p:txBody>
        </p:sp>
      </p:grp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416550" y="2930525"/>
            <a:ext cx="2640013" cy="376238"/>
            <a:chOff x="4325341" y="1523009"/>
            <a:chExt cx="2640484" cy="376403"/>
          </a:xfrm>
          <a:solidFill>
            <a:srgbClr val="E08E79"/>
          </a:solidFill>
        </p:grpSpPr>
        <p:sp>
          <p:nvSpPr>
            <p:cNvPr id="51" name="Rounded Rectangle 50"/>
            <p:cNvSpPr/>
            <p:nvPr/>
          </p:nvSpPr>
          <p:spPr>
            <a:xfrm>
              <a:off x="4325341" y="1523009"/>
              <a:ext cx="2640484" cy="376403"/>
            </a:xfrm>
            <a:prstGeom prst="round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6"/>
            <p:cNvSpPr/>
            <p:nvPr/>
          </p:nvSpPr>
          <p:spPr>
            <a:xfrm>
              <a:off x="4344394" y="1542067"/>
              <a:ext cx="2602377" cy="338286"/>
            </a:xfrm>
            <a:prstGeom prst="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System test</a:t>
              </a:r>
            </a:p>
          </p:txBody>
        </p:sp>
      </p:grpSp>
      <p:grpSp>
        <p:nvGrpSpPr>
          <p:cNvPr id="53" name="Group 4"/>
          <p:cNvGrpSpPr>
            <a:grpSpLocks/>
          </p:cNvGrpSpPr>
          <p:nvPr/>
        </p:nvGrpSpPr>
        <p:grpSpPr bwMode="auto">
          <a:xfrm>
            <a:off x="5195888" y="3889375"/>
            <a:ext cx="2640012" cy="376238"/>
            <a:chOff x="4105435" y="2482212"/>
            <a:chExt cx="2640484" cy="376403"/>
          </a:xfrm>
          <a:solidFill>
            <a:srgbClr val="E08E79"/>
          </a:solidFill>
        </p:grpSpPr>
        <p:sp>
          <p:nvSpPr>
            <p:cNvPr id="54" name="Rounded Rectangle 53"/>
            <p:cNvSpPr/>
            <p:nvPr/>
          </p:nvSpPr>
          <p:spPr>
            <a:xfrm>
              <a:off x="4105435" y="2482212"/>
              <a:ext cx="2640484" cy="376403"/>
            </a:xfrm>
            <a:prstGeom prst="round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ounded Rectangle 8"/>
            <p:cNvSpPr/>
            <p:nvPr/>
          </p:nvSpPr>
          <p:spPr>
            <a:xfrm>
              <a:off x="4124488" y="2501270"/>
              <a:ext cx="2602377" cy="338286"/>
            </a:xfrm>
            <a:prstGeom prst="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Integration test</a:t>
              </a:r>
            </a:p>
          </p:txBody>
        </p:sp>
      </p:grpSp>
      <p:grpSp>
        <p:nvGrpSpPr>
          <p:cNvPr id="56" name="Group 5"/>
          <p:cNvGrpSpPr>
            <a:grpSpLocks/>
          </p:cNvGrpSpPr>
          <p:nvPr/>
        </p:nvGrpSpPr>
        <p:grpSpPr bwMode="auto">
          <a:xfrm>
            <a:off x="4978400" y="4843463"/>
            <a:ext cx="2489200" cy="376237"/>
            <a:chOff x="3887309" y="3435084"/>
            <a:chExt cx="2490380" cy="376403"/>
          </a:xfrm>
          <a:solidFill>
            <a:srgbClr val="E08E79"/>
          </a:solidFill>
        </p:grpSpPr>
        <p:sp>
          <p:nvSpPr>
            <p:cNvPr id="57" name="Rounded Rectangle 56"/>
            <p:cNvSpPr/>
            <p:nvPr/>
          </p:nvSpPr>
          <p:spPr>
            <a:xfrm>
              <a:off x="3887309" y="3435084"/>
              <a:ext cx="2490380" cy="376403"/>
            </a:xfrm>
            <a:prstGeom prst="round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ounded Rectangle 10"/>
            <p:cNvSpPr/>
            <p:nvPr/>
          </p:nvSpPr>
          <p:spPr>
            <a:xfrm>
              <a:off x="3906368" y="3454142"/>
              <a:ext cx="2452262" cy="338286"/>
            </a:xfrm>
            <a:prstGeom prst="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Unit test</a:t>
              </a:r>
            </a:p>
          </p:txBody>
        </p:sp>
      </p:grpSp>
      <p:grpSp>
        <p:nvGrpSpPr>
          <p:cNvPr id="59" name="Group 6"/>
          <p:cNvGrpSpPr>
            <a:grpSpLocks/>
          </p:cNvGrpSpPr>
          <p:nvPr/>
        </p:nvGrpSpPr>
        <p:grpSpPr bwMode="auto">
          <a:xfrm>
            <a:off x="1166813" y="2041525"/>
            <a:ext cx="2579687" cy="376238"/>
            <a:chOff x="75819" y="634043"/>
            <a:chExt cx="2580189" cy="376403"/>
          </a:xfrm>
          <a:solidFill>
            <a:srgbClr val="E08E79"/>
          </a:solidFill>
        </p:grpSpPr>
        <p:sp>
          <p:nvSpPr>
            <p:cNvPr id="60" name="Rounded Rectangle 59"/>
            <p:cNvSpPr/>
            <p:nvPr/>
          </p:nvSpPr>
          <p:spPr>
            <a:xfrm>
              <a:off x="75819" y="634043"/>
              <a:ext cx="2580189" cy="376403"/>
            </a:xfrm>
            <a:prstGeom prst="round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ounded Rectangle 12"/>
            <p:cNvSpPr/>
            <p:nvPr/>
          </p:nvSpPr>
          <p:spPr>
            <a:xfrm>
              <a:off x="94873" y="653101"/>
              <a:ext cx="2542082" cy="338286"/>
            </a:xfrm>
            <a:prstGeom prst="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Requirements</a:t>
              </a:r>
            </a:p>
          </p:txBody>
        </p:sp>
      </p:grpSp>
      <p:grpSp>
        <p:nvGrpSpPr>
          <p:cNvPr id="62" name="Group 7"/>
          <p:cNvGrpSpPr>
            <a:grpSpLocks/>
          </p:cNvGrpSpPr>
          <p:nvPr/>
        </p:nvGrpSpPr>
        <p:grpSpPr bwMode="auto">
          <a:xfrm>
            <a:off x="1371600" y="2936875"/>
            <a:ext cx="2579688" cy="376238"/>
            <a:chOff x="280953" y="1529341"/>
            <a:chExt cx="2580189" cy="376403"/>
          </a:xfrm>
          <a:solidFill>
            <a:srgbClr val="E08E79"/>
          </a:solidFill>
        </p:grpSpPr>
        <p:sp>
          <p:nvSpPr>
            <p:cNvPr id="63" name="Rounded Rectangle 62"/>
            <p:cNvSpPr/>
            <p:nvPr/>
          </p:nvSpPr>
          <p:spPr>
            <a:xfrm>
              <a:off x="280953" y="1529341"/>
              <a:ext cx="2580189" cy="376403"/>
            </a:xfrm>
            <a:prstGeom prst="round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ounded Rectangle 14"/>
            <p:cNvSpPr/>
            <p:nvPr/>
          </p:nvSpPr>
          <p:spPr>
            <a:xfrm>
              <a:off x="300007" y="1548399"/>
              <a:ext cx="2542082" cy="338286"/>
            </a:xfrm>
            <a:prstGeom prst="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System design</a:t>
              </a:r>
            </a:p>
          </p:txBody>
        </p:sp>
      </p:grpSp>
      <p:grpSp>
        <p:nvGrpSpPr>
          <p:cNvPr id="65" name="Group 8"/>
          <p:cNvGrpSpPr>
            <a:grpSpLocks/>
          </p:cNvGrpSpPr>
          <p:nvPr/>
        </p:nvGrpSpPr>
        <p:grpSpPr bwMode="auto">
          <a:xfrm>
            <a:off x="1606550" y="3889375"/>
            <a:ext cx="2586038" cy="376238"/>
            <a:chOff x="515616" y="2482212"/>
            <a:chExt cx="2585980" cy="376403"/>
          </a:xfrm>
          <a:solidFill>
            <a:srgbClr val="E08E79"/>
          </a:solidFill>
        </p:grpSpPr>
        <p:sp>
          <p:nvSpPr>
            <p:cNvPr id="66" name="Rounded Rectangle 65"/>
            <p:cNvSpPr/>
            <p:nvPr/>
          </p:nvSpPr>
          <p:spPr>
            <a:xfrm>
              <a:off x="515616" y="2482212"/>
              <a:ext cx="2585980" cy="376403"/>
            </a:xfrm>
            <a:prstGeom prst="round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Rounded Rectangle 16"/>
            <p:cNvSpPr/>
            <p:nvPr/>
          </p:nvSpPr>
          <p:spPr>
            <a:xfrm>
              <a:off x="534666" y="2501270"/>
              <a:ext cx="2547881" cy="338286"/>
            </a:xfrm>
            <a:prstGeom prst="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Architecture design </a:t>
              </a:r>
            </a:p>
          </p:txBody>
        </p:sp>
      </p:grpSp>
      <p:grpSp>
        <p:nvGrpSpPr>
          <p:cNvPr id="68" name="Group 9"/>
          <p:cNvGrpSpPr>
            <a:grpSpLocks/>
          </p:cNvGrpSpPr>
          <p:nvPr/>
        </p:nvGrpSpPr>
        <p:grpSpPr bwMode="auto">
          <a:xfrm>
            <a:off x="1973263" y="4837113"/>
            <a:ext cx="2397125" cy="376237"/>
            <a:chOff x="882095" y="3428758"/>
            <a:chExt cx="2398312" cy="376403"/>
          </a:xfrm>
          <a:solidFill>
            <a:srgbClr val="E08E79"/>
          </a:solidFill>
        </p:grpSpPr>
        <p:sp>
          <p:nvSpPr>
            <p:cNvPr id="69" name="Rounded Rectangle 68"/>
            <p:cNvSpPr/>
            <p:nvPr/>
          </p:nvSpPr>
          <p:spPr>
            <a:xfrm>
              <a:off x="882095" y="3428758"/>
              <a:ext cx="2398312" cy="376403"/>
            </a:xfrm>
            <a:prstGeom prst="round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ounded Rectangle 18"/>
            <p:cNvSpPr/>
            <p:nvPr/>
          </p:nvSpPr>
          <p:spPr>
            <a:xfrm>
              <a:off x="901154" y="3447816"/>
              <a:ext cx="2360193" cy="338286"/>
            </a:xfrm>
            <a:prstGeom prst="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Module design</a:t>
              </a:r>
            </a:p>
          </p:txBody>
        </p:sp>
      </p:grpSp>
      <p:grpSp>
        <p:nvGrpSpPr>
          <p:cNvPr id="71" name="Group 10"/>
          <p:cNvGrpSpPr>
            <a:grpSpLocks/>
          </p:cNvGrpSpPr>
          <p:nvPr/>
        </p:nvGrpSpPr>
        <p:grpSpPr bwMode="auto">
          <a:xfrm>
            <a:off x="3733800" y="5791200"/>
            <a:ext cx="1839913" cy="381000"/>
            <a:chOff x="2934444" y="4387956"/>
            <a:chExt cx="1396455" cy="376403"/>
          </a:xfrm>
          <a:solidFill>
            <a:srgbClr val="E08E79"/>
          </a:solidFill>
        </p:grpSpPr>
        <p:sp>
          <p:nvSpPr>
            <p:cNvPr id="72" name="Rounded Rectangle 71"/>
            <p:cNvSpPr/>
            <p:nvPr/>
          </p:nvSpPr>
          <p:spPr>
            <a:xfrm>
              <a:off x="2934444" y="4387956"/>
              <a:ext cx="1396455" cy="376403"/>
            </a:xfrm>
            <a:prstGeom prst="round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Rounded Rectangle 20"/>
            <p:cNvSpPr/>
            <p:nvPr/>
          </p:nvSpPr>
          <p:spPr>
            <a:xfrm>
              <a:off x="2952518" y="4406776"/>
              <a:ext cx="1360308" cy="338763"/>
            </a:xfrm>
            <a:prstGeom prst="rect">
              <a:avLst/>
            </a:prstGeom>
            <a:grpFill/>
            <a:ln>
              <a:solidFill>
                <a:srgbClr val="E08E7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Coding</a:t>
              </a:r>
            </a:p>
          </p:txBody>
        </p:sp>
      </p:grpSp>
      <p:sp>
        <p:nvSpPr>
          <p:cNvPr id="74" name="Down Arrow 73"/>
          <p:cNvSpPr/>
          <p:nvPr/>
        </p:nvSpPr>
        <p:spPr bwMode="auto">
          <a:xfrm rot="11760000">
            <a:off x="6677025" y="2473325"/>
            <a:ext cx="304800" cy="392113"/>
          </a:xfrm>
          <a:prstGeom prst="downArrow">
            <a:avLst/>
          </a:prstGeom>
          <a:solidFill>
            <a:srgbClr val="C5E0DC"/>
          </a:solidFill>
          <a:ln>
            <a:solidFill>
              <a:srgbClr val="774E38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5" name="Down Arrow 74"/>
          <p:cNvSpPr/>
          <p:nvPr/>
        </p:nvSpPr>
        <p:spPr bwMode="auto">
          <a:xfrm rot="11760000">
            <a:off x="6372225" y="3387725"/>
            <a:ext cx="304800" cy="392113"/>
          </a:xfrm>
          <a:prstGeom prst="downArrow">
            <a:avLst/>
          </a:prstGeom>
          <a:solidFill>
            <a:srgbClr val="C5E0DC"/>
          </a:solidFill>
          <a:ln>
            <a:solidFill>
              <a:srgbClr val="774E38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6" name="Down Arrow 75"/>
          <p:cNvSpPr/>
          <p:nvPr/>
        </p:nvSpPr>
        <p:spPr bwMode="auto">
          <a:xfrm rot="11760000">
            <a:off x="6067425" y="4302125"/>
            <a:ext cx="304800" cy="392113"/>
          </a:xfrm>
          <a:prstGeom prst="downArrow">
            <a:avLst/>
          </a:prstGeom>
          <a:solidFill>
            <a:srgbClr val="C5E0DC"/>
          </a:solidFill>
          <a:ln>
            <a:solidFill>
              <a:srgbClr val="774E38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7" name="Down Arrow 76"/>
          <p:cNvSpPr/>
          <p:nvPr/>
        </p:nvSpPr>
        <p:spPr bwMode="auto">
          <a:xfrm rot="12180000">
            <a:off x="5610225" y="5368925"/>
            <a:ext cx="304800" cy="392113"/>
          </a:xfrm>
          <a:prstGeom prst="downArrow">
            <a:avLst/>
          </a:prstGeom>
          <a:solidFill>
            <a:srgbClr val="C5E0DC"/>
          </a:solidFill>
          <a:ln>
            <a:solidFill>
              <a:srgbClr val="774E38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8" name="Down Arrow 77"/>
          <p:cNvSpPr/>
          <p:nvPr/>
        </p:nvSpPr>
        <p:spPr bwMode="auto">
          <a:xfrm rot="20580000">
            <a:off x="2413000" y="2474913"/>
            <a:ext cx="303213" cy="392112"/>
          </a:xfrm>
          <a:prstGeom prst="downArrow">
            <a:avLst/>
          </a:prstGeom>
          <a:solidFill>
            <a:srgbClr val="C5E0DC"/>
          </a:solidFill>
          <a:ln>
            <a:solidFill>
              <a:srgbClr val="774E38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9" name="Down Arrow 78"/>
          <p:cNvSpPr/>
          <p:nvPr/>
        </p:nvSpPr>
        <p:spPr bwMode="auto">
          <a:xfrm rot="20580000">
            <a:off x="2717800" y="3389313"/>
            <a:ext cx="303213" cy="392112"/>
          </a:xfrm>
          <a:prstGeom prst="downArrow">
            <a:avLst/>
          </a:prstGeom>
          <a:solidFill>
            <a:srgbClr val="C5E0DC"/>
          </a:solidFill>
          <a:ln>
            <a:solidFill>
              <a:srgbClr val="774E38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0" name="Down Arrow 79"/>
          <p:cNvSpPr/>
          <p:nvPr/>
        </p:nvSpPr>
        <p:spPr bwMode="auto">
          <a:xfrm rot="20580000">
            <a:off x="3022600" y="4379913"/>
            <a:ext cx="303213" cy="392112"/>
          </a:xfrm>
          <a:prstGeom prst="downArrow">
            <a:avLst/>
          </a:prstGeom>
          <a:solidFill>
            <a:srgbClr val="C5E0DC"/>
          </a:solidFill>
          <a:ln>
            <a:solidFill>
              <a:srgbClr val="774E38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1" name="Down Arrow 80"/>
          <p:cNvSpPr/>
          <p:nvPr/>
        </p:nvSpPr>
        <p:spPr bwMode="auto">
          <a:xfrm rot="20580000">
            <a:off x="3403600" y="5370513"/>
            <a:ext cx="303213" cy="392112"/>
          </a:xfrm>
          <a:prstGeom prst="downArrow">
            <a:avLst/>
          </a:prstGeom>
          <a:solidFill>
            <a:srgbClr val="C5E0DC"/>
          </a:solidFill>
          <a:ln>
            <a:solidFill>
              <a:srgbClr val="774E38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2" name="Notched Right Arrow 81"/>
          <p:cNvSpPr/>
          <p:nvPr/>
        </p:nvSpPr>
        <p:spPr>
          <a:xfrm>
            <a:off x="4191000" y="2895600"/>
            <a:ext cx="990600" cy="381000"/>
          </a:xfrm>
          <a:prstGeom prst="notchedRightArrow">
            <a:avLst/>
          </a:prstGeom>
          <a:solidFill>
            <a:srgbClr val="C5E0DC"/>
          </a:solidFill>
          <a:ln>
            <a:solidFill>
              <a:srgbClr val="774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3" name="Notched Right Arrow 82"/>
          <p:cNvSpPr/>
          <p:nvPr/>
        </p:nvSpPr>
        <p:spPr>
          <a:xfrm>
            <a:off x="4343400" y="3886200"/>
            <a:ext cx="685800" cy="381000"/>
          </a:xfrm>
          <a:prstGeom prst="notchedRightArrow">
            <a:avLst/>
          </a:prstGeom>
          <a:solidFill>
            <a:srgbClr val="C5E0DC"/>
          </a:solidFill>
          <a:ln>
            <a:solidFill>
              <a:srgbClr val="774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4" name="Notched Right Arrow 83"/>
          <p:cNvSpPr/>
          <p:nvPr/>
        </p:nvSpPr>
        <p:spPr>
          <a:xfrm>
            <a:off x="4495800" y="4876800"/>
            <a:ext cx="381000" cy="381000"/>
          </a:xfrm>
          <a:prstGeom prst="notchedRightArrow">
            <a:avLst/>
          </a:prstGeom>
          <a:solidFill>
            <a:srgbClr val="C5E0DC"/>
          </a:solidFill>
          <a:ln>
            <a:solidFill>
              <a:srgbClr val="774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5" name="Notched Right Arrow 84"/>
          <p:cNvSpPr/>
          <p:nvPr/>
        </p:nvSpPr>
        <p:spPr>
          <a:xfrm>
            <a:off x="4038600" y="2057400"/>
            <a:ext cx="1295400" cy="381000"/>
          </a:xfrm>
          <a:prstGeom prst="notchedRightArrow">
            <a:avLst/>
          </a:prstGeom>
          <a:solidFill>
            <a:srgbClr val="C5E0DC"/>
          </a:solidFill>
          <a:ln>
            <a:solidFill>
              <a:srgbClr val="774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29173602"/>
              </p:ext>
            </p:extLst>
          </p:nvPr>
        </p:nvGraphicFramePr>
        <p:xfrm>
          <a:off x="1371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961959" cy="4516194"/>
          </a:xfrm>
          <a:prstGeom prst="rect">
            <a:avLst/>
          </a:prstGeom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723275"/>
              </p:ext>
            </p:extLst>
          </p:nvPr>
        </p:nvGraphicFramePr>
        <p:xfrm>
          <a:off x="1752600" y="2286000"/>
          <a:ext cx="6096000" cy="2611440"/>
        </p:xfrm>
        <a:graphic>
          <a:graphicData uri="http://schemas.openxmlformats.org/drawingml/2006/table">
            <a:tbl>
              <a:tblPr/>
              <a:tblGrid>
                <a:gridCol w="4191000"/>
                <a:gridCol w="19050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E3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test cases: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8E7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E3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passed cases: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8E7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E3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failed cases: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8E7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E3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Fixed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8E7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E3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untested cases: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8E7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Summary &amp; Lesson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Summary</a:t>
            </a:r>
          </a:p>
          <a:p>
            <a:pPr lvl="1"/>
            <a:r>
              <a:rPr lang="en-US" dirty="0" smtClean="0"/>
              <a:t>Finish project on time</a:t>
            </a:r>
            <a:endParaRPr lang="en-US" dirty="0"/>
          </a:p>
          <a:p>
            <a:pPr lvl="1"/>
            <a:r>
              <a:rPr lang="en-US" dirty="0" smtClean="0"/>
              <a:t>Develop the website </a:t>
            </a:r>
            <a:r>
              <a:rPr lang="en-US" dirty="0"/>
              <a:t>to </a:t>
            </a:r>
            <a:r>
              <a:rPr lang="en-US" dirty="0" smtClean="0"/>
              <a:t>perfect </a:t>
            </a:r>
            <a:r>
              <a:rPr lang="en-US" dirty="0"/>
              <a:t>the </a:t>
            </a:r>
            <a:r>
              <a:rPr lang="en-US" dirty="0" smtClean="0"/>
              <a:t>website in the feature</a:t>
            </a:r>
            <a:endParaRPr lang="en-US" dirty="0"/>
          </a:p>
          <a:p>
            <a:r>
              <a:rPr lang="en-US" b="1" dirty="0" smtClean="0"/>
              <a:t>Lesson learned</a:t>
            </a:r>
            <a:endParaRPr lang="en-US" b="1" dirty="0"/>
          </a:p>
          <a:p>
            <a:r>
              <a:rPr lang="en-US" sz="2600" dirty="0" smtClean="0"/>
              <a:t>Improve member skill and knowledge when working in group.</a:t>
            </a:r>
          </a:p>
          <a:p>
            <a:r>
              <a:rPr lang="en-US" sz="2600" dirty="0" smtClean="0"/>
              <a:t>Improve technical skill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Instructor : </a:t>
            </a:r>
            <a:r>
              <a:rPr lang="en-US" b="1" dirty="0" err="1" smtClean="0"/>
              <a:t>Trần</a:t>
            </a:r>
            <a:r>
              <a:rPr lang="en-US" b="1" dirty="0" smtClean="0"/>
              <a:t> </a:t>
            </a:r>
            <a:r>
              <a:rPr lang="en-US" b="1" dirty="0" err="1" smtClean="0"/>
              <a:t>Bình</a:t>
            </a:r>
            <a:r>
              <a:rPr lang="en-US" b="1" dirty="0" smtClean="0"/>
              <a:t> </a:t>
            </a:r>
            <a:r>
              <a:rPr lang="en-US" b="1" dirty="0" err="1" smtClean="0"/>
              <a:t>Dương</a:t>
            </a:r>
            <a:endParaRPr lang="en-US" b="1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Member: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Tùng</a:t>
            </a:r>
            <a:endParaRPr lang="en-US" dirty="0" smtClean="0"/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Thu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Nhung</a:t>
            </a:r>
            <a:endParaRPr lang="en-US" dirty="0" smtClean="0"/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Doãn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endParaRPr lang="en-US" dirty="0" smtClean="0"/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Đặng</a:t>
            </a:r>
            <a:r>
              <a:rPr lang="en-US" dirty="0" smtClean="0"/>
              <a:t> </a:t>
            </a:r>
            <a:r>
              <a:rPr lang="en-US" dirty="0" err="1" smtClean="0"/>
              <a:t>Xuân</a:t>
            </a:r>
            <a:r>
              <a:rPr lang="en-US" dirty="0" smtClean="0"/>
              <a:t> </a:t>
            </a:r>
            <a:r>
              <a:rPr lang="en-US" dirty="0" err="1" smtClean="0"/>
              <a:t>Linh</a:t>
            </a:r>
            <a:endParaRPr lang="en-US" dirty="0" smtClean="0"/>
          </a:p>
          <a:p>
            <a:pPr marL="6858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7924800" cy="648736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DEMO – Q&amp;A</a:t>
            </a:r>
            <a:endParaRPr lang="en-US" sz="6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490908" cy="4543380"/>
          </a:xfrm>
        </p:spPr>
        <p:txBody>
          <a:bodyPr>
            <a:normAutofit/>
          </a:bodyPr>
          <a:lstStyle/>
          <a:p>
            <a:r>
              <a:rPr lang="en-US" dirty="0" smtClean="0"/>
              <a:t>Kindergartens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Finding the kindergartens?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Developing a website </a:t>
            </a:r>
          </a:p>
          <a:p>
            <a:pPr marL="68580" indent="0">
              <a:buNone/>
            </a:pPr>
            <a:r>
              <a:rPr lang="en-US" dirty="0" smtClean="0"/>
              <a:t>provide information about </a:t>
            </a:r>
            <a:br>
              <a:rPr lang="en-US" dirty="0" smtClean="0"/>
            </a:br>
            <a:r>
              <a:rPr lang="en-US" dirty="0" smtClean="0"/>
              <a:t>kindergartens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sp>
        <p:nvSpPr>
          <p:cNvPr id="7" name="AutoShape 2" descr="data:image/jpeg;base64,/9j/4AAQSkZJRgABAQAAAQABAAD/2wCEAAkGBhQSEBUUEhQWFRUVFRgYFxcYGBoaGBwaGRgXGBgYGBoYHCYfFxwjHBUVIC8gJCgpLCwsFx4xNTAqNSYrLCkBCQoKDgwOGg8PGiwlHyUtLCkvKS8vLC8sLCwsNCwsLCksLCwtLCwsLCwsLCwsLCwsLCwsLCwsLCwsLCwsLCwsLP/AABEIALYBFQMBIgACEQEDEQH/xAAcAAABBAMBAAAAAAAAAAAAAAAGAAIEBQEDBwj/xABIEAACAQIEBAMECQICBwYHAAABAhEAAwQSITEFBkFREyJhMnGBkQcUI0JSobHB0WLwcuEWM1OCorLCFUNzkrPxJDRkdIOj0v/EABoBAAIDAQEAAAAAAAAAAAAAAAEDAAIEBQb/xAA1EQACAQMCBAMGBgAHAAAAAAABAgADESEEEhMxQVEiYZEFcaGxwfAUI2KB0eEVMkJDUrLx/9oADAMBAAIRAxEAPwAlXH4tPvE+8/zNbk5rxK+0ob4D9oo0ayDuAfgK0vwy2d0H6VJl4TDkYNW+evx2vkT+4qbh+dbB3zL8jUrG8rWriMvnTMCMyGGE9VJBg0O3vozcf6rH3fddtWrv5wpqZlgtQdYT2eP2H2uD46frUq21tvZKn3H+KBcXyJjVYm1cwrr0DLdtt7iylh+VRr3AOIWwCMMrmPN4eIUQZ+7nUSPlQvDdxzE6P4fYn9f1pZT6H4RXNf8AtjF2Vm5axduDEZBc+INtmkaVK4Zz49xsquGYfddGRv8AiAqXh325gzoIJ6j5H+axn9D8v4oWTnNx7VoH3H/3qRa53t/et3B6hSam4Q71MIswrNU9rmvDt94idpRx+1S7XE7TeywPuMfkYo3lriTppEVpW72DfKRWfHP4W+QH/VUJtDabIpty4F3qNf4h+FT79P5qC+J65WOu8iuZV1124dAXP36zQtGw3PgS2t4udpit64gnaDVTav8Aoda32jMEaGk0Nc5bac/CXekLXEslxPcU4XhUIXzMaA/rULimEvsPsrmXT3R6+yZNdIV1K3UXihSzYkCX1YLgdRQ6nBma0FvMxcfeW4w+ciJ+FS8Jhyi5WGf1Lax8qbclLrz7GKOH2nl3Es2xCgTOnoCf0rXa4grGBM+6P1puH0Onyn9NKdfw2boA3Qzr+lFCSPEMyMM4j2xHpB9aqsbxe4jGcqr0bKx/6hVwCY1A+f8AlWjG4VXTzrIXWB1jWPX3VWorEeE2MYjKD4hIyLdu2gy3CGPWAAROnSRVdawt23mvXn8VFU5VUljO0gGBpWjiPGb1vDurQl5Qu5hYfUMsL90grGmxqJw7jhfLhsQsC5bIbYEEk+Y6DL3A91OUlV2zI+0vfMlYXGuuEW9iI6AgQSZbKGEHzA6GIneh/mrHMjC5YuwGyGVIyls2QSIOYESCTtIo6bBrbs5YLAgBjOpGxY66CJJ7CaAePu2FxVu4wRc5dsqSyEQFkZyBJ8sxtmrKNOq1OIsvUc8PacywucfNm3aN4hi6MzFRHsn8PXeIGtBGJYX8Xc8AjL4gfLoNwAVXNuZY6CRAp+L4i18suUIADlBkkZvOMgPTUEDoJoes8Ta0vkMFDOYbiZBIMdgaez3mFjfE6Zb4m/iXPDVjF62pRS2VTkYXZPsKkwZO0UH3eM3SrW3YlBdBLA5SxUyMrdYjQbaGp3AefFTCNbuKozuZIIWQ4IYscpB+OutS+CcFw6hfJ45uNmN0MconzZVDmCddQTMxVrbuUYx3DnNOO5gu4dbSxbJKSQysY101SdxBg6/oFUzFcMvEqClt/s0YubhQsWBksBGvlA16AUqqdJSJuVjhqay4DGGGS61zy3GGh8s7/OnPxMgZWzZhvBM/l1qms491fODrBGvrWk4htdpPWqrtDXJOBIap22HMmEFziMiC0E7QSCP86dau3EaWLMsRlMb6az8O3Wh840gSN/f/ADUy7zIA5J9kKY1GpEa99/271mu24DpcmamdAPCc2EIFYMmeCogyoIn3jsag4YWw4ZrtxokBSSBudWA3PSprYjLhi438PNPvWZoYXHrO4n1Gv9zOtPCIL39/7xRqMpBHuhU922yxmj11Bp2HtppLBiAOv5xND2Fx6q05gQd+vy7dK228WoSCQ7SfMVUaEyNF7AgfClAiobMuBkGNYhD4TfpLZuB2/PE+bXuAfQdJrdbwY8LIZEqVaDrqIJE7HrVZiMUoChOgGYid+1R2xl3MMlwgT5gfNp6TTGC34nXlAh/2xgc/KasRyHOXJibqhbYQKyW3BKiA5JUEmdTrr6VA/wBBcSsxew7+UxNq5bObpOV2EfCiU8WgCDPvAqQvEDBkD0/mlGuipvbAk4QZrAXgdheA41Gi4EtjSHt3y3v8jIGojsZggUuz+rHU/Ktr3JMkzTDcHf8ASuBqdY1bAwO020qC089Yo93ypr2M2h2mY6f507xl7/nTTiV/uaxbgM3j7X6SRaFPJ/uJqJbxQ3ramJU/2RTkqra15UqZtb+9a3WcTGjfOtKuD1/Q1kp7vlT6dRkO5DKFQRYydSiodq6V2gjtUO9zEyMQ9kmOqmRHeu7p9UtYW5HtMVRNmektytPS8RvrVPa4/wCIua1ZuMOpML8F18x9Kk2OM2X9m6k9iQCPeDBmtYcE2Bidwlst4Go2NxjqyBEzAyWYmAFH4fxOei9YOtYAnaPhWSdIOo9atDKtrpv4gHPdsiwykqcmS4GUxmB1HX+xUp+EW3vJfIkhQu4ywASCRHmgnT31G4xw17stbuZTHsOAbZI2zaFoHb1qk4dzCMNIvC41xXyOqR4SlmYqFzHYKJHv60ZQm3OGWKsq6MriVIIYdx1Fcf8ApL4ybuLWyhthbRyxJaZCyCI8kRt3Hy6VxrmuxhiFclmafKgzNppt0+PY1z/mS/h8Rf8AFt2irGC7MfaIAA0EjTKPedabToNVwsy6vU06S5Oe0DMDh72bPLuNyw0OwmDrIG3wpnGeGOLLllyeIylNRBVvMCv4tND2k0TT26bVr43hGxVkAMMyAwp21k/CSSZ9adV9nsq3U3nMoa9XezC0Gjg2e3bTIYAUHLox19ok9ego55Xw31TMb6PbzMHRwSwRCGGwEZyTsR2kaVR8oYtrAcup8RISCdZIeYP4dpYwABvtVi2K+rhg163cUQ5XOhm4xB2tuWcBgdup1rGosczqKOsNW4vbw9m1Ki5nQEP5ASIB1zHUySdNNaVB9/mLB5Las6HIuUMUbXqQFAOSJ2nqKzTrCXJaEZs01rNWPgVTcDe83ieO9tiGiLaMFQyZTOSfEgZdYGs1jl9t482Kh4/hK3QA86GdI7bGemx96iri6CBJAGse0o17a/GsmxoDG4qtrywVkO4SfxfKnC7gYtlTC6kDzQtsagbTArkB5lsEKwvXbcWxb1Rt0E5/s3OsMN5G9di5gtzwzED/AOmuf+ma83jS2o09p/8Aktmi4B5x4dhynScA93EotzDYgOg8rSGGZlLE7rpIZR8BUyzgcWgbzIxgZZOmbMsnYQCub4z6VH+iqzOBb/x3/wCVKMRZGskD30vYJOKeVh6QcwjYvxAGQBCTLTJAho0B11y/n8Nf/auLUjNZYxEhZ1ldRrMQZ1npV9inhCyEggaEfzW61ZJVSTJIBmesa1NhtcHEHFAaxQcvvrKJeY7oTM1pwZYRBnRQR93WZjtoddKtcDxG9eC5EVc2nnLDbSfKDpINc25t4c3/AGjcFvxC7FIVGYH2F6A+lWXI4vpxdbdx7gVM+ZWckAx5ZBPcj50qppkrAB8y61tmVFoQvzDixjb+F8KxNlUbMGcznAO5jv2rF3jOPB0sJHpr/wBdRuaMY1njMqdLkBgdQwW3IB671Fs8/wCHs4ex9ZuFr1xcxCLJALNBIEAaAab0p/ZtIHAjKXtFsiwPr3M33+ZccN7cf/jP+dQMRzjiRMkqenkA/alzhxx79uza4feGa9mZmUwVRQNCd1JLe/SKicq8zXrSX7eNdnayAVOpJBDHLmAP4dCe9LGhpdhNv45gu40/v0lRw3m3HG89w4m6US4UKz5du0RRThOfbsgFgx7FBP5RQpY4jfsYe/iYXxLt8NESB4gj5idPdWrh/IN1rbXvEuC9BdSJGoGaS24noadqNJQIBYAY7Rej1D+MFL2P8Q+/09cf9xmPpmH7GpuD5zY6/V7w/wAMn/pE1uw+BxIRJujMQpaR6LmA075tfWsEYoAk+GYPcjTWfcdu9ZP8Op9BGHWIeSj1P8Tbh/pBtteayRfR0UMwe2NjEdSevarzA8ftvILiCPvDKPzrmGIwaYm873EV/Ee2NH6KqDytuJ6xU/k7kDD37jrcXEIA12GW8wWFuFQJ7gR74rSPZi0yrhiOU534s1CygCdBuhGCqtxILSxDD5AT607F4BWtwmSREeySR1EmYJ2n1+Nc3tcqWCzAXsZbgx5rsTJIAGZdTpUhuTQNRisUI/rQ/wDRTX03EYMX69pQ12ReGVFvf/UOLPDRcM2nNsgnMoAQpA2YD2vRutSsFh8UVnOy6bPlJ+QoB5DwV5cQ7nEXTlcIFYKVZciE5tJBDExHaum3eH3CxK3SASDHbTb3dfjW5r3tEUtpUnr+/wDUj3MTiUnMiPAkxI21PQ1G4lx8W0+1Qa7AENJgN94D5japDYEI2XMqS8IPN95QSBDT3Pwql4tw6/ijcS9byhBcNnK4DOQIBB1CZoXRp3plOwI38oKgcqQhz0vBninEzfuG40CQBHoO/c1DLjuKk8O+j2/fsl/rVy02dgAVR1IDEfdgiIiesVU3+QMdbxa2vraXM9l7o0YABGRYK9znHyNdYauknhAM4P8Ahlesd5cEn3/xJZujvTrGJCtIrZhvoxxFzMRjVGViphHIkRP3hsSRTbn0XXBcto2LJL5grBD5cozExn80zFXOsQXFjKj2Uws28ektuH8QCPmWGB0ZTGo6jXb+5o54bdtXkDWxp1BKgg9iK5ZxHkHEYazcdcYxNsKQDbBVszhRGZiRuaPOXODNhULG6bpcLOZcoETEAH1/KsdZ0qDcLgzp0KVbTtsYgjnj7+sIsievuOke7++lKo1+0rtmKoTAGqTtPc+tKuea1MYJnS2v0E0C1UPDcPFpLgUu2d2fpoXIkLtppOvfc1a+HWPDquYAOso8dwZSgQXIbMWE6yTO46jeKk2rAVQuYMVEf2OlTnsAmSBI2Mf33Na0wgUkgb70LCEk229I7jH/AMhf/wDt7v8A6bV5ttGbYJ/2j9/9mlenbtpWw7q/slGDf4SpzflNc2wXL/CX8NURvtLgCDM4MspOaM05YWJ11igwvLhSRcDEx9ECzgrnpfP527dGOIKBoJUMQIBMHrVJhL+FwVq9awRtm4jS1p70ENlG+cz7I2600cTtYpEu3C1s+T2GBGRzoW7GZEb6UioNyGxt8IAdrC4vLvE4NTaZZhv0kaUsLhWVQE003NP4neC4cMh3gKTudNz66VXcM4czWnu3ncjXKJjbcn46adq42oavUY0Q2AL/AGZ0aVKmBxiM8vsSy+psDMie/X50K8x8ipcVnsolq/OYOJALdzHsk/iAqz5msnCWbt+3euyiyLcgpOoEgqSdid62cr8zrjrHiKpQgwyMQTqAymRpBB+YI6VmajX0n5in4/OMDrUwZz7iVvFpisEuI+1vXFueIV805RlnQDZY6UNcR5bm3ae0rNcvKsBQSSxJGUdj7O3eu0GExaXIhra6GQDlLeZQCdZyj5Cqj64uEtC0jEhbjjMVnzMFIUlGEHLPv+FdnS678QoD4PXEy/hBRYsgvccvO/8Acq+XPo7xWGwX2qJefNKW1acqPlLrJgN5kRoB3zama1XeV7oRrjYdkzHK4kExOhgGRqzH0oqw/PSWbNpHYOT5Q0GZ13EnXpE1r4zzYu1xwmVczDzzBjIYy6jWN4mtO6iz4J9DA/FSntI+Ighwnl84mybFxDaPiDy5ZPk80J0Jol4Ry61snxLpNkHQLmDFBOWSDKrtJER3qA/FiXF+2S+4XKDLjU7HYgg7ED9KscPzFdYQLVxgwVQRttI6gj2x16CqVmG5QRi1xGadcPY5vY3+kmY2xhbLZRdWzcgMD4jagiRmVjDT6/lWbfFrLW2m4mcBgYbQmNCvodPnWu5zYvjrav4dPEjKxENDAaAFhMbbnrUjGY+3ctOq2rakqRmhdJG+g6DX4VSrrKdM2Y/AyDQ8jY58xOf8CUuto5dfFGk/1W9vfFG/KXFGV2AsOy5rhBXck3HZt9IAjv1obwdtSwKTlN3TMoTeCNJOkAa6UQ8rDJaBBAIa+Sw1bKhYlY3EiYPr3rpu42KeuP4nCoqeMy9LmDvO/BFxos3QbgCFichBhcyhnHXMDlj31X4Hm+4XVc6MGuFNVOYqIG4PtanWrjhvNdnEWltWzLrbuLcUgjL9paYZdYK9J9KAeB2HD2pVhN26TKkeomfSoAN1rR9YEUwb9DOgcO4Hi/GtXlxK4ewbqxbIk3vZmRGgKggTU7mnjZt8TayAmXwkIkGcx6SpHT9KtreKt3bFkpq1gKQslZIygjX2vn0oJ5y4BjLvFTeFhyhFgZk8ygpEwR7vzqORvtKqh4P7Yl1yzx58RjjaKibOQyHcg5rbNHmJiJ099FGP4i1qzfvXW8qKWWBqPN1EwTsInvQN9HHDrtnG3GvWntZ1t5cyt5itqDE9u9G/GOLGwScocESBOUT1lyMoEAmg7AAQ01yff9BBXB/SQmGAR5YHOQAq6HMSdc8mZ2O1W+E40b2KtYhV8rYFmA6w95Y67+XvVXe5k8CxaC2wzEAEFTEBs0z112+PSqDnDi96/iLPguyZrRTyFkz5mlUge1vsJ9YrOuqDOyi/X4TWmicUkY4Bt/MMcFzN4aEDIXLsxUk/eb0+PyFYv8yM122T4aMCwXMSFJYQBqRrpQ3bUgxuRA/ICqjmG9dVlt3UtujCdJBGvQkyD61vdwtz1nCouzkL/pFrw/4zxG61tlc2spZIyhsxi4u8uQIipl3imI82VrOnsyp116/aaaVzzEYKyMObtl7uZSy5GcEQbblTsD0HxFAt/izi4EzuTpPm29Kw09QaieHznZrac0qxB7D6zu78RxWkXLExqMh39D4uorNcQt4y4wkM5/3vnSq/GIitpnp3LTStVjc0Wvwv8h/Nan5rt/gf8qvtMPGpjrLVhUTGXiqMVGZgpIXaSBoPSTVa3NanZP8AiH8VW4/mth7KL8W/gVUgiQVU53hLw3Es2Ctm+AHuW/OBoAWBkCffQTxXl9sLYR7BN23JIdLauVBAKsdZIkDzLpptR1wMhsJZOUAFAY3A301rYmD8MfZAKB90aL20A0XbppSim6xPSbErsikKcGcbxvLz3L5OIa7cu34iLSLOQAENlYhduoHTWrbFcKAtxZw7WVWCZUZPbygySTpmbptPaj/H4AXCHQ5XWZUjQzuCOmw9DQfc5nd8yFVOhBKiRlBmCD8aW5ubGLNQoBYyxXETh0t5lbwyZKmRqAe3STVbxn6Q7OGVbF26oJtocq22YqrQRmIOhI17wZincT5jDYRygXNbQKqrtmcC2g3/ABZRQOvIVos5uMbl0MFKs5BkKBMicxY7Sa59BVWrUZvID0m4BqtNNvmfjDnnzmGcB4tpM6uyXFIJIYABgNtomfcaFPoj5vZ77YZlUKyMykbyrTl16BWMe6iKzwXEJgrOH8KVtKwOnRkcE6nX2/1rmX0eoy8TsuJKhwjn/wAVWQT8a26mmHoOD2v6CZqb+JfL+bTuycVspfNu6yg3EAUH72ryNfhQbxDEFsPduIBl8W4yudSWXykb7DUD/KtXNl1/r+Fy7FrYPpNyQf8Ahj40UW+GMB4eTLbN26IB2nU++Zn41l0CXVB+n5x9Z9uf1D4ES05S4WF4XaFxQzMhdswnViW1kdNPlVRzpw+3cRVZBqQk+hIMT0EqD8BU/DlQrQYZHg7z0geuhqh43ijcthg5IkHeQPn7tq7FFFNSynkBObrKjKCWHWQcFgbOH8j3fDQEw7sBlLKYUExpuKJeD3reVlFyIu2hup0Atx8Nq5/zbfNzDgtBJudoGisNqEuP2Cca4gERbmdtLSD9qpqU/OXyB+ktoqn5TH9UMea+MWsJjPGdjcQ3ni0oGYhSVeXY+XrsNJEbVccB5hweMS4bD3VuJaJNu7EmRBgqIYCe491U1nk1Das3LrAZ7RhSCcoZs2oA0lSNai8I4FaweNtKC2a7YuhQp8uz5mZjvoAAoH6a8+stJwcZAnXptX8LM2OVvLpCm9JveUEgXV3g7KBqF3HlPw9ahY7jv1XAsQoN2741u0MuWWuysyYzQCTA12qPzBjGcumHzZneEC+1mVkt6R6l9ah3sZfsXMAHtWrtu+ql2dc/mzQyrBEPlKn49hXXcJYX6ATzVEVOKxXuZSWME2Be1eClVvQHZtFKm4cwUkwYUW206zVxx/6ycRZa3nWyXBfRoIgCTIhhBYfE10bmXlrCjDsMgQnyoyiSrdIDSI0102Jqm4bwu0mDBxFxTeyOMpP3xmYeHB1GWDEdOm1RNt+sdW3svTAI/vlOY2GQlspKksZysV6n8JFW/CePYvDGbF4sOqXfOp+eoPqDQHjj4V+5lJC5zl906de1F/KeW46eI4RCRmZtNP5IpJwZRwyC6nE6NwXmx73h3rtk2mysoBzZWkgZ1JE5Trr6VK41jhicFdGptlsjMoY6DIdtD1GkjY+6rC1hl8Z/COgtTElhrOgkws76aaHSg1sZh1a7aQg3CwLZc6AHNbBUoSQ3sg5huSdKVWPT3fSPphrEjz+EJuFgQQR92188kn82qt4bglucRt3DqLNnEXB/ia8VU/AE/KrPhTJkJmFfIF11jw0BI6zOatHCwFxGJ/pw6g+mtwx/fauZoE3aiox+8zoaiptpIo7D/r/cG7eOt27ga6Sq5o0BYydgAAetVvHMU9zE21uWwgdWFuGDTlIJDwBlbUaCffU7HYE3MDiyi57ir5FEzIIkqBqSBJ+FDuJxN0cTwSXXZwWtErpKm4BIMaz5hM1167MCSOWZxtHp0bTm/M8oZc74Y+FkyswIjKoJYgAA5QN92rkmL4XeF9nFi8qm4xWbbDSSRvtoNq7hx20zXbYUa6nr31Ej0mgHH8cPELwtqjWTZDOA5L5lDZdV0ymT66Vz/Z1+Ap9/znU1J/NYdABn9oLcMwV1FbNavSW2yt2Gv99qxRicfctRHiLPQIhPfXPPVm270q1k55TMXA6idiXltOy6+gp45fT+n/yirLxqz41O3S/DXtKxeAIP/YUrnALZ3n5VZ+NWp7hO1C8Oxe0xh7YRQi7DStk1Ecz1NamxeQxqZoXhkfjvFrVtStwHzL0E6SBE6d647zHzKlk5ioYmQugBKzsSI201ntXXOYcMl/C3AQDmQievp67xXA+N8tXrigpbdiCQCFOVhPQx6Ulst4uUalAVVJByOkOOA8y4TE2LNrLcAN9fHOU+RbVt3sFcs+XOqjXqDpqKJsHwS2MT41pmdlXMcy5FHYsSRBiSAZ6Gg36OsAMDau/WUYG+AoGpmJYbD7o1n+oUWYfjoGHuAsk3rX2TOyhDIImZ3Eaj+n1qjFCfLvNdNWRLE/tCG1zMihvFdRBOVVMnKB1PfftXnPhvFfAxFzLOY3UyEbSl9Wk9xCn51098eiEBLaOVEFyc4dtixJ0I/pgCe8Vo5f4Hh7mJY+FaDMssDblJDZgQCCFJ02ijxvCdwvOcjq9U0wcj6fWTuNIWx6iDpbtnbT/XL1jQiZq4fmO4bqgWbmXxM3sts8AkGI8oAM7Cq7ihu/W/KyBQqzmUEhoBBEjQaDbrVubSZDqGIUlYBAnqCVaRv2rNplqKiMFxtHL3TTUZGbbuzu+RMpr2IYYxLVn2XdTH9Igk+mgNC2HwL2LeIFkEFgjaD2SHbf4FpokTHqLlq6bTKVUqCHgEDoZknSnDEYdLbuXNsEwWaCpGoiBE6lvjQR2WqTYj7PabNSq1KXcY+YvBLi5P1G2Xbzm45n/dYjTY9NKZxTgbvxO1bII8VVnb2BGZ/gJqxu4SzcTDK1xjbN4kEWzmcayAFJC6dSY/SpPHL6DGrfsgh1Q+1J9uZEHaBERWvU1CHU/p+JtM3s6jxQ1NbZJ9AZ0oYbCwEdczKAyqA2ZViFAIiBHc++tPF1R8P9ijW/CBBUiPJkIG0hxOXr3oI4ZzCLdt7129c+yAJBGc5dFAWI02EH50Ocz/AErG/wCGtjxbaIzS2YoXBiAVTyiCJ1J3paE1FKqOlrw1UelW21cWN5ZccwL3CcTh2Kiyz6D2iLrKNNOhBmncOxtxjYWwxJwy5jJgFwC7mdgFXQTsB61e8m8dtY7DZHRiz28txtBmImMxGzSN+pih7iGE+qPiCUZl+p5cg0y3nt288n3oZHbStoqggty5DMzvpiAoOckkjrc4mrnv6QGxd2yMOqW0QF8zAlw50OumgECKEU4/dv4m0HYvkcR0A11IH71fYDkXxbK3/GIYjOUOm+pgRAB7VV2ltG/b8KFUGWk+YmJ1BA69qrScMbAy+op7ENxbB9Jf8q8l2sWpe8SQlxCV6MuWW9dZA07Vd8Q5Wsrc+yCsBP8ArFLBGWNCEIDBsygdIBrfynkRRDkrk18sLmkKApiTIAM+oq6ucMN/PfUsiWwAQsqzZdzJGgAY/KufXaquoZQcW5RekCVAu7vInB+JP9XzFPDa5HktozKqW2ZCAJ0VmGk6wKqcT9VFzM95rdweZx4OXNAgZmJmAFjTeDVg2FYhVW+ioLeQeIz6gOSQY1JCuF9+apfGeG2Hwl457beQJOWDJ0AQycukxoa6YKkAHniZ1R+IRTv1HrznMedcKzXVv22Y20CqBJWAumZexaJ06mujqbbi42ZgYXQsCQQuzELM60NcUvZ08FFhARA7GZAoi4ZwhGs4rENmzeOTvpolrcddSasihWsBNntDRGnRVyemffaDeP4v4OUF3t5tZysFMkiMwEdNq2YvDNicjWyiYi0y3BcgnPlUKskGZgJqOw0NEfHOWbN7DNaD3JZdPNKh9wSD6xXPeX+Jm3lt3DluKWA1jYlSs9xrSqiOviIxOMoWiAabX7iHOJ5gF1rS3bZDL7duY1zKrCdO23v99DuPOG8RvBdyF8wIgbzntTAzakEE6Aira5xFCFfIGuCFdWAOcbBv8a6a6SPdVFaW4Ljvo7HUKWyiBJyDOfL86pQ4QQLa1vrNC1S5azXJ72HISPasrek53WOh82/aaVSruMukyyJaJVTlYuTBEgnKpGx70q2fh16GYt9X/iPv9p21MQFXVix9FgnboKzh8SWUHIyk7gxI98Gtqp6VnLWWdm0xmP4fmaRJ7Cs1kULmS00sCa0vh3PUfKps1h3gSYAG5NSSwlO3C3LSXiQQR0PwjfShnHcQyFrS3w+VogCMohYUmddc2orPMvNty+zWMErPp5mQEmNtI2Hr1oKxfAr1k/ahkdhrIJgGRJjWdazVcraJSt4wFGO8vmxuUghp11g9qoC1qymWyqBZY3LkktJZiVEaZfZEDeBINPz6wuw0HwrnvGeLvccrOVFJAUHsdz3NLo0txM0VWbbtXr18pecU5oZdEOQdIgn8638qc730urbRGvMzeUT5iT01G36UH4TCPeuLbtqzu5Cqo1JJ2AruPK/0NrZsK126wxJ1YqFKL/QAd46nSTtpW0qFW1olKKLyFpX8xDFEm5byLLpaeMr+djlUDNBYetV1zhPEifMMQuvSysaeqgzV1xTgzi3IuHyYu1ajXU5zDxMT86Jf9HMYp8t+Y7kfKWQ/P8qtUJpAKnIYiqVLjXLEX55958oDWFx9s/aLcdRMfZ/woipa4oZYNnc6g2iNWEn7vU/OjA8M4h/te+v2fwO35UhheIz7Y/8A19/T+9qz8Zz39I78DbkwHuNpy/E8+WbRVBZJKZtJACmSO07D86bw23iMe7XcPnYZgGQrnC+Xq2hG2goH4ux8e6Dv4rz3kMQda6J9EXAcU6XblpjbVwupMBoYgx5Ttrr61prnctyJbTK1Fvy2I87mbb2GazdNu8hAIyup6o41/Iz8KG+Kcy3ra/Ublu2bdtDatwsSCcy3TMgsfa0jU107mTku8LRvG54rINR1yD9xqfd7qGMRycMTYz3ABcVYSdCy7gH9q51N+EbMMT0eoQaukrqRuGDIHAOB3+HXVu50uYe4oFzKxkZtdo6GPMNK6Dw7B3zbuBMro4LEXEMt5csKwbzyFAn16bUKcl4lfDbB4kTuEzaEA9JO0Gj65i0wFrD22ZyvsTp5oUksGzAAaSaarszHd9+cw1aSqijN/vHrBfCZzabLaVntgHKUEME65t/KJkRIigUcMK3yx+zCycjXFbUgwAWAMSes0Z4j6X8DbxLhLDnzZTeVsynUZmCkidAYPWKp8Py6+KLuLy3LjlnTRgp1neNBB/Siv5AuesVWVdW1r4A8vnG8kpcVL4e4WXwyyAoZBBBPmIjc7AxvXVeGWwOGs3+0RiPXNoP2oM5Z4Pft4FjcGVwzwoPsiBAIiJ30rouFwK/VktvBXIo1MDQCNemoFFF31WfymLZw2A7SnwvC0t51cZofy76A27ZIges1o49hFuWGS0q55SOkQ4JbzaaLmqfx45CSpBzMsieuQjYA9FWqQcYxCny2RcWQDLFTHUiR+UU51ZTuBHulBUzszMYHkxHEuzAiM2XUEidQT02HwrFshcFeVdjiHA7wLioJ9YWrjh90m3et2wVZQcggHp90T74FCgYomTOxGfMQyAGSxY9B16VfTuzN4j1ldVVfginfABH0howWNh8hXAfpGXLi3cRD3bsAbjK5HyP7GusniZP/AHifp+9UWG4ZavIWu2rdwl3OsE6udtDpVxkG8TuAIxADg3MGWypukmbmQHsAFJk/735UUXLbCQykqCBmOxkEiDuDoaIMFyThbhZbmGAtiCinuR5j5TImBRHh+B2FRkCDKwgySTtG5JI+EUqoi9Ig6cObjHP+pz+zxG5a0VvKdp1+HpvSqyx3LV+05CA3FPssBJj+odG/X9FSbsJkKVFNrTrINZmminaU+dyOW4O1ML+lZ0qLxLiduwma4wA6dz7h1oQFgBcx9/EKilmMAakmub8184PfJtWZCbabt7/StfMPMj4psolUnRf3PrVXYw4H7mks/QTk6jVbsLy+cLeUMXZwmCL3GIuXHY+VZJA0VR6b9RqaGuauYbeOuItpbyXhIE2zlYb65C2WNfN2NOt23vMttATpCj07nsNd6u8RyTAt5b5t5HS5cKqPPkYMATuEEbddz0pYJItNWlqs+APCB8YJYThGIETabWNRBH5fvXMnwrXL5S2CzNcIVQJJJYwAK9S3vDuWrpsOjwreywMEgnWNq5fwbksWHW+jhHIzAkwRmGw+BitFJdoJmx2ANoT/AEcfR2uAti7dhsUw1O4tg/cTue7ddhpubWSRu066eWI9NzPvoRscYcaZs/8AhBP6CKnWuNXTtbb4wo/mib9ZN4lVxAzbb14la/5jR7nrn9vDPeBXMFAxKXTpJlCTlG2hog8W651fKOgXc/E1fUuQ1gInRqClybf+mXGL4jbtCXYChzi/NjeGzWFYhFLM4BgACZLRAHuqcuDt7soc931/I6VF5qx8YO6AYzAII/qZVj5E1nRHqMATb3TaatOkCwF/fPNGNvF7jsd2Yk+8ma7d9GHMVxMKqlC6IoAKrovmYwconXXftXIMdgj9dZFGb7Tb0mf0rsX0U4YpfxhBhfsgF/8AOwPwkj41rrUSUJvaxmelWUMLi9xDZeP+J5batmPcf5aUO858q3WAu2iXyrDWxuPVI9oem9GQuGno+orAaO7/ADG86FLVcJgyCcNuXM0Z5JX2W2dT7+vuNX6K2IwrlWh7a5Y0ytscwUxkf1ET66Vb8v8AKtnFYZ2eVfxrsOu+rE6jZhr1qh4zwa/gWgkFH0DgeUx0I+6fT9aXUptRadenqKGuTw4btBXlrgFkWma4LZaSCXaIgjyhQJmBv6mjHAXbtgC3bLm0CFsdSwI69SBtA/aod1cPiIe4BauyJuL5AQNPtDOUn+qAdetW+DxJW6gRWY27RIK9OxGslokAaz6TQLhzk85nNLgqRtyJb8o8wnK5FnxnvhXYF1RFRV8NQSQZZitwxER1q0s4bhuNuC21s27wBItksh8u7DKTauxMzrVNw7hwtXGvW2Bs4hpAXYSssAegzZzEAiTQ/wAzc62MFcNvBWR9atyhcjNAYRo7MS2pBgaysGK2UmO7Z0E5VUC2/qZecyWLGDy2bFx710lc1slWMCQpzRo2/lmqrEPiHtMFw99XynIegboT8aFOCtdVczG4JgsSAJO5OaZrunDPNZtsSGJtqZ7yBrWtyQBYzmIgZyCIJcEa8LzmbkRbAzCJ0ltSO5NTMTwN2YecaNMldT8ZonbCg7gH4VjwBWbxb9007F2bINPy2re2c3p0+Q0p9vgYUQoAHYCBREbIpeFRzJtEoPqLjYVpc3V6fKibwq1taBo2ldogu/FXXdG+ApUSNaHalUtBt85J8So3EOKLZtl3Og+ZPQCpLCgrnPiCuy2x9yWb4wAY+dBiQJWvU4aFhI/EOfrrSLShB0J1b+KHsReuXWzXGLH11PwFOQA7EVhn6LoO9ZSxPOcN6rv/AJjMLaga6fqa34TCNecIo/gepqMVq74LbfJ5VIB1OmpoKu4y9ClxW8oQ8MwdvDrCmSfabqf4HpW+5ix3NQrWBfrW9eGEjetAAE7arYWAkTFOFuB0HmIZSw0MESJI1IkVtsYC2oGVFHuFZv8ACnEQM2okT06xNS7OBaPNoe1LFw5M0HxUwOovNRtilk9PzqWuCrYMNV7xe2D/AAu8oL+YDznQ1PN78KufcpA/OBUs8JTcDKZkldD+W9YbDXF9lwfRwP1WP0pjuGN4qnTKLtkQeIdlA/xH/wDkfvQ/zpeNu3aFx1hroMRHsqx6nvFFfjsPbtn3r5h8tD+VCH0m3w2CGRhKXUJBGsHMNmHcimUTtcG0FRQylSecCuGWlOKNwiJmCaMuRuIEXb6oA85WIzAGBIkd99q5dZu3GzQVEf0ijn6Lr2W/czeYlNAAJ0YbRtW+pV3UitvOZhR21A9+wnSxxYAedHT1Kkj5rIqTheII+qOre4gn4gbVDNy6fZUL6sZ/IfzUfEcJ8T/WkP7lC/IwWHzrlYm65jORW/8AhJ73HP51bcWwCYiw9p9mGhjZvut8D+9Q+H4VMPbFu2pVASQJLb76kmpiXwdjUqneSZahela3MTlGGweW+bN7yjMUcdu8T3/cUUWLttne35GVBOrZSA0KCs6EjJp7vWpfOPLfjDxrQ+0UagffA7f1D8xpQZwrjT2CQNVOhBE/Ketc5l2tmenYDW0t6HPbzhLhhbW87WhlFwy0E5ZEksBsPaOtcswgW7jwykiCWUgSSSYURrOp2iuk4/G2b9t3tFkuGxdVl1iTbOUgbTIidNzXLeV1+0JYDUAa+h/LpXQ0u0sSPKcHXh0QBueYcYThd18Qlp585ULKqCF2g5fjoYNdns2QihVEBQFA7ACAPyrh3BOOnC4oMqK4QTlJIEkEEyOuprqfLnO9nFnJBt3PwkyD/hPX3U6tVUNtmXTaOpwzVAxCGkayaazVW8NpisTWZNYNGCNz02aca1s1SCIms03PSowTbmnYVX8U4DaxAHiKJGzAkMD3VhqKmePTjc02qtoTYwLxH0ctJNu/Ppdthv8AjtlW+c02z9H92fPftqOyWyx+btA+VGwJpQe9VKCKNCmTcrByxyLZHtPdc+rAD5Ioq9t4MKIA0H9/GpIpuahtjVVV5CM8MUxrdbmemsDFS0veayKyBWAIpZaFpLxAUopRpTQTQtJM5dKxkp2U1iKkk1sKo+cOAPi8K1pMqtmUgt/SZPQ9Kv8AKa1YrNkbJ7UaTtU3FcwhQ2Jw3D8sYhSxEMpYrmjqBMR29fWi/k7kbErct4hrotqDOVZzMJ1U6AAH1mizh2AC2QGA1d229wq9wqwij0oU9XUY7TGVdPTUXHeY8OsG1UiKwaMXIr26i3rfpViy1rKUJJUG6w6n9f1of41wNLxLCEuHqBAb/EO/qPzouv4ENVNjeEOPZoFQ3OXpVqlFtyGAeJ4beszKmNpGq/MVXHDoxBcH/EphvmN/jRRjsXftT5T+dDNzH+JcbQKeoH60hqZTxKZ3tLrl1J4VVRn0MJOJcPD4ULYWVtsGckDMxZQcwPUARPw7VRYOy6urIDKkH++1SsJjsqarm3AknTY9N9DtWm7i2bSYHYaD5fzWYses6NKjsG0AWnYuCcQ8bD27k6kQ0fiUlW/MT8amEUHfR1jwthkcx9pKTt5hqAfetGOauhSa6ieW1dLh1WUcrzJrE0iabTpkiNMNOg0wg0RKmNmlSpVIJhVrZNIJ1NZimkSsYSaU1sy1h0oWkjFas56YDWwJ60LQ3imsTWWFIDtVbS14xlrAra1YCVLSRmesW9a3C1WctUtLCMSzFOCxWRWaFoZquLWhlNSjTYBoESSrxh1A/vWBVhbXQUy5w0MZnQ9I7djUi1hwogUpUO8mOZgUAiCUilPzVlXp1om81gUglbTWIqWkmg2q1shO1SQtIJQtJK29w4P7Qn4UN8T5BUvntCDBB26+hjt3FG4FIrU2XwZdHKMGXmJyxuWbiFkcFAx0JR9xP4QynQnrVxwzkcmCdvxMP+VOn+9R0CaeDNKGnW83P7SrMLcpW4Pglq1qFzMPvNqfh+H4RU0MDvW6KayTWgACc5mLG5mCKwVpoFPANGVjSawWrLGmE1IJmKVMpUbSRyTNbHGlKlVxKR0RS6UqVWkmtgKwtKlQhjjWAaVKqmCbEalWaVSGZikBWaVC0sDGmmmaVKpaSYdetJF70qVVMM2C3TorFKhLRrrTYpUqEkRWKdNKlUkmCayT1rNKoJJiaar0qVWEEdTjSpVIZisMaVKpBGk0wvWKVSVMUU1hFKlVoI2KVKlRk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a9.vietbao.vn/images/vi975/giao-duc/75276273-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59444"/>
            <a:ext cx="3467100" cy="22809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21" y="1143000"/>
            <a:ext cx="3187700" cy="19466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21" y="3886200"/>
            <a:ext cx="3187700" cy="23335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Literature Review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16" y="4820991"/>
            <a:ext cx="5486401" cy="107156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17" y="1828800"/>
            <a:ext cx="5486401" cy="9620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17" y="3352800"/>
            <a:ext cx="5486401" cy="990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2057400" cy="481012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Dihoc.vn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352800"/>
            <a:ext cx="218296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 2" pitchFamily="18" charset="2"/>
              <a:buChar char=""/>
              <a:defRPr sz="2200" kern="120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 2" pitchFamily="18" charset="2"/>
              <a:buChar char=""/>
              <a:defRPr sz="2000" kern="120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" pitchFamily="2" charset="2"/>
              <a:buChar char="v"/>
              <a:defRPr sz="1800" kern="120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 2" pitchFamily="18" charset="2"/>
              <a:buChar char=""/>
              <a:defRPr sz="1600" kern="1200" baseline="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Mamnon.com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810259"/>
            <a:ext cx="2057400" cy="48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 2" pitchFamily="18" charset="2"/>
              <a:buChar char=""/>
              <a:defRPr sz="2200" kern="120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 2" pitchFamily="18" charset="2"/>
              <a:buChar char=""/>
              <a:defRPr sz="2000" kern="120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" pitchFamily="2" charset="2"/>
              <a:buChar char="v"/>
              <a:defRPr sz="1800" kern="120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rgbClr val="E08E79"/>
              </a:buClr>
              <a:buSzPct val="76000"/>
              <a:buFont typeface="Wingdings 2" pitchFamily="18" charset="2"/>
              <a:buChar char=""/>
              <a:defRPr sz="1600" kern="1200" baseline="0">
                <a:solidFill>
                  <a:srgbClr val="774E38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Bedihoc.com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7490908" cy="4156229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Dihoc.vn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Provide information about kindergartens but not fully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Searching function is not good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Search results are not correct and not make users satisfy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7924800" cy="10763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Mamnon.com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Just focus on news and articles about pre-school education and caring for children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Information about kindergartens are sketchy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Not has searching function to find schools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72400" cy="12954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358" y="1676400"/>
            <a:ext cx="7490908" cy="4537229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Bedihoc.org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The most completed information of school from pre-primary to secondary schools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Provide school searching </a:t>
            </a:r>
            <a:r>
              <a:rPr lang="en-US" dirty="0" smtClean="0"/>
              <a:t>function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Search functions are not complete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Not support for choosing schools </a:t>
            </a:r>
            <a:r>
              <a:rPr lang="en-US" dirty="0" smtClean="0"/>
              <a:t>easily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- University</a:t>
            </a:r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00837"/>
            <a:ext cx="7393081" cy="1143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6C0117A-DF29-4B9F-B88F-D9C6262335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617</TotalTime>
  <Words>749</Words>
  <Application>Microsoft Office PowerPoint</Application>
  <PresentationFormat>On-screen Show (4:3)</PresentationFormat>
  <Paragraphs>315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Austin</vt:lpstr>
      <vt:lpstr> SFC  School for children</vt:lpstr>
      <vt:lpstr>Contents</vt:lpstr>
      <vt:lpstr>Introduction</vt:lpstr>
      <vt:lpstr>The People</vt:lpstr>
      <vt:lpstr>Background</vt:lpstr>
      <vt:lpstr>Literature Review</vt:lpstr>
      <vt:lpstr>Literature Review</vt:lpstr>
      <vt:lpstr>Literature Review</vt:lpstr>
      <vt:lpstr>Literature Review</vt:lpstr>
      <vt:lpstr>Our proposal and product</vt:lpstr>
      <vt:lpstr>Software Project Management</vt:lpstr>
      <vt:lpstr>Development Environment</vt:lpstr>
      <vt:lpstr>Development Environment</vt:lpstr>
      <vt:lpstr>Process</vt:lpstr>
      <vt:lpstr>Project Plan</vt:lpstr>
      <vt:lpstr>Teamwork</vt:lpstr>
      <vt:lpstr>Project Organization</vt:lpstr>
      <vt:lpstr>Software Requirements</vt:lpstr>
      <vt:lpstr>Functional Requirement</vt:lpstr>
      <vt:lpstr>Functional Requirement</vt:lpstr>
      <vt:lpstr>Functional Requirement</vt:lpstr>
      <vt:lpstr>Functional Requirement</vt:lpstr>
      <vt:lpstr>Non-functional requirement</vt:lpstr>
      <vt:lpstr>Software Design Description</vt:lpstr>
      <vt:lpstr>Architecture Design</vt:lpstr>
      <vt:lpstr>Architecture Design</vt:lpstr>
      <vt:lpstr>Detailed Design</vt:lpstr>
      <vt:lpstr>Detailed Design</vt:lpstr>
      <vt:lpstr>Detailed Design</vt:lpstr>
      <vt:lpstr>Database Design</vt:lpstr>
      <vt:lpstr>Implement</vt:lpstr>
      <vt:lpstr>Technologies</vt:lpstr>
      <vt:lpstr>Fuzzy Logic in SFC</vt:lpstr>
      <vt:lpstr>Testing</vt:lpstr>
      <vt:lpstr>Test Strategy</vt:lpstr>
      <vt:lpstr>Test Process</vt:lpstr>
      <vt:lpstr>Test case</vt:lpstr>
      <vt:lpstr>Test Report</vt:lpstr>
      <vt:lpstr>Summary &amp; Lesson Learned</vt:lpstr>
      <vt:lpstr>DEMO – 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SFC School</dc:title>
  <dc:creator>TungThitCho</dc:creator>
  <cp:lastModifiedBy>TungThitCho</cp:lastModifiedBy>
  <cp:revision>133</cp:revision>
  <dcterms:created xsi:type="dcterms:W3CDTF">2012-12-21T08:48:05Z</dcterms:created>
  <dcterms:modified xsi:type="dcterms:W3CDTF">2012-12-22T09:17:55Z</dcterms:modified>
</cp:coreProperties>
</file>