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41"/>
  </p:notesMasterIdLst>
  <p:sldIdLst>
    <p:sldId id="256" r:id="rId2"/>
    <p:sldId id="323" r:id="rId3"/>
    <p:sldId id="257" r:id="rId4"/>
    <p:sldId id="292" r:id="rId5"/>
    <p:sldId id="293" r:id="rId6"/>
    <p:sldId id="314" r:id="rId7"/>
    <p:sldId id="297" r:id="rId8"/>
    <p:sldId id="313" r:id="rId9"/>
    <p:sldId id="317" r:id="rId10"/>
    <p:sldId id="318" r:id="rId11"/>
    <p:sldId id="322" r:id="rId12"/>
    <p:sldId id="321" r:id="rId13"/>
    <p:sldId id="320" r:id="rId14"/>
    <p:sldId id="336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47" r:id="rId26"/>
    <p:sldId id="335" r:id="rId27"/>
    <p:sldId id="337" r:id="rId28"/>
    <p:sldId id="338" r:id="rId29"/>
    <p:sldId id="339" r:id="rId30"/>
    <p:sldId id="346" r:id="rId31"/>
    <p:sldId id="340" r:id="rId32"/>
    <p:sldId id="341" r:id="rId33"/>
    <p:sldId id="342" r:id="rId34"/>
    <p:sldId id="348" r:id="rId35"/>
    <p:sldId id="343" r:id="rId36"/>
    <p:sldId id="344" r:id="rId37"/>
    <p:sldId id="345" r:id="rId38"/>
    <p:sldId id="324" r:id="rId39"/>
    <p:sldId id="27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38" autoAdjust="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D4C7DE-8A0A-45DD-BFC9-5E9A770FC036}" type="doc">
      <dgm:prSet loTypeId="urn:microsoft.com/office/officeart/2005/8/layout/vList5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C14E75D-AA2A-40F7-BE2F-F4E9A94FCA4F}">
      <dgm:prSet phldrT="[Text]"/>
      <dgm:spPr/>
      <dgm:t>
        <a:bodyPr/>
        <a:lstStyle/>
        <a:p>
          <a:r>
            <a:rPr lang="en-US" smtClean="0"/>
            <a:t>1</a:t>
          </a:r>
          <a:endParaRPr lang="vi-VN"/>
        </a:p>
      </dgm:t>
    </dgm:pt>
    <dgm:pt modelId="{E3EBD2D3-212C-45FC-B58F-B79A07EAD9E3}" type="parTrans" cxnId="{58D12503-4481-4EE8-ACF6-683B63FF211E}">
      <dgm:prSet/>
      <dgm:spPr/>
      <dgm:t>
        <a:bodyPr/>
        <a:lstStyle/>
        <a:p>
          <a:endParaRPr lang="vi-VN"/>
        </a:p>
      </dgm:t>
    </dgm:pt>
    <dgm:pt modelId="{7603AF65-E097-48A8-9119-A78985DDD61A}" type="sibTrans" cxnId="{58D12503-4481-4EE8-ACF6-683B63FF211E}">
      <dgm:prSet/>
      <dgm:spPr/>
      <dgm:t>
        <a:bodyPr/>
        <a:lstStyle/>
        <a:p>
          <a:endParaRPr lang="vi-VN"/>
        </a:p>
      </dgm:t>
    </dgm:pt>
    <dgm:pt modelId="{270E3E26-A490-45B3-B3CF-30B726C456B6}">
      <dgm:prSet phldrT="[Text]"/>
      <dgm:spPr/>
      <dgm:t>
        <a:bodyPr/>
        <a:lstStyle/>
        <a:p>
          <a:r>
            <a:rPr lang="en-US" smtClean="0"/>
            <a:t>2</a:t>
          </a:r>
          <a:endParaRPr lang="vi-VN"/>
        </a:p>
      </dgm:t>
    </dgm:pt>
    <dgm:pt modelId="{53C759B8-7B46-4350-9391-FF6BBB08B8A2}" type="parTrans" cxnId="{EF46814E-96E4-4082-B820-2AF673224735}">
      <dgm:prSet/>
      <dgm:spPr/>
      <dgm:t>
        <a:bodyPr/>
        <a:lstStyle/>
        <a:p>
          <a:endParaRPr lang="vi-VN"/>
        </a:p>
      </dgm:t>
    </dgm:pt>
    <dgm:pt modelId="{749E2D90-8DAC-44D1-A26F-89F0EDB33BB3}" type="sibTrans" cxnId="{EF46814E-96E4-4082-B820-2AF673224735}">
      <dgm:prSet/>
      <dgm:spPr/>
      <dgm:t>
        <a:bodyPr/>
        <a:lstStyle/>
        <a:p>
          <a:endParaRPr lang="vi-VN"/>
        </a:p>
      </dgm:t>
    </dgm:pt>
    <dgm:pt modelId="{9B94F348-A1A4-46A4-8C7C-80AF49E2DE53}">
      <dgm:prSet phldrT="[Text]"/>
      <dgm:spPr/>
      <dgm:t>
        <a:bodyPr/>
        <a:lstStyle/>
        <a:p>
          <a:r>
            <a:rPr lang="en-US" smtClean="0"/>
            <a:t>Understand more about IMU sensor to apply in real device</a:t>
          </a:r>
          <a:endParaRPr lang="vi-VN"/>
        </a:p>
      </dgm:t>
    </dgm:pt>
    <dgm:pt modelId="{41951756-6902-4850-A203-27BF7111129F}" type="parTrans" cxnId="{72414763-6590-472B-9CC4-7714D7B70037}">
      <dgm:prSet/>
      <dgm:spPr/>
      <dgm:t>
        <a:bodyPr/>
        <a:lstStyle/>
        <a:p>
          <a:endParaRPr lang="vi-VN"/>
        </a:p>
      </dgm:t>
    </dgm:pt>
    <dgm:pt modelId="{A0876BA3-B6BD-4852-B9D1-98708192F993}" type="sibTrans" cxnId="{72414763-6590-472B-9CC4-7714D7B70037}">
      <dgm:prSet/>
      <dgm:spPr/>
      <dgm:t>
        <a:bodyPr/>
        <a:lstStyle/>
        <a:p>
          <a:endParaRPr lang="vi-VN"/>
        </a:p>
      </dgm:t>
    </dgm:pt>
    <dgm:pt modelId="{98DA1362-414F-45E5-8A6A-8A92141598B6}">
      <dgm:prSet phldrT="[Text]"/>
      <dgm:spPr/>
      <dgm:t>
        <a:bodyPr/>
        <a:lstStyle/>
        <a:p>
          <a:r>
            <a:rPr lang="en-US" smtClean="0"/>
            <a:t>Improve working in group ability and skill for each member</a:t>
          </a:r>
          <a:endParaRPr lang="vi-VN"/>
        </a:p>
      </dgm:t>
    </dgm:pt>
    <dgm:pt modelId="{C1625928-70D0-4DEA-ACBE-9DCAEF4D56C7}" type="parTrans" cxnId="{3B53E11F-461E-420D-917A-3AF547644ECF}">
      <dgm:prSet/>
      <dgm:spPr/>
      <dgm:t>
        <a:bodyPr/>
        <a:lstStyle/>
        <a:p>
          <a:endParaRPr lang="vi-VN"/>
        </a:p>
      </dgm:t>
    </dgm:pt>
    <dgm:pt modelId="{873914F3-D020-44AB-B4AF-815FB2277B43}" type="sibTrans" cxnId="{3B53E11F-461E-420D-917A-3AF547644ECF}">
      <dgm:prSet/>
      <dgm:spPr/>
      <dgm:t>
        <a:bodyPr/>
        <a:lstStyle/>
        <a:p>
          <a:endParaRPr lang="vi-VN"/>
        </a:p>
      </dgm:t>
    </dgm:pt>
    <dgm:pt modelId="{24B0ED6F-67D1-44BF-A99C-5E50E919372C}">
      <dgm:prSet phldrT="[Text]"/>
      <dgm:spPr/>
      <dgm:t>
        <a:bodyPr/>
        <a:lstStyle/>
        <a:p>
          <a:r>
            <a:rPr lang="en-US" smtClean="0"/>
            <a:t>3</a:t>
          </a:r>
          <a:endParaRPr lang="vi-VN"/>
        </a:p>
      </dgm:t>
    </dgm:pt>
    <dgm:pt modelId="{C9F485DF-4A53-46A0-941C-A6AB0217D68F}" type="sibTrans" cxnId="{27AB1A7C-4056-48AF-AD9F-76B858D28486}">
      <dgm:prSet/>
      <dgm:spPr/>
      <dgm:t>
        <a:bodyPr/>
        <a:lstStyle/>
        <a:p>
          <a:endParaRPr lang="vi-VN"/>
        </a:p>
      </dgm:t>
    </dgm:pt>
    <dgm:pt modelId="{16DD0579-84F7-45D5-8F53-FD061C6B31DC}" type="parTrans" cxnId="{27AB1A7C-4056-48AF-AD9F-76B858D28486}">
      <dgm:prSet/>
      <dgm:spPr/>
      <dgm:t>
        <a:bodyPr/>
        <a:lstStyle/>
        <a:p>
          <a:endParaRPr lang="vi-VN"/>
        </a:p>
      </dgm:t>
    </dgm:pt>
    <dgm:pt modelId="{BDF3471A-5117-4E16-9016-D60AE7D4ABA4}">
      <dgm:prSet phldrT="[Text]"/>
      <dgm:spPr/>
      <dgm:t>
        <a:bodyPr/>
        <a:lstStyle/>
        <a:p>
          <a:r>
            <a:rPr lang="en-US" smtClean="0"/>
            <a:t>Successful proved the correctness of the aforementional algorithms.</a:t>
          </a:r>
          <a:endParaRPr lang="vi-VN"/>
        </a:p>
      </dgm:t>
    </dgm:pt>
    <dgm:pt modelId="{848A95E6-14C2-4845-A986-BB0EED526F61}" type="sibTrans" cxnId="{8F48241D-D867-4320-A6CB-F04D4C737CAF}">
      <dgm:prSet/>
      <dgm:spPr/>
      <dgm:t>
        <a:bodyPr/>
        <a:lstStyle/>
        <a:p>
          <a:endParaRPr lang="vi-VN"/>
        </a:p>
      </dgm:t>
    </dgm:pt>
    <dgm:pt modelId="{B950ECCE-6CFE-4CE1-82BE-47BBCF9D9505}" type="parTrans" cxnId="{8F48241D-D867-4320-A6CB-F04D4C737CAF}">
      <dgm:prSet/>
      <dgm:spPr/>
      <dgm:t>
        <a:bodyPr/>
        <a:lstStyle/>
        <a:p>
          <a:endParaRPr lang="vi-VN"/>
        </a:p>
      </dgm:t>
    </dgm:pt>
    <dgm:pt modelId="{FB8C7282-22F5-4E50-83A2-2403AA3C772B}" type="pres">
      <dgm:prSet presAssocID="{CCD4C7DE-8A0A-45DD-BFC9-5E9A770FC03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vi-VN"/>
        </a:p>
      </dgm:t>
    </dgm:pt>
    <dgm:pt modelId="{FF25AC48-639C-4F94-ADA1-5A88FF48A650}" type="pres">
      <dgm:prSet presAssocID="{2C14E75D-AA2A-40F7-BE2F-F4E9A94FCA4F}" presName="linNode" presStyleCnt="0"/>
      <dgm:spPr/>
    </dgm:pt>
    <dgm:pt modelId="{F6D444C4-CFF2-4DB8-A970-EBF2CDF07665}" type="pres">
      <dgm:prSet presAssocID="{2C14E75D-AA2A-40F7-BE2F-F4E9A94FCA4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EB7D52E-D4A8-4608-93EB-38C2C8F767A6}" type="pres">
      <dgm:prSet presAssocID="{2C14E75D-AA2A-40F7-BE2F-F4E9A94FCA4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279D8E0E-846C-49EC-8CC8-6D22485D1AEA}" type="pres">
      <dgm:prSet presAssocID="{7603AF65-E097-48A8-9119-A78985DDD61A}" presName="sp" presStyleCnt="0"/>
      <dgm:spPr/>
    </dgm:pt>
    <dgm:pt modelId="{3140399B-CB40-43A8-AC2C-355E1696C020}" type="pres">
      <dgm:prSet presAssocID="{270E3E26-A490-45B3-B3CF-30B726C456B6}" presName="linNode" presStyleCnt="0"/>
      <dgm:spPr/>
    </dgm:pt>
    <dgm:pt modelId="{9851B8E3-94B5-42F3-830D-51203C57A80F}" type="pres">
      <dgm:prSet presAssocID="{270E3E26-A490-45B3-B3CF-30B726C456B6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793B21D-E2B7-4BD7-BC3D-DBAC4978F98B}" type="pres">
      <dgm:prSet presAssocID="{270E3E26-A490-45B3-B3CF-30B726C456B6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4C61B447-E2A6-42A4-B25E-B1B8EA466A69}" type="pres">
      <dgm:prSet presAssocID="{749E2D90-8DAC-44D1-A26F-89F0EDB33BB3}" presName="sp" presStyleCnt="0"/>
      <dgm:spPr/>
    </dgm:pt>
    <dgm:pt modelId="{CBB09AF4-7538-4BD7-808F-4CCE2423C596}" type="pres">
      <dgm:prSet presAssocID="{24B0ED6F-67D1-44BF-A99C-5E50E919372C}" presName="linNode" presStyleCnt="0"/>
      <dgm:spPr/>
    </dgm:pt>
    <dgm:pt modelId="{CFC4B687-F17F-4096-842C-B8B662B04100}" type="pres">
      <dgm:prSet presAssocID="{24B0ED6F-67D1-44BF-A99C-5E50E919372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0887BF2-28AC-4438-9E7C-B6F73CA76E1F}" type="pres">
      <dgm:prSet presAssocID="{24B0ED6F-67D1-44BF-A99C-5E50E919372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3B53E11F-461E-420D-917A-3AF547644ECF}" srcId="{24B0ED6F-67D1-44BF-A99C-5E50E919372C}" destId="{98DA1362-414F-45E5-8A6A-8A92141598B6}" srcOrd="0" destOrd="0" parTransId="{C1625928-70D0-4DEA-ACBE-9DCAEF4D56C7}" sibTransId="{873914F3-D020-44AB-B4AF-815FB2277B43}"/>
    <dgm:cxn modelId="{7D25185E-4EFD-4E3D-9A66-FCE565612A85}" type="presOf" srcId="{BDF3471A-5117-4E16-9016-D60AE7D4ABA4}" destId="{EEB7D52E-D4A8-4608-93EB-38C2C8F767A6}" srcOrd="0" destOrd="0" presId="urn:microsoft.com/office/officeart/2005/8/layout/vList5"/>
    <dgm:cxn modelId="{58D12503-4481-4EE8-ACF6-683B63FF211E}" srcId="{CCD4C7DE-8A0A-45DD-BFC9-5E9A770FC036}" destId="{2C14E75D-AA2A-40F7-BE2F-F4E9A94FCA4F}" srcOrd="0" destOrd="0" parTransId="{E3EBD2D3-212C-45FC-B58F-B79A07EAD9E3}" sibTransId="{7603AF65-E097-48A8-9119-A78985DDD61A}"/>
    <dgm:cxn modelId="{217C762D-0AB0-403E-ACA0-9BD72F96851E}" type="presOf" srcId="{9B94F348-A1A4-46A4-8C7C-80AF49E2DE53}" destId="{A793B21D-E2B7-4BD7-BC3D-DBAC4978F98B}" srcOrd="0" destOrd="0" presId="urn:microsoft.com/office/officeart/2005/8/layout/vList5"/>
    <dgm:cxn modelId="{229275B5-D505-43EC-91CF-7031FCC92357}" type="presOf" srcId="{270E3E26-A490-45B3-B3CF-30B726C456B6}" destId="{9851B8E3-94B5-42F3-830D-51203C57A80F}" srcOrd="0" destOrd="0" presId="urn:microsoft.com/office/officeart/2005/8/layout/vList5"/>
    <dgm:cxn modelId="{EF46814E-96E4-4082-B820-2AF673224735}" srcId="{CCD4C7DE-8A0A-45DD-BFC9-5E9A770FC036}" destId="{270E3E26-A490-45B3-B3CF-30B726C456B6}" srcOrd="1" destOrd="0" parTransId="{53C759B8-7B46-4350-9391-FF6BBB08B8A2}" sibTransId="{749E2D90-8DAC-44D1-A26F-89F0EDB33BB3}"/>
    <dgm:cxn modelId="{60F7FEC2-196E-4D48-952E-95EC4935516D}" type="presOf" srcId="{2C14E75D-AA2A-40F7-BE2F-F4E9A94FCA4F}" destId="{F6D444C4-CFF2-4DB8-A970-EBF2CDF07665}" srcOrd="0" destOrd="0" presId="urn:microsoft.com/office/officeart/2005/8/layout/vList5"/>
    <dgm:cxn modelId="{781F34B9-BC27-4D88-A882-625319E8C153}" type="presOf" srcId="{CCD4C7DE-8A0A-45DD-BFC9-5E9A770FC036}" destId="{FB8C7282-22F5-4E50-83A2-2403AA3C772B}" srcOrd="0" destOrd="0" presId="urn:microsoft.com/office/officeart/2005/8/layout/vList5"/>
    <dgm:cxn modelId="{27AB1A7C-4056-48AF-AD9F-76B858D28486}" srcId="{CCD4C7DE-8A0A-45DD-BFC9-5E9A770FC036}" destId="{24B0ED6F-67D1-44BF-A99C-5E50E919372C}" srcOrd="2" destOrd="0" parTransId="{16DD0579-84F7-45D5-8F53-FD061C6B31DC}" sibTransId="{C9F485DF-4A53-46A0-941C-A6AB0217D68F}"/>
    <dgm:cxn modelId="{F419E4F0-9752-4824-A61D-2D307BB7E3CF}" type="presOf" srcId="{98DA1362-414F-45E5-8A6A-8A92141598B6}" destId="{50887BF2-28AC-4438-9E7C-B6F73CA76E1F}" srcOrd="0" destOrd="0" presId="urn:microsoft.com/office/officeart/2005/8/layout/vList5"/>
    <dgm:cxn modelId="{173015E3-6B6C-47EB-BF2D-4614C668A3E3}" type="presOf" srcId="{24B0ED6F-67D1-44BF-A99C-5E50E919372C}" destId="{CFC4B687-F17F-4096-842C-B8B662B04100}" srcOrd="0" destOrd="0" presId="urn:microsoft.com/office/officeart/2005/8/layout/vList5"/>
    <dgm:cxn modelId="{72414763-6590-472B-9CC4-7714D7B70037}" srcId="{270E3E26-A490-45B3-B3CF-30B726C456B6}" destId="{9B94F348-A1A4-46A4-8C7C-80AF49E2DE53}" srcOrd="0" destOrd="0" parTransId="{41951756-6902-4850-A203-27BF7111129F}" sibTransId="{A0876BA3-B6BD-4852-B9D1-98708192F993}"/>
    <dgm:cxn modelId="{8F48241D-D867-4320-A6CB-F04D4C737CAF}" srcId="{2C14E75D-AA2A-40F7-BE2F-F4E9A94FCA4F}" destId="{BDF3471A-5117-4E16-9016-D60AE7D4ABA4}" srcOrd="0" destOrd="0" parTransId="{B950ECCE-6CFE-4CE1-82BE-47BBCF9D9505}" sibTransId="{848A95E6-14C2-4845-A986-BB0EED526F61}"/>
    <dgm:cxn modelId="{8F171302-DE5F-42AA-9E3B-A9A67E64B9CE}" type="presParOf" srcId="{FB8C7282-22F5-4E50-83A2-2403AA3C772B}" destId="{FF25AC48-639C-4F94-ADA1-5A88FF48A650}" srcOrd="0" destOrd="0" presId="urn:microsoft.com/office/officeart/2005/8/layout/vList5"/>
    <dgm:cxn modelId="{72EA23B5-D1D3-4E74-8071-CBEC6AA897A6}" type="presParOf" srcId="{FF25AC48-639C-4F94-ADA1-5A88FF48A650}" destId="{F6D444C4-CFF2-4DB8-A970-EBF2CDF07665}" srcOrd="0" destOrd="0" presId="urn:microsoft.com/office/officeart/2005/8/layout/vList5"/>
    <dgm:cxn modelId="{6592B17C-E626-463C-852F-20EF70B7035C}" type="presParOf" srcId="{FF25AC48-639C-4F94-ADA1-5A88FF48A650}" destId="{EEB7D52E-D4A8-4608-93EB-38C2C8F767A6}" srcOrd="1" destOrd="0" presId="urn:microsoft.com/office/officeart/2005/8/layout/vList5"/>
    <dgm:cxn modelId="{17123DF0-DA89-452E-A018-C08A8E5492EA}" type="presParOf" srcId="{FB8C7282-22F5-4E50-83A2-2403AA3C772B}" destId="{279D8E0E-846C-49EC-8CC8-6D22485D1AEA}" srcOrd="1" destOrd="0" presId="urn:microsoft.com/office/officeart/2005/8/layout/vList5"/>
    <dgm:cxn modelId="{26B87C94-D81B-497F-990D-EC3DEE68D9BB}" type="presParOf" srcId="{FB8C7282-22F5-4E50-83A2-2403AA3C772B}" destId="{3140399B-CB40-43A8-AC2C-355E1696C020}" srcOrd="2" destOrd="0" presId="urn:microsoft.com/office/officeart/2005/8/layout/vList5"/>
    <dgm:cxn modelId="{A6A440EB-CD28-4850-B63C-B146525490BE}" type="presParOf" srcId="{3140399B-CB40-43A8-AC2C-355E1696C020}" destId="{9851B8E3-94B5-42F3-830D-51203C57A80F}" srcOrd="0" destOrd="0" presId="urn:microsoft.com/office/officeart/2005/8/layout/vList5"/>
    <dgm:cxn modelId="{8B5766B2-B073-49C4-9871-E711492D67CA}" type="presParOf" srcId="{3140399B-CB40-43A8-AC2C-355E1696C020}" destId="{A793B21D-E2B7-4BD7-BC3D-DBAC4978F98B}" srcOrd="1" destOrd="0" presId="urn:microsoft.com/office/officeart/2005/8/layout/vList5"/>
    <dgm:cxn modelId="{6DD7C1A2-1D57-4749-8900-61BD82D7D334}" type="presParOf" srcId="{FB8C7282-22F5-4E50-83A2-2403AA3C772B}" destId="{4C61B447-E2A6-42A4-B25E-B1B8EA466A69}" srcOrd="3" destOrd="0" presId="urn:microsoft.com/office/officeart/2005/8/layout/vList5"/>
    <dgm:cxn modelId="{29AC94B1-3B8D-48B8-AA2E-7C0B766A0600}" type="presParOf" srcId="{FB8C7282-22F5-4E50-83A2-2403AA3C772B}" destId="{CBB09AF4-7538-4BD7-808F-4CCE2423C596}" srcOrd="4" destOrd="0" presId="urn:microsoft.com/office/officeart/2005/8/layout/vList5"/>
    <dgm:cxn modelId="{C4FA51C9-0A4E-4BD5-A80E-4675B180462B}" type="presParOf" srcId="{CBB09AF4-7538-4BD7-808F-4CCE2423C596}" destId="{CFC4B687-F17F-4096-842C-B8B662B04100}" srcOrd="0" destOrd="0" presId="urn:microsoft.com/office/officeart/2005/8/layout/vList5"/>
    <dgm:cxn modelId="{FC6E52A7-7BE7-4901-81FC-44089FDA4DBE}" type="presParOf" srcId="{CBB09AF4-7538-4BD7-808F-4CCE2423C596}" destId="{50887BF2-28AC-4438-9E7C-B6F73CA76E1F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C76BACA-9622-492E-A21C-CF4290F0BE4B}" type="datetimeFigureOut">
              <a:rPr lang="en-US"/>
              <a:pPr>
                <a:defRPr/>
              </a:pPr>
              <a:t>12/21/2012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419275-3C8F-4DE4-8505-29DD2148CE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5067014-ED64-4580-817C-927B5D94BA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53F1E9-51B5-4F0A-8F43-E26BA24B40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2EA24F4-3696-4038-89AE-53FDB48D9D4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49861C-43E3-4B9A-B1C9-7020821A5C0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F4C46B-D560-49A9-A053-CD8E381277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ECCD6CB-4C1C-4D1B-8E8F-ED363C0A499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17FFCBB-AEC1-4327-9730-14005C830D7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6879F10-7E07-4D06-BBB9-5B96EE4C447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C522C0-9368-4DDE-81B6-E55BD14D4F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28C52DC-936B-4CCE-A6DA-9192BA07069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E5C3577-390E-48B7-B578-843DBF352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ow-pass_filter" TargetMode="External"/><Relationship Id="rId3" Type="http://schemas.openxmlformats.org/officeDocument/2006/relationships/hyperlink" Target="http://en.wikipedia.org/wiki/Light_gun" TargetMode="External"/><Relationship Id="rId7" Type="http://schemas.openxmlformats.org/officeDocument/2006/relationships/hyperlink" Target="http://en.wikipedia.org/wiki/High-pass_filter" TargetMode="External"/><Relationship Id="rId2" Type="http://schemas.openxmlformats.org/officeDocument/2006/relationships/hyperlink" Target="http://www.techterms.com/definition/espor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ender.org/" TargetMode="External"/><Relationship Id="rId5" Type="http://schemas.openxmlformats.org/officeDocument/2006/relationships/hyperlink" Target="http://www.universetoday.com/34824/force-of-gravity" TargetMode="External"/><Relationship Id="rId10" Type="http://schemas.openxmlformats.org/officeDocument/2006/relationships/hyperlink" Target="http://en.wikipedia.org/wiki/Inertial_Measurement_Unit" TargetMode="External"/><Relationship Id="rId4" Type="http://schemas.openxmlformats.org/officeDocument/2006/relationships/hyperlink" Target="http://strategywiki.org/wiki/Wii_Sports/Boxing" TargetMode="External"/><Relationship Id="rId9" Type="http://schemas.openxmlformats.org/officeDocument/2006/relationships/hyperlink" Target="http://robottini.altervista.org/kalman-filter-vs-complementary-filter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IBG3d.Pro Froject</a:t>
            </a:r>
            <a:endParaRPr lang="en-US" dirty="0" smtClean="0"/>
          </a:p>
        </p:txBody>
      </p:sp>
      <p:sp>
        <p:nvSpPr>
          <p:cNvPr id="3075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Report</a:t>
            </a:r>
            <a:endParaRPr lang="en-US" dirty="0" smtClean="0"/>
          </a:p>
        </p:txBody>
      </p:sp>
      <p:sp>
        <p:nvSpPr>
          <p:cNvPr id="307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ECBA4F3-4748-4AF3-B913-CCB6DEB6A050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mtClean="0"/>
              <a:t>Computer: Receive Sensor’s statues from portable device to make action in game.</a:t>
            </a:r>
          </a:p>
          <a:p>
            <a:pPr lvl="1"/>
            <a:r>
              <a:rPr lang="en-US" sz="2400" b="1" smtClean="0"/>
              <a:t>Game: </a:t>
            </a:r>
            <a:r>
              <a:rPr lang="en-US" sz="2400" smtClean="0"/>
              <a:t>A boxing game 3d which user can play with AI</a:t>
            </a:r>
          </a:p>
          <a:p>
            <a:pPr lvl="1"/>
            <a:r>
              <a:rPr lang="en-US" sz="2400" b="1" smtClean="0"/>
              <a:t>Camera (option) : </a:t>
            </a:r>
            <a:r>
              <a:rPr lang="en-US" sz="2400" smtClean="0"/>
              <a:t>detech the movement, calculate the moving distance to make action in game </a:t>
            </a:r>
          </a:p>
          <a:p>
            <a:pPr lvl="1"/>
            <a:r>
              <a:rPr lang="en-US" sz="2400" b="1" smtClean="0"/>
              <a:t>Bluetooth : </a:t>
            </a:r>
            <a:r>
              <a:rPr lang="en-US" sz="2400" smtClean="0"/>
              <a:t>Make a communication with portable device</a:t>
            </a:r>
            <a:endParaRPr lang="en-US" sz="2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67000" y="319088"/>
            <a:ext cx="4953000" cy="563562"/>
          </a:xfrm>
        </p:spPr>
        <p:txBody>
          <a:bodyPr>
            <a:noAutofit/>
          </a:bodyPr>
          <a:lstStyle/>
          <a:p>
            <a:pPr algn="l"/>
            <a:r>
              <a:rPr lang="en-US" sz="3200" smtClean="0"/>
              <a:t>System detail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2667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Scope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mtClean="0"/>
              <a:t>Main action in game</a:t>
            </a:r>
          </a:p>
          <a:p>
            <a:pPr lvl="1"/>
            <a:r>
              <a:rPr lang="en-US" sz="2400" b="1" smtClean="0"/>
              <a:t>Punch</a:t>
            </a:r>
            <a:r>
              <a:rPr lang="en-US" sz="2400" smtClean="0"/>
              <a:t> : It happen when the accelerate increase with the calculated angle received by gyro IMU.</a:t>
            </a:r>
          </a:p>
          <a:p>
            <a:pPr lvl="1"/>
            <a:r>
              <a:rPr lang="en-US" sz="2400" b="1" smtClean="0"/>
              <a:t>Block</a:t>
            </a:r>
            <a:r>
              <a:rPr lang="en-US" sz="2400" smtClean="0"/>
              <a:t> : It happen when the accelerate decrease and stop.</a:t>
            </a:r>
          </a:p>
          <a:p>
            <a:pPr lvl="1"/>
            <a:r>
              <a:rPr lang="en-US" sz="2400" b="1" smtClean="0"/>
              <a:t>Dodge</a:t>
            </a:r>
            <a:r>
              <a:rPr lang="en-US" sz="2400" smtClean="0"/>
              <a:t> :It happen when the accelerate increase but with design angle.</a:t>
            </a:r>
            <a:endParaRPr lang="en-US" sz="2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67000" y="319088"/>
            <a:ext cx="4953000" cy="563562"/>
          </a:xfrm>
        </p:spPr>
        <p:txBody>
          <a:bodyPr>
            <a:noAutofit/>
          </a:bodyPr>
          <a:lstStyle/>
          <a:p>
            <a:pPr algn="l"/>
            <a:r>
              <a:rPr lang="en-US" sz="3200" smtClean="0"/>
              <a:t>System detail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2667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Scope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mtClean="0"/>
              <a:t>Communication system</a:t>
            </a:r>
          </a:p>
          <a:p>
            <a:pPr lvl="1"/>
            <a:r>
              <a:rPr lang="en-US" sz="2400" b="1" smtClean="0"/>
              <a:t>Communicate portable device via Bluetooth:</a:t>
            </a:r>
          </a:p>
          <a:p>
            <a:pPr lvl="2"/>
            <a:endParaRPr lang="en-US" sz="2400" smtClean="0"/>
          </a:p>
          <a:p>
            <a:pPr lvl="2"/>
            <a:r>
              <a:rPr lang="en-US" sz="2400" smtClean="0"/>
              <a:t>Portable device sends Sensor data (angle rate, acceleration rate…) to computer.</a:t>
            </a:r>
          </a:p>
          <a:p>
            <a:pPr lvl="1"/>
            <a:r>
              <a:rPr lang="en-US" sz="2400" b="1" smtClean="0"/>
              <a:t>Communicate via Camera:</a:t>
            </a:r>
          </a:p>
          <a:p>
            <a:pPr lvl="2"/>
            <a:endParaRPr lang="en-US" sz="2400" smtClean="0"/>
          </a:p>
          <a:p>
            <a:pPr lvl="2"/>
            <a:r>
              <a:rPr lang="en-US" sz="2400" smtClean="0"/>
              <a:t>PC get action from camera to detect the movement of the portable device.</a:t>
            </a:r>
            <a:endParaRPr lang="en-US" sz="2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67000" y="319088"/>
            <a:ext cx="4953000" cy="563562"/>
          </a:xfrm>
        </p:spPr>
        <p:txBody>
          <a:bodyPr>
            <a:noAutofit/>
          </a:bodyPr>
          <a:lstStyle/>
          <a:p>
            <a:pPr algn="l"/>
            <a:r>
              <a:rPr lang="en-US" sz="3200" smtClean="0"/>
              <a:t>System detail</a:t>
            </a:r>
            <a:endParaRPr lang="en-US" sz="3200" dirty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2667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Scope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222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3276600"/>
                <a:gridCol w="1219200"/>
                <a:gridCol w="2895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dsPIC30f4012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Microcontroller</a:t>
                      </a:r>
                      <a:endParaRPr lang="en-US" dirty="0"/>
                    </a:p>
                  </a:txBody>
                  <a:tcPr/>
                </a:tc>
              </a:tr>
              <a:tr h="36798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HC-06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Bluetooth</a:t>
                      </a:r>
                      <a:r>
                        <a:rPr lang="en-US" baseline="0" dirty="0" smtClean="0"/>
                        <a:t> module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ADXL345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Accelerometer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ITG3205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Gyroscope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Lipo Pack 7.4v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Battery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00200" y="1066800"/>
            <a:ext cx="6248400" cy="571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429000" y="304801"/>
            <a:ext cx="4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Hardware context design</a:t>
            </a:r>
            <a:endParaRPr lang="vi-VN" sz="2800" smtClean="0"/>
          </a:p>
          <a:p>
            <a:endParaRPr lang="vi-V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dsPIC30f4012 Microcontroller</a:t>
            </a:r>
          </a:p>
          <a:p>
            <a:pPr lvl="1"/>
            <a:r>
              <a:rPr lang="en-US" smtClean="0"/>
              <a:t>Max speed: 30 MIPS</a:t>
            </a:r>
          </a:p>
          <a:p>
            <a:pPr lvl="1"/>
            <a:r>
              <a:rPr lang="en-US" smtClean="0"/>
              <a:t>16x16 bit working arrays</a:t>
            </a:r>
          </a:p>
          <a:p>
            <a:pPr lvl="1"/>
            <a:r>
              <a:rPr lang="en-US" smtClean="0"/>
              <a:t>5 timers</a:t>
            </a:r>
          </a:p>
          <a:p>
            <a:pPr lvl="1"/>
            <a:r>
              <a:rPr lang="en-US" smtClean="0"/>
              <a:t>Programmable by C30.</a:t>
            </a:r>
          </a:p>
          <a:p>
            <a:endParaRPr lang="vi-VN"/>
          </a:p>
        </p:txBody>
      </p:sp>
      <p:pic>
        <p:nvPicPr>
          <p:cNvPr id="12" name="Picture 11" descr="dsPic30f4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3505200"/>
            <a:ext cx="3124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HMC5883N + ADX345 + ITG3205</a:t>
            </a:r>
          </a:p>
          <a:p>
            <a:pPr lvl="1"/>
            <a:r>
              <a:rPr lang="en-US" smtClean="0"/>
              <a:t>All-in-one module:</a:t>
            </a:r>
          </a:p>
          <a:p>
            <a:pPr lvl="2"/>
            <a:r>
              <a:rPr lang="en-US" smtClean="0"/>
              <a:t>3-axis accelerometer.</a:t>
            </a:r>
          </a:p>
          <a:p>
            <a:pPr lvl="2"/>
            <a:r>
              <a:rPr lang="en-US" smtClean="0"/>
              <a:t>3-axis gyroscope.</a:t>
            </a:r>
          </a:p>
          <a:p>
            <a:pPr lvl="2"/>
            <a:r>
              <a:rPr lang="en-US" smtClean="0"/>
              <a:t>-300m to 9000m altimeter.</a:t>
            </a:r>
            <a:endParaRPr lang="en-US" dirty="0" smtClean="0"/>
          </a:p>
        </p:txBody>
      </p:sp>
      <p:pic>
        <p:nvPicPr>
          <p:cNvPr id="8" name="Picture 7" descr="Untitled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708698"/>
            <a:ext cx="2476191" cy="2387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Orion Rocket Sport Lipo Battery</a:t>
            </a:r>
          </a:p>
          <a:p>
            <a:pPr lvl="1"/>
            <a:r>
              <a:rPr lang="vi-VN" smtClean="0"/>
              <a:t>7.4v 3300mAh LiPo </a:t>
            </a:r>
            <a:endParaRPr lang="en-US" smtClean="0"/>
          </a:p>
          <a:p>
            <a:pPr lvl="1"/>
            <a:r>
              <a:rPr lang="vi-VN" smtClean="0"/>
              <a:t>25C nominal discharge </a:t>
            </a:r>
            <a:endParaRPr lang="en-US" smtClean="0"/>
          </a:p>
          <a:p>
            <a:pPr lvl="1"/>
            <a:r>
              <a:rPr lang="en-US" smtClean="0"/>
              <a:t>Stick pack shaped hard plastic case</a:t>
            </a:r>
          </a:p>
          <a:p>
            <a:pPr lvl="1"/>
            <a:r>
              <a:rPr lang="en-US" smtClean="0"/>
              <a:t>Factory fitted Traxxas TRX power plug</a:t>
            </a:r>
          </a:p>
          <a:p>
            <a:pPr lvl="1"/>
            <a:r>
              <a:rPr lang="vi-VN" smtClean="0"/>
              <a:t>JST-XH balance connector</a:t>
            </a:r>
            <a:endParaRPr lang="it-IT"/>
          </a:p>
        </p:txBody>
      </p:sp>
      <p:pic>
        <p:nvPicPr>
          <p:cNvPr id="11" name="Picture 10" descr="ORI14170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962400"/>
            <a:ext cx="2533650" cy="2533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tooth-HC05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858502"/>
            <a:ext cx="4713317" cy="3410953"/>
          </a:xfrm>
          <a:prstGeom prst="rect">
            <a:avLst/>
          </a:prstGeom>
        </p:spPr>
      </p:pic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500" dirty="0" smtClean="0"/>
              <a:t>Hardware study</a:t>
            </a:r>
            <a:endParaRPr lang="en-US" sz="35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smtClean="0"/>
              <a:t>HC-06 Bluetooth Module</a:t>
            </a:r>
            <a:endParaRPr lang="it-IT" smtClean="0"/>
          </a:p>
          <a:p>
            <a:pPr lvl="1"/>
            <a:r>
              <a:rPr lang="en-US" smtClean="0"/>
              <a:t>Slave Bluetooth to serial adapter </a:t>
            </a:r>
            <a:endParaRPr lang="vi-VN" smtClean="0"/>
          </a:p>
          <a:p>
            <a:pPr lvl="1"/>
            <a:r>
              <a:rPr lang="en-US" smtClean="0"/>
              <a:t>Measures only 28mm x 15 mm x 2.35mm</a:t>
            </a:r>
            <a:endParaRPr lang="vi-VN" smtClean="0"/>
          </a:p>
          <a:p>
            <a:pPr lvl="1"/>
            <a:r>
              <a:rPr lang="en-US" smtClean="0"/>
              <a:t>Possible baud rates: 1200, 2400, 4800, 9600, 19200, 38400, 57600, 115200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Hardware design</a:t>
            </a:r>
            <a:endParaRPr lang="en-US" sz="3500" dirty="0"/>
          </a:p>
        </p:txBody>
      </p:sp>
      <p:pic>
        <p:nvPicPr>
          <p:cNvPr id="9" name="Content Placeholder 8" descr="S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014" y="1165030"/>
            <a:ext cx="6748585" cy="53119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Member</a:t>
            </a:r>
            <a:endParaRPr lang="vi-VN"/>
          </a:p>
        </p:txBody>
      </p:sp>
      <p:pic>
        <p:nvPicPr>
          <p:cNvPr id="1026" name="Picture 2" descr="C:\Users\HUNGPQ01063\Desktop\Project_Team _IBG.3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699933" y="1295400"/>
            <a:ext cx="5581124" cy="4754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Hardware design</a:t>
            </a:r>
            <a:endParaRPr lang="en-US" sz="3500" dirty="0"/>
          </a:p>
        </p:txBody>
      </p:sp>
      <p:pic>
        <p:nvPicPr>
          <p:cNvPr id="9" name="Content Placeholder 8" descr="SCh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014" y="1451897"/>
            <a:ext cx="6900986" cy="4845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Hardware design</a:t>
            </a:r>
            <a:endParaRPr lang="en-US" sz="3500" dirty="0"/>
          </a:p>
        </p:txBody>
      </p:sp>
      <p:pic>
        <p:nvPicPr>
          <p:cNvPr id="10" name="Content Placeholder 9" descr="SNC001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Software study</a:t>
            </a:r>
            <a:endParaRPr lang="en-US" sz="35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mtClean="0"/>
              <a:t>Iterative model:</a:t>
            </a:r>
            <a:endParaRPr lang="vi-VN"/>
          </a:p>
        </p:txBody>
      </p:sp>
      <p:pic>
        <p:nvPicPr>
          <p:cNvPr id="13" name="Picture 12" descr="iterative_project_development_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905001"/>
            <a:ext cx="5694976" cy="4267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Software study</a:t>
            </a:r>
            <a:endParaRPr lang="en-US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Embedded system development:</a:t>
            </a:r>
            <a:endParaRPr lang="vi-VN"/>
          </a:p>
        </p:txBody>
      </p:sp>
      <p:pic>
        <p:nvPicPr>
          <p:cNvPr id="10" name="Picture 9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133600"/>
            <a:ext cx="7848600" cy="44196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Software study</a:t>
            </a:r>
            <a:endParaRPr lang="en-US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Two main software</a:t>
            </a:r>
          </a:p>
          <a:p>
            <a:pPr lvl="1"/>
            <a:r>
              <a:rPr lang="en-US" smtClean="0"/>
              <a:t>Software on PC : 3 Application</a:t>
            </a:r>
          </a:p>
          <a:p>
            <a:pPr lvl="2"/>
            <a:r>
              <a:rPr lang="en-US" smtClean="0"/>
              <a:t>Test application 1: Test communicate with Portable device via Bluetooth, received and show data, draw chart</a:t>
            </a:r>
          </a:p>
          <a:p>
            <a:pPr lvl="2"/>
            <a:r>
              <a:rPr lang="en-US" smtClean="0"/>
              <a:t>Test application 2: Test communicate with other Computer via Bluetooth, send virtual distance and angle data</a:t>
            </a:r>
          </a:p>
          <a:p>
            <a:pPr lvl="2"/>
            <a:r>
              <a:rPr lang="en-US" smtClean="0"/>
              <a:t>3d Boxing game</a:t>
            </a:r>
          </a:p>
          <a:p>
            <a:pPr lvl="1"/>
            <a:r>
              <a:rPr lang="en-US" smtClean="0"/>
              <a:t>Firmware : Control action inside Portable Device</a:t>
            </a:r>
          </a:p>
          <a:p>
            <a:pPr lvl="1">
              <a:buNone/>
            </a:pPr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Software study</a:t>
            </a:r>
            <a:endParaRPr lang="en-US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smtClean="0"/>
              <a:t>&lt;Image&gt;</a:t>
            </a:r>
            <a:endParaRPr lang="vi-VN"/>
          </a:p>
        </p:txBody>
      </p:sp>
      <p:pic>
        <p:nvPicPr>
          <p:cNvPr id="9" name="Picture 8" descr="boxingGame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8684"/>
            <a:ext cx="9144000" cy="5240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429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Hard &amp; Soft</a:t>
            </a:r>
            <a:endParaRPr lang="en-US" sz="4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528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Software study</a:t>
            </a:r>
            <a:endParaRPr lang="en-US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FSM:</a:t>
            </a:r>
          </a:p>
          <a:p>
            <a:pPr lvl="1">
              <a:buNone/>
            </a:pPr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279579" y="2590800"/>
            <a:ext cx="609600" cy="609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65579" y="2590800"/>
            <a:ext cx="12954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Start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994578" y="2438400"/>
            <a:ext cx="1549221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WaitingForConnection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94579" y="4865132"/>
            <a:ext cx="1600200" cy="7736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FFFF00"/>
                </a:solidFill>
              </a:rPr>
              <a:t>SendSensorData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041579" y="2895600"/>
            <a:ext cx="1447800" cy="762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3937179" y="2895600"/>
            <a:ext cx="1828800" cy="762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6070779" y="4038600"/>
            <a:ext cx="1295400" cy="762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17779" y="24384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Power 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37179" y="2438400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System initiated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2779" y="388620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>
                <a:solidFill>
                  <a:srgbClr val="002060"/>
                </a:solidFill>
              </a:rPr>
              <a:t>System connected</a:t>
            </a:r>
          </a:p>
          <a:p>
            <a:pPr algn="ctr"/>
            <a:r>
              <a:rPr lang="en-US" smtClean="0">
                <a:solidFill>
                  <a:srgbClr val="002060"/>
                </a:solidFill>
              </a:rPr>
              <a:t>with AOC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71800" y="4114800"/>
            <a:ext cx="1066800" cy="762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Error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76600" y="5867400"/>
            <a:ext cx="609600" cy="609600"/>
          </a:xfrm>
          <a:prstGeom prst="ellipse">
            <a:avLst/>
          </a:prstGeom>
          <a:solidFill>
            <a:srgbClr val="FF0000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2068039">
            <a:off x="4074522" y="4839450"/>
            <a:ext cx="1920187" cy="747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9537357">
            <a:off x="4074034" y="5676265"/>
            <a:ext cx="1920187" cy="747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3200399" y="5333999"/>
            <a:ext cx="685801" cy="762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784308" y="4507468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Any Error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 rot="9270752">
            <a:off x="4037436" y="3630593"/>
            <a:ext cx="1920187" cy="74700"/>
          </a:xfrm>
          <a:prstGeom prst="rightArrow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191000" y="32766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Any Error</a:t>
            </a:r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2683" y="5955268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2060"/>
                </a:solidFill>
              </a:rPr>
              <a:t>System are stopped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 animBg="1"/>
      <p:bldP spid="26" grpId="0"/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euler_ang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676400"/>
            <a:ext cx="4800600" cy="4476560"/>
          </a:xfrm>
          <a:prstGeom prst="rect">
            <a:avLst/>
          </a:prstGeom>
        </p:spPr>
      </p:pic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Portable Device Dynamic</a:t>
            </a:r>
            <a:endParaRPr lang="en-US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Euler Angle:</a:t>
            </a:r>
            <a:endParaRPr lang="vi-VN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Signal Processing</a:t>
            </a:r>
            <a:endParaRPr lang="en-US" sz="35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Euler angles calculation:</a:t>
            </a:r>
          </a:p>
          <a:p>
            <a:pPr lvl="1"/>
            <a:r>
              <a:rPr lang="en-US" smtClean="0"/>
              <a:t>Gyroscope: Integration of angular velocity over time.</a:t>
            </a:r>
          </a:p>
          <a:p>
            <a:pPr lvl="1"/>
            <a:endParaRPr lang="en-US" smtClean="0"/>
          </a:p>
          <a:p>
            <a:pPr lvl="2"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r>
              <a:rPr lang="en-US" smtClean="0"/>
              <a:t>Accelerometer: Multiplication with a (x,y,z) Direction Cosine Transformation Matrix.</a:t>
            </a:r>
          </a:p>
          <a:p>
            <a:pPr lvl="1"/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2653665"/>
            <a:ext cx="1238250" cy="14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8400" y="4962525"/>
            <a:ext cx="4374204" cy="676275"/>
          </a:xfrm>
          <a:prstGeom prst="rect">
            <a:avLst/>
          </a:prstGeom>
          <a:noFill/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5724525"/>
            <a:ext cx="4604426" cy="67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350838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sz="3500" smtClean="0"/>
              <a:t>Signal Processing</a:t>
            </a:r>
            <a:endParaRPr lang="en-US" sz="35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3347" y="1295400"/>
            <a:ext cx="7511053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Slide Number Placeholder 3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64E13D-8F49-4D86-B09B-1E00BF74E486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dirty="0" smtClean="0"/>
              <a:t>Contents</a:t>
            </a:r>
            <a:endParaRPr lang="en-US" sz="2400" dirty="0" smtClean="0">
              <a:solidFill>
                <a:schemeClr val="accent1"/>
              </a:solidFill>
            </a:endParaRPr>
          </a:p>
        </p:txBody>
      </p:sp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1828800" y="1316037"/>
            <a:ext cx="762000" cy="665163"/>
            <a:chOff x="1110" y="2656"/>
            <a:chExt cx="1549" cy="1351"/>
          </a:xfrm>
        </p:grpSpPr>
        <p:sp>
          <p:nvSpPr>
            <p:cNvPr id="4132" name="AutoShape 4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3" name="AutoShape 5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66" name="AutoShape 6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100" name="Group 7"/>
          <p:cNvGrpSpPr>
            <a:grpSpLocks/>
          </p:cNvGrpSpPr>
          <p:nvPr/>
        </p:nvGrpSpPr>
        <p:grpSpPr bwMode="auto">
          <a:xfrm>
            <a:off x="1828800" y="2133600"/>
            <a:ext cx="762000" cy="665163"/>
            <a:chOff x="3174" y="2656"/>
            <a:chExt cx="1549" cy="1351"/>
          </a:xfrm>
        </p:grpSpPr>
        <p:sp>
          <p:nvSpPr>
            <p:cNvPr id="4129" name="AutoShape 8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30" name="AutoShape 9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101" name="Line 11"/>
          <p:cNvSpPr>
            <a:spLocks noChangeShapeType="1"/>
          </p:cNvSpPr>
          <p:nvPr/>
        </p:nvSpPr>
        <p:spPr bwMode="auto">
          <a:xfrm>
            <a:off x="2438400" y="1925637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2" name="Text Box 12"/>
          <p:cNvSpPr txBox="1">
            <a:spLocks noChangeArrowheads="1"/>
          </p:cNvSpPr>
          <p:nvPr/>
        </p:nvSpPr>
        <p:spPr bwMode="auto">
          <a:xfrm>
            <a:off x="3276600" y="1392237"/>
            <a:ext cx="27526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/>
              <a:t>Idea and Overview</a:t>
            </a:r>
            <a:endParaRPr lang="en-US" sz="2400" dirty="0"/>
          </a:p>
        </p:txBody>
      </p:sp>
      <p:sp>
        <p:nvSpPr>
          <p:cNvPr id="4103" name="Text Box 13"/>
          <p:cNvSpPr txBox="1">
            <a:spLocks noChangeArrowheads="1"/>
          </p:cNvSpPr>
          <p:nvPr/>
        </p:nvSpPr>
        <p:spPr bwMode="gray">
          <a:xfrm>
            <a:off x="2025650" y="141446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104" name="Line 14"/>
          <p:cNvSpPr>
            <a:spLocks noChangeShapeType="1"/>
          </p:cNvSpPr>
          <p:nvPr/>
        </p:nvSpPr>
        <p:spPr bwMode="auto">
          <a:xfrm>
            <a:off x="2438400" y="27432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Text Box 15"/>
          <p:cNvSpPr txBox="1">
            <a:spLocks noChangeArrowheads="1"/>
          </p:cNvSpPr>
          <p:nvPr/>
        </p:nvSpPr>
        <p:spPr bwMode="auto">
          <a:xfrm>
            <a:off x="3276600" y="2209800"/>
            <a:ext cx="105830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/>
              <a:t>Scope</a:t>
            </a:r>
            <a:endParaRPr lang="en-US" sz="2400" dirty="0"/>
          </a:p>
        </p:txBody>
      </p:sp>
      <p:sp>
        <p:nvSpPr>
          <p:cNvPr id="4106" name="Text Box 16"/>
          <p:cNvSpPr txBox="1">
            <a:spLocks noChangeArrowheads="1"/>
          </p:cNvSpPr>
          <p:nvPr/>
        </p:nvSpPr>
        <p:spPr bwMode="gray">
          <a:xfrm>
            <a:off x="2025650" y="22320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4107" name="Group 17"/>
          <p:cNvGrpSpPr>
            <a:grpSpLocks/>
          </p:cNvGrpSpPr>
          <p:nvPr/>
        </p:nvGrpSpPr>
        <p:grpSpPr bwMode="auto">
          <a:xfrm>
            <a:off x="1828800" y="2971800"/>
            <a:ext cx="762000" cy="665163"/>
            <a:chOff x="1110" y="2656"/>
            <a:chExt cx="1549" cy="1351"/>
          </a:xfrm>
        </p:grpSpPr>
        <p:sp>
          <p:nvSpPr>
            <p:cNvPr id="4126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7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0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grpSp>
        <p:nvGrpSpPr>
          <p:cNvPr id="4108" name="Group 21"/>
          <p:cNvGrpSpPr>
            <a:grpSpLocks/>
          </p:cNvGrpSpPr>
          <p:nvPr/>
        </p:nvGrpSpPr>
        <p:grpSpPr bwMode="auto">
          <a:xfrm>
            <a:off x="1828800" y="3810000"/>
            <a:ext cx="762000" cy="665163"/>
            <a:chOff x="3174" y="2656"/>
            <a:chExt cx="1549" cy="1351"/>
          </a:xfrm>
        </p:grpSpPr>
        <p:sp>
          <p:nvSpPr>
            <p:cNvPr id="4123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124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0984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109" name="Line 25"/>
          <p:cNvSpPr>
            <a:spLocks noChangeShapeType="1"/>
          </p:cNvSpPr>
          <p:nvPr/>
        </p:nvSpPr>
        <p:spPr bwMode="auto">
          <a:xfrm>
            <a:off x="2438400" y="35814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Text Box 26"/>
          <p:cNvSpPr txBox="1">
            <a:spLocks noChangeArrowheads="1"/>
          </p:cNvSpPr>
          <p:nvPr/>
        </p:nvSpPr>
        <p:spPr bwMode="auto">
          <a:xfrm>
            <a:off x="3276600" y="3048000"/>
            <a:ext cx="3369833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/>
              <a:t>Hardware and software</a:t>
            </a:r>
            <a:endParaRPr lang="en-US" sz="2400" dirty="0"/>
          </a:p>
        </p:txBody>
      </p:sp>
      <p:sp>
        <p:nvSpPr>
          <p:cNvPr id="4111" name="Text Box 27"/>
          <p:cNvSpPr txBox="1">
            <a:spLocks noChangeArrowheads="1"/>
          </p:cNvSpPr>
          <p:nvPr/>
        </p:nvSpPr>
        <p:spPr bwMode="gray">
          <a:xfrm>
            <a:off x="2025650" y="30702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112" name="Line 28"/>
          <p:cNvSpPr>
            <a:spLocks noChangeShapeType="1"/>
          </p:cNvSpPr>
          <p:nvPr/>
        </p:nvSpPr>
        <p:spPr bwMode="auto">
          <a:xfrm>
            <a:off x="2438400" y="44196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3" name="Text Box 29"/>
          <p:cNvSpPr txBox="1">
            <a:spLocks noChangeArrowheads="1"/>
          </p:cNvSpPr>
          <p:nvPr/>
        </p:nvSpPr>
        <p:spPr bwMode="auto">
          <a:xfrm>
            <a:off x="3276600" y="3886200"/>
            <a:ext cx="148630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/>
              <a:t>Algorithm</a:t>
            </a:r>
            <a:endParaRPr lang="en-US" sz="2400" dirty="0"/>
          </a:p>
        </p:txBody>
      </p:sp>
      <p:sp>
        <p:nvSpPr>
          <p:cNvPr id="4114" name="Text Box 30"/>
          <p:cNvSpPr txBox="1">
            <a:spLocks noChangeArrowheads="1"/>
          </p:cNvSpPr>
          <p:nvPr/>
        </p:nvSpPr>
        <p:spPr bwMode="gray">
          <a:xfrm>
            <a:off x="2025650" y="390842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4</a:t>
            </a:r>
          </a:p>
        </p:txBody>
      </p:sp>
      <p:grpSp>
        <p:nvGrpSpPr>
          <p:cNvPr id="41" name="Group 17"/>
          <p:cNvGrpSpPr>
            <a:grpSpLocks/>
          </p:cNvGrpSpPr>
          <p:nvPr/>
        </p:nvGrpSpPr>
        <p:grpSpPr bwMode="auto">
          <a:xfrm>
            <a:off x="1828800" y="4648200"/>
            <a:ext cx="762000" cy="665163"/>
            <a:chOff x="1110" y="2656"/>
            <a:chExt cx="1549" cy="1351"/>
          </a:xfrm>
        </p:grpSpPr>
        <p:sp>
          <p:nvSpPr>
            <p:cNvPr id="42" name="AutoShape 18"/>
            <p:cNvSpPr>
              <a:spLocks noChangeArrowheads="1"/>
            </p:cNvSpPr>
            <p:nvPr/>
          </p:nvSpPr>
          <p:spPr bwMode="gray">
            <a:xfrm>
              <a:off x="1123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3" name="AutoShape 19"/>
            <p:cNvSpPr>
              <a:spLocks noChangeArrowheads="1"/>
            </p:cNvSpPr>
            <p:nvPr/>
          </p:nvSpPr>
          <p:spPr bwMode="gray">
            <a:xfrm>
              <a:off x="1110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" name="AutoShape 20"/>
            <p:cNvSpPr>
              <a:spLocks noChangeArrowheads="1"/>
            </p:cNvSpPr>
            <p:nvPr/>
          </p:nvSpPr>
          <p:spPr bwMode="gray">
            <a:xfrm>
              <a:off x="1200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2438400" y="525780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Text Box 26"/>
          <p:cNvSpPr txBox="1">
            <a:spLocks noChangeArrowheads="1"/>
          </p:cNvSpPr>
          <p:nvPr/>
        </p:nvSpPr>
        <p:spPr bwMode="auto">
          <a:xfrm>
            <a:off x="3276600" y="4724400"/>
            <a:ext cx="3299301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/>
              <a:t>Experiments &amp; Results</a:t>
            </a:r>
          </a:p>
          <a:p>
            <a:pPr eaLnBrk="0" hangingPunct="0"/>
            <a:endParaRPr lang="en-US" sz="2400" dirty="0"/>
          </a:p>
        </p:txBody>
      </p:sp>
      <p:sp>
        <p:nvSpPr>
          <p:cNvPr id="47" name="Text Box 27"/>
          <p:cNvSpPr txBox="1">
            <a:spLocks noChangeArrowheads="1"/>
          </p:cNvSpPr>
          <p:nvPr/>
        </p:nvSpPr>
        <p:spPr bwMode="gray">
          <a:xfrm>
            <a:off x="2025650" y="4746625"/>
            <a:ext cx="35971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smtClean="0">
                <a:solidFill>
                  <a:schemeClr val="bg1"/>
                </a:solidFill>
              </a:rPr>
              <a:t>5	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1828800" y="5507037"/>
            <a:ext cx="762000" cy="665163"/>
            <a:chOff x="3174" y="2656"/>
            <a:chExt cx="1549" cy="1351"/>
          </a:xfrm>
        </p:grpSpPr>
        <p:sp>
          <p:nvSpPr>
            <p:cNvPr id="49" name="AutoShape 22"/>
            <p:cNvSpPr>
              <a:spLocks noChangeArrowheads="1"/>
            </p:cNvSpPr>
            <p:nvPr/>
          </p:nvSpPr>
          <p:spPr bwMode="gray">
            <a:xfrm>
              <a:off x="3187" y="2679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0" name="AutoShape 23"/>
            <p:cNvSpPr>
              <a:spLocks noChangeArrowheads="1"/>
            </p:cNvSpPr>
            <p:nvPr/>
          </p:nvSpPr>
          <p:spPr bwMode="gray">
            <a:xfrm>
              <a:off x="3174" y="2656"/>
              <a:ext cx="1536" cy="1328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AutoShape 24"/>
            <p:cNvSpPr>
              <a:spLocks noChangeArrowheads="1"/>
            </p:cNvSpPr>
            <p:nvPr/>
          </p:nvSpPr>
          <p:spPr bwMode="gray">
            <a:xfrm>
              <a:off x="3264" y="2737"/>
              <a:ext cx="1349" cy="1167"/>
            </a:xfrm>
            <a:prstGeom prst="hexagon">
              <a:avLst>
                <a:gd name="adj" fmla="val 28896"/>
                <a:gd name="vf" fmla="val 115470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52" name="Line 28"/>
          <p:cNvSpPr>
            <a:spLocks noChangeShapeType="1"/>
          </p:cNvSpPr>
          <p:nvPr/>
        </p:nvSpPr>
        <p:spPr bwMode="auto">
          <a:xfrm>
            <a:off x="2438400" y="6116637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3276600" y="5583237"/>
            <a:ext cx="1710725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smtClean="0"/>
              <a:t>Conclusion</a:t>
            </a:r>
            <a:endParaRPr lang="en-US" sz="2400" dirty="0"/>
          </a:p>
        </p:txBody>
      </p:sp>
      <p:sp>
        <p:nvSpPr>
          <p:cNvPr id="54" name="Text Box 30"/>
          <p:cNvSpPr txBox="1">
            <a:spLocks noChangeArrowheads="1"/>
          </p:cNvSpPr>
          <p:nvPr/>
        </p:nvSpPr>
        <p:spPr bwMode="gray">
          <a:xfrm>
            <a:off x="2025650" y="5605462"/>
            <a:ext cx="3561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Moving distance measure :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Accelerometer : Bring out acceleration of each axe when the sensor move.In case of moving straight in one line we can calculate the velocity and finally calculate distance.</a:t>
            </a:r>
          </a:p>
          <a:p>
            <a:pPr lvl="8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304800"/>
            <a:ext cx="4267200" cy="685800"/>
          </a:xfrm>
        </p:spPr>
        <p:txBody>
          <a:bodyPr>
            <a:normAutofit/>
          </a:bodyPr>
          <a:lstStyle/>
          <a:p>
            <a:r>
              <a:rPr lang="en-US" sz="3200" smtClean="0"/>
              <a:t>Signal Processing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057400"/>
            <a:ext cx="2113722" cy="838200"/>
          </a:xfrm>
          <a:prstGeom prst="rect">
            <a:avLst/>
          </a:prstGeom>
          <a:noFill/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648200"/>
            <a:ext cx="1454727" cy="3810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5257800"/>
            <a:ext cx="3138854" cy="6000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Theta angle by </a:t>
            </a:r>
            <a:r>
              <a:rPr lang="en-US" smtClean="0"/>
              <a:t>Accelerometer</a:t>
            </a:r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4343400" cy="838200"/>
          </a:xfrm>
        </p:spPr>
        <p:txBody>
          <a:bodyPr>
            <a:normAutofit/>
          </a:bodyPr>
          <a:lstStyle/>
          <a:p>
            <a:r>
              <a:rPr lang="en-US" sz="3200" smtClean="0"/>
              <a:t>Signal Processing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586866" y="6400800"/>
            <a:ext cx="1975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BEFORE FILTER</a:t>
            </a:r>
          </a:p>
        </p:txBody>
      </p:sp>
      <p:pic>
        <p:nvPicPr>
          <p:cNvPr id="9" name="Picture 8" descr="D:\Study\Do an FPT\FUFO\Document\04.Design\FUFO_FUFO\Filter\Figure\Roll_noFilter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62000" y="2057400"/>
            <a:ext cx="7772400" cy="38862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Theta angle by Accelerometer and Gyroscope:</a:t>
            </a:r>
          </a:p>
          <a:p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4343400" cy="838200"/>
          </a:xfrm>
        </p:spPr>
        <p:txBody>
          <a:bodyPr>
            <a:normAutofit/>
          </a:bodyPr>
          <a:lstStyle/>
          <a:p>
            <a:r>
              <a:rPr lang="en-US" sz="3200" smtClean="0"/>
              <a:t>Signal Processing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pic>
        <p:nvPicPr>
          <p:cNvPr id="10" name="Picture 9" descr="D:\Study\Do an FPT\FUFO\Document\04.Design\FUFO_FUFO\Filter\Figure\Pitch_LowHighFilter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85800" y="2150806"/>
            <a:ext cx="7772400" cy="4004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351341" y="6324600"/>
            <a:ext cx="4963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AFTER HIGH-PASS AND LOW-PASS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Theta angle by Accelerometer and Gyroscope:</a:t>
            </a:r>
          </a:p>
          <a:p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4343400" cy="838200"/>
          </a:xfrm>
        </p:spPr>
        <p:txBody>
          <a:bodyPr>
            <a:normAutofit/>
          </a:bodyPr>
          <a:lstStyle/>
          <a:p>
            <a:r>
              <a:rPr lang="en-US" sz="3200" smtClean="0"/>
              <a:t>Signal Processing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pic>
        <p:nvPicPr>
          <p:cNvPr id="7" name="Picture 6" descr="D:\Study\Do an FPT\FUFO\Document\04.Design\FUFO_FUFO\Filter\Figure\Pitch_Complementary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62000" y="2150806"/>
            <a:ext cx="7772400" cy="400418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704223" y="6324600"/>
            <a:ext cx="3925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AFTER COMPLEMENTARY FILTER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Measure moving distance </a:t>
            </a:r>
            <a:r>
              <a:rPr lang="en-US" smtClean="0"/>
              <a:t>:</a:t>
            </a:r>
            <a:endParaRPr lang="en-US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8000" y="228600"/>
            <a:ext cx="4343400" cy="838200"/>
          </a:xfrm>
        </p:spPr>
        <p:txBody>
          <a:bodyPr>
            <a:normAutofit/>
          </a:bodyPr>
          <a:lstStyle/>
          <a:p>
            <a:r>
              <a:rPr lang="en-US" sz="3200" smtClean="0"/>
              <a:t>Signal Processing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Algorithms</a:t>
            </a:r>
            <a:endParaRPr lang="en-US" sz="4000" dirty="0"/>
          </a:p>
        </p:txBody>
      </p:sp>
      <p:pic>
        <p:nvPicPr>
          <p:cNvPr id="7" name="Picture 6" descr="moving_distanc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382000" cy="435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&lt;Demo&gt;</a:t>
            </a:r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943600" y="381000"/>
            <a:ext cx="1676400" cy="609600"/>
          </a:xfrm>
        </p:spPr>
        <p:txBody>
          <a:bodyPr>
            <a:normAutofit/>
          </a:bodyPr>
          <a:lstStyle/>
          <a:p>
            <a:r>
              <a:rPr lang="en-US" sz="3200" smtClean="0"/>
              <a:t>Demo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59436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en-US" sz="4000" smtClean="0"/>
          </a:p>
          <a:p>
            <a:pPr eaLnBrk="0" hangingPunct="0"/>
            <a:r>
              <a:rPr lang="en-US" sz="4000" smtClean="0"/>
              <a:t>Experiments &amp; Results</a:t>
            </a:r>
          </a:p>
          <a:p>
            <a:pPr eaLnBrk="0" hangingPunct="0"/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00200" y="1981200"/>
          <a:ext cx="5791200" cy="372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2971800" cy="609600"/>
          </a:xfrm>
        </p:spPr>
        <p:txBody>
          <a:bodyPr>
            <a:normAutofit/>
          </a:bodyPr>
          <a:lstStyle/>
          <a:p>
            <a:r>
              <a:rPr lang="en-US" sz="3200" smtClean="0"/>
              <a:t>Achievement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2004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4000" smtClean="0"/>
              <a:t>Conclusion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200400" y="304800"/>
            <a:ext cx="3962400" cy="609600"/>
          </a:xfrm>
        </p:spPr>
        <p:txBody>
          <a:bodyPr>
            <a:normAutofit fontScale="90000"/>
          </a:bodyPr>
          <a:lstStyle/>
          <a:p>
            <a:r>
              <a:rPr lang="en-US" sz="3200" smtClean="0"/>
              <a:t>Future Improvement</a:t>
            </a:r>
            <a:endParaRPr lang="en-US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0" y="152400"/>
            <a:ext cx="32004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4000" smtClean="0"/>
              <a:t>Conclusion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Develop an Interactive 3d game system with more action.</a:t>
            </a:r>
          </a:p>
          <a:p>
            <a:r>
              <a:rPr lang="en-US" smtClean="0"/>
              <a:t>Use more flexible but useful algorithm to make more smooth data.</a:t>
            </a:r>
          </a:p>
          <a:p>
            <a:r>
              <a:rPr lang="en-US" smtClean="0"/>
              <a:t>Change the component to reduce price and size of Portable device,improve ability of calculate angle and moving distance.</a:t>
            </a:r>
          </a:p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vi-VN" sz="2400" u="sng" smtClean="0">
                <a:hlinkClick r:id="rId2"/>
              </a:rPr>
              <a:t>http://www.techterms.com/definition/esports</a:t>
            </a:r>
            <a:endParaRPr lang="vi-VN" sz="2400" smtClean="0"/>
          </a:p>
          <a:p>
            <a:r>
              <a:rPr lang="vi-VN" sz="2400" u="sng" smtClean="0">
                <a:hlinkClick r:id="rId3"/>
              </a:rPr>
              <a:t>http://en.wikipedia.org/wiki/Light_gu</a:t>
            </a:r>
            <a:r>
              <a:rPr lang="en-US" sz="2400" u="sng" smtClean="0">
                <a:hlinkClick r:id="rId3"/>
              </a:rPr>
              <a:t>n</a:t>
            </a:r>
            <a:endParaRPr lang="vi-VN" sz="2400" smtClean="0"/>
          </a:p>
          <a:p>
            <a:r>
              <a:rPr lang="vi-VN" sz="2400" u="sng" smtClean="0">
                <a:hlinkClick r:id="rId4"/>
              </a:rPr>
              <a:t>http://strategywiki.org/wiki/Wii_Sports/Boxing</a:t>
            </a:r>
            <a:endParaRPr lang="vi-VN" sz="2400" smtClean="0"/>
          </a:p>
          <a:p>
            <a:r>
              <a:rPr lang="en-US" sz="2400" smtClean="0"/>
              <a:t>“</a:t>
            </a:r>
            <a:r>
              <a:rPr lang="en-US" sz="2400" b="1" smtClean="0"/>
              <a:t>Gravity Force</a:t>
            </a:r>
            <a:r>
              <a:rPr lang="en-US" sz="2400" smtClean="0"/>
              <a:t>” </a:t>
            </a:r>
            <a:r>
              <a:rPr lang="vi-VN" sz="2400" u="sng" smtClean="0">
                <a:hlinkClick r:id="rId5"/>
              </a:rPr>
              <a:t>http://www.universetoday.com/34824/force-of-gravity</a:t>
            </a:r>
            <a:endParaRPr lang="vi-VN" sz="2400" smtClean="0"/>
          </a:p>
          <a:p>
            <a:r>
              <a:rPr lang="en-US" sz="2400" smtClean="0"/>
              <a:t>“</a:t>
            </a:r>
            <a:r>
              <a:rPr lang="en-US" sz="2400" b="1" smtClean="0"/>
              <a:t>Blender version 2.7</a:t>
            </a:r>
            <a:r>
              <a:rPr lang="en-US" sz="2400" smtClean="0"/>
              <a:t>”</a:t>
            </a:r>
            <a:r>
              <a:rPr lang="vi-VN" sz="2400" u="sng" smtClean="0">
                <a:hlinkClick r:id="rId6"/>
              </a:rPr>
              <a:t>http://www.blender.org</a:t>
            </a:r>
            <a:endParaRPr lang="vi-VN" sz="2400" smtClean="0"/>
          </a:p>
          <a:p>
            <a:r>
              <a:rPr lang="vi-VN" sz="2400" smtClean="0"/>
              <a:t>"</a:t>
            </a:r>
            <a:r>
              <a:rPr lang="vi-VN" sz="2400" b="1" smtClean="0"/>
              <a:t>High-pass Filter</a:t>
            </a:r>
            <a:r>
              <a:rPr lang="vi-VN" sz="2400" smtClean="0"/>
              <a:t>"- </a:t>
            </a:r>
            <a:r>
              <a:rPr lang="vi-VN" sz="2400" u="sng" smtClean="0">
                <a:hlinkClick r:id="rId7"/>
              </a:rPr>
              <a:t>http://en.wikipedia.org/wiki/High-pass_filter</a:t>
            </a:r>
            <a:endParaRPr lang="vi-VN" sz="2400" smtClean="0"/>
          </a:p>
          <a:p>
            <a:r>
              <a:rPr lang="vi-VN" sz="2400" smtClean="0"/>
              <a:t>"</a:t>
            </a:r>
            <a:r>
              <a:rPr lang="vi-VN" sz="2400" b="1" smtClean="0"/>
              <a:t>Low-pass Filter</a:t>
            </a:r>
            <a:r>
              <a:rPr lang="vi-VN" sz="2400" smtClean="0"/>
              <a:t>"- </a:t>
            </a:r>
            <a:r>
              <a:rPr lang="vi-VN" sz="2400" u="sng" smtClean="0">
                <a:hlinkClick r:id="rId8"/>
              </a:rPr>
              <a:t>http://en.wikipedia.org/wiki/Low-pass_filter</a:t>
            </a:r>
            <a:endParaRPr lang="vi-VN" sz="2400" smtClean="0"/>
          </a:p>
          <a:p>
            <a:r>
              <a:rPr lang="vi-VN" sz="2400" smtClean="0"/>
              <a:t>"</a:t>
            </a:r>
            <a:r>
              <a:rPr lang="en-US" sz="2400" b="1" smtClean="0"/>
              <a:t>Kalman Filter Vs Complementary Filter</a:t>
            </a:r>
            <a:r>
              <a:rPr lang="vi-VN" sz="2400" smtClean="0"/>
              <a:t>"</a:t>
            </a:r>
            <a:r>
              <a:rPr lang="en-US" sz="2400" smtClean="0"/>
              <a:t> - </a:t>
            </a:r>
            <a:r>
              <a:rPr lang="en-US" sz="2400" u="sng" smtClean="0">
                <a:hlinkClick r:id="rId9"/>
              </a:rPr>
              <a:t>http://robottini.altervista.org/kalman-filter-vs-complementary-filter</a:t>
            </a:r>
            <a:endParaRPr lang="vi-VN" sz="2400" smtClean="0"/>
          </a:p>
          <a:p>
            <a:r>
              <a:rPr lang="vi-VN" sz="2400" smtClean="0"/>
              <a:t>Shane Colton, MIT (2007) - "</a:t>
            </a:r>
            <a:r>
              <a:rPr lang="vi-VN" sz="2400" b="1" i="1" smtClean="0"/>
              <a:t>The Balance Filter</a:t>
            </a:r>
            <a:r>
              <a:rPr lang="vi-VN" sz="2400" smtClean="0"/>
              <a:t>"</a:t>
            </a:r>
          </a:p>
          <a:p>
            <a:r>
              <a:rPr lang="vi-VN" sz="2400" smtClean="0"/>
              <a:t>"</a:t>
            </a:r>
            <a:r>
              <a:rPr lang="vi-VN" sz="2400" b="1" smtClean="0"/>
              <a:t>Inertial Measurement Unit</a:t>
            </a:r>
            <a:r>
              <a:rPr lang="vi-VN" sz="2400" smtClean="0"/>
              <a:t>" - </a:t>
            </a:r>
            <a:r>
              <a:rPr lang="vi-VN" sz="2400" u="sng" smtClean="0">
                <a:hlinkClick r:id="rId10"/>
              </a:rPr>
              <a:t>http://en.wikipedia.org/wiki/Inertial_Measurement_Unit</a:t>
            </a:r>
            <a:endParaRPr lang="vi-VN" sz="2400" smtClean="0"/>
          </a:p>
          <a:p>
            <a:r>
              <a:rPr lang="en-US" sz="2400" smtClean="0"/>
              <a:t>Laura Salhuana</a:t>
            </a:r>
            <a:r>
              <a:rPr lang="vi-VN" sz="2400" smtClean="0"/>
              <a:t> , AN (2012), Frescale Semiconductor - "</a:t>
            </a:r>
            <a:r>
              <a:rPr lang="en-US" sz="2400" b="1" i="1" smtClean="0"/>
              <a:t>Tilt Sensing using linear accelerometer</a:t>
            </a:r>
            <a:r>
              <a:rPr lang="en-US" sz="2400" smtClean="0"/>
              <a:t>" </a:t>
            </a:r>
            <a:endParaRPr lang="vi-VN" sz="2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3048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/>
              <a:t>Reference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09800"/>
            <a:ext cx="6705600" cy="533400"/>
          </a:xfrm>
        </p:spPr>
        <p:txBody>
          <a:bodyPr>
            <a:noAutofit/>
          </a:bodyPr>
          <a:lstStyle/>
          <a:p>
            <a:r>
              <a:rPr lang="en-US" sz="2800" b="1" i="1" u="sng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IBG3d.Pro team with love</a:t>
            </a:r>
          </a:p>
          <a:p>
            <a:pPr eaLnBrk="1" hangingPunct="1"/>
            <a:endParaRPr lang="en-US" sz="2800" b="1" i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E21074-7173-492D-B562-8E2E44D4A26C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gray">
          <a:xfrm>
            <a:off x="2133600" y="1066800"/>
            <a:ext cx="4724400" cy="609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smtClean="0"/>
          </a:p>
          <a:p>
            <a:pPr lvl="0"/>
            <a:r>
              <a:rPr lang="en-US" sz="2400" smtClean="0"/>
              <a:t>Develop a visual entertainment where they can interactive with computer in a boxing game using </a:t>
            </a:r>
            <a:r>
              <a:rPr lang="en-US" sz="2400" smtClean="0">
                <a:solidFill>
                  <a:srgbClr val="FF0000"/>
                </a:solidFill>
              </a:rPr>
              <a:t>portable device</a:t>
            </a:r>
            <a:r>
              <a:rPr lang="en-US" sz="2400" smtClean="0"/>
              <a:t>.</a:t>
            </a:r>
          </a:p>
          <a:p>
            <a:pPr lvl="0"/>
            <a:endParaRPr lang="en-US" sz="2400" smtClean="0"/>
          </a:p>
          <a:p>
            <a:pPr lvl="0"/>
            <a:r>
              <a:rPr lang="en-US" sz="2400" smtClean="0"/>
              <a:t>Bring to user some action :</a:t>
            </a:r>
          </a:p>
          <a:p>
            <a:pPr lvl="1"/>
            <a:r>
              <a:rPr lang="en-US" sz="2400" smtClean="0"/>
              <a:t>Punch</a:t>
            </a:r>
          </a:p>
          <a:p>
            <a:pPr lvl="1"/>
            <a:r>
              <a:rPr lang="en-US" sz="2400" smtClean="0"/>
              <a:t>Block </a:t>
            </a:r>
          </a:p>
          <a:p>
            <a:pPr lvl="1"/>
            <a:r>
              <a:rPr lang="en-US" sz="2400" smtClean="0"/>
              <a:t>Dodge</a:t>
            </a:r>
            <a:endParaRPr lang="vi-VN" sz="2400" smtClean="0"/>
          </a:p>
          <a:p>
            <a:endParaRPr lang="en-US" sz="2400" dirty="0" smtClean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EB7ED-2861-4E9B-BD17-47535DBB2E46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114800" y="304800"/>
            <a:ext cx="4876800" cy="563562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The purpose</a:t>
            </a:r>
            <a:endParaRPr lang="en-US" sz="2800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0" y="152400"/>
            <a:ext cx="41148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3200" smtClean="0"/>
              <a:t>Idea and Overview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8B75C5-E081-4EFD-B3D5-BEA8AC4A8D4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114800" y="304800"/>
            <a:ext cx="5562600" cy="563562"/>
          </a:xfrm>
        </p:spPr>
        <p:txBody>
          <a:bodyPr>
            <a:noAutofit/>
          </a:bodyPr>
          <a:lstStyle/>
          <a:p>
            <a:pPr algn="l"/>
            <a:r>
              <a:rPr lang="en-US" sz="2800" smtClean="0"/>
              <a:t>Some example Interactive games 3d</a:t>
            </a:r>
            <a:endParaRPr lang="en-US" sz="2800" dirty="0"/>
          </a:p>
        </p:txBody>
      </p:sp>
      <p:sp>
        <p:nvSpPr>
          <p:cNvPr id="13" name="Rounded Rectangle 12"/>
          <p:cNvSpPr/>
          <p:nvPr/>
        </p:nvSpPr>
        <p:spPr>
          <a:xfrm>
            <a:off x="304800" y="152400"/>
            <a:ext cx="2667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Idea</a:t>
            </a:r>
            <a:endParaRPr lang="en-US" sz="40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5410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smtClean="0"/>
              <a:t>1.Light Gun</a:t>
            </a:r>
          </a:p>
          <a:p>
            <a:pPr lvl="1"/>
            <a:r>
              <a:rPr lang="en-US" sz="2400" smtClean="0"/>
              <a:t>A </a:t>
            </a:r>
            <a:r>
              <a:rPr lang="en-US" sz="2400" b="1" smtClean="0"/>
              <a:t>light gun</a:t>
            </a:r>
            <a:r>
              <a:rPr lang="en-US" sz="2400" smtClean="0"/>
              <a:t> is a pointing device for computers and a control device for arcade and video games.</a:t>
            </a:r>
          </a:p>
          <a:p>
            <a:pPr lvl="1"/>
            <a:r>
              <a:rPr lang="en-US" sz="2400" smtClean="0"/>
              <a:t>The video game light gun is typically modeled on a ballistic weapon (usually a pistol) and is used for targeting objects on a video screen.</a:t>
            </a:r>
          </a:p>
          <a:p>
            <a:pPr lvl="1"/>
            <a:r>
              <a:rPr lang="en-US" sz="2400" smtClean="0"/>
              <a:t>It uses light as its method of detecting where on screen the user is targeting</a:t>
            </a:r>
            <a:endParaRPr lang="vi-VN" sz="2400" smtClean="0"/>
          </a:p>
          <a:p>
            <a:pPr lvl="1"/>
            <a:endParaRPr lang="vi-VN" sz="2400"/>
          </a:p>
        </p:txBody>
      </p:sp>
      <p:pic>
        <p:nvPicPr>
          <p:cNvPr id="2" name="Picture 2" descr="C:\Users\HUNGPQ01063\Desktop\do_an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2438400"/>
            <a:ext cx="3048000" cy="2138149"/>
          </a:xfrm>
          <a:prstGeom prst="rect">
            <a:avLst/>
          </a:prstGeom>
          <a:noFill/>
        </p:spPr>
      </p:pic>
      <p:sp>
        <p:nvSpPr>
          <p:cNvPr id="7" name="Rounded Rectangle 6"/>
          <p:cNvSpPr/>
          <p:nvPr/>
        </p:nvSpPr>
        <p:spPr>
          <a:xfrm>
            <a:off x="0" y="152400"/>
            <a:ext cx="41148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3200" smtClean="0"/>
              <a:t>Idea and Overview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8B75C5-E081-4EFD-B3D5-BEA8AC4A8D4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5867400" cy="4525963"/>
          </a:xfrm>
        </p:spPr>
        <p:txBody>
          <a:bodyPr>
            <a:normAutofit/>
          </a:bodyPr>
          <a:lstStyle/>
          <a:p>
            <a:pPr lvl="0"/>
            <a:r>
              <a:rPr lang="en-US" sz="2400" smtClean="0"/>
              <a:t>2. Wii Sports – Boxing</a:t>
            </a:r>
          </a:p>
          <a:p>
            <a:pPr lvl="1"/>
            <a:r>
              <a:rPr lang="en-US" sz="2400" smtClean="0"/>
              <a:t>This game is the only game on Wii Sports to use the nunchuk attachment.</a:t>
            </a:r>
          </a:p>
          <a:p>
            <a:pPr lvl="1"/>
            <a:r>
              <a:rPr lang="en-US" sz="2400" smtClean="0"/>
              <a:t>You can punch, block, and dodge in the game by moving Wiimote</a:t>
            </a:r>
          </a:p>
          <a:p>
            <a:pPr lvl="1"/>
            <a:r>
              <a:rPr lang="en-US" sz="2400" smtClean="0"/>
              <a:t>To control your player you basically need to imagine that the 2 controllers are your players fists.</a:t>
            </a:r>
            <a:endParaRPr lang="vi-VN" sz="2400"/>
          </a:p>
        </p:txBody>
      </p:sp>
      <p:pic>
        <p:nvPicPr>
          <p:cNvPr id="2050" name="Picture 2" descr="http://images.wikia.com/nintendo/en/images/9/9d/Box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676400"/>
            <a:ext cx="25908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4114800" y="304800"/>
            <a:ext cx="5562600" cy="56356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Some example Interactive games 3d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04800" y="152400"/>
            <a:ext cx="2667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Idea</a:t>
            </a:r>
            <a:endParaRPr lang="en-US" sz="4000" dirty="0"/>
          </a:p>
        </p:txBody>
      </p:sp>
      <p:sp>
        <p:nvSpPr>
          <p:cNvPr id="16" name="Rounded Rectangle 15"/>
          <p:cNvSpPr/>
          <p:nvPr/>
        </p:nvSpPr>
        <p:spPr>
          <a:xfrm>
            <a:off x="0" y="152400"/>
            <a:ext cx="41148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3200" smtClean="0"/>
              <a:t>Idea and Overview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0" y="304800"/>
            <a:ext cx="4876800" cy="563562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IBG3d.Pro </a:t>
            </a:r>
            <a:r>
              <a:rPr lang="en-US" sz="2800" dirty="0" smtClean="0"/>
              <a:t>Overview</a:t>
            </a:r>
            <a:endParaRPr lang="en-US" sz="2800" dirty="0"/>
          </a:p>
        </p:txBody>
      </p:sp>
      <p:pic>
        <p:nvPicPr>
          <p:cNvPr id="9" name="Content Placeholder 9" descr="wii-box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00200"/>
            <a:ext cx="2867891" cy="4114800"/>
          </a:xfrm>
          <a:prstGeom prst="rect">
            <a:avLst/>
          </a:prstGeom>
        </p:spPr>
      </p:pic>
      <p:pic>
        <p:nvPicPr>
          <p:cNvPr id="10" name="Picture 3" descr="C:\Users\HUNGPQ01063\Desktop\do_an\Untitled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2362200"/>
            <a:ext cx="2133600" cy="25400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4114800" y="3505200"/>
            <a:ext cx="13716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ounded Rectangle 7"/>
          <p:cNvSpPr/>
          <p:nvPr/>
        </p:nvSpPr>
        <p:spPr>
          <a:xfrm>
            <a:off x="0" y="152400"/>
            <a:ext cx="41148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en-US" sz="3200" smtClean="0"/>
              <a:t>Idea and Overview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98071-8A9B-444A-806A-782BE84EBE4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19088"/>
            <a:ext cx="4876800" cy="56356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System overview</a:t>
            </a:r>
            <a:endParaRPr lang="en-US" sz="2800" dirty="0"/>
          </a:p>
        </p:txBody>
      </p:sp>
      <p:sp>
        <p:nvSpPr>
          <p:cNvPr id="15" name="Rounded Rectangle 14"/>
          <p:cNvSpPr/>
          <p:nvPr/>
        </p:nvSpPr>
        <p:spPr>
          <a:xfrm>
            <a:off x="0" y="152400"/>
            <a:ext cx="2667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Scope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990600" y="2590800"/>
            <a:ext cx="19812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Microcontroller</a:t>
            </a:r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971800" y="2743200"/>
            <a:ext cx="838200" cy="762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Gyro IMU</a:t>
            </a:r>
            <a:endParaRPr lang="vi-VN"/>
          </a:p>
        </p:txBody>
      </p:sp>
      <p:sp>
        <p:nvSpPr>
          <p:cNvPr id="10" name="Rectangle 9"/>
          <p:cNvSpPr/>
          <p:nvPr/>
        </p:nvSpPr>
        <p:spPr>
          <a:xfrm>
            <a:off x="1066800" y="3733800"/>
            <a:ext cx="18288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Accelerometer</a:t>
            </a:r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1295400" y="1752600"/>
            <a:ext cx="13716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Bluetooth sensor</a:t>
            </a:r>
            <a:endParaRPr lang="vi-VN"/>
          </a:p>
        </p:txBody>
      </p:sp>
      <p:sp>
        <p:nvSpPr>
          <p:cNvPr id="12" name="Rectangle 11"/>
          <p:cNvSpPr/>
          <p:nvPr/>
        </p:nvSpPr>
        <p:spPr>
          <a:xfrm>
            <a:off x="6019800" y="1219200"/>
            <a:ext cx="2971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PC</a:t>
            </a:r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248400" y="1371600"/>
            <a:ext cx="11430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Game</a:t>
            </a:r>
            <a:endParaRPr lang="vi-VN"/>
          </a:p>
        </p:txBody>
      </p:sp>
      <p:sp>
        <p:nvSpPr>
          <p:cNvPr id="14" name="Rectangle 13"/>
          <p:cNvSpPr/>
          <p:nvPr/>
        </p:nvSpPr>
        <p:spPr>
          <a:xfrm>
            <a:off x="7696200" y="1371600"/>
            <a:ext cx="1143000" cy="1295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Camera</a:t>
            </a:r>
          </a:p>
          <a:p>
            <a:pPr algn="ctr"/>
            <a:r>
              <a:rPr lang="en-US" smtClean="0"/>
              <a:t>(Option)</a:t>
            </a:r>
            <a:endParaRPr lang="vi-VN"/>
          </a:p>
        </p:txBody>
      </p:sp>
      <p:sp>
        <p:nvSpPr>
          <p:cNvPr id="16" name="Rectangle 15"/>
          <p:cNvSpPr/>
          <p:nvPr/>
        </p:nvSpPr>
        <p:spPr>
          <a:xfrm>
            <a:off x="6858000" y="3733800"/>
            <a:ext cx="1295400" cy="1219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Bluetooth</a:t>
            </a:r>
            <a:endParaRPr lang="vi-VN"/>
          </a:p>
        </p:txBody>
      </p:sp>
      <p:sp>
        <p:nvSpPr>
          <p:cNvPr id="20" name="Right Arrow 19"/>
          <p:cNvSpPr/>
          <p:nvPr/>
        </p:nvSpPr>
        <p:spPr>
          <a:xfrm>
            <a:off x="4038600" y="2971800"/>
            <a:ext cx="1752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>
            <a:off x="3810000" y="2286000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mtClean="0"/>
              <a:t>Transmit sensor </a:t>
            </a:r>
          </a:p>
          <a:p>
            <a:pPr algn="ctr"/>
            <a:r>
              <a:rPr lang="en-US" smtClean="0"/>
              <a:t>data via bluetooth</a:t>
            </a:r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0" y="2743200"/>
            <a:ext cx="990600" cy="838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Power</a:t>
            </a:r>
          </a:p>
          <a:p>
            <a:pPr algn="ctr"/>
            <a:r>
              <a:rPr lang="en-US" smtClean="0"/>
              <a:t>(</a:t>
            </a:r>
            <a:r>
              <a:rPr lang="en-US" sz="1400" smtClean="0"/>
              <a:t>Battery</a:t>
            </a:r>
            <a:r>
              <a:rPr lang="en-US" smtClean="0"/>
              <a:t>)</a:t>
            </a:r>
            <a:endParaRPr lang="vi-VN"/>
          </a:p>
        </p:txBody>
      </p:sp>
      <p:sp>
        <p:nvSpPr>
          <p:cNvPr id="25" name="Donut 24"/>
          <p:cNvSpPr/>
          <p:nvPr/>
        </p:nvSpPr>
        <p:spPr>
          <a:xfrm>
            <a:off x="-76200" y="1371600"/>
            <a:ext cx="3962400" cy="3733800"/>
          </a:xfrm>
          <a:prstGeom prst="donut">
            <a:avLst>
              <a:gd name="adj" fmla="val 2261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6" name="Left Arrow 25"/>
          <p:cNvSpPr/>
          <p:nvPr/>
        </p:nvSpPr>
        <p:spPr>
          <a:xfrm rot="1976424">
            <a:off x="3397837" y="4997159"/>
            <a:ext cx="1676400" cy="381000"/>
          </a:xfrm>
          <a:prstGeom prst="leftArrow">
            <a:avLst>
              <a:gd name="adj1" fmla="val 16277"/>
              <a:gd name="adj2" fmla="val 96112"/>
            </a:avLst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Oval 26"/>
          <p:cNvSpPr/>
          <p:nvPr/>
        </p:nvSpPr>
        <p:spPr>
          <a:xfrm>
            <a:off x="4114800" y="5867400"/>
            <a:ext cx="2743200" cy="762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Portable device</a:t>
            </a:r>
            <a:endParaRPr lang="vi-VN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20" grpId="0" animBg="1"/>
      <p:bldP spid="21" grpId="0"/>
      <p:bldP spid="23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smtClean="0"/>
              <a:t>Portable device: Send Sensor’s output to computer at a real-time rate</a:t>
            </a:r>
            <a:r>
              <a:rPr lang="en-US" sz="2400" smtClean="0"/>
              <a:t>.</a:t>
            </a:r>
            <a:endParaRPr lang="en-US" sz="2400" b="1" smtClean="0"/>
          </a:p>
          <a:p>
            <a:pPr lvl="1"/>
            <a:r>
              <a:rPr lang="en-US" sz="2400" b="1" smtClean="0"/>
              <a:t>Microcontroller : </a:t>
            </a:r>
            <a:r>
              <a:rPr lang="en-US" sz="2400" smtClean="0"/>
              <a:t>control accelerometer, gyro IMU, bluetooth sensor</a:t>
            </a:r>
          </a:p>
          <a:p>
            <a:pPr lvl="1"/>
            <a:r>
              <a:rPr lang="en-US" sz="2400" b="1" smtClean="0"/>
              <a:t>Acelerometer : </a:t>
            </a:r>
            <a:r>
              <a:rPr lang="en-US" sz="2400" smtClean="0"/>
              <a:t>Calculate acelerometer rate</a:t>
            </a:r>
          </a:p>
          <a:p>
            <a:pPr lvl="1"/>
            <a:r>
              <a:rPr lang="en-US" sz="2400" b="1" smtClean="0"/>
              <a:t>Gyro IMU : </a:t>
            </a:r>
            <a:r>
              <a:rPr lang="en-US" sz="2400" smtClean="0"/>
              <a:t>Calculate angle rate</a:t>
            </a:r>
          </a:p>
          <a:p>
            <a:pPr lvl="1"/>
            <a:r>
              <a:rPr lang="en-US" sz="2400" b="1" smtClean="0"/>
              <a:t>Bluetooth sensor : </a:t>
            </a:r>
            <a:r>
              <a:rPr lang="en-US" sz="2400" smtClean="0"/>
              <a:t>Connect and send Sensor data to computer</a:t>
            </a:r>
          </a:p>
          <a:p>
            <a:pPr lvl="1"/>
            <a:r>
              <a:rPr lang="en-US" sz="2400" b="1" smtClean="0"/>
              <a:t>Power (Pin) : </a:t>
            </a:r>
            <a:r>
              <a:rPr lang="en-US" sz="2400" smtClean="0"/>
              <a:t>Provide power to Portable device</a:t>
            </a:r>
          </a:p>
          <a:p>
            <a:pPr lvl="1"/>
            <a:endParaRPr lang="en-US" sz="2400" dirty="0" smtClean="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4B9F40-BE4A-482E-AC11-0BCA2511745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67000" y="319088"/>
            <a:ext cx="4953000" cy="563562"/>
          </a:xfrm>
        </p:spPr>
        <p:txBody>
          <a:bodyPr>
            <a:normAutofit/>
          </a:bodyPr>
          <a:lstStyle/>
          <a:p>
            <a:pPr algn="l"/>
            <a:r>
              <a:rPr lang="en-US" sz="2800" smtClean="0"/>
              <a:t>System detail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0" y="152400"/>
            <a:ext cx="2667000" cy="838200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Scope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3629</TotalTime>
  <Words>968</Words>
  <Application>Microsoft PowerPoint</Application>
  <PresentationFormat>On-screen Show (4:3)</PresentationFormat>
  <Paragraphs>275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Concourse</vt:lpstr>
      <vt:lpstr>IBG3d.Pro Froject</vt:lpstr>
      <vt:lpstr>Member</vt:lpstr>
      <vt:lpstr>Contents</vt:lpstr>
      <vt:lpstr>The purpose</vt:lpstr>
      <vt:lpstr>Some example Interactive games 3d</vt:lpstr>
      <vt:lpstr>Slide 6</vt:lpstr>
      <vt:lpstr>IBG3d.Pro Overview</vt:lpstr>
      <vt:lpstr>System overview</vt:lpstr>
      <vt:lpstr>System detail</vt:lpstr>
      <vt:lpstr>System detail</vt:lpstr>
      <vt:lpstr>System detail</vt:lpstr>
      <vt:lpstr>System detail</vt:lpstr>
      <vt:lpstr>Slide 13</vt:lpstr>
      <vt:lpstr>Slide 14</vt:lpstr>
      <vt:lpstr>Hardware study</vt:lpstr>
      <vt:lpstr>Hardware study</vt:lpstr>
      <vt:lpstr>Hardware study</vt:lpstr>
      <vt:lpstr>Hardware study</vt:lpstr>
      <vt:lpstr>Hardware design</vt:lpstr>
      <vt:lpstr>Hardware design</vt:lpstr>
      <vt:lpstr>Hardware design</vt:lpstr>
      <vt:lpstr>Software study</vt:lpstr>
      <vt:lpstr>Software study</vt:lpstr>
      <vt:lpstr>Software study</vt:lpstr>
      <vt:lpstr>Software study</vt:lpstr>
      <vt:lpstr>Software study</vt:lpstr>
      <vt:lpstr>Portable Device Dynamic</vt:lpstr>
      <vt:lpstr>Signal Processing</vt:lpstr>
      <vt:lpstr>Signal Processing</vt:lpstr>
      <vt:lpstr>Signal Processing</vt:lpstr>
      <vt:lpstr>Signal Processing</vt:lpstr>
      <vt:lpstr>Signal Processing</vt:lpstr>
      <vt:lpstr>Signal Processing</vt:lpstr>
      <vt:lpstr>Signal Processing</vt:lpstr>
      <vt:lpstr>Demo</vt:lpstr>
      <vt:lpstr>Achievement</vt:lpstr>
      <vt:lpstr>Future Improvement</vt:lpstr>
      <vt:lpstr>Slide 38</vt:lpstr>
      <vt:lpstr>Slide 39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Scope</dc:title>
  <dc:creator>tnguyen</dc:creator>
  <cp:lastModifiedBy>HUNGPQ01063</cp:lastModifiedBy>
  <cp:revision>261</cp:revision>
  <dcterms:created xsi:type="dcterms:W3CDTF">2012-02-01T02:30:47Z</dcterms:created>
  <dcterms:modified xsi:type="dcterms:W3CDTF">2012-12-21T13:51:59Z</dcterms:modified>
</cp:coreProperties>
</file>