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47"/>
  </p:notesMasterIdLst>
  <p:sldIdLst>
    <p:sldId id="302" r:id="rId2"/>
    <p:sldId id="257" r:id="rId3"/>
    <p:sldId id="258" r:id="rId4"/>
    <p:sldId id="259" r:id="rId5"/>
    <p:sldId id="260" r:id="rId6"/>
    <p:sldId id="261" r:id="rId7"/>
    <p:sldId id="303" r:id="rId8"/>
    <p:sldId id="262" r:id="rId9"/>
    <p:sldId id="30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2" r:id="rId27"/>
    <p:sldId id="273" r:id="rId28"/>
    <p:sldId id="274" r:id="rId29"/>
    <p:sldId id="295" r:id="rId30"/>
    <p:sldId id="296" r:id="rId31"/>
    <p:sldId id="297" r:id="rId32"/>
    <p:sldId id="275" r:id="rId33"/>
    <p:sldId id="298" r:id="rId34"/>
    <p:sldId id="299" r:id="rId35"/>
    <p:sldId id="300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301" r:id="rId45"/>
    <p:sldId id="28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CC"/>
    <a:srgbClr val="6666FF"/>
    <a:srgbClr val="333399"/>
    <a:srgbClr val="0000FF"/>
    <a:srgbClr val="000066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561" autoAdjust="0"/>
    <p:restoredTop sz="94660"/>
  </p:normalViewPr>
  <p:slideViewPr>
    <p:cSldViewPr>
      <p:cViewPr varScale="1">
        <p:scale>
          <a:sx n="73" d="100"/>
          <a:sy n="73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DA710-6BAE-4D47-AD68-E2C9BE147B75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E4A3B-4F61-4D47-A14B-4C585D873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79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E4A3B-4F61-4D47-A14B-4C585D873B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E4A3B-4F61-4D47-A14B-4C585D873B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E4A3B-4F61-4D47-A14B-4C585D873B0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1CBE58-A807-4314-9410-59E60277DD8B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0BD50-A1EC-463F-B174-60C0FA691DD2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3C5EFC-16F8-4002-8E1A-A4E9EC02E230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D86AE-7AF8-4841-B54E-FCEDE1E21EE7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2AB78-A7B2-4247-81F5-C6B3FD01DE45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52AA6-2CC5-4C9C-9C05-1C32C0FB4532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AFA51-D9B2-4764-8948-C19F7C4CD98F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8FBC9-AD65-4E80-B155-71CACC2822CD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30A13-72AB-4891-AE0E-0DF3DBA43DB5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B3E1AA-7C58-45D8-B50D-6BB454940CC5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F4FB8F-0D83-42A0-BAA6-9C0EAAE2B178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8B56E9-297B-465B-9E47-C6129DFB5DDA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ransition>
    <p:split dir="in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File:Waterfall_model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52400"/>
            <a:ext cx="4343400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 Online</a:t>
            </a:r>
            <a:endParaRPr lang="en-US" sz="44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543800" cy="3962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Supervisor: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Lecturer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Students: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fld id="{9151836A-8C0D-45E8-B9CF-4D44B7C2B457}" type="datetime1">
              <a:rPr lang="en-US" smtClean="0"/>
              <a:pPr/>
              <a:t>12/22/2012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2514600" cy="12954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7"/>
            <a:ext cx="6019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Planning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71CE-B44B-4A36-B534-7A30A8C63C99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II. PLAN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5410200" cy="4525963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764-CF65-422C-9D50-AE6D09C803B9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Environment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inhVienIT.NET---sql2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3505200" cy="167640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648200"/>
            <a:ext cx="3505200" cy="1371600"/>
          </a:xfrm>
          <a:prstGeom prst="rect">
            <a:avLst/>
          </a:prstGeom>
        </p:spPr>
      </p:pic>
      <p:pic>
        <p:nvPicPr>
          <p:cNvPr id="9" name="Picture 8" descr="microsoft-.net-framework-3.5-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447800"/>
            <a:ext cx="3962400" cy="2011680"/>
          </a:xfrm>
          <a:prstGeom prst="rect">
            <a:avLst/>
          </a:prstGeom>
        </p:spPr>
      </p:pic>
      <p:pic>
        <p:nvPicPr>
          <p:cNvPr id="10" name="Picture 9" descr="SinhVienIT.Net---microsoft-office-7-profession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3429000"/>
            <a:ext cx="2857500" cy="2476500"/>
          </a:xfrm>
          <a:prstGeom prst="rect">
            <a:avLst/>
          </a:prstGeom>
        </p:spPr>
      </p:pic>
      <p:pic>
        <p:nvPicPr>
          <p:cNvPr id="11" name="Picture 10" descr="win 7 profesional 32b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200400"/>
            <a:ext cx="3505200" cy="14478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191000" cy="4525963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Follow Waterfall model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clear ideas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Analysis requirements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Clearly Design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63B2-9EC5-4FD9-ACF6-47F8E987F271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Process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411809"/>
            <a:ext cx="5715000" cy="1931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upload.wikimedia.org/wikipedia/en/thumb/e/e2/Waterfall_model.svg/350px-Waterfall_model.svg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44196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B653-F65B-44E1-9787-042FED1FAF7D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Organization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ro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6934200" cy="457263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1437"/>
            <a:ext cx="6019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Capstone Project requirements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Buffer: 1 weeks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Submit all reports on time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overtime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F924-C384-4646-9A3A-2410F2A3BC10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Project planning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467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Functional requirement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Non-functional requirement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2BC-7C7B-4B6C-A0DE-6B900ABD4401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III. REQUIREMENT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Question bank management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 client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 server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Essay grading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EF4A-5386-4184-BC70-C25FC6076287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Functional requirement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 subject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 chapter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 question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 exam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853-CA89-4DFB-AFA7-DCEA00805AFD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Question bank management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19200"/>
            <a:ext cx="2514600" cy="1064926"/>
          </a:xfrm>
          <a:prstGeom prst="rect">
            <a:avLst/>
          </a:prstGeom>
        </p:spPr>
      </p:pic>
      <p:pic>
        <p:nvPicPr>
          <p:cNvPr id="8" name="Picture 7" descr="Chapt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86000"/>
            <a:ext cx="2438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9000"/>
            <a:ext cx="2286000" cy="914400"/>
          </a:xfrm>
          <a:prstGeom prst="rect">
            <a:avLst/>
          </a:prstGeom>
        </p:spPr>
      </p:pic>
      <p:pic>
        <p:nvPicPr>
          <p:cNvPr id="10" name="Picture 9" descr="605a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648200"/>
            <a:ext cx="2514600" cy="12954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943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Add, Edit, Delete, Search.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Create Exam: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Random question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 code , test code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Export to file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81CB-592C-4FF9-B2AC-B1B4D7B63A28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Question bank management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ymbol-Ad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95400"/>
            <a:ext cx="1066800" cy="990600"/>
          </a:xfrm>
          <a:prstGeom prst="rect">
            <a:avLst/>
          </a:prstGeom>
        </p:spPr>
      </p:pic>
      <p:pic>
        <p:nvPicPr>
          <p:cNvPr id="8" name="Picture 7" descr="psd-delete-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581400"/>
            <a:ext cx="1143000" cy="838200"/>
          </a:xfrm>
          <a:prstGeom prst="rect">
            <a:avLst/>
          </a:prstGeom>
        </p:spPr>
      </p:pic>
      <p:pic>
        <p:nvPicPr>
          <p:cNvPr id="9" name="Picture 8" descr="ico_ed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514600"/>
            <a:ext cx="838200" cy="838200"/>
          </a:xfrm>
          <a:prstGeom prst="rect">
            <a:avLst/>
          </a:prstGeom>
        </p:spPr>
      </p:pic>
      <p:pic>
        <p:nvPicPr>
          <p:cNvPr id="10" name="Picture 9" descr="Search-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876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715000" cy="4525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Doc format file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Include content of question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Print hard copy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 information file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Include following information</a:t>
            </a:r>
          </a:p>
          <a:p>
            <a:pPr lvl="2"/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Exam code,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duration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questions, total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mark</a:t>
            </a:r>
          </a:p>
          <a:p>
            <a:pPr lvl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Encryption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036-FA11-41AF-B817-56FB5D16D579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Question bank management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5410200" cy="4678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Requirement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Software design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Testing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Demo &amp; QA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5AD2-B1B2-49C6-97F2-C923549526E9}" type="datetime1">
              <a:rPr lang="en-US" smtClean="0"/>
              <a:pPr/>
              <a:t>12/22/2012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Exam Online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AGENDA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 Create Exam</a:t>
            </a: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8E66-2BD6-4801-8849-F2B0D1B4ADAA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Question bank management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1219200" cy="1219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5486400"/>
            <a:ext cx="1526700" cy="53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Database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1600" y="6019800"/>
            <a:ext cx="1299432" cy="435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Printer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29200"/>
            <a:ext cx="788096" cy="711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933459" cy="9334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0" y="1828800"/>
            <a:ext cx="1246450" cy="14164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40" y="5054182"/>
            <a:ext cx="839351" cy="839351"/>
          </a:xfrm>
          <a:prstGeom prst="rect">
            <a:avLst/>
          </a:prstGeom>
        </p:spPr>
      </p:pic>
      <p:sp>
        <p:nvSpPr>
          <p:cNvPr id="18" name="Chevron 17"/>
          <p:cNvSpPr/>
          <p:nvPr/>
        </p:nvSpPr>
        <p:spPr>
          <a:xfrm>
            <a:off x="5476926" y="2662157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749068" y="2655042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6021210" y="2655042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822104" y="5305404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079732" y="5298289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351874" y="5298289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624016" y="5298289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878359" y="5298289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819400" y="5867400"/>
            <a:ext cx="1247894" cy="310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Doc file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267200" y="3124200"/>
            <a:ext cx="2258446" cy="342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Exam information</a:t>
            </a:r>
          </a:p>
        </p:txBody>
      </p:sp>
      <p:pic>
        <p:nvPicPr>
          <p:cNvPr id="29" name="Picture 28" descr="questionban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438400"/>
            <a:ext cx="2514600" cy="905001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5400000" flipH="1" flipV="1">
            <a:off x="1410494" y="3618706"/>
            <a:ext cx="990600" cy="1588"/>
          </a:xfrm>
          <a:prstGeom prst="straightConnector1">
            <a:avLst/>
          </a:prstGeom>
          <a:noFill/>
          <a:ln w="127000">
            <a:solidFill>
              <a:srgbClr val="4BACC6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2"/>
          <p:cNvCxnSpPr>
            <a:cxnSpLocks noChangeShapeType="1"/>
          </p:cNvCxnSpPr>
          <p:nvPr/>
        </p:nvCxnSpPr>
        <p:spPr bwMode="auto">
          <a:xfrm>
            <a:off x="3276600" y="2819400"/>
            <a:ext cx="1219200" cy="1588"/>
          </a:xfrm>
          <a:prstGeom prst="straightConnector1">
            <a:avLst/>
          </a:prstGeom>
          <a:noFill/>
          <a:ln w="127000">
            <a:solidFill>
              <a:srgbClr val="4BACC6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2"/>
          <p:cNvCxnSpPr>
            <a:cxnSpLocks noChangeShapeType="1"/>
          </p:cNvCxnSpPr>
          <p:nvPr/>
        </p:nvCxnSpPr>
        <p:spPr bwMode="auto">
          <a:xfrm rot="5400000">
            <a:off x="2286794" y="3885406"/>
            <a:ext cx="2133600" cy="1588"/>
          </a:xfrm>
          <a:prstGeom prst="straightConnector1">
            <a:avLst/>
          </a:prstGeom>
          <a:noFill/>
          <a:ln w="127000">
            <a:solidFill>
              <a:srgbClr val="4BACC6"/>
            </a:solidFill>
            <a:round/>
            <a:headEnd/>
            <a:tailEnd type="triangle" w="med" len="med"/>
          </a:ln>
          <a:effectLst/>
        </p:spPr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7187772" y="1398330"/>
            <a:ext cx="1042207" cy="381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Server</a:t>
            </a:r>
          </a:p>
        </p:txBody>
      </p:sp>
      <p:sp>
        <p:nvSpPr>
          <p:cNvPr id="39" name="Chevron 38"/>
          <p:cNvSpPr/>
          <p:nvPr/>
        </p:nvSpPr>
        <p:spPr>
          <a:xfrm>
            <a:off x="6324600" y="2667000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6629400" y="2667000"/>
            <a:ext cx="228600" cy="27520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562600" y="2057400"/>
            <a:ext cx="1042207" cy="381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Encrypt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Manage the exam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Start exam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Stop exam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Show exams information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Store student’s answer sheet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ED4E-BCAF-4ECA-B539-437CBEF3B2A8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Exam server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tart-ic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7800"/>
            <a:ext cx="895350" cy="895350"/>
          </a:xfrm>
          <a:prstGeom prst="rect">
            <a:avLst/>
          </a:prstGeom>
        </p:spPr>
      </p:pic>
      <p:pic>
        <p:nvPicPr>
          <p:cNvPr id="8" name="Picture 7" descr="Stop-Normal-Red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4600"/>
            <a:ext cx="990600" cy="1066800"/>
          </a:xfrm>
          <a:prstGeom prst="rect">
            <a:avLst/>
          </a:prstGeom>
        </p:spPr>
      </p:pic>
      <p:pic>
        <p:nvPicPr>
          <p:cNvPr id="9" name="Picture 8" descr="inform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2457" y="3733800"/>
            <a:ext cx="1110343" cy="914400"/>
          </a:xfrm>
          <a:prstGeom prst="rect">
            <a:avLst/>
          </a:prstGeom>
        </p:spPr>
      </p:pic>
      <p:pic>
        <p:nvPicPr>
          <p:cNvPr id="10" name="Picture 9" descr="sto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648200"/>
            <a:ext cx="1269594" cy="126959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Manage student: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Remove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Re-assign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300D-BF8D-489E-A315-48697EB97751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Exam server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ymbol-Ad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76400"/>
            <a:ext cx="1066800" cy="990600"/>
          </a:xfrm>
          <a:prstGeom prst="rect">
            <a:avLst/>
          </a:prstGeom>
        </p:spPr>
      </p:pic>
      <p:pic>
        <p:nvPicPr>
          <p:cNvPr id="8" name="Picture 7" descr="psd-delete-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895600"/>
            <a:ext cx="1143000" cy="838200"/>
          </a:xfrm>
          <a:prstGeom prst="rect">
            <a:avLst/>
          </a:prstGeom>
        </p:spPr>
      </p:pic>
      <p:pic>
        <p:nvPicPr>
          <p:cNvPr id="9" name="Picture 8" descr="refr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962400"/>
            <a:ext cx="1371600" cy="12954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Automatic grade solutions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View result of the exam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View answer sheet of each student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CF01-76E5-4644-B000-973BE45DB740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Exam server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104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Authentication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exam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Submit exam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5C6B-7C86-4BE8-A5FB-F2A89D84617A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Exam client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uth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05000"/>
            <a:ext cx="1191491" cy="914400"/>
          </a:xfrm>
          <a:prstGeom prst="rect">
            <a:avLst/>
          </a:prstGeom>
        </p:spPr>
      </p:pic>
      <p:pic>
        <p:nvPicPr>
          <p:cNvPr id="8" name="Picture 7" descr="subm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1905000" cy="116205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Usability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Reliability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Performance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Maintainability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Security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A366-68CD-41C8-9CE4-1F76DC7A9AB1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Non functional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59054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Architectural design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Detailed design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Database design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36E-A37A-4599-A984-916CB69B40BA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IV. SOFTWARE DESIGN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oftware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29000"/>
            <a:ext cx="6019800" cy="214729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5429250" cy="446722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2643-1498-420A-ADC7-214C002D0446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Architecture design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1371600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948-9E86-4CEB-BCA1-B34216082310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Detailed design- QEB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295401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71C0-833B-4AA4-A78B-9C5521065653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Detailed design-Server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93837"/>
            <a:ext cx="5334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Literature review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Proposal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CDC4-7F77-44A6-BB1A-5C6F60FF0703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Exam Online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I. INTRODUCTION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2954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CA36-64CA-4A3E-90C7-684A4BC2AEDA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Detailed design-Client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533900" cy="1881981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3-layer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Client - Server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.NET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emote Single call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37C5A-E26E-492C-8F78-ADE90EB56FF7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153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	Architectural </a:t>
            </a:r>
            <a:r>
              <a:rPr lang="en-US" sz="36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&amp; design patterns</a:t>
            </a:r>
          </a:p>
        </p:txBody>
      </p:sp>
      <p:pic>
        <p:nvPicPr>
          <p:cNvPr id="2050" name="Picture 2" descr="http://www.khoahoc.com.vn/photos/Image/2005/11/07/client-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191000" cy="2603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583" y="1219200"/>
            <a:ext cx="27972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5157009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E036-90DE-41F6-B82B-EF7BFDFB5156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Database design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6781800" cy="47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0104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 diagram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Sequence diagram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804-7FBB-47E2-BF0B-CAD0375317CD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Design-Detailed design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00800" cy="2514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D0D1-7DDD-42A4-B627-E6E063146FA4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QEB-Class diagram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5715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304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BC94-016A-4DA3-90C4-0A6E34D9E22D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QEB-Sequence diagram(sample)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Technologies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Tools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Coding convention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Code review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Performance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Security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7DCA-CBFB-4816-B414-AFFFDBD476B1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V. IMPLEMENTATION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Server</a:t>
            </a:r>
          </a:p>
          <a:p>
            <a:r>
              <a:rPr lang="en-US" dirty="0" smtClean="0"/>
              <a:t>C#</a:t>
            </a:r>
          </a:p>
          <a:p>
            <a:r>
              <a:rPr lang="en-US" dirty="0" smtClean="0"/>
              <a:t>.NET Framework 3.5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9513-4665-457E-9FDF-AF8545F861A3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Technologies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Content Placeholder 8" descr="c#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733800"/>
            <a:ext cx="1752600" cy="1482198"/>
          </a:xfrm>
          <a:prstGeom prst="rect">
            <a:avLst/>
          </a:prstGeom>
        </p:spPr>
      </p:pic>
      <p:pic>
        <p:nvPicPr>
          <p:cNvPr id="17" name="Picture 16" descr="sq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7600"/>
            <a:ext cx="1447800" cy="1752600"/>
          </a:xfrm>
          <a:prstGeom prst="rect">
            <a:avLst/>
          </a:prstGeom>
        </p:spPr>
      </p:pic>
      <p:pic>
        <p:nvPicPr>
          <p:cNvPr id="18" name="Picture 17" descr="microsoft-.net-framework-3.5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0"/>
            <a:ext cx="1714500" cy="13716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Microsoft Visual Studio 2008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Microsoft SQL Server 2005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Tortoise SVN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B7D5-13FA-4958-9089-2482A6588D01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Tools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q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429000"/>
            <a:ext cx="1447800" cy="137160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1400"/>
            <a:ext cx="2133600" cy="1295400"/>
          </a:xfrm>
          <a:prstGeom prst="rect">
            <a:avLst/>
          </a:prstGeom>
        </p:spPr>
      </p:pic>
      <p:pic>
        <p:nvPicPr>
          <p:cNvPr id="9" name="Picture 8" descr="tortoi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81400"/>
            <a:ext cx="2057400" cy="13716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Follow general .NET conventions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Specific conventions for the project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7FBA-247A-4608-8A3E-7B8600411735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Coding conventions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5562600" cy="4343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 Application in education.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Organizing and grading exam take time , human effort.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Essay exam still do on paper.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3FDC-604C-4697-A289-1EEC1861730D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Background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Self-review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Peer-review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Review following checklist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103A-AB04-4929-B835-5BFA35DC09DD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Code review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heck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76400"/>
            <a:ext cx="2057400" cy="176348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791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Compress file to reduce data storage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Avoid multiple loop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Linq to optimize processing time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7FD5-E7D4-45D3-9596-455B5E44E65E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Performance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erform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124200"/>
            <a:ext cx="3809999" cy="304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2296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Risks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Solution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 submit exam for other students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Generate md5 by: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Username, Password, IP address, Mac address.</a:t>
                      </a:r>
                    </a:p>
                    <a:p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Compare md5 code when students submit exam.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edit submit files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Encrypt files: paper, file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submit …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modify Client to do exam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Create session key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 each account logged in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 decompile client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Store 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code on server. Client has interface to call function on server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Use team viewer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do exam outside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Interrupt internet while doing exam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Add key to some dictionary software: LacViet, Lingoes, StarDict …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Disable selection text in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client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CDBB-0984-45FB-B0A4-8C5B88F8415D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90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Security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Understand requirement clearly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 test for each module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Create test case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Executed test system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F89C-3031-41D6-9957-5AB16E372C97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VI. TESTING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- Number of not tested cases: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8026-BEAD-49BE-8DA3-4DBEA9E9FBD6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Test results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47800"/>
          <a:ext cx="6705599" cy="284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159"/>
                <a:gridCol w="1915886"/>
                <a:gridCol w="1026367"/>
                <a:gridCol w="889518"/>
                <a:gridCol w="752669"/>
              </a:tblGrid>
              <a:tr h="5408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Modules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Total of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test cases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OK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928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Question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bank management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33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Exam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server, client, grading tool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338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9BEC-6BDB-4AEB-A8C5-9E1E52111F92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Demo &amp; QA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57150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EOS software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executed well the basic functional organization for the multiple choice exam with one of the main functions: 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+ Management questions bank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+ Do exam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+ Submit answers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+ Automate mark….</a:t>
            </a:r>
          </a:p>
          <a:p>
            <a:pPr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CMS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F718-7FD1-4BE8-96CC-28357B2DCD8A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Literature review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5943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Question’s bank is secured.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Create exam, do exam , grading exam on PC.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 interface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Easy to use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45A2-6EDF-4166-A48A-4EB6DF007EB8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Proposal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5638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new features the system support: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Essay question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+ The formulas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+ Financial function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+ Graphing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Input Chinese on essay question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65F-DAF3-4AD3-949D-A659E39EF2BB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Proposal(cont)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Question bank management.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 Server.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 Client.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Essay grading tool.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E22-CA06-4E04-B686-2CDDE56DBDD6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Products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Question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bank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management :Tool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organize, manage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subject, chapter, question, exam.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 server: start exam,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exam, reassign,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view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submit page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automate mark.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 Client: Do exam, submit exam.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Essay grading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tool: grading essay answer sheet.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E22-CA06-4E04-B686-2CDDE56DBDD6}" type="datetime1">
              <a:rPr lang="en-US" smtClean="0"/>
              <a:pPr/>
              <a:t>12/22/2012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Online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Products(cont)</a:t>
            </a:r>
            <a:endParaRPr lang="en-US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1004</TotalTime>
  <Words>722</Words>
  <Application>Microsoft Office PowerPoint</Application>
  <PresentationFormat>On-screen Show (4:3)</PresentationFormat>
  <Paragraphs>371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Exam Online</vt:lpstr>
      <vt:lpstr> AGENDA</vt:lpstr>
      <vt:lpstr> I. INTRODUCTION</vt:lpstr>
      <vt:lpstr> Background</vt:lpstr>
      <vt:lpstr> Literature review</vt:lpstr>
      <vt:lpstr> Proposal</vt:lpstr>
      <vt:lpstr> Proposal(cont)</vt:lpstr>
      <vt:lpstr> Products</vt:lpstr>
      <vt:lpstr> Products(cont)</vt:lpstr>
      <vt:lpstr> II. PLAN</vt:lpstr>
      <vt:lpstr> Environment</vt:lpstr>
      <vt:lpstr> Process</vt:lpstr>
      <vt:lpstr> Organization</vt:lpstr>
      <vt:lpstr> Project planning</vt:lpstr>
      <vt:lpstr> III. REQUIREMENT</vt:lpstr>
      <vt:lpstr> Functional requirement</vt:lpstr>
      <vt:lpstr> Question bank management</vt:lpstr>
      <vt:lpstr> Question bank management</vt:lpstr>
      <vt:lpstr> Question bank management</vt:lpstr>
      <vt:lpstr> Question bank management</vt:lpstr>
      <vt:lpstr> Exam server</vt:lpstr>
      <vt:lpstr> Exam server</vt:lpstr>
      <vt:lpstr> Exam server</vt:lpstr>
      <vt:lpstr> Exam client</vt:lpstr>
      <vt:lpstr> Non functional</vt:lpstr>
      <vt:lpstr> IV. SOFTWARE DESIGN</vt:lpstr>
      <vt:lpstr> Architecture design</vt:lpstr>
      <vt:lpstr> Detailed design- QEB</vt:lpstr>
      <vt:lpstr> Detailed design-Server</vt:lpstr>
      <vt:lpstr> Detailed design-Client</vt:lpstr>
      <vt:lpstr>    Architectural &amp; design patterns</vt:lpstr>
      <vt:lpstr> Database design</vt:lpstr>
      <vt:lpstr> Design-Detailed design</vt:lpstr>
      <vt:lpstr> QEB-Class diagram</vt:lpstr>
      <vt:lpstr> QEB-Sequence diagram(sample)</vt:lpstr>
      <vt:lpstr> V. IMPLEMENTATION</vt:lpstr>
      <vt:lpstr> Technologies</vt:lpstr>
      <vt:lpstr> Tools</vt:lpstr>
      <vt:lpstr> Coding conventions</vt:lpstr>
      <vt:lpstr> Code review</vt:lpstr>
      <vt:lpstr> Performance</vt:lpstr>
      <vt:lpstr> Security</vt:lpstr>
      <vt:lpstr> VI. TESTING</vt:lpstr>
      <vt:lpstr> Test results</vt:lpstr>
      <vt:lpstr>Demo &amp; QA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online</dc:title>
  <dc:creator>Xilanhthanki</dc:creator>
  <cp:lastModifiedBy>hainv01194</cp:lastModifiedBy>
  <cp:revision>321</cp:revision>
  <dcterms:created xsi:type="dcterms:W3CDTF">2006-08-16T00:00:00Z</dcterms:created>
  <dcterms:modified xsi:type="dcterms:W3CDTF">2012-12-22T04:17:42Z</dcterms:modified>
</cp:coreProperties>
</file>