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9" r:id="rId3"/>
    <p:sldId id="288" r:id="rId4"/>
    <p:sldId id="258" r:id="rId5"/>
    <p:sldId id="289" r:id="rId6"/>
    <p:sldId id="290" r:id="rId7"/>
    <p:sldId id="291" r:id="rId8"/>
    <p:sldId id="292" r:id="rId9"/>
    <p:sldId id="294" r:id="rId10"/>
    <p:sldId id="313" r:id="rId11"/>
    <p:sldId id="318" r:id="rId12"/>
    <p:sldId id="319" r:id="rId13"/>
    <p:sldId id="315" r:id="rId14"/>
    <p:sldId id="335" r:id="rId15"/>
    <p:sldId id="316" r:id="rId16"/>
    <p:sldId id="317" r:id="rId17"/>
    <p:sldId id="320" r:id="rId18"/>
    <p:sldId id="321" r:id="rId19"/>
    <p:sldId id="322" r:id="rId20"/>
    <p:sldId id="323" r:id="rId21"/>
    <p:sldId id="324" r:id="rId22"/>
    <p:sldId id="325" r:id="rId23"/>
    <p:sldId id="326" r:id="rId24"/>
    <p:sldId id="327" r:id="rId25"/>
    <p:sldId id="328" r:id="rId26"/>
    <p:sldId id="298" r:id="rId27"/>
    <p:sldId id="306" r:id="rId28"/>
    <p:sldId id="307" r:id="rId29"/>
    <p:sldId id="308" r:id="rId30"/>
    <p:sldId id="309" r:id="rId31"/>
    <p:sldId id="310" r:id="rId32"/>
    <p:sldId id="311" r:id="rId33"/>
    <p:sldId id="312" r:id="rId34"/>
    <p:sldId id="299" r:id="rId35"/>
    <p:sldId id="302" r:id="rId36"/>
    <p:sldId id="303" r:id="rId37"/>
    <p:sldId id="300" r:id="rId38"/>
    <p:sldId id="301" r:id="rId39"/>
    <p:sldId id="304" r:id="rId40"/>
    <p:sldId id="305" r:id="rId41"/>
    <p:sldId id="329" r:id="rId42"/>
    <p:sldId id="330" r:id="rId43"/>
    <p:sldId id="331" r:id="rId44"/>
    <p:sldId id="332" r:id="rId45"/>
    <p:sldId id="333" r:id="rId46"/>
    <p:sldId id="334" r:id="rId47"/>
    <p:sldId id="336" r:id="rId48"/>
    <p:sldId id="286"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C5C5C5"/>
    <a:srgbClr val="C0C0C0"/>
    <a:srgbClr val="DDDDDD"/>
    <a:srgbClr val="FFFFFF"/>
    <a:srgbClr val="70A8DA"/>
    <a:srgbClr val="357DA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3743" autoAdjust="0"/>
  </p:normalViewPr>
  <p:slideViewPr>
    <p:cSldViewPr>
      <p:cViewPr varScale="1">
        <p:scale>
          <a:sx n="75" d="100"/>
          <a:sy n="75" d="100"/>
        </p:scale>
        <p:origin x="127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9406B-E9CB-4C8E-9ADD-B56FC182BBE8}" type="doc">
      <dgm:prSet loTypeId="urn:microsoft.com/office/officeart/2005/8/layout/pList2" loCatId="picture" qsTypeId="urn:microsoft.com/office/officeart/2005/8/quickstyle/simple1" qsCatId="simple" csTypeId="urn:microsoft.com/office/officeart/2005/8/colors/accent1_2" csCatId="accent1" phldr="1"/>
      <dgm:spPr/>
    </dgm:pt>
    <dgm:pt modelId="{A28A1F71-301D-4648-8603-54D2FD1837C3}">
      <dgm:prSet phldrT="[Text]"/>
      <dgm:spPr/>
      <dgm:t>
        <a:bodyPr/>
        <a:lstStyle/>
        <a:p>
          <a:r>
            <a:rPr lang="en-US" smtClean="0"/>
            <a:t>Nguyễn Quang Lân</a:t>
          </a:r>
          <a:endParaRPr lang="vi-VN"/>
        </a:p>
      </dgm:t>
    </dgm:pt>
    <dgm:pt modelId="{83684D40-BF7B-4B05-85AE-1D6371BF14FF}" type="parTrans" cxnId="{6CD18518-4462-4B64-B2D7-A4E075280813}">
      <dgm:prSet/>
      <dgm:spPr/>
      <dgm:t>
        <a:bodyPr/>
        <a:lstStyle/>
        <a:p>
          <a:endParaRPr lang="vi-VN"/>
        </a:p>
      </dgm:t>
    </dgm:pt>
    <dgm:pt modelId="{37EB3483-7682-4FB4-8E57-F6E5F72E5E37}" type="sibTrans" cxnId="{6CD18518-4462-4B64-B2D7-A4E075280813}">
      <dgm:prSet/>
      <dgm:spPr/>
      <dgm:t>
        <a:bodyPr/>
        <a:lstStyle/>
        <a:p>
          <a:endParaRPr lang="vi-VN"/>
        </a:p>
      </dgm:t>
    </dgm:pt>
    <dgm:pt modelId="{A3C1E5F6-F8D3-4213-B277-847832C38353}">
      <dgm:prSet phldrT="[Text]"/>
      <dgm:spPr/>
      <dgm:t>
        <a:bodyPr/>
        <a:lstStyle/>
        <a:p>
          <a:r>
            <a:rPr lang="en-US" smtClean="0"/>
            <a:t>Trần Ngọc Việt</a:t>
          </a:r>
          <a:endParaRPr lang="vi-VN"/>
        </a:p>
      </dgm:t>
    </dgm:pt>
    <dgm:pt modelId="{B4721687-9E4E-4445-8D06-43531EE4D2B4}" type="parTrans" cxnId="{0851CCC2-40B6-45FD-ADF7-8C2174E813E0}">
      <dgm:prSet/>
      <dgm:spPr/>
      <dgm:t>
        <a:bodyPr/>
        <a:lstStyle/>
        <a:p>
          <a:endParaRPr lang="vi-VN"/>
        </a:p>
      </dgm:t>
    </dgm:pt>
    <dgm:pt modelId="{3EE5A0CC-3B50-4DAA-A4D4-526F3BEE5640}" type="sibTrans" cxnId="{0851CCC2-40B6-45FD-ADF7-8C2174E813E0}">
      <dgm:prSet/>
      <dgm:spPr/>
      <dgm:t>
        <a:bodyPr/>
        <a:lstStyle/>
        <a:p>
          <a:endParaRPr lang="vi-VN"/>
        </a:p>
      </dgm:t>
    </dgm:pt>
    <dgm:pt modelId="{7AB09F2A-8249-4C4B-A5AA-9BE32022CCAE}">
      <dgm:prSet phldrT="[Text]"/>
      <dgm:spPr/>
      <dgm:t>
        <a:bodyPr/>
        <a:lstStyle/>
        <a:p>
          <a:r>
            <a:rPr lang="en-US" smtClean="0"/>
            <a:t>Nguyễn Thiện Chính</a:t>
          </a:r>
          <a:endParaRPr lang="vi-VN"/>
        </a:p>
      </dgm:t>
    </dgm:pt>
    <dgm:pt modelId="{2716783E-126B-4C8C-BAFD-390653CBE18B}" type="parTrans" cxnId="{3C20CBE3-5EE3-4BCE-A953-2344C3D16602}">
      <dgm:prSet/>
      <dgm:spPr/>
      <dgm:t>
        <a:bodyPr/>
        <a:lstStyle/>
        <a:p>
          <a:endParaRPr lang="vi-VN"/>
        </a:p>
      </dgm:t>
    </dgm:pt>
    <dgm:pt modelId="{2CB9F29B-BC7C-4F48-AEE1-95B041E49D94}" type="sibTrans" cxnId="{3C20CBE3-5EE3-4BCE-A953-2344C3D16602}">
      <dgm:prSet/>
      <dgm:spPr/>
      <dgm:t>
        <a:bodyPr/>
        <a:lstStyle/>
        <a:p>
          <a:endParaRPr lang="vi-VN"/>
        </a:p>
      </dgm:t>
    </dgm:pt>
    <dgm:pt modelId="{D48419B3-EC20-44B4-B970-3ECB6F8AB663}">
      <dgm:prSet phldrT="[Text]"/>
      <dgm:spPr/>
      <dgm:t>
        <a:bodyPr/>
        <a:lstStyle/>
        <a:p>
          <a:r>
            <a:rPr lang="en-US" smtClean="0"/>
            <a:t>Hồ Thiện Minh</a:t>
          </a:r>
          <a:endParaRPr lang="vi-VN"/>
        </a:p>
      </dgm:t>
    </dgm:pt>
    <dgm:pt modelId="{D9CF8817-C27F-4F79-9D46-6F1FD4D5BE6C}" type="parTrans" cxnId="{BA20360F-AC13-4D2B-BF1E-1BD1D3105396}">
      <dgm:prSet/>
      <dgm:spPr/>
      <dgm:t>
        <a:bodyPr/>
        <a:lstStyle/>
        <a:p>
          <a:endParaRPr lang="vi-VN"/>
        </a:p>
      </dgm:t>
    </dgm:pt>
    <dgm:pt modelId="{20966AB6-F79E-43AF-BF23-0D562629699A}" type="sibTrans" cxnId="{BA20360F-AC13-4D2B-BF1E-1BD1D3105396}">
      <dgm:prSet/>
      <dgm:spPr/>
      <dgm:t>
        <a:bodyPr/>
        <a:lstStyle/>
        <a:p>
          <a:endParaRPr lang="vi-VN"/>
        </a:p>
      </dgm:t>
    </dgm:pt>
    <dgm:pt modelId="{FCCEBEDD-B881-4BE0-B465-A858806C00AF}">
      <dgm:prSet phldrT="[Text]"/>
      <dgm:spPr/>
      <dgm:t>
        <a:bodyPr/>
        <a:lstStyle/>
        <a:p>
          <a:r>
            <a:rPr lang="en-US" smtClean="0"/>
            <a:t>Võ Ngọc Lưu</a:t>
          </a:r>
          <a:endParaRPr lang="vi-VN"/>
        </a:p>
      </dgm:t>
    </dgm:pt>
    <dgm:pt modelId="{E10E3DF6-06B0-4DDB-A597-7BC6A4EBB696}" type="parTrans" cxnId="{3FE58310-624F-4BDD-A838-12477410A7CF}">
      <dgm:prSet/>
      <dgm:spPr/>
      <dgm:t>
        <a:bodyPr/>
        <a:lstStyle/>
        <a:p>
          <a:endParaRPr lang="vi-VN"/>
        </a:p>
      </dgm:t>
    </dgm:pt>
    <dgm:pt modelId="{A7E5FE8C-222A-4DA4-810B-CBD885B42926}" type="sibTrans" cxnId="{3FE58310-624F-4BDD-A838-12477410A7CF}">
      <dgm:prSet/>
      <dgm:spPr/>
      <dgm:t>
        <a:bodyPr/>
        <a:lstStyle/>
        <a:p>
          <a:endParaRPr lang="vi-VN"/>
        </a:p>
      </dgm:t>
    </dgm:pt>
    <dgm:pt modelId="{B62A1723-ABAB-421D-8561-FA00A3011C8B}" type="pres">
      <dgm:prSet presAssocID="{AE99406B-E9CB-4C8E-9ADD-B56FC182BBE8}" presName="Name0" presStyleCnt="0">
        <dgm:presLayoutVars>
          <dgm:dir/>
          <dgm:resizeHandles val="exact"/>
        </dgm:presLayoutVars>
      </dgm:prSet>
      <dgm:spPr/>
    </dgm:pt>
    <dgm:pt modelId="{85F2C3AD-CF8A-495D-B6C9-EFF1A52F173E}" type="pres">
      <dgm:prSet presAssocID="{AE99406B-E9CB-4C8E-9ADD-B56FC182BBE8}" presName="bkgdShp" presStyleLbl="alignAccFollowNode1" presStyleIdx="0" presStyleCnt="1"/>
      <dgm:spPr/>
    </dgm:pt>
    <dgm:pt modelId="{84CD7576-1DC9-4DA8-9801-EA0FB9334A20}" type="pres">
      <dgm:prSet presAssocID="{AE99406B-E9CB-4C8E-9ADD-B56FC182BBE8}" presName="linComp" presStyleCnt="0"/>
      <dgm:spPr/>
    </dgm:pt>
    <dgm:pt modelId="{CD5D8F82-1416-4729-AF4B-56BA1F9219E5}" type="pres">
      <dgm:prSet presAssocID="{A28A1F71-301D-4648-8603-54D2FD1837C3}" presName="compNode" presStyleCnt="0"/>
      <dgm:spPr/>
    </dgm:pt>
    <dgm:pt modelId="{1D2654A4-C585-440A-B97A-49C47E4D2E89}" type="pres">
      <dgm:prSet presAssocID="{A28A1F71-301D-4648-8603-54D2FD1837C3}" presName="node" presStyleLbl="node1" presStyleIdx="0" presStyleCnt="5">
        <dgm:presLayoutVars>
          <dgm:bulletEnabled val="1"/>
        </dgm:presLayoutVars>
      </dgm:prSet>
      <dgm:spPr/>
      <dgm:t>
        <a:bodyPr/>
        <a:lstStyle/>
        <a:p>
          <a:endParaRPr lang="vi-VN"/>
        </a:p>
      </dgm:t>
    </dgm:pt>
    <dgm:pt modelId="{D9D16A0A-1810-45BF-84C1-DAC5C5208457}" type="pres">
      <dgm:prSet presAssocID="{A28A1F71-301D-4648-8603-54D2FD1837C3}" presName="invisiNode" presStyleLbl="node1" presStyleIdx="0" presStyleCnt="5"/>
      <dgm:spPr/>
    </dgm:pt>
    <dgm:pt modelId="{23A4EEA5-800E-4D01-BF84-319A00A9A2EF}" type="pres">
      <dgm:prSet presAssocID="{A28A1F71-301D-4648-8603-54D2FD1837C3}" presName="imagNode" presStyleLbl="fgImgPlace1" presStyleIdx="0" presStyleCnt="5"/>
      <dgm:spPr>
        <a:blipFill rotWithShape="1">
          <a:blip xmlns:r="http://schemas.openxmlformats.org/officeDocument/2006/relationships" r:embed="rId1"/>
          <a:stretch>
            <a:fillRect/>
          </a:stretch>
        </a:blipFill>
      </dgm:spPr>
      <dgm:t>
        <a:bodyPr/>
        <a:lstStyle/>
        <a:p>
          <a:endParaRPr lang="vi-VN"/>
        </a:p>
      </dgm:t>
    </dgm:pt>
    <dgm:pt modelId="{84771A82-BCA3-47E5-AEB2-01747D9B23B0}" type="pres">
      <dgm:prSet presAssocID="{37EB3483-7682-4FB4-8E57-F6E5F72E5E37}" presName="sibTrans" presStyleLbl="sibTrans2D1" presStyleIdx="0" presStyleCnt="0"/>
      <dgm:spPr/>
      <dgm:t>
        <a:bodyPr/>
        <a:lstStyle/>
        <a:p>
          <a:endParaRPr lang="vi-VN"/>
        </a:p>
      </dgm:t>
    </dgm:pt>
    <dgm:pt modelId="{3877D93B-9F8C-4FBB-83A5-C969F8F60A62}" type="pres">
      <dgm:prSet presAssocID="{A3C1E5F6-F8D3-4213-B277-847832C38353}" presName="compNode" presStyleCnt="0"/>
      <dgm:spPr/>
    </dgm:pt>
    <dgm:pt modelId="{901230B0-7486-4954-9A5E-850066EC1CD2}" type="pres">
      <dgm:prSet presAssocID="{A3C1E5F6-F8D3-4213-B277-847832C38353}" presName="node" presStyleLbl="node1" presStyleIdx="1" presStyleCnt="5">
        <dgm:presLayoutVars>
          <dgm:bulletEnabled val="1"/>
        </dgm:presLayoutVars>
      </dgm:prSet>
      <dgm:spPr/>
      <dgm:t>
        <a:bodyPr/>
        <a:lstStyle/>
        <a:p>
          <a:endParaRPr lang="vi-VN"/>
        </a:p>
      </dgm:t>
    </dgm:pt>
    <dgm:pt modelId="{6D7E1018-D338-4750-9F02-6E6AA06427A4}" type="pres">
      <dgm:prSet presAssocID="{A3C1E5F6-F8D3-4213-B277-847832C38353}" presName="invisiNode" presStyleLbl="node1" presStyleIdx="1" presStyleCnt="5"/>
      <dgm:spPr/>
    </dgm:pt>
    <dgm:pt modelId="{2F91E711-67DA-4C97-A3C3-73C6B22AA263}" type="pres">
      <dgm:prSet presAssocID="{A3C1E5F6-F8D3-4213-B277-847832C38353}" presName="imagNode" presStyleLbl="fgImgPlace1" presStyleIdx="1" presStyleCnt="5"/>
      <dgm:spPr>
        <a:blipFill rotWithShape="1">
          <a:blip xmlns:r="http://schemas.openxmlformats.org/officeDocument/2006/relationships" r:embed="rId2"/>
          <a:stretch>
            <a:fillRect/>
          </a:stretch>
        </a:blipFill>
      </dgm:spPr>
    </dgm:pt>
    <dgm:pt modelId="{FA900FA6-D67A-40D9-914A-D1AAE5C3A892}" type="pres">
      <dgm:prSet presAssocID="{3EE5A0CC-3B50-4DAA-A4D4-526F3BEE5640}" presName="sibTrans" presStyleLbl="sibTrans2D1" presStyleIdx="0" presStyleCnt="0"/>
      <dgm:spPr/>
      <dgm:t>
        <a:bodyPr/>
        <a:lstStyle/>
        <a:p>
          <a:endParaRPr lang="vi-VN"/>
        </a:p>
      </dgm:t>
    </dgm:pt>
    <dgm:pt modelId="{B3CDD818-A364-4A47-A73E-3E9EFBD84D06}" type="pres">
      <dgm:prSet presAssocID="{7AB09F2A-8249-4C4B-A5AA-9BE32022CCAE}" presName="compNode" presStyleCnt="0"/>
      <dgm:spPr/>
    </dgm:pt>
    <dgm:pt modelId="{C7D68EC1-5713-40E5-9202-0F5547D82A5A}" type="pres">
      <dgm:prSet presAssocID="{7AB09F2A-8249-4C4B-A5AA-9BE32022CCAE}" presName="node" presStyleLbl="node1" presStyleIdx="2" presStyleCnt="5">
        <dgm:presLayoutVars>
          <dgm:bulletEnabled val="1"/>
        </dgm:presLayoutVars>
      </dgm:prSet>
      <dgm:spPr/>
      <dgm:t>
        <a:bodyPr/>
        <a:lstStyle/>
        <a:p>
          <a:endParaRPr lang="vi-VN"/>
        </a:p>
      </dgm:t>
    </dgm:pt>
    <dgm:pt modelId="{461BB072-E3A3-458F-BA18-1D56EBDBBB9C}" type="pres">
      <dgm:prSet presAssocID="{7AB09F2A-8249-4C4B-A5AA-9BE32022CCAE}" presName="invisiNode" presStyleLbl="node1" presStyleIdx="2" presStyleCnt="5"/>
      <dgm:spPr/>
    </dgm:pt>
    <dgm:pt modelId="{ACE74A60-146C-4DD4-A8C9-4C56EA81A7AF}" type="pres">
      <dgm:prSet presAssocID="{7AB09F2A-8249-4C4B-A5AA-9BE32022CCAE}" presName="imagNode" presStyleLbl="fgImgPlace1" presStyleIdx="2" presStyleCnt="5"/>
      <dgm:spPr>
        <a:blipFill rotWithShape="1">
          <a:blip xmlns:r="http://schemas.openxmlformats.org/officeDocument/2006/relationships" r:embed="rId3"/>
          <a:stretch>
            <a:fillRect/>
          </a:stretch>
        </a:blipFill>
      </dgm:spPr>
    </dgm:pt>
    <dgm:pt modelId="{9D99C9C6-AAEB-496B-8C70-03B420588062}" type="pres">
      <dgm:prSet presAssocID="{2CB9F29B-BC7C-4F48-AEE1-95B041E49D94}" presName="sibTrans" presStyleLbl="sibTrans2D1" presStyleIdx="0" presStyleCnt="0"/>
      <dgm:spPr/>
      <dgm:t>
        <a:bodyPr/>
        <a:lstStyle/>
        <a:p>
          <a:endParaRPr lang="vi-VN"/>
        </a:p>
      </dgm:t>
    </dgm:pt>
    <dgm:pt modelId="{46D496E6-A924-49D7-8D19-37B4488BAB81}" type="pres">
      <dgm:prSet presAssocID="{D48419B3-EC20-44B4-B970-3ECB6F8AB663}" presName="compNode" presStyleCnt="0"/>
      <dgm:spPr/>
    </dgm:pt>
    <dgm:pt modelId="{0D6BFBBF-06D0-4C54-8C54-119EA7BC4B2B}" type="pres">
      <dgm:prSet presAssocID="{D48419B3-EC20-44B4-B970-3ECB6F8AB663}" presName="node" presStyleLbl="node1" presStyleIdx="3" presStyleCnt="5">
        <dgm:presLayoutVars>
          <dgm:bulletEnabled val="1"/>
        </dgm:presLayoutVars>
      </dgm:prSet>
      <dgm:spPr/>
      <dgm:t>
        <a:bodyPr/>
        <a:lstStyle/>
        <a:p>
          <a:endParaRPr lang="vi-VN"/>
        </a:p>
      </dgm:t>
    </dgm:pt>
    <dgm:pt modelId="{F3762436-C60D-489C-AFB8-B220644B662F}" type="pres">
      <dgm:prSet presAssocID="{D48419B3-EC20-44B4-B970-3ECB6F8AB663}" presName="invisiNode" presStyleLbl="node1" presStyleIdx="3" presStyleCnt="5"/>
      <dgm:spPr/>
    </dgm:pt>
    <dgm:pt modelId="{59574D31-B4F6-4802-870E-46E741EA5BCE}" type="pres">
      <dgm:prSet presAssocID="{D48419B3-EC20-44B4-B970-3ECB6F8AB663}" presName="imagNode" presStyleLbl="fgImgPlace1" presStyleIdx="3" presStyleCnt="5"/>
      <dgm:spPr>
        <a:blipFill rotWithShape="1">
          <a:blip xmlns:r="http://schemas.openxmlformats.org/officeDocument/2006/relationships" r:embed="rId4"/>
          <a:stretch>
            <a:fillRect/>
          </a:stretch>
        </a:blipFill>
      </dgm:spPr>
    </dgm:pt>
    <dgm:pt modelId="{D4DF286C-768E-444D-A43C-71D32310E540}" type="pres">
      <dgm:prSet presAssocID="{20966AB6-F79E-43AF-BF23-0D562629699A}" presName="sibTrans" presStyleLbl="sibTrans2D1" presStyleIdx="0" presStyleCnt="0"/>
      <dgm:spPr/>
      <dgm:t>
        <a:bodyPr/>
        <a:lstStyle/>
        <a:p>
          <a:endParaRPr lang="vi-VN"/>
        </a:p>
      </dgm:t>
    </dgm:pt>
    <dgm:pt modelId="{4CE8A0C4-F9A4-46C9-9CB7-F34D6B974C54}" type="pres">
      <dgm:prSet presAssocID="{FCCEBEDD-B881-4BE0-B465-A858806C00AF}" presName="compNode" presStyleCnt="0"/>
      <dgm:spPr/>
    </dgm:pt>
    <dgm:pt modelId="{51435A4E-0FCD-43F9-923A-DA4FF855FDA7}" type="pres">
      <dgm:prSet presAssocID="{FCCEBEDD-B881-4BE0-B465-A858806C00AF}" presName="node" presStyleLbl="node1" presStyleIdx="4" presStyleCnt="5">
        <dgm:presLayoutVars>
          <dgm:bulletEnabled val="1"/>
        </dgm:presLayoutVars>
      </dgm:prSet>
      <dgm:spPr/>
      <dgm:t>
        <a:bodyPr/>
        <a:lstStyle/>
        <a:p>
          <a:endParaRPr lang="vi-VN"/>
        </a:p>
      </dgm:t>
    </dgm:pt>
    <dgm:pt modelId="{1A886E88-278D-4B59-B58A-691916BCA00B}" type="pres">
      <dgm:prSet presAssocID="{FCCEBEDD-B881-4BE0-B465-A858806C00AF}" presName="invisiNode" presStyleLbl="node1" presStyleIdx="4" presStyleCnt="5"/>
      <dgm:spPr/>
    </dgm:pt>
    <dgm:pt modelId="{E417E9BA-F5DC-4807-B6A3-0F94942B99DA}" type="pres">
      <dgm:prSet presAssocID="{FCCEBEDD-B881-4BE0-B465-A858806C00AF}" presName="imagNode" presStyleLbl="fgImgPlace1" presStyleIdx="4" presStyleCnt="5"/>
      <dgm:spPr>
        <a:blipFill rotWithShape="1">
          <a:blip xmlns:r="http://schemas.openxmlformats.org/officeDocument/2006/relationships" r:embed="rId5"/>
          <a:stretch>
            <a:fillRect/>
          </a:stretch>
        </a:blipFill>
      </dgm:spPr>
    </dgm:pt>
  </dgm:ptLst>
  <dgm:cxnLst>
    <dgm:cxn modelId="{0851CCC2-40B6-45FD-ADF7-8C2174E813E0}" srcId="{AE99406B-E9CB-4C8E-9ADD-B56FC182BBE8}" destId="{A3C1E5F6-F8D3-4213-B277-847832C38353}" srcOrd="1" destOrd="0" parTransId="{B4721687-9E4E-4445-8D06-43531EE4D2B4}" sibTransId="{3EE5A0CC-3B50-4DAA-A4D4-526F3BEE5640}"/>
    <dgm:cxn modelId="{474B94B6-85C8-4DC1-8722-090C12B1F906}" type="presOf" srcId="{A3C1E5F6-F8D3-4213-B277-847832C38353}" destId="{901230B0-7486-4954-9A5E-850066EC1CD2}" srcOrd="0" destOrd="0" presId="urn:microsoft.com/office/officeart/2005/8/layout/pList2"/>
    <dgm:cxn modelId="{05E6E60F-94E4-47AD-B22C-47116596C51A}" type="presOf" srcId="{2CB9F29B-BC7C-4F48-AEE1-95B041E49D94}" destId="{9D99C9C6-AAEB-496B-8C70-03B420588062}" srcOrd="0" destOrd="0" presId="urn:microsoft.com/office/officeart/2005/8/layout/pList2"/>
    <dgm:cxn modelId="{D75B8FE8-D08F-48FB-A6BC-2C3040322D69}" type="presOf" srcId="{A28A1F71-301D-4648-8603-54D2FD1837C3}" destId="{1D2654A4-C585-440A-B97A-49C47E4D2E89}" srcOrd="0" destOrd="0" presId="urn:microsoft.com/office/officeart/2005/8/layout/pList2"/>
    <dgm:cxn modelId="{BA20360F-AC13-4D2B-BF1E-1BD1D3105396}" srcId="{AE99406B-E9CB-4C8E-9ADD-B56FC182BBE8}" destId="{D48419B3-EC20-44B4-B970-3ECB6F8AB663}" srcOrd="3" destOrd="0" parTransId="{D9CF8817-C27F-4F79-9D46-6F1FD4D5BE6C}" sibTransId="{20966AB6-F79E-43AF-BF23-0D562629699A}"/>
    <dgm:cxn modelId="{8643C3D9-4F16-4E37-8871-ACC0CDE5A0E7}" type="presOf" srcId="{AE99406B-E9CB-4C8E-9ADD-B56FC182BBE8}" destId="{B62A1723-ABAB-421D-8561-FA00A3011C8B}" srcOrd="0" destOrd="0" presId="urn:microsoft.com/office/officeart/2005/8/layout/pList2"/>
    <dgm:cxn modelId="{10B0E71D-327C-4B7A-8822-B5722BF1D7A9}" type="presOf" srcId="{37EB3483-7682-4FB4-8E57-F6E5F72E5E37}" destId="{84771A82-BCA3-47E5-AEB2-01747D9B23B0}" srcOrd="0" destOrd="0" presId="urn:microsoft.com/office/officeart/2005/8/layout/pList2"/>
    <dgm:cxn modelId="{47D06607-2E6C-4484-80BE-A159A69DBAF4}" type="presOf" srcId="{7AB09F2A-8249-4C4B-A5AA-9BE32022CCAE}" destId="{C7D68EC1-5713-40E5-9202-0F5547D82A5A}" srcOrd="0" destOrd="0" presId="urn:microsoft.com/office/officeart/2005/8/layout/pList2"/>
    <dgm:cxn modelId="{028F4DE2-00BC-42AF-9BC5-F6D668F8BD71}" type="presOf" srcId="{3EE5A0CC-3B50-4DAA-A4D4-526F3BEE5640}" destId="{FA900FA6-D67A-40D9-914A-D1AAE5C3A892}" srcOrd="0" destOrd="0" presId="urn:microsoft.com/office/officeart/2005/8/layout/pList2"/>
    <dgm:cxn modelId="{7BE0EE75-A21A-406F-9716-67EE59F57489}" type="presOf" srcId="{D48419B3-EC20-44B4-B970-3ECB6F8AB663}" destId="{0D6BFBBF-06D0-4C54-8C54-119EA7BC4B2B}" srcOrd="0" destOrd="0" presId="urn:microsoft.com/office/officeart/2005/8/layout/pList2"/>
    <dgm:cxn modelId="{3C20CBE3-5EE3-4BCE-A953-2344C3D16602}" srcId="{AE99406B-E9CB-4C8E-9ADD-B56FC182BBE8}" destId="{7AB09F2A-8249-4C4B-A5AA-9BE32022CCAE}" srcOrd="2" destOrd="0" parTransId="{2716783E-126B-4C8C-BAFD-390653CBE18B}" sibTransId="{2CB9F29B-BC7C-4F48-AEE1-95B041E49D94}"/>
    <dgm:cxn modelId="{6CD18518-4462-4B64-B2D7-A4E075280813}" srcId="{AE99406B-E9CB-4C8E-9ADD-B56FC182BBE8}" destId="{A28A1F71-301D-4648-8603-54D2FD1837C3}" srcOrd="0" destOrd="0" parTransId="{83684D40-BF7B-4B05-85AE-1D6371BF14FF}" sibTransId="{37EB3483-7682-4FB4-8E57-F6E5F72E5E37}"/>
    <dgm:cxn modelId="{8F178F54-CCA7-4BF1-B379-252A39665A0E}" type="presOf" srcId="{FCCEBEDD-B881-4BE0-B465-A858806C00AF}" destId="{51435A4E-0FCD-43F9-923A-DA4FF855FDA7}" srcOrd="0" destOrd="0" presId="urn:microsoft.com/office/officeart/2005/8/layout/pList2"/>
    <dgm:cxn modelId="{3FE58310-624F-4BDD-A838-12477410A7CF}" srcId="{AE99406B-E9CB-4C8E-9ADD-B56FC182BBE8}" destId="{FCCEBEDD-B881-4BE0-B465-A858806C00AF}" srcOrd="4" destOrd="0" parTransId="{E10E3DF6-06B0-4DDB-A597-7BC6A4EBB696}" sibTransId="{A7E5FE8C-222A-4DA4-810B-CBD885B42926}"/>
    <dgm:cxn modelId="{D6765A81-4444-4FF5-93DD-7AD9E5E959A0}" type="presOf" srcId="{20966AB6-F79E-43AF-BF23-0D562629699A}" destId="{D4DF286C-768E-444D-A43C-71D32310E540}" srcOrd="0" destOrd="0" presId="urn:microsoft.com/office/officeart/2005/8/layout/pList2"/>
    <dgm:cxn modelId="{258F9E38-D53D-4E0A-B1F1-FD76986D8DDB}" type="presParOf" srcId="{B62A1723-ABAB-421D-8561-FA00A3011C8B}" destId="{85F2C3AD-CF8A-495D-B6C9-EFF1A52F173E}" srcOrd="0" destOrd="0" presId="urn:microsoft.com/office/officeart/2005/8/layout/pList2"/>
    <dgm:cxn modelId="{C592B04B-8763-49A9-BDB6-E6AD2466BF2C}" type="presParOf" srcId="{B62A1723-ABAB-421D-8561-FA00A3011C8B}" destId="{84CD7576-1DC9-4DA8-9801-EA0FB9334A20}" srcOrd="1" destOrd="0" presId="urn:microsoft.com/office/officeart/2005/8/layout/pList2"/>
    <dgm:cxn modelId="{FF71F5B5-CE40-4970-B2B3-EA0600F64CB5}" type="presParOf" srcId="{84CD7576-1DC9-4DA8-9801-EA0FB9334A20}" destId="{CD5D8F82-1416-4729-AF4B-56BA1F9219E5}" srcOrd="0" destOrd="0" presId="urn:microsoft.com/office/officeart/2005/8/layout/pList2"/>
    <dgm:cxn modelId="{CDD1BF5B-544E-446F-A8C7-460C3F610724}" type="presParOf" srcId="{CD5D8F82-1416-4729-AF4B-56BA1F9219E5}" destId="{1D2654A4-C585-440A-B97A-49C47E4D2E89}" srcOrd="0" destOrd="0" presId="urn:microsoft.com/office/officeart/2005/8/layout/pList2"/>
    <dgm:cxn modelId="{3C8FD8D9-01C8-4096-8D23-E1C20701D108}" type="presParOf" srcId="{CD5D8F82-1416-4729-AF4B-56BA1F9219E5}" destId="{D9D16A0A-1810-45BF-84C1-DAC5C5208457}" srcOrd="1" destOrd="0" presId="urn:microsoft.com/office/officeart/2005/8/layout/pList2"/>
    <dgm:cxn modelId="{43BC2448-E9E8-4561-9C72-3D3BFD2E5DEC}" type="presParOf" srcId="{CD5D8F82-1416-4729-AF4B-56BA1F9219E5}" destId="{23A4EEA5-800E-4D01-BF84-319A00A9A2EF}" srcOrd="2" destOrd="0" presId="urn:microsoft.com/office/officeart/2005/8/layout/pList2"/>
    <dgm:cxn modelId="{59F15261-AD56-489F-B4C4-8F2C9271D293}" type="presParOf" srcId="{84CD7576-1DC9-4DA8-9801-EA0FB9334A20}" destId="{84771A82-BCA3-47E5-AEB2-01747D9B23B0}" srcOrd="1" destOrd="0" presId="urn:microsoft.com/office/officeart/2005/8/layout/pList2"/>
    <dgm:cxn modelId="{640B3566-273E-4AC6-9D5A-7946C4AC0C48}" type="presParOf" srcId="{84CD7576-1DC9-4DA8-9801-EA0FB9334A20}" destId="{3877D93B-9F8C-4FBB-83A5-C969F8F60A62}" srcOrd="2" destOrd="0" presId="urn:microsoft.com/office/officeart/2005/8/layout/pList2"/>
    <dgm:cxn modelId="{D9ED048E-DC86-4939-914B-7DBBB48D66F0}" type="presParOf" srcId="{3877D93B-9F8C-4FBB-83A5-C969F8F60A62}" destId="{901230B0-7486-4954-9A5E-850066EC1CD2}" srcOrd="0" destOrd="0" presId="urn:microsoft.com/office/officeart/2005/8/layout/pList2"/>
    <dgm:cxn modelId="{AD229190-399E-401A-9FB4-CB069E26980D}" type="presParOf" srcId="{3877D93B-9F8C-4FBB-83A5-C969F8F60A62}" destId="{6D7E1018-D338-4750-9F02-6E6AA06427A4}" srcOrd="1" destOrd="0" presId="urn:microsoft.com/office/officeart/2005/8/layout/pList2"/>
    <dgm:cxn modelId="{3D839437-0C50-4E10-A3DA-9BCE2FF90581}" type="presParOf" srcId="{3877D93B-9F8C-4FBB-83A5-C969F8F60A62}" destId="{2F91E711-67DA-4C97-A3C3-73C6B22AA263}" srcOrd="2" destOrd="0" presId="urn:microsoft.com/office/officeart/2005/8/layout/pList2"/>
    <dgm:cxn modelId="{93672F8E-E220-4F55-960D-96DE5D9EC87F}" type="presParOf" srcId="{84CD7576-1DC9-4DA8-9801-EA0FB9334A20}" destId="{FA900FA6-D67A-40D9-914A-D1AAE5C3A892}" srcOrd="3" destOrd="0" presId="urn:microsoft.com/office/officeart/2005/8/layout/pList2"/>
    <dgm:cxn modelId="{7B78FDAA-24ED-4876-9D47-841D329002F8}" type="presParOf" srcId="{84CD7576-1DC9-4DA8-9801-EA0FB9334A20}" destId="{B3CDD818-A364-4A47-A73E-3E9EFBD84D06}" srcOrd="4" destOrd="0" presId="urn:microsoft.com/office/officeart/2005/8/layout/pList2"/>
    <dgm:cxn modelId="{BF2ABCBB-A574-4816-AE3B-F0560BA0ED13}" type="presParOf" srcId="{B3CDD818-A364-4A47-A73E-3E9EFBD84D06}" destId="{C7D68EC1-5713-40E5-9202-0F5547D82A5A}" srcOrd="0" destOrd="0" presId="urn:microsoft.com/office/officeart/2005/8/layout/pList2"/>
    <dgm:cxn modelId="{E5BABB0F-8A59-44D2-B5EE-A1E99AD44514}" type="presParOf" srcId="{B3CDD818-A364-4A47-A73E-3E9EFBD84D06}" destId="{461BB072-E3A3-458F-BA18-1D56EBDBBB9C}" srcOrd="1" destOrd="0" presId="urn:microsoft.com/office/officeart/2005/8/layout/pList2"/>
    <dgm:cxn modelId="{592F7CAD-4454-4F95-82CD-52EBB67C00C4}" type="presParOf" srcId="{B3CDD818-A364-4A47-A73E-3E9EFBD84D06}" destId="{ACE74A60-146C-4DD4-A8C9-4C56EA81A7AF}" srcOrd="2" destOrd="0" presId="urn:microsoft.com/office/officeart/2005/8/layout/pList2"/>
    <dgm:cxn modelId="{3BDE8B1B-6A40-424C-A048-65074A0975F1}" type="presParOf" srcId="{84CD7576-1DC9-4DA8-9801-EA0FB9334A20}" destId="{9D99C9C6-AAEB-496B-8C70-03B420588062}" srcOrd="5" destOrd="0" presId="urn:microsoft.com/office/officeart/2005/8/layout/pList2"/>
    <dgm:cxn modelId="{7DEDFAE6-75E8-42CA-BB26-87C6D833EDE4}" type="presParOf" srcId="{84CD7576-1DC9-4DA8-9801-EA0FB9334A20}" destId="{46D496E6-A924-49D7-8D19-37B4488BAB81}" srcOrd="6" destOrd="0" presId="urn:microsoft.com/office/officeart/2005/8/layout/pList2"/>
    <dgm:cxn modelId="{2A2A2A1C-7BF3-4619-9148-DEA2FF8BA8E6}" type="presParOf" srcId="{46D496E6-A924-49D7-8D19-37B4488BAB81}" destId="{0D6BFBBF-06D0-4C54-8C54-119EA7BC4B2B}" srcOrd="0" destOrd="0" presId="urn:microsoft.com/office/officeart/2005/8/layout/pList2"/>
    <dgm:cxn modelId="{F749F76F-C2D0-40BA-A31C-9DA08A197E1D}" type="presParOf" srcId="{46D496E6-A924-49D7-8D19-37B4488BAB81}" destId="{F3762436-C60D-489C-AFB8-B220644B662F}" srcOrd="1" destOrd="0" presId="urn:microsoft.com/office/officeart/2005/8/layout/pList2"/>
    <dgm:cxn modelId="{D440F328-7A63-46BE-A0EB-5AA61665FB22}" type="presParOf" srcId="{46D496E6-A924-49D7-8D19-37B4488BAB81}" destId="{59574D31-B4F6-4802-870E-46E741EA5BCE}" srcOrd="2" destOrd="0" presId="urn:microsoft.com/office/officeart/2005/8/layout/pList2"/>
    <dgm:cxn modelId="{47744220-CAEB-417A-BD54-B066B1124835}" type="presParOf" srcId="{84CD7576-1DC9-4DA8-9801-EA0FB9334A20}" destId="{D4DF286C-768E-444D-A43C-71D32310E540}" srcOrd="7" destOrd="0" presId="urn:microsoft.com/office/officeart/2005/8/layout/pList2"/>
    <dgm:cxn modelId="{F79F6FD6-A150-4E9D-86EE-18FB85E95CB6}" type="presParOf" srcId="{84CD7576-1DC9-4DA8-9801-EA0FB9334A20}" destId="{4CE8A0C4-F9A4-46C9-9CB7-F34D6B974C54}" srcOrd="8" destOrd="0" presId="urn:microsoft.com/office/officeart/2005/8/layout/pList2"/>
    <dgm:cxn modelId="{F6586919-B13D-4815-A1F0-B98D54265932}" type="presParOf" srcId="{4CE8A0C4-F9A4-46C9-9CB7-F34D6B974C54}" destId="{51435A4E-0FCD-43F9-923A-DA4FF855FDA7}" srcOrd="0" destOrd="0" presId="urn:microsoft.com/office/officeart/2005/8/layout/pList2"/>
    <dgm:cxn modelId="{E290E1F7-E425-4C39-B8F0-64291396B570}" type="presParOf" srcId="{4CE8A0C4-F9A4-46C9-9CB7-F34D6B974C54}" destId="{1A886E88-278D-4B59-B58A-691916BCA00B}" srcOrd="1" destOrd="0" presId="urn:microsoft.com/office/officeart/2005/8/layout/pList2"/>
    <dgm:cxn modelId="{CFC95851-8BEC-49FE-9764-AE45AAF49741}" type="presParOf" srcId="{4CE8A0C4-F9A4-46C9-9CB7-F34D6B974C54}" destId="{E417E9BA-F5DC-4807-B6A3-0F94942B99D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9F831-96DE-4C69-B350-05FCC30982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827CD08-1837-41C9-B3D9-EC9578C041CE}">
      <dgm:prSet phldrT="[Text]"/>
      <dgm:spPr/>
      <dgm:t>
        <a:bodyPr/>
        <a:lstStyle/>
        <a:p>
          <a:r>
            <a:rPr lang="en-US" b="1" dirty="0" smtClean="0"/>
            <a:t>Reliability</a:t>
          </a:r>
          <a:endParaRPr lang="en-US" dirty="0"/>
        </a:p>
      </dgm:t>
    </dgm:pt>
    <dgm:pt modelId="{A837A6D3-B93C-4E74-940F-DCC28CD2A460}" type="parTrans" cxnId="{80E075C7-712F-4497-BF89-B5D214BDABD8}">
      <dgm:prSet/>
      <dgm:spPr/>
      <dgm:t>
        <a:bodyPr/>
        <a:lstStyle/>
        <a:p>
          <a:endParaRPr lang="en-US"/>
        </a:p>
      </dgm:t>
    </dgm:pt>
    <dgm:pt modelId="{E93DE9C9-FA70-40A7-8648-E6386A0163F2}" type="sibTrans" cxnId="{80E075C7-712F-4497-BF89-B5D214BDABD8}">
      <dgm:prSet/>
      <dgm:spPr/>
      <dgm:t>
        <a:bodyPr/>
        <a:lstStyle/>
        <a:p>
          <a:endParaRPr lang="en-US"/>
        </a:p>
      </dgm:t>
    </dgm:pt>
    <dgm:pt modelId="{1CA07830-84AE-4C53-80B3-60B8649E7486}">
      <dgm:prSet phldrT="[Text]"/>
      <dgm:spPr/>
      <dgm:t>
        <a:bodyPr/>
        <a:lstStyle/>
        <a:p>
          <a:r>
            <a:rPr lang="en-US" dirty="0" smtClean="0"/>
            <a:t>Data must be inputted through Web-based administrator site so that the consistency and correctness are preserved.</a:t>
          </a:r>
          <a:endParaRPr lang="en-US" dirty="0"/>
        </a:p>
      </dgm:t>
    </dgm:pt>
    <dgm:pt modelId="{7F5D7E1D-6236-4750-A6A9-62A63F12CDD3}" type="parTrans" cxnId="{AACD88A0-788F-40D3-B380-9C146F82214D}">
      <dgm:prSet/>
      <dgm:spPr/>
      <dgm:t>
        <a:bodyPr/>
        <a:lstStyle/>
        <a:p>
          <a:endParaRPr lang="en-US"/>
        </a:p>
      </dgm:t>
    </dgm:pt>
    <dgm:pt modelId="{1363F0ED-0E81-42F3-8C62-FD35752C1597}" type="sibTrans" cxnId="{AACD88A0-788F-40D3-B380-9C146F82214D}">
      <dgm:prSet/>
      <dgm:spPr/>
      <dgm:t>
        <a:bodyPr/>
        <a:lstStyle/>
        <a:p>
          <a:endParaRPr lang="en-US"/>
        </a:p>
      </dgm:t>
    </dgm:pt>
    <dgm:pt modelId="{F4A0C1D9-9766-4764-B481-ECACEADCBBCD}">
      <dgm:prSet phldrT="[Text]"/>
      <dgm:spPr/>
      <dgm:t>
        <a:bodyPr/>
        <a:lstStyle/>
        <a:p>
          <a:r>
            <a:rPr lang="en-US" dirty="0" smtClean="0"/>
            <a:t>Availability</a:t>
          </a:r>
          <a:endParaRPr lang="en-US" dirty="0"/>
        </a:p>
      </dgm:t>
    </dgm:pt>
    <dgm:pt modelId="{7BAB909D-547B-4778-ADD8-E19B11EA34F5}" type="parTrans" cxnId="{3DB92A88-AC8E-498C-9EB5-46EB665775AE}">
      <dgm:prSet/>
      <dgm:spPr/>
      <dgm:t>
        <a:bodyPr/>
        <a:lstStyle/>
        <a:p>
          <a:endParaRPr lang="en-US"/>
        </a:p>
      </dgm:t>
    </dgm:pt>
    <dgm:pt modelId="{61DCCE88-6627-4EF6-887E-955A068484CC}" type="sibTrans" cxnId="{3DB92A88-AC8E-498C-9EB5-46EB665775AE}">
      <dgm:prSet/>
      <dgm:spPr/>
      <dgm:t>
        <a:bodyPr/>
        <a:lstStyle/>
        <a:p>
          <a:endParaRPr lang="en-US"/>
        </a:p>
      </dgm:t>
    </dgm:pt>
    <dgm:pt modelId="{672409A7-B404-4260-81E7-FC8D1066D551}">
      <dgm:prSet phldrT="[Text]"/>
      <dgm:spPr/>
      <dgm:t>
        <a:bodyPr/>
        <a:lstStyle/>
        <a:p>
          <a:r>
            <a:rPr lang="en-US" dirty="0" smtClean="0"/>
            <a:t>Application on Android can run successfully every time.</a:t>
          </a:r>
          <a:endParaRPr lang="en-US" dirty="0"/>
        </a:p>
      </dgm:t>
    </dgm:pt>
    <dgm:pt modelId="{566AEFCB-6310-4ADF-842F-0FDC73CCC4A9}" type="parTrans" cxnId="{07771582-E16E-4C37-9071-DBC24DD42602}">
      <dgm:prSet/>
      <dgm:spPr/>
      <dgm:t>
        <a:bodyPr/>
        <a:lstStyle/>
        <a:p>
          <a:endParaRPr lang="en-US"/>
        </a:p>
      </dgm:t>
    </dgm:pt>
    <dgm:pt modelId="{42D6FDCE-6B2E-49F3-B27A-CB59EFF127FE}" type="sibTrans" cxnId="{07771582-E16E-4C37-9071-DBC24DD42602}">
      <dgm:prSet/>
      <dgm:spPr/>
      <dgm:t>
        <a:bodyPr/>
        <a:lstStyle/>
        <a:p>
          <a:endParaRPr lang="en-US"/>
        </a:p>
      </dgm:t>
    </dgm:pt>
    <dgm:pt modelId="{04E6BA9F-0502-47EF-866F-E53AA774F0F7}">
      <dgm:prSet phldrT="[Text]"/>
      <dgm:spPr/>
      <dgm:t>
        <a:bodyPr/>
        <a:lstStyle/>
        <a:p>
          <a:r>
            <a:rPr lang="en-US" b="1" dirty="0" smtClean="0"/>
            <a:t>Security</a:t>
          </a:r>
          <a:endParaRPr lang="en-US" dirty="0"/>
        </a:p>
      </dgm:t>
    </dgm:pt>
    <dgm:pt modelId="{8214BADA-D036-45D0-989F-83F6F3055236}" type="parTrans" cxnId="{99325F4B-542E-4AC6-B168-140A8EEC9A26}">
      <dgm:prSet/>
      <dgm:spPr/>
      <dgm:t>
        <a:bodyPr/>
        <a:lstStyle/>
        <a:p>
          <a:endParaRPr lang="en-US"/>
        </a:p>
      </dgm:t>
    </dgm:pt>
    <dgm:pt modelId="{668908AA-6976-41B6-9F88-A08DEF2AD50E}" type="sibTrans" cxnId="{99325F4B-542E-4AC6-B168-140A8EEC9A26}">
      <dgm:prSet/>
      <dgm:spPr/>
      <dgm:t>
        <a:bodyPr/>
        <a:lstStyle/>
        <a:p>
          <a:endParaRPr lang="en-US"/>
        </a:p>
      </dgm:t>
    </dgm:pt>
    <dgm:pt modelId="{1E23E2B5-91E9-4C13-B648-0B4DF9AFB63C}">
      <dgm:prSet phldrT="[Text]"/>
      <dgm:spPr/>
      <dgm:t>
        <a:bodyPr/>
        <a:lstStyle/>
        <a:p>
          <a:r>
            <a:rPr lang="en-US" dirty="0" smtClean="0"/>
            <a:t>The Facebook account information of the users cannot be seen, or download through Android application.</a:t>
          </a:r>
          <a:endParaRPr lang="en-US" dirty="0"/>
        </a:p>
      </dgm:t>
    </dgm:pt>
    <dgm:pt modelId="{202497F1-D0D8-4EF8-9A56-CEC139EF2C87}" type="parTrans" cxnId="{D2570BEC-8225-433E-BDA2-D79501222F48}">
      <dgm:prSet/>
      <dgm:spPr/>
      <dgm:t>
        <a:bodyPr/>
        <a:lstStyle/>
        <a:p>
          <a:endParaRPr lang="en-US"/>
        </a:p>
      </dgm:t>
    </dgm:pt>
    <dgm:pt modelId="{D75F89B4-5A0D-4646-90CF-CE418D61A44F}" type="sibTrans" cxnId="{D2570BEC-8225-433E-BDA2-D79501222F48}">
      <dgm:prSet/>
      <dgm:spPr/>
      <dgm:t>
        <a:bodyPr/>
        <a:lstStyle/>
        <a:p>
          <a:endParaRPr lang="en-US"/>
        </a:p>
      </dgm:t>
    </dgm:pt>
    <dgm:pt modelId="{85F51ED9-D2EE-458E-A650-F43B32111745}">
      <dgm:prSet/>
      <dgm:spPr/>
      <dgm:t>
        <a:bodyPr/>
        <a:lstStyle/>
        <a:p>
          <a:r>
            <a:rPr lang="en-US" dirty="0" smtClean="0"/>
            <a:t>Android application has no conflict with other applications.</a:t>
          </a:r>
          <a:endParaRPr lang="en-US" dirty="0"/>
        </a:p>
      </dgm:t>
    </dgm:pt>
    <dgm:pt modelId="{F88FEEAD-4C8C-4095-889D-F27CABF4425C}" type="parTrans" cxnId="{E1B69F06-C238-4D28-8E1E-871562BDA87A}">
      <dgm:prSet/>
      <dgm:spPr/>
      <dgm:t>
        <a:bodyPr/>
        <a:lstStyle/>
        <a:p>
          <a:endParaRPr lang="en-US"/>
        </a:p>
      </dgm:t>
    </dgm:pt>
    <dgm:pt modelId="{A9ADA4DB-6CAD-409B-9252-5929F93D59F1}" type="sibTrans" cxnId="{E1B69F06-C238-4D28-8E1E-871562BDA87A}">
      <dgm:prSet/>
      <dgm:spPr/>
      <dgm:t>
        <a:bodyPr/>
        <a:lstStyle/>
        <a:p>
          <a:endParaRPr lang="en-US"/>
        </a:p>
      </dgm:t>
    </dgm:pt>
    <dgm:pt modelId="{A22655C0-E3E3-4BDA-A60F-4A191BDC4856}">
      <dgm:prSet/>
      <dgm:spPr/>
      <dgm:t>
        <a:bodyPr/>
        <a:lstStyle/>
        <a:p>
          <a:r>
            <a:rPr lang="en-US" dirty="0" smtClean="0"/>
            <a:t>Database is back-up regularly (one per 2 days).</a:t>
          </a:r>
          <a:endParaRPr lang="en-US" dirty="0"/>
        </a:p>
      </dgm:t>
    </dgm:pt>
    <dgm:pt modelId="{91E9E78E-6685-4623-8123-0EAED79B9EC4}" type="parTrans" cxnId="{B5A646BC-8593-420B-B429-691CA1F16DFE}">
      <dgm:prSet/>
      <dgm:spPr/>
      <dgm:t>
        <a:bodyPr/>
        <a:lstStyle/>
        <a:p>
          <a:endParaRPr lang="en-US"/>
        </a:p>
      </dgm:t>
    </dgm:pt>
    <dgm:pt modelId="{FD39A40F-E824-48DC-B156-A219C622A25A}" type="sibTrans" cxnId="{B5A646BC-8593-420B-B429-691CA1F16DFE}">
      <dgm:prSet/>
      <dgm:spPr/>
      <dgm:t>
        <a:bodyPr/>
        <a:lstStyle/>
        <a:p>
          <a:endParaRPr lang="en-US"/>
        </a:p>
      </dgm:t>
    </dgm:pt>
    <dgm:pt modelId="{9FFFF358-AC7F-4EB2-9819-3CCA2F8B84F6}">
      <dgm:prSet/>
      <dgm:spPr/>
      <dgm:t>
        <a:bodyPr/>
        <a:lstStyle/>
        <a:p>
          <a:r>
            <a:rPr lang="en-US" dirty="0" smtClean="0"/>
            <a:t>Website is available 24/7 (98%).</a:t>
          </a:r>
          <a:endParaRPr lang="en-US" dirty="0"/>
        </a:p>
      </dgm:t>
    </dgm:pt>
    <dgm:pt modelId="{1085533E-4F35-4C1D-99BE-FDD5C6B7D302}" type="parTrans" cxnId="{4D8C4B0B-D7C5-4973-812F-332EF90C05B6}">
      <dgm:prSet/>
      <dgm:spPr/>
      <dgm:t>
        <a:bodyPr/>
        <a:lstStyle/>
        <a:p>
          <a:endParaRPr lang="en-US"/>
        </a:p>
      </dgm:t>
    </dgm:pt>
    <dgm:pt modelId="{6948264B-853E-4B4B-8302-94295472DB2A}" type="sibTrans" cxnId="{4D8C4B0B-D7C5-4973-812F-332EF90C05B6}">
      <dgm:prSet/>
      <dgm:spPr/>
      <dgm:t>
        <a:bodyPr/>
        <a:lstStyle/>
        <a:p>
          <a:endParaRPr lang="en-US"/>
        </a:p>
      </dgm:t>
    </dgm:pt>
    <dgm:pt modelId="{54243419-9119-46B7-9207-84764293DBF6}" type="pres">
      <dgm:prSet presAssocID="{19E9F831-96DE-4C69-B350-05FCC30982A9}" presName="linearFlow" presStyleCnt="0">
        <dgm:presLayoutVars>
          <dgm:dir/>
          <dgm:animLvl val="lvl"/>
          <dgm:resizeHandles val="exact"/>
        </dgm:presLayoutVars>
      </dgm:prSet>
      <dgm:spPr/>
      <dgm:t>
        <a:bodyPr/>
        <a:lstStyle/>
        <a:p>
          <a:endParaRPr lang="vi-VN"/>
        </a:p>
      </dgm:t>
    </dgm:pt>
    <dgm:pt modelId="{A3BFB363-B172-4493-AF3C-907001B6BBE0}" type="pres">
      <dgm:prSet presAssocID="{F827CD08-1837-41C9-B3D9-EC9578C041CE}" presName="composite" presStyleCnt="0"/>
      <dgm:spPr/>
    </dgm:pt>
    <dgm:pt modelId="{C106126A-4DB3-41A1-9D01-C95E64D8CCB3}" type="pres">
      <dgm:prSet presAssocID="{F827CD08-1837-41C9-B3D9-EC9578C041CE}" presName="parentText" presStyleLbl="alignNode1" presStyleIdx="0" presStyleCnt="3">
        <dgm:presLayoutVars>
          <dgm:chMax val="1"/>
          <dgm:bulletEnabled val="1"/>
        </dgm:presLayoutVars>
      </dgm:prSet>
      <dgm:spPr/>
      <dgm:t>
        <a:bodyPr/>
        <a:lstStyle/>
        <a:p>
          <a:endParaRPr lang="en-US"/>
        </a:p>
      </dgm:t>
    </dgm:pt>
    <dgm:pt modelId="{3D3EB266-0B7A-4BA5-AAE2-524807977DA2}" type="pres">
      <dgm:prSet presAssocID="{F827CD08-1837-41C9-B3D9-EC9578C041CE}" presName="descendantText" presStyleLbl="alignAcc1" presStyleIdx="0" presStyleCnt="3" custLinFactNeighborX="357" custLinFactNeighborY="753">
        <dgm:presLayoutVars>
          <dgm:bulletEnabled val="1"/>
        </dgm:presLayoutVars>
      </dgm:prSet>
      <dgm:spPr/>
      <dgm:t>
        <a:bodyPr/>
        <a:lstStyle/>
        <a:p>
          <a:endParaRPr lang="en-US"/>
        </a:p>
      </dgm:t>
    </dgm:pt>
    <dgm:pt modelId="{8DE7E741-9132-4011-9EF7-66DE7CC8403F}" type="pres">
      <dgm:prSet presAssocID="{E93DE9C9-FA70-40A7-8648-E6386A0163F2}" presName="sp" presStyleCnt="0"/>
      <dgm:spPr/>
    </dgm:pt>
    <dgm:pt modelId="{4252DDDF-B17F-4867-954C-779737BA8A13}" type="pres">
      <dgm:prSet presAssocID="{F4A0C1D9-9766-4764-B481-ECACEADCBBCD}" presName="composite" presStyleCnt="0"/>
      <dgm:spPr/>
    </dgm:pt>
    <dgm:pt modelId="{CF3CF64A-4EE0-40C5-A133-EF269DBDE05C}" type="pres">
      <dgm:prSet presAssocID="{F4A0C1D9-9766-4764-B481-ECACEADCBBCD}" presName="parentText" presStyleLbl="alignNode1" presStyleIdx="1" presStyleCnt="3">
        <dgm:presLayoutVars>
          <dgm:chMax val="1"/>
          <dgm:bulletEnabled val="1"/>
        </dgm:presLayoutVars>
      </dgm:prSet>
      <dgm:spPr/>
      <dgm:t>
        <a:bodyPr/>
        <a:lstStyle/>
        <a:p>
          <a:endParaRPr lang="en-US"/>
        </a:p>
      </dgm:t>
    </dgm:pt>
    <dgm:pt modelId="{8EFD8C6F-416D-4509-8D5A-992D385DEF8B}" type="pres">
      <dgm:prSet presAssocID="{F4A0C1D9-9766-4764-B481-ECACEADCBBCD}" presName="descendantText" presStyleLbl="alignAcc1" presStyleIdx="1" presStyleCnt="3">
        <dgm:presLayoutVars>
          <dgm:bulletEnabled val="1"/>
        </dgm:presLayoutVars>
      </dgm:prSet>
      <dgm:spPr/>
      <dgm:t>
        <a:bodyPr/>
        <a:lstStyle/>
        <a:p>
          <a:endParaRPr lang="en-US"/>
        </a:p>
      </dgm:t>
    </dgm:pt>
    <dgm:pt modelId="{914B2041-FEF7-4185-8044-67A933E4CCB4}" type="pres">
      <dgm:prSet presAssocID="{61DCCE88-6627-4EF6-887E-955A068484CC}" presName="sp" presStyleCnt="0"/>
      <dgm:spPr/>
    </dgm:pt>
    <dgm:pt modelId="{67C98E57-16C4-4F0F-B484-A70CB3692A9B}" type="pres">
      <dgm:prSet presAssocID="{04E6BA9F-0502-47EF-866F-E53AA774F0F7}" presName="composite" presStyleCnt="0"/>
      <dgm:spPr/>
    </dgm:pt>
    <dgm:pt modelId="{FCC79F8D-A65E-4366-B46B-1A0F1F93E2C1}" type="pres">
      <dgm:prSet presAssocID="{04E6BA9F-0502-47EF-866F-E53AA774F0F7}" presName="parentText" presStyleLbl="alignNode1" presStyleIdx="2" presStyleCnt="3">
        <dgm:presLayoutVars>
          <dgm:chMax val="1"/>
          <dgm:bulletEnabled val="1"/>
        </dgm:presLayoutVars>
      </dgm:prSet>
      <dgm:spPr/>
      <dgm:t>
        <a:bodyPr/>
        <a:lstStyle/>
        <a:p>
          <a:endParaRPr lang="en-US"/>
        </a:p>
      </dgm:t>
    </dgm:pt>
    <dgm:pt modelId="{46BD3FBA-F095-4298-AD89-EC9CCEFB1C7E}" type="pres">
      <dgm:prSet presAssocID="{04E6BA9F-0502-47EF-866F-E53AA774F0F7}" presName="descendantText" presStyleLbl="alignAcc1" presStyleIdx="2" presStyleCnt="3">
        <dgm:presLayoutVars>
          <dgm:bulletEnabled val="1"/>
        </dgm:presLayoutVars>
      </dgm:prSet>
      <dgm:spPr/>
      <dgm:t>
        <a:bodyPr/>
        <a:lstStyle/>
        <a:p>
          <a:endParaRPr lang="en-US"/>
        </a:p>
      </dgm:t>
    </dgm:pt>
  </dgm:ptLst>
  <dgm:cxnLst>
    <dgm:cxn modelId="{D2570BEC-8225-433E-BDA2-D79501222F48}" srcId="{04E6BA9F-0502-47EF-866F-E53AA774F0F7}" destId="{1E23E2B5-91E9-4C13-B648-0B4DF9AFB63C}" srcOrd="0" destOrd="0" parTransId="{202497F1-D0D8-4EF8-9A56-CEC139EF2C87}" sibTransId="{D75F89B4-5A0D-4646-90CF-CE418D61A44F}"/>
    <dgm:cxn modelId="{3DB92A88-AC8E-498C-9EB5-46EB665775AE}" srcId="{19E9F831-96DE-4C69-B350-05FCC30982A9}" destId="{F4A0C1D9-9766-4764-B481-ECACEADCBBCD}" srcOrd="1" destOrd="0" parTransId="{7BAB909D-547B-4778-ADD8-E19B11EA34F5}" sibTransId="{61DCCE88-6627-4EF6-887E-955A068484CC}"/>
    <dgm:cxn modelId="{80E075C7-712F-4497-BF89-B5D214BDABD8}" srcId="{19E9F831-96DE-4C69-B350-05FCC30982A9}" destId="{F827CD08-1837-41C9-B3D9-EC9578C041CE}" srcOrd="0" destOrd="0" parTransId="{A837A6D3-B93C-4E74-940F-DCC28CD2A460}" sibTransId="{E93DE9C9-FA70-40A7-8648-E6386A0163F2}"/>
    <dgm:cxn modelId="{28C809EC-D11E-43E5-A286-DB08B2B3B8CE}" type="presOf" srcId="{F4A0C1D9-9766-4764-B481-ECACEADCBBCD}" destId="{CF3CF64A-4EE0-40C5-A133-EF269DBDE05C}" srcOrd="0" destOrd="0" presId="urn:microsoft.com/office/officeart/2005/8/layout/chevron2"/>
    <dgm:cxn modelId="{06894C88-F332-419B-B6DB-9F314DB83EC5}" type="presOf" srcId="{9FFFF358-AC7F-4EB2-9819-3CCA2F8B84F6}" destId="{8EFD8C6F-416D-4509-8D5A-992D385DEF8B}" srcOrd="0" destOrd="1" presId="urn:microsoft.com/office/officeart/2005/8/layout/chevron2"/>
    <dgm:cxn modelId="{4D8C4B0B-D7C5-4973-812F-332EF90C05B6}" srcId="{F4A0C1D9-9766-4764-B481-ECACEADCBBCD}" destId="{9FFFF358-AC7F-4EB2-9819-3CCA2F8B84F6}" srcOrd="1" destOrd="0" parTransId="{1085533E-4F35-4C1D-99BE-FDD5C6B7D302}" sibTransId="{6948264B-853E-4B4B-8302-94295472DB2A}"/>
    <dgm:cxn modelId="{99325F4B-542E-4AC6-B168-140A8EEC9A26}" srcId="{19E9F831-96DE-4C69-B350-05FCC30982A9}" destId="{04E6BA9F-0502-47EF-866F-E53AA774F0F7}" srcOrd="2" destOrd="0" parTransId="{8214BADA-D036-45D0-989F-83F6F3055236}" sibTransId="{668908AA-6976-41B6-9F88-A08DEF2AD50E}"/>
    <dgm:cxn modelId="{1BD9176A-F46F-4C04-993F-4CFEE9B66C40}" type="presOf" srcId="{19E9F831-96DE-4C69-B350-05FCC30982A9}" destId="{54243419-9119-46B7-9207-84764293DBF6}" srcOrd="0" destOrd="0" presId="urn:microsoft.com/office/officeart/2005/8/layout/chevron2"/>
    <dgm:cxn modelId="{8FE466F5-EC47-46FE-BDBB-D8C19048E8EE}" type="presOf" srcId="{1CA07830-84AE-4C53-80B3-60B8649E7486}" destId="{3D3EB266-0B7A-4BA5-AAE2-524807977DA2}" srcOrd="0" destOrd="0" presId="urn:microsoft.com/office/officeart/2005/8/layout/chevron2"/>
    <dgm:cxn modelId="{D02D7B23-B4C6-461D-8585-CDECC9614F7D}" type="presOf" srcId="{04E6BA9F-0502-47EF-866F-E53AA774F0F7}" destId="{FCC79F8D-A65E-4366-B46B-1A0F1F93E2C1}" srcOrd="0" destOrd="0" presId="urn:microsoft.com/office/officeart/2005/8/layout/chevron2"/>
    <dgm:cxn modelId="{5E936963-EA8A-4BC2-9512-ADCB9A73A335}" type="presOf" srcId="{F827CD08-1837-41C9-B3D9-EC9578C041CE}" destId="{C106126A-4DB3-41A1-9D01-C95E64D8CCB3}" srcOrd="0" destOrd="0" presId="urn:microsoft.com/office/officeart/2005/8/layout/chevron2"/>
    <dgm:cxn modelId="{A30FBFC2-1B3A-4415-960A-522A5CB1D3A8}" type="presOf" srcId="{85F51ED9-D2EE-458E-A650-F43B32111745}" destId="{3D3EB266-0B7A-4BA5-AAE2-524807977DA2}" srcOrd="0" destOrd="1" presId="urn:microsoft.com/office/officeart/2005/8/layout/chevron2"/>
    <dgm:cxn modelId="{B846D3E1-5CE9-4F4E-BBCF-D3FD5A6A3D2D}" type="presOf" srcId="{1E23E2B5-91E9-4C13-B648-0B4DF9AFB63C}" destId="{46BD3FBA-F095-4298-AD89-EC9CCEFB1C7E}" srcOrd="0" destOrd="0" presId="urn:microsoft.com/office/officeart/2005/8/layout/chevron2"/>
    <dgm:cxn modelId="{E8377C18-38E1-41AF-A2D8-FD68E6C76710}" type="presOf" srcId="{A22655C0-E3E3-4BDA-A60F-4A191BDC4856}" destId="{3D3EB266-0B7A-4BA5-AAE2-524807977DA2}" srcOrd="0" destOrd="2" presId="urn:microsoft.com/office/officeart/2005/8/layout/chevron2"/>
    <dgm:cxn modelId="{07771582-E16E-4C37-9071-DBC24DD42602}" srcId="{F4A0C1D9-9766-4764-B481-ECACEADCBBCD}" destId="{672409A7-B404-4260-81E7-FC8D1066D551}" srcOrd="0" destOrd="0" parTransId="{566AEFCB-6310-4ADF-842F-0FDC73CCC4A9}" sibTransId="{42D6FDCE-6B2E-49F3-B27A-CB59EFF127FE}"/>
    <dgm:cxn modelId="{E1B69F06-C238-4D28-8E1E-871562BDA87A}" srcId="{F827CD08-1837-41C9-B3D9-EC9578C041CE}" destId="{85F51ED9-D2EE-458E-A650-F43B32111745}" srcOrd="1" destOrd="0" parTransId="{F88FEEAD-4C8C-4095-889D-F27CABF4425C}" sibTransId="{A9ADA4DB-6CAD-409B-9252-5929F93D59F1}"/>
    <dgm:cxn modelId="{AACD88A0-788F-40D3-B380-9C146F82214D}" srcId="{F827CD08-1837-41C9-B3D9-EC9578C041CE}" destId="{1CA07830-84AE-4C53-80B3-60B8649E7486}" srcOrd="0" destOrd="0" parTransId="{7F5D7E1D-6236-4750-A6A9-62A63F12CDD3}" sibTransId="{1363F0ED-0E81-42F3-8C62-FD35752C1597}"/>
    <dgm:cxn modelId="{998956C6-2777-4957-AD30-7BF2ECF31D96}" type="presOf" srcId="{672409A7-B404-4260-81E7-FC8D1066D551}" destId="{8EFD8C6F-416D-4509-8D5A-992D385DEF8B}" srcOrd="0" destOrd="0" presId="urn:microsoft.com/office/officeart/2005/8/layout/chevron2"/>
    <dgm:cxn modelId="{B5A646BC-8593-420B-B429-691CA1F16DFE}" srcId="{F827CD08-1837-41C9-B3D9-EC9578C041CE}" destId="{A22655C0-E3E3-4BDA-A60F-4A191BDC4856}" srcOrd="2" destOrd="0" parTransId="{91E9E78E-6685-4623-8123-0EAED79B9EC4}" sibTransId="{FD39A40F-E824-48DC-B156-A219C622A25A}"/>
    <dgm:cxn modelId="{7BB367F7-8265-44FC-B5E8-C46ECC10B1AA}" type="presParOf" srcId="{54243419-9119-46B7-9207-84764293DBF6}" destId="{A3BFB363-B172-4493-AF3C-907001B6BBE0}" srcOrd="0" destOrd="0" presId="urn:microsoft.com/office/officeart/2005/8/layout/chevron2"/>
    <dgm:cxn modelId="{012AC464-F2F3-48B0-8166-B64B42F8BA4C}" type="presParOf" srcId="{A3BFB363-B172-4493-AF3C-907001B6BBE0}" destId="{C106126A-4DB3-41A1-9D01-C95E64D8CCB3}" srcOrd="0" destOrd="0" presId="urn:microsoft.com/office/officeart/2005/8/layout/chevron2"/>
    <dgm:cxn modelId="{C0C39851-0FA7-4E53-BFAD-C7678601F2B4}" type="presParOf" srcId="{A3BFB363-B172-4493-AF3C-907001B6BBE0}" destId="{3D3EB266-0B7A-4BA5-AAE2-524807977DA2}" srcOrd="1" destOrd="0" presId="urn:microsoft.com/office/officeart/2005/8/layout/chevron2"/>
    <dgm:cxn modelId="{6860F424-418E-4C57-9557-6815255CFC5B}" type="presParOf" srcId="{54243419-9119-46B7-9207-84764293DBF6}" destId="{8DE7E741-9132-4011-9EF7-66DE7CC8403F}" srcOrd="1" destOrd="0" presId="urn:microsoft.com/office/officeart/2005/8/layout/chevron2"/>
    <dgm:cxn modelId="{D631162D-F440-4B6C-B99E-3862A7FB5A77}" type="presParOf" srcId="{54243419-9119-46B7-9207-84764293DBF6}" destId="{4252DDDF-B17F-4867-954C-779737BA8A13}" srcOrd="2" destOrd="0" presId="urn:microsoft.com/office/officeart/2005/8/layout/chevron2"/>
    <dgm:cxn modelId="{8BB97620-449F-4249-9BCB-674B7FA873EF}" type="presParOf" srcId="{4252DDDF-B17F-4867-954C-779737BA8A13}" destId="{CF3CF64A-4EE0-40C5-A133-EF269DBDE05C}" srcOrd="0" destOrd="0" presId="urn:microsoft.com/office/officeart/2005/8/layout/chevron2"/>
    <dgm:cxn modelId="{A5932D4A-7ACB-42A6-87A3-F192950EB79C}" type="presParOf" srcId="{4252DDDF-B17F-4867-954C-779737BA8A13}" destId="{8EFD8C6F-416D-4509-8D5A-992D385DEF8B}" srcOrd="1" destOrd="0" presId="urn:microsoft.com/office/officeart/2005/8/layout/chevron2"/>
    <dgm:cxn modelId="{FA169C9F-C0B1-4D3C-A628-EFE663986CC7}" type="presParOf" srcId="{54243419-9119-46B7-9207-84764293DBF6}" destId="{914B2041-FEF7-4185-8044-67A933E4CCB4}" srcOrd="3" destOrd="0" presId="urn:microsoft.com/office/officeart/2005/8/layout/chevron2"/>
    <dgm:cxn modelId="{99AB6BBF-8A2C-4A08-B9C2-E8CF64C5909F}" type="presParOf" srcId="{54243419-9119-46B7-9207-84764293DBF6}" destId="{67C98E57-16C4-4F0F-B484-A70CB3692A9B}" srcOrd="4" destOrd="0" presId="urn:microsoft.com/office/officeart/2005/8/layout/chevron2"/>
    <dgm:cxn modelId="{13E7D873-EA08-4885-858C-B303DE67A392}" type="presParOf" srcId="{67C98E57-16C4-4F0F-B484-A70CB3692A9B}" destId="{FCC79F8D-A65E-4366-B46B-1A0F1F93E2C1}" srcOrd="0" destOrd="0" presId="urn:microsoft.com/office/officeart/2005/8/layout/chevron2"/>
    <dgm:cxn modelId="{709627D5-7779-4387-88DE-71991CB5C5D2}" type="presParOf" srcId="{67C98E57-16C4-4F0F-B484-A70CB3692A9B}" destId="{46BD3FBA-F095-4298-AD89-EC9CCEFB1C7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8A682-002A-493F-83D4-16AFA7CC70C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0FB1D13-53CE-4023-992D-3036D44A699E}">
      <dgm:prSet phldrT="[Text]"/>
      <dgm:spPr/>
      <dgm:t>
        <a:bodyPr/>
        <a:lstStyle/>
        <a:p>
          <a:r>
            <a:rPr lang="en-US" b="1" dirty="0" smtClean="0"/>
            <a:t>Maintainability</a:t>
          </a:r>
          <a:endParaRPr lang="en-US" dirty="0"/>
        </a:p>
      </dgm:t>
    </dgm:pt>
    <dgm:pt modelId="{173F5185-92AE-462A-A86C-EA8842936AB8}" type="parTrans" cxnId="{29FD3AD8-C381-4134-8FDA-0288BCF8B33B}">
      <dgm:prSet/>
      <dgm:spPr/>
      <dgm:t>
        <a:bodyPr/>
        <a:lstStyle/>
        <a:p>
          <a:endParaRPr lang="en-US"/>
        </a:p>
      </dgm:t>
    </dgm:pt>
    <dgm:pt modelId="{257A9624-798C-4750-B8E2-8689472A0EDC}" type="sibTrans" cxnId="{29FD3AD8-C381-4134-8FDA-0288BCF8B33B}">
      <dgm:prSet/>
      <dgm:spPr/>
      <dgm:t>
        <a:bodyPr/>
        <a:lstStyle/>
        <a:p>
          <a:endParaRPr lang="en-US"/>
        </a:p>
      </dgm:t>
    </dgm:pt>
    <dgm:pt modelId="{3F03522F-830A-4962-BD90-1AFCD3A503EE}">
      <dgm:prSet phldrT="[Text]"/>
      <dgm:spPr/>
      <dgm:t>
        <a:bodyPr/>
        <a:lstStyle/>
        <a:p>
          <a:r>
            <a:rPr lang="en-US" dirty="0" smtClean="0"/>
            <a:t>The MVC approach must be kept in order to have a clean code, easy to maintain, to fix or upgrade.</a:t>
          </a:r>
          <a:endParaRPr lang="en-US" dirty="0"/>
        </a:p>
      </dgm:t>
    </dgm:pt>
    <dgm:pt modelId="{81B9BC28-5038-45FE-9CD0-7F4A4DCAE233}" type="parTrans" cxnId="{9FD05E75-BA4B-4390-942B-04DBD66493E3}">
      <dgm:prSet/>
      <dgm:spPr/>
      <dgm:t>
        <a:bodyPr/>
        <a:lstStyle/>
        <a:p>
          <a:endParaRPr lang="en-US"/>
        </a:p>
      </dgm:t>
    </dgm:pt>
    <dgm:pt modelId="{06B03215-F288-4C4A-AFFE-E6BE5A432ADA}" type="sibTrans" cxnId="{9FD05E75-BA4B-4390-942B-04DBD66493E3}">
      <dgm:prSet/>
      <dgm:spPr/>
      <dgm:t>
        <a:bodyPr/>
        <a:lstStyle/>
        <a:p>
          <a:endParaRPr lang="en-US"/>
        </a:p>
      </dgm:t>
    </dgm:pt>
    <dgm:pt modelId="{706A7B5E-4537-486D-BE15-F0787A0CF812}">
      <dgm:prSet phldrT="[Text]"/>
      <dgm:spPr/>
      <dgm:t>
        <a:bodyPr/>
        <a:lstStyle/>
        <a:p>
          <a:r>
            <a:rPr lang="en-US" b="1" dirty="0" smtClean="0"/>
            <a:t>Usability</a:t>
          </a:r>
          <a:endParaRPr lang="en-US" dirty="0"/>
        </a:p>
      </dgm:t>
    </dgm:pt>
    <dgm:pt modelId="{3D6AB1AE-A21D-4AFE-BE59-0C69ECEE79FF}" type="parTrans" cxnId="{9C9BB35B-7665-4CE6-8709-FAD0775D7555}">
      <dgm:prSet/>
      <dgm:spPr/>
      <dgm:t>
        <a:bodyPr/>
        <a:lstStyle/>
        <a:p>
          <a:endParaRPr lang="en-US"/>
        </a:p>
      </dgm:t>
    </dgm:pt>
    <dgm:pt modelId="{A31AC2E9-6AD9-401F-8083-3C51C52B912D}" type="sibTrans" cxnId="{9C9BB35B-7665-4CE6-8709-FAD0775D7555}">
      <dgm:prSet/>
      <dgm:spPr/>
      <dgm:t>
        <a:bodyPr/>
        <a:lstStyle/>
        <a:p>
          <a:endParaRPr lang="en-US"/>
        </a:p>
      </dgm:t>
    </dgm:pt>
    <dgm:pt modelId="{C2D1A10B-487D-4833-9D3F-5D50AFD97218}">
      <dgm:prSet phldrT="[Text]"/>
      <dgm:spPr/>
      <dgm:t>
        <a:bodyPr/>
        <a:lstStyle/>
        <a:p>
          <a:r>
            <a:rPr lang="en-US" dirty="0" smtClean="0"/>
            <a:t>All the text, images, buttons should be in Vietnamese.</a:t>
          </a:r>
          <a:endParaRPr lang="en-US" dirty="0"/>
        </a:p>
      </dgm:t>
    </dgm:pt>
    <dgm:pt modelId="{A6E31A26-157B-49EA-9078-2B28BD961856}" type="parTrans" cxnId="{78D553F6-5FE3-4BA7-96E8-9B5FB9584BAA}">
      <dgm:prSet/>
      <dgm:spPr/>
      <dgm:t>
        <a:bodyPr/>
        <a:lstStyle/>
        <a:p>
          <a:endParaRPr lang="en-US"/>
        </a:p>
      </dgm:t>
    </dgm:pt>
    <dgm:pt modelId="{8B1739B5-37F4-4450-8739-E4075AD60FD0}" type="sibTrans" cxnId="{78D553F6-5FE3-4BA7-96E8-9B5FB9584BAA}">
      <dgm:prSet/>
      <dgm:spPr/>
      <dgm:t>
        <a:bodyPr/>
        <a:lstStyle/>
        <a:p>
          <a:endParaRPr lang="en-US"/>
        </a:p>
      </dgm:t>
    </dgm:pt>
    <dgm:pt modelId="{CFD97394-B36A-4855-9323-73E57988A392}">
      <dgm:prSet/>
      <dgm:spPr/>
      <dgm:t>
        <a:bodyPr/>
        <a:lstStyle/>
        <a:p>
          <a:r>
            <a:rPr lang="en-US" dirty="0" smtClean="0"/>
            <a:t>Notify the user if there are any new upgrades from Google Play.</a:t>
          </a:r>
          <a:endParaRPr lang="en-US" dirty="0"/>
        </a:p>
      </dgm:t>
    </dgm:pt>
    <dgm:pt modelId="{62BE682E-7CCB-4B52-BA27-A45C893B2E65}" type="parTrans" cxnId="{F75FCB8E-C86A-49B3-9420-56AC0247B27D}">
      <dgm:prSet/>
      <dgm:spPr/>
      <dgm:t>
        <a:bodyPr/>
        <a:lstStyle/>
        <a:p>
          <a:endParaRPr lang="en-US"/>
        </a:p>
      </dgm:t>
    </dgm:pt>
    <dgm:pt modelId="{2AC759E3-1C64-480D-9AF0-30E8A96ABB95}" type="sibTrans" cxnId="{F75FCB8E-C86A-49B3-9420-56AC0247B27D}">
      <dgm:prSet/>
      <dgm:spPr/>
      <dgm:t>
        <a:bodyPr/>
        <a:lstStyle/>
        <a:p>
          <a:endParaRPr lang="en-US"/>
        </a:p>
      </dgm:t>
    </dgm:pt>
    <dgm:pt modelId="{D5E6918A-6F85-42AB-B42B-829EE47E693B}">
      <dgm:prSet/>
      <dgm:spPr/>
      <dgm:t>
        <a:bodyPr/>
        <a:lstStyle/>
        <a:p>
          <a:r>
            <a:rPr lang="en-US" dirty="0" smtClean="0"/>
            <a:t>Android interface should be simple, lighten colored.</a:t>
          </a:r>
          <a:endParaRPr lang="en-US" dirty="0"/>
        </a:p>
      </dgm:t>
    </dgm:pt>
    <dgm:pt modelId="{89998BC7-6927-4DB7-B81D-4C83BC494372}" type="parTrans" cxnId="{E0D1A536-EA30-4BB6-8081-1300BA8E39DC}">
      <dgm:prSet/>
      <dgm:spPr/>
      <dgm:t>
        <a:bodyPr/>
        <a:lstStyle/>
        <a:p>
          <a:endParaRPr lang="en-US"/>
        </a:p>
      </dgm:t>
    </dgm:pt>
    <dgm:pt modelId="{362A9B78-B06F-4387-BCF7-65F4A56A3C2E}" type="sibTrans" cxnId="{E0D1A536-EA30-4BB6-8081-1300BA8E39DC}">
      <dgm:prSet/>
      <dgm:spPr/>
      <dgm:t>
        <a:bodyPr/>
        <a:lstStyle/>
        <a:p>
          <a:endParaRPr lang="en-US"/>
        </a:p>
      </dgm:t>
    </dgm:pt>
    <dgm:pt modelId="{032827E8-DA6D-4CD6-9272-0BAF38683460}">
      <dgm:prSet/>
      <dgm:spPr/>
      <dgm:t>
        <a:bodyPr/>
        <a:lstStyle/>
        <a:p>
          <a:r>
            <a:rPr lang="en-US" dirty="0" smtClean="0"/>
            <a:t>Opening screen should be high definition picture, native to Viet Nam wildlife.</a:t>
          </a:r>
          <a:endParaRPr lang="en-US" dirty="0"/>
        </a:p>
      </dgm:t>
    </dgm:pt>
    <dgm:pt modelId="{CAEAB2DA-1295-4B65-BC80-8975EA95E582}" type="parTrans" cxnId="{BB11A466-8205-4FB9-8ADA-2959DE4AD385}">
      <dgm:prSet/>
      <dgm:spPr/>
      <dgm:t>
        <a:bodyPr/>
        <a:lstStyle/>
        <a:p>
          <a:endParaRPr lang="en-US"/>
        </a:p>
      </dgm:t>
    </dgm:pt>
    <dgm:pt modelId="{8396B14F-0502-45AF-8A7B-5A17A07130D2}" type="sibTrans" cxnId="{BB11A466-8205-4FB9-8ADA-2959DE4AD385}">
      <dgm:prSet/>
      <dgm:spPr/>
      <dgm:t>
        <a:bodyPr/>
        <a:lstStyle/>
        <a:p>
          <a:endParaRPr lang="en-US"/>
        </a:p>
      </dgm:t>
    </dgm:pt>
    <dgm:pt modelId="{AC963486-00A5-4CB6-A8C1-52029E68BA1A}" type="pres">
      <dgm:prSet presAssocID="{9178A682-002A-493F-83D4-16AFA7CC70CA}" presName="linearFlow" presStyleCnt="0">
        <dgm:presLayoutVars>
          <dgm:dir/>
          <dgm:animLvl val="lvl"/>
          <dgm:resizeHandles val="exact"/>
        </dgm:presLayoutVars>
      </dgm:prSet>
      <dgm:spPr/>
      <dgm:t>
        <a:bodyPr/>
        <a:lstStyle/>
        <a:p>
          <a:endParaRPr lang="vi-VN"/>
        </a:p>
      </dgm:t>
    </dgm:pt>
    <dgm:pt modelId="{6BEC961A-9C96-4E50-A77F-AAB678981DA3}" type="pres">
      <dgm:prSet presAssocID="{A0FB1D13-53CE-4023-992D-3036D44A699E}" presName="composite" presStyleCnt="0"/>
      <dgm:spPr/>
    </dgm:pt>
    <dgm:pt modelId="{6266CBD0-588D-4761-AAD6-0E8A5AEB704E}" type="pres">
      <dgm:prSet presAssocID="{A0FB1D13-53CE-4023-992D-3036D44A699E}" presName="parentText" presStyleLbl="alignNode1" presStyleIdx="0" presStyleCnt="2">
        <dgm:presLayoutVars>
          <dgm:chMax val="1"/>
          <dgm:bulletEnabled val="1"/>
        </dgm:presLayoutVars>
      </dgm:prSet>
      <dgm:spPr/>
      <dgm:t>
        <a:bodyPr/>
        <a:lstStyle/>
        <a:p>
          <a:endParaRPr lang="en-US"/>
        </a:p>
      </dgm:t>
    </dgm:pt>
    <dgm:pt modelId="{B9EA5014-1986-4A2F-91D3-1CABC1C5FA9A}" type="pres">
      <dgm:prSet presAssocID="{A0FB1D13-53CE-4023-992D-3036D44A699E}" presName="descendantText" presStyleLbl="alignAcc1" presStyleIdx="0" presStyleCnt="2">
        <dgm:presLayoutVars>
          <dgm:bulletEnabled val="1"/>
        </dgm:presLayoutVars>
      </dgm:prSet>
      <dgm:spPr/>
      <dgm:t>
        <a:bodyPr/>
        <a:lstStyle/>
        <a:p>
          <a:endParaRPr lang="en-US"/>
        </a:p>
      </dgm:t>
    </dgm:pt>
    <dgm:pt modelId="{718B093B-31B3-4F71-BB02-8D402E0239EF}" type="pres">
      <dgm:prSet presAssocID="{257A9624-798C-4750-B8E2-8689472A0EDC}" presName="sp" presStyleCnt="0"/>
      <dgm:spPr/>
    </dgm:pt>
    <dgm:pt modelId="{5525FB01-5E0E-4FAC-AF89-CEA2A226F8A5}" type="pres">
      <dgm:prSet presAssocID="{706A7B5E-4537-486D-BE15-F0787A0CF812}" presName="composite" presStyleCnt="0"/>
      <dgm:spPr/>
    </dgm:pt>
    <dgm:pt modelId="{3C3F61B7-C93E-4116-B179-0E2C24D53BB9}" type="pres">
      <dgm:prSet presAssocID="{706A7B5E-4537-486D-BE15-F0787A0CF812}" presName="parentText" presStyleLbl="alignNode1" presStyleIdx="1" presStyleCnt="2">
        <dgm:presLayoutVars>
          <dgm:chMax val="1"/>
          <dgm:bulletEnabled val="1"/>
        </dgm:presLayoutVars>
      </dgm:prSet>
      <dgm:spPr/>
      <dgm:t>
        <a:bodyPr/>
        <a:lstStyle/>
        <a:p>
          <a:endParaRPr lang="en-US"/>
        </a:p>
      </dgm:t>
    </dgm:pt>
    <dgm:pt modelId="{15E7FC67-9EFC-463F-939E-492999A293D3}" type="pres">
      <dgm:prSet presAssocID="{706A7B5E-4537-486D-BE15-F0787A0CF812}" presName="descendantText" presStyleLbl="alignAcc1" presStyleIdx="1" presStyleCnt="2">
        <dgm:presLayoutVars>
          <dgm:bulletEnabled val="1"/>
        </dgm:presLayoutVars>
      </dgm:prSet>
      <dgm:spPr/>
      <dgm:t>
        <a:bodyPr/>
        <a:lstStyle/>
        <a:p>
          <a:endParaRPr lang="en-US"/>
        </a:p>
      </dgm:t>
    </dgm:pt>
  </dgm:ptLst>
  <dgm:cxnLst>
    <dgm:cxn modelId="{6CE3B33B-F31B-4CCB-9D88-F6295A4E10FE}" type="presOf" srcId="{9178A682-002A-493F-83D4-16AFA7CC70CA}" destId="{AC963486-00A5-4CB6-A8C1-52029E68BA1A}" srcOrd="0" destOrd="0" presId="urn:microsoft.com/office/officeart/2005/8/layout/chevron2"/>
    <dgm:cxn modelId="{9FD05E75-BA4B-4390-942B-04DBD66493E3}" srcId="{A0FB1D13-53CE-4023-992D-3036D44A699E}" destId="{3F03522F-830A-4962-BD90-1AFCD3A503EE}" srcOrd="0" destOrd="0" parTransId="{81B9BC28-5038-45FE-9CD0-7F4A4DCAE233}" sibTransId="{06B03215-F288-4C4A-AFFE-E6BE5A432ADA}"/>
    <dgm:cxn modelId="{9C9BB35B-7665-4CE6-8709-FAD0775D7555}" srcId="{9178A682-002A-493F-83D4-16AFA7CC70CA}" destId="{706A7B5E-4537-486D-BE15-F0787A0CF812}" srcOrd="1" destOrd="0" parTransId="{3D6AB1AE-A21D-4AFE-BE59-0C69ECEE79FF}" sibTransId="{A31AC2E9-6AD9-401F-8083-3C51C52B912D}"/>
    <dgm:cxn modelId="{913DF5FE-9FF2-41F5-B4AC-CF3F82F165EE}" type="presOf" srcId="{3F03522F-830A-4962-BD90-1AFCD3A503EE}" destId="{B9EA5014-1986-4A2F-91D3-1CABC1C5FA9A}" srcOrd="0" destOrd="0" presId="urn:microsoft.com/office/officeart/2005/8/layout/chevron2"/>
    <dgm:cxn modelId="{C95B46E9-0908-4EA2-BAA6-9ECA66BBF3F9}" type="presOf" srcId="{C2D1A10B-487D-4833-9D3F-5D50AFD97218}" destId="{15E7FC67-9EFC-463F-939E-492999A293D3}" srcOrd="0" destOrd="0" presId="urn:microsoft.com/office/officeart/2005/8/layout/chevron2"/>
    <dgm:cxn modelId="{29FD3AD8-C381-4134-8FDA-0288BCF8B33B}" srcId="{9178A682-002A-493F-83D4-16AFA7CC70CA}" destId="{A0FB1D13-53CE-4023-992D-3036D44A699E}" srcOrd="0" destOrd="0" parTransId="{173F5185-92AE-462A-A86C-EA8842936AB8}" sibTransId="{257A9624-798C-4750-B8E2-8689472A0EDC}"/>
    <dgm:cxn modelId="{88F7390B-DFBE-4384-B21B-29987EDDD193}" type="presOf" srcId="{D5E6918A-6F85-42AB-B42B-829EE47E693B}" destId="{15E7FC67-9EFC-463F-939E-492999A293D3}" srcOrd="0" destOrd="1" presId="urn:microsoft.com/office/officeart/2005/8/layout/chevron2"/>
    <dgm:cxn modelId="{E0D1A536-EA30-4BB6-8081-1300BA8E39DC}" srcId="{706A7B5E-4537-486D-BE15-F0787A0CF812}" destId="{D5E6918A-6F85-42AB-B42B-829EE47E693B}" srcOrd="1" destOrd="0" parTransId="{89998BC7-6927-4DB7-B81D-4C83BC494372}" sibTransId="{362A9B78-B06F-4387-BCF7-65F4A56A3C2E}"/>
    <dgm:cxn modelId="{78D553F6-5FE3-4BA7-96E8-9B5FB9584BAA}" srcId="{706A7B5E-4537-486D-BE15-F0787A0CF812}" destId="{C2D1A10B-487D-4833-9D3F-5D50AFD97218}" srcOrd="0" destOrd="0" parTransId="{A6E31A26-157B-49EA-9078-2B28BD961856}" sibTransId="{8B1739B5-37F4-4450-8739-E4075AD60FD0}"/>
    <dgm:cxn modelId="{E40DED72-FE0A-45AD-A748-AC8774E39B27}" type="presOf" srcId="{CFD97394-B36A-4855-9323-73E57988A392}" destId="{B9EA5014-1986-4A2F-91D3-1CABC1C5FA9A}" srcOrd="0" destOrd="1" presId="urn:microsoft.com/office/officeart/2005/8/layout/chevron2"/>
    <dgm:cxn modelId="{BB11A466-8205-4FB9-8ADA-2959DE4AD385}" srcId="{706A7B5E-4537-486D-BE15-F0787A0CF812}" destId="{032827E8-DA6D-4CD6-9272-0BAF38683460}" srcOrd="2" destOrd="0" parTransId="{CAEAB2DA-1295-4B65-BC80-8975EA95E582}" sibTransId="{8396B14F-0502-45AF-8A7B-5A17A07130D2}"/>
    <dgm:cxn modelId="{AECAC8C4-8803-4FED-9735-B7252CF92D07}" type="presOf" srcId="{706A7B5E-4537-486D-BE15-F0787A0CF812}" destId="{3C3F61B7-C93E-4116-B179-0E2C24D53BB9}" srcOrd="0" destOrd="0" presId="urn:microsoft.com/office/officeart/2005/8/layout/chevron2"/>
    <dgm:cxn modelId="{8491C0C9-3C18-46E3-AC3F-D38F370BDCEA}" type="presOf" srcId="{A0FB1D13-53CE-4023-992D-3036D44A699E}" destId="{6266CBD0-588D-4761-AAD6-0E8A5AEB704E}" srcOrd="0" destOrd="0" presId="urn:microsoft.com/office/officeart/2005/8/layout/chevron2"/>
    <dgm:cxn modelId="{7FA7C0F8-D205-4592-BF43-8D45E1E7A490}" type="presOf" srcId="{032827E8-DA6D-4CD6-9272-0BAF38683460}" destId="{15E7FC67-9EFC-463F-939E-492999A293D3}" srcOrd="0" destOrd="2" presId="urn:microsoft.com/office/officeart/2005/8/layout/chevron2"/>
    <dgm:cxn modelId="{F75FCB8E-C86A-49B3-9420-56AC0247B27D}" srcId="{A0FB1D13-53CE-4023-992D-3036D44A699E}" destId="{CFD97394-B36A-4855-9323-73E57988A392}" srcOrd="1" destOrd="0" parTransId="{62BE682E-7CCB-4B52-BA27-A45C893B2E65}" sibTransId="{2AC759E3-1C64-480D-9AF0-30E8A96ABB95}"/>
    <dgm:cxn modelId="{659DAD13-DB67-41ED-8133-D7F02F7743BC}" type="presParOf" srcId="{AC963486-00A5-4CB6-A8C1-52029E68BA1A}" destId="{6BEC961A-9C96-4E50-A77F-AAB678981DA3}" srcOrd="0" destOrd="0" presId="urn:microsoft.com/office/officeart/2005/8/layout/chevron2"/>
    <dgm:cxn modelId="{B8DAE16C-33B7-4AE8-9526-1D0776E75BAC}" type="presParOf" srcId="{6BEC961A-9C96-4E50-A77F-AAB678981DA3}" destId="{6266CBD0-588D-4761-AAD6-0E8A5AEB704E}" srcOrd="0" destOrd="0" presId="urn:microsoft.com/office/officeart/2005/8/layout/chevron2"/>
    <dgm:cxn modelId="{433B6B94-3914-4EF2-882B-E4F539449960}" type="presParOf" srcId="{6BEC961A-9C96-4E50-A77F-AAB678981DA3}" destId="{B9EA5014-1986-4A2F-91D3-1CABC1C5FA9A}" srcOrd="1" destOrd="0" presId="urn:microsoft.com/office/officeart/2005/8/layout/chevron2"/>
    <dgm:cxn modelId="{112604D1-1333-4C08-B6F7-C04AAA8C3F49}" type="presParOf" srcId="{AC963486-00A5-4CB6-A8C1-52029E68BA1A}" destId="{718B093B-31B3-4F71-BB02-8D402E0239EF}" srcOrd="1" destOrd="0" presId="urn:microsoft.com/office/officeart/2005/8/layout/chevron2"/>
    <dgm:cxn modelId="{272841C0-F615-48A7-ABBE-226CADA18D7C}" type="presParOf" srcId="{AC963486-00A5-4CB6-A8C1-52029E68BA1A}" destId="{5525FB01-5E0E-4FAC-AF89-CEA2A226F8A5}" srcOrd="2" destOrd="0" presId="urn:microsoft.com/office/officeart/2005/8/layout/chevron2"/>
    <dgm:cxn modelId="{9EFC11CE-9030-47E3-BBC2-8D06828D77B5}" type="presParOf" srcId="{5525FB01-5E0E-4FAC-AF89-CEA2A226F8A5}" destId="{3C3F61B7-C93E-4116-B179-0E2C24D53BB9}" srcOrd="0" destOrd="0" presId="urn:microsoft.com/office/officeart/2005/8/layout/chevron2"/>
    <dgm:cxn modelId="{4A8AD048-F369-4013-AAE7-F78CC18B8C54}" type="presParOf" srcId="{5525FB01-5E0E-4FAC-AF89-CEA2A226F8A5}" destId="{15E7FC67-9EFC-463F-939E-492999A293D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3296602-C59D-4281-86DB-58D42BDBA931}" type="slidenum">
              <a:rPr lang="en-US"/>
              <a:pPr/>
              <a:t>‹#›</a:t>
            </a:fld>
            <a:endParaRPr lang="en-US"/>
          </a:p>
        </p:txBody>
      </p:sp>
    </p:spTree>
    <p:extLst>
      <p:ext uri="{BB962C8B-B14F-4D97-AF65-F5344CB8AC3E}">
        <p14:creationId xmlns:p14="http://schemas.microsoft.com/office/powerpoint/2010/main" val="40912102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3296602-C59D-4281-86DB-58D42BDBA931}" type="slidenum">
              <a:rPr lang="en-US" smtClean="0"/>
              <a:pPr/>
              <a:t>11</a:t>
            </a:fld>
            <a:endParaRPr lang="en-US"/>
          </a:p>
        </p:txBody>
      </p:sp>
    </p:spTree>
    <p:extLst>
      <p:ext uri="{BB962C8B-B14F-4D97-AF65-F5344CB8AC3E}">
        <p14:creationId xmlns:p14="http://schemas.microsoft.com/office/powerpoint/2010/main" val="3243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smtClean="0">
                <a:solidFill>
                  <a:schemeClr val="tx1"/>
                </a:solidFill>
                <a:effectLst/>
                <a:latin typeface="Arial" charset="0"/>
                <a:ea typeface="+mn-ea"/>
                <a:cs typeface="+mn-cs"/>
              </a:rPr>
              <a:t>Hãy dùng Yii</a:t>
            </a:r>
            <a:r>
              <a:rPr lang="vi-VN" dirty="0" smtClean="0"/>
              <a:t/>
            </a:r>
            <a:br>
              <a:rPr lang="vi-VN" dirty="0" smtClean="0"/>
            </a:br>
            <a:r>
              <a:rPr lang="vi-VN" sz="1200" b="0" i="0" kern="1200" dirty="0" smtClean="0">
                <a:solidFill>
                  <a:schemeClr val="tx1"/>
                </a:solidFill>
                <a:effectLst/>
                <a:latin typeface="Arial" charset="0"/>
                <a:ea typeface="+mn-ea"/>
                <a:cs typeface="+mn-cs"/>
              </a:rPr>
              <a:t>Một tên tuổi PHP Framework mới nhưng Yii chính là hậu sinh của Prado. Yii đang nổi lên là 1 framework tốt bởi hiếm có nhóm phát triển framework nào bỏ đi 1 framework để làm cái thứ hai với những kn đã có từ cái framework (mà số fan sử dụng không hề nhỏ nhé) như nhóm làm Yii.</a:t>
            </a:r>
            <a:r>
              <a:rPr lang="vi-VN" dirty="0" smtClean="0"/>
              <a:t/>
            </a:r>
            <a:br>
              <a:rPr lang="vi-VN" dirty="0" smtClean="0"/>
            </a:br>
            <a:r>
              <a:rPr lang="vi-VN" dirty="0" smtClean="0"/>
              <a:t/>
            </a:r>
            <a:br>
              <a:rPr lang="vi-VN" dirty="0" smtClean="0"/>
            </a:br>
            <a:r>
              <a:rPr lang="vi-VN" sz="1200" b="0" i="0" kern="1200" dirty="0" smtClean="0">
                <a:solidFill>
                  <a:schemeClr val="tx1"/>
                </a:solidFill>
                <a:effectLst/>
                <a:latin typeface="Arial" charset="0"/>
                <a:ea typeface="+mn-ea"/>
                <a:cs typeface="+mn-cs"/>
              </a:rPr>
              <a:t>Ưu điểm của Yii là tính đơn giản trong cách viết kết hợp với thế mạnh "scripting" của PHP và cơ chế mảng index (associative array). Yii cũng được viết bởi những người viết "thực tế" hơn Zend nên có sẵn những công cụ "hợp thời trang" nhất cho người viết ứng dụng.</a:t>
            </a:r>
            <a:r>
              <a:rPr lang="vi-VN" dirty="0" smtClean="0"/>
              <a:t/>
            </a:r>
            <a:br>
              <a:rPr lang="vi-VN" dirty="0" smtClean="0"/>
            </a:br>
            <a:r>
              <a:rPr lang="vi-VN" dirty="0" smtClean="0"/>
              <a:t/>
            </a:r>
            <a:br>
              <a:rPr lang="vi-VN" dirty="0" smtClean="0"/>
            </a:br>
            <a:r>
              <a:rPr lang="vi-VN" sz="1200" b="0" i="0" kern="1200" dirty="0" smtClean="0">
                <a:solidFill>
                  <a:schemeClr val="tx1"/>
                </a:solidFill>
                <a:effectLst/>
                <a:latin typeface="Arial" charset="0"/>
                <a:ea typeface="+mn-ea"/>
                <a:cs typeface="+mn-cs"/>
              </a:rPr>
              <a:t>Yii là framework MVC nhưng có kiến trúc OOP rất tốt và lại hướng component nên mức độ tái sử dụng giữa các project rất cao. Yii đặc biệt chạy nhanh hơn Zend và Symfony.</a:t>
            </a:r>
            <a:r>
              <a:rPr lang="vi-VN" dirty="0" smtClean="0"/>
              <a:t/>
            </a:r>
            <a:br>
              <a:rPr lang="vi-VN" dirty="0" smtClean="0"/>
            </a:br>
            <a:r>
              <a:rPr lang="vi-VN" dirty="0" smtClean="0"/>
              <a:t/>
            </a:r>
            <a:br>
              <a:rPr lang="vi-VN" dirty="0" smtClean="0"/>
            </a:br>
            <a:r>
              <a:rPr lang="vi-VN" sz="1200" b="1" i="0" kern="1200" dirty="0" smtClean="0">
                <a:solidFill>
                  <a:schemeClr val="tx1"/>
                </a:solidFill>
                <a:effectLst/>
                <a:latin typeface="Arial" charset="0"/>
                <a:ea typeface="+mn-ea"/>
                <a:cs typeface="+mn-cs"/>
              </a:rPr>
              <a:t>Hãy lợi dụng Zend</a:t>
            </a:r>
            <a:r>
              <a:rPr lang="vi-VN" dirty="0" smtClean="0"/>
              <a:t/>
            </a:r>
            <a:br>
              <a:rPr lang="vi-VN" dirty="0" smtClean="0"/>
            </a:br>
            <a:r>
              <a:rPr lang="vi-VN" dirty="0" smtClean="0"/>
              <a:t/>
            </a:r>
            <a:br>
              <a:rPr lang="vi-VN" dirty="0" smtClean="0"/>
            </a:br>
            <a:r>
              <a:rPr lang="vi-VN" sz="1200" b="0" i="0" kern="1200" dirty="0" smtClean="0">
                <a:solidFill>
                  <a:schemeClr val="tx1"/>
                </a:solidFill>
                <a:effectLst/>
                <a:latin typeface="Arial" charset="0"/>
                <a:ea typeface="+mn-ea"/>
                <a:cs typeface="+mn-cs"/>
              </a:rPr>
              <a:t>Được tạo ra bởi tổ chức support lớn nhất cho PHP, giống như Microsoft tạo ra .NET hay Sun viết ra Java, Zend Framework có nhiều tính năng nhất và công cụ nhất cho người lập trình. Zend có các component như indexing hay API cho Yahoo, Google theo kiểu độc nhất vô nhị mà các framework khác không có. Khi các framework khác không có cái bạn cần, có thể "mượn" các component của Zend để dùng.</a:t>
            </a:r>
            <a:r>
              <a:rPr lang="vi-VN" dirty="0" smtClean="0"/>
              <a:t/>
            </a:r>
            <a:br>
              <a:rPr lang="vi-VN" dirty="0" smtClean="0"/>
            </a:br>
            <a:r>
              <a:rPr lang="vi-VN" dirty="0" smtClean="0"/>
              <a:t/>
            </a:r>
            <a:br>
              <a:rPr lang="vi-VN" dirty="0" smtClean="0"/>
            </a:br>
            <a:r>
              <a:rPr lang="vi-VN" sz="1200" b="0" i="0" kern="1200" dirty="0" smtClean="0">
                <a:solidFill>
                  <a:schemeClr val="tx1"/>
                </a:solidFill>
                <a:effectLst/>
                <a:latin typeface="Arial" charset="0"/>
                <a:ea typeface="+mn-ea"/>
                <a:cs typeface="+mn-cs"/>
              </a:rPr>
              <a:t>Điểm yếu của Zend là tốc độ chậm và sự cồng kềnh. Mọi thứ trong Zend đều đẹp nhưng với 1 ứng dụng trung bình, viết bằng Zend sẽ không hề nhanh hơn dùng Yii nhưng kết quả thì chắc chắn rùa chạy với thỏ.</a:t>
            </a:r>
            <a:endParaRPr lang="en-US" dirty="0"/>
          </a:p>
        </p:txBody>
      </p:sp>
      <p:sp>
        <p:nvSpPr>
          <p:cNvPr id="4" name="Slide Number Placeholder 3"/>
          <p:cNvSpPr>
            <a:spLocks noGrp="1"/>
          </p:cNvSpPr>
          <p:nvPr>
            <p:ph type="sldNum" sz="quarter" idx="10"/>
          </p:nvPr>
        </p:nvSpPr>
        <p:spPr/>
        <p:txBody>
          <a:bodyPr/>
          <a:lstStyle/>
          <a:p>
            <a:fld id="{13296602-C59D-4281-86DB-58D42BDBA931}" type="slidenum">
              <a:rPr lang="en-US" smtClean="0"/>
              <a:pPr/>
              <a:t>12</a:t>
            </a:fld>
            <a:endParaRPr lang="en-US"/>
          </a:p>
        </p:txBody>
      </p:sp>
    </p:spTree>
    <p:extLst>
      <p:ext uri="{BB962C8B-B14F-4D97-AF65-F5344CB8AC3E}">
        <p14:creationId xmlns:p14="http://schemas.microsoft.com/office/powerpoint/2010/main" val="332087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software will be implemented using iterative process model. This model is deemed to be the most appropriate for us with its original advantages as well as positive psychological factors</a:t>
            </a:r>
          </a:p>
          <a:p>
            <a:r>
              <a:rPr lang="en-US" sz="1200" kern="1200" dirty="0" smtClean="0">
                <a:solidFill>
                  <a:schemeClr val="tx1"/>
                </a:solidFill>
                <a:effectLst/>
                <a:latin typeface="Arial" charset="0"/>
                <a:ea typeface="+mn-ea"/>
                <a:cs typeface="+mn-cs"/>
              </a:rPr>
              <a:t>Iterative model also fit perfectly with the team skill sets, being inexperience in developing an entire system, managing projects, creating documents and working with customer</a:t>
            </a:r>
          </a:p>
          <a:p>
            <a:endParaRPr lang="en-US" dirty="0"/>
          </a:p>
        </p:txBody>
      </p:sp>
      <p:sp>
        <p:nvSpPr>
          <p:cNvPr id="4" name="Slide Number Placeholder 3"/>
          <p:cNvSpPr>
            <a:spLocks noGrp="1"/>
          </p:cNvSpPr>
          <p:nvPr>
            <p:ph type="sldNum" sz="quarter" idx="10"/>
          </p:nvPr>
        </p:nvSpPr>
        <p:spPr/>
        <p:txBody>
          <a:bodyPr/>
          <a:lstStyle/>
          <a:p>
            <a:fld id="{13296602-C59D-4281-86DB-58D42BDBA931}" type="slidenum">
              <a:rPr lang="en-US" smtClean="0"/>
              <a:pPr/>
              <a:t>13</a:t>
            </a:fld>
            <a:endParaRPr lang="en-US"/>
          </a:p>
        </p:txBody>
      </p:sp>
    </p:spTree>
    <p:extLst>
      <p:ext uri="{BB962C8B-B14F-4D97-AF65-F5344CB8AC3E}">
        <p14:creationId xmlns:p14="http://schemas.microsoft.com/office/powerpoint/2010/main" val="243704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ID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Risk description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Probability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Effect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Solutions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People risks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1</a:t>
            </a:r>
          </a:p>
          <a:p>
            <a:r>
              <a:rPr lang="en-US" sz="1200" kern="1200" dirty="0" smtClean="0">
                <a:solidFill>
                  <a:schemeClr val="tx1"/>
                </a:solidFill>
                <a:effectLst/>
                <a:latin typeface="Arial" charset="0"/>
                <a:ea typeface="+mn-ea"/>
                <a:cs typeface="+mn-cs"/>
              </a:rPr>
              <a:t>Team members get personal matters to attend (sickness, vacations, emergency work ,etc.) thus affect the plan</a:t>
            </a:r>
          </a:p>
          <a:p>
            <a:r>
              <a:rPr lang="en-US" sz="1200" kern="1200" dirty="0" smtClean="0">
                <a:solidFill>
                  <a:schemeClr val="tx1"/>
                </a:solidFill>
                <a:effectLst/>
                <a:latin typeface="Arial" charset="0"/>
                <a:ea typeface="+mn-ea"/>
                <a:cs typeface="+mn-cs"/>
              </a:rPr>
              <a:t>Normal</a:t>
            </a:r>
          </a:p>
          <a:p>
            <a:r>
              <a:rPr lang="en-US" sz="1200" kern="1200" dirty="0" smtClean="0">
                <a:solidFill>
                  <a:schemeClr val="tx1"/>
                </a:solidFill>
                <a:effectLst/>
                <a:latin typeface="Arial" charset="0"/>
                <a:ea typeface="+mn-ea"/>
                <a:cs typeface="+mn-cs"/>
              </a:rPr>
              <a:t>High</a:t>
            </a:r>
          </a:p>
          <a:p>
            <a:pPr lvl="0"/>
            <a:r>
              <a:rPr lang="en-US" sz="1200" kern="1200" dirty="0" smtClean="0">
                <a:solidFill>
                  <a:schemeClr val="tx1"/>
                </a:solidFill>
                <a:effectLst/>
                <a:latin typeface="Arial" charset="0"/>
                <a:ea typeface="+mn-ea"/>
                <a:cs typeface="+mn-cs"/>
              </a:rPr>
              <a:t>Have each member to know what others are doing so they can support if required </a:t>
            </a:r>
          </a:p>
          <a:p>
            <a:r>
              <a:rPr lang="en-US" sz="1200" kern="1200" dirty="0" smtClean="0">
                <a:solidFill>
                  <a:schemeClr val="tx1"/>
                </a:solidFill>
                <a:effectLst/>
                <a:latin typeface="Arial" charset="0"/>
                <a:ea typeface="+mn-ea"/>
                <a:cs typeface="+mn-cs"/>
              </a:rPr>
              <a:t>2</a:t>
            </a:r>
          </a:p>
          <a:p>
            <a:r>
              <a:rPr lang="en-US" sz="1200" kern="1200" dirty="0" smtClean="0">
                <a:solidFill>
                  <a:schemeClr val="tx1"/>
                </a:solidFill>
                <a:effectLst/>
                <a:latin typeface="Arial" charset="0"/>
                <a:ea typeface="+mn-ea"/>
                <a:cs typeface="+mn-cs"/>
              </a:rPr>
              <a:t>Conflict between members</a:t>
            </a:r>
          </a:p>
          <a:p>
            <a:r>
              <a:rPr lang="en-US" sz="1200" kern="1200" dirty="0" smtClean="0">
                <a:solidFill>
                  <a:schemeClr val="tx1"/>
                </a:solidFill>
                <a:effectLst/>
                <a:latin typeface="Arial" charset="0"/>
                <a:ea typeface="+mn-ea"/>
                <a:cs typeface="+mn-cs"/>
              </a:rPr>
              <a:t>High</a:t>
            </a:r>
          </a:p>
          <a:p>
            <a:r>
              <a:rPr lang="en-US" sz="1200" kern="1200" dirty="0" smtClean="0">
                <a:solidFill>
                  <a:schemeClr val="tx1"/>
                </a:solidFill>
                <a:effectLst/>
                <a:latin typeface="Arial" charset="0"/>
                <a:ea typeface="+mn-ea"/>
                <a:cs typeface="+mn-cs"/>
              </a:rPr>
              <a:t>High</a:t>
            </a:r>
          </a:p>
          <a:p>
            <a:pPr lvl="0"/>
            <a:r>
              <a:rPr lang="en-US" sz="1200" kern="1200" dirty="0" smtClean="0">
                <a:solidFill>
                  <a:schemeClr val="tx1"/>
                </a:solidFill>
                <a:effectLst/>
                <a:latin typeface="Arial" charset="0"/>
                <a:ea typeface="+mn-ea"/>
                <a:cs typeface="+mn-cs"/>
              </a:rPr>
              <a:t>Work in professional manner</a:t>
            </a:r>
          </a:p>
          <a:p>
            <a:pPr lvl="0"/>
            <a:r>
              <a:rPr lang="en-US" sz="1200" kern="1200" dirty="0" smtClean="0">
                <a:solidFill>
                  <a:schemeClr val="tx1"/>
                </a:solidFill>
                <a:effectLst/>
                <a:latin typeface="Arial" charset="0"/>
                <a:ea typeface="+mn-ea"/>
                <a:cs typeface="+mn-cs"/>
              </a:rPr>
              <a:t>Setup open mined environments</a:t>
            </a:r>
          </a:p>
          <a:p>
            <a:pPr lvl="0"/>
            <a:r>
              <a:rPr lang="en-US" sz="1200" kern="1200" dirty="0" smtClean="0">
                <a:solidFill>
                  <a:schemeClr val="tx1"/>
                </a:solidFill>
                <a:effectLst/>
                <a:latin typeface="Arial" charset="0"/>
                <a:ea typeface="+mn-ea"/>
                <a:cs typeface="+mn-cs"/>
              </a:rPr>
              <a:t>Project manager involvement</a:t>
            </a:r>
          </a:p>
          <a:p>
            <a:r>
              <a:rPr lang="en-US" sz="1200" kern="1200" dirty="0" smtClean="0">
                <a:solidFill>
                  <a:schemeClr val="tx1"/>
                </a:solidFill>
                <a:effectLst/>
                <a:latin typeface="Arial" charset="0"/>
                <a:ea typeface="+mn-ea"/>
                <a:cs typeface="+mn-cs"/>
              </a:rPr>
              <a:t>3</a:t>
            </a:r>
          </a:p>
          <a:p>
            <a:r>
              <a:rPr lang="en-US" sz="1200" kern="1200" dirty="0" smtClean="0">
                <a:solidFill>
                  <a:schemeClr val="tx1"/>
                </a:solidFill>
                <a:effectLst/>
                <a:latin typeface="Arial" charset="0"/>
                <a:ea typeface="+mn-ea"/>
                <a:cs typeface="+mn-cs"/>
              </a:rPr>
              <a:t>Members lack of technical skill, knowledge </a:t>
            </a:r>
          </a:p>
          <a:p>
            <a:r>
              <a:rPr lang="en-US" sz="1200" kern="1200" dirty="0" smtClean="0">
                <a:solidFill>
                  <a:schemeClr val="tx1"/>
                </a:solidFill>
                <a:effectLst/>
                <a:latin typeface="Arial" charset="0"/>
                <a:ea typeface="+mn-ea"/>
                <a:cs typeface="+mn-cs"/>
              </a:rPr>
              <a:t>Very High</a:t>
            </a:r>
          </a:p>
          <a:p>
            <a:r>
              <a:rPr lang="en-US" sz="1200" kern="1200" dirty="0" smtClean="0">
                <a:solidFill>
                  <a:schemeClr val="tx1"/>
                </a:solidFill>
                <a:effectLst/>
                <a:latin typeface="Arial" charset="0"/>
                <a:ea typeface="+mn-ea"/>
                <a:cs typeface="+mn-cs"/>
              </a:rPr>
              <a:t>Normal</a:t>
            </a:r>
          </a:p>
          <a:p>
            <a:pPr lvl="0"/>
            <a:r>
              <a:rPr lang="en-US" sz="1200" kern="1200" dirty="0" smtClean="0">
                <a:solidFill>
                  <a:schemeClr val="tx1"/>
                </a:solidFill>
                <a:effectLst/>
                <a:latin typeface="Arial" charset="0"/>
                <a:ea typeface="+mn-ea"/>
                <a:cs typeface="+mn-cs"/>
              </a:rPr>
              <a:t>Technical lead involvement and support</a:t>
            </a:r>
          </a:p>
          <a:p>
            <a:pPr lvl="0"/>
            <a:r>
              <a:rPr lang="en-US" sz="1200" kern="1200" dirty="0" smtClean="0">
                <a:solidFill>
                  <a:schemeClr val="tx1"/>
                </a:solidFill>
                <a:effectLst/>
                <a:latin typeface="Arial" charset="0"/>
                <a:ea typeface="+mn-ea"/>
                <a:cs typeface="+mn-cs"/>
              </a:rPr>
              <a:t>Have time to train new technology</a:t>
            </a:r>
          </a:p>
          <a:p>
            <a:pPr lvl="0"/>
            <a:r>
              <a:rPr lang="en-US" sz="1200" kern="1200" dirty="0" smtClean="0">
                <a:solidFill>
                  <a:schemeClr val="tx1"/>
                </a:solidFill>
                <a:effectLst/>
                <a:latin typeface="Arial" charset="0"/>
                <a:ea typeface="+mn-ea"/>
                <a:cs typeface="+mn-cs"/>
              </a:rPr>
              <a:t>Support from instructor</a:t>
            </a:r>
          </a:p>
          <a:p>
            <a:r>
              <a:rPr lang="en-US" sz="1200" b="1" kern="1200" dirty="0" smtClean="0">
                <a:solidFill>
                  <a:schemeClr val="tx1"/>
                </a:solidFill>
                <a:effectLst/>
                <a:latin typeface="Arial" charset="0"/>
                <a:ea typeface="+mn-ea"/>
                <a:cs typeface="+mn-cs"/>
              </a:rPr>
              <a:t># Technical risk</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4</a:t>
            </a:r>
          </a:p>
          <a:p>
            <a:r>
              <a:rPr lang="en-US" sz="1200" kern="1200" dirty="0" smtClean="0">
                <a:solidFill>
                  <a:schemeClr val="tx1"/>
                </a:solidFill>
                <a:effectLst/>
                <a:latin typeface="Arial" charset="0"/>
                <a:ea typeface="+mn-ea"/>
                <a:cs typeface="+mn-cs"/>
              </a:rPr>
              <a:t>Not enough Android device for team to use</a:t>
            </a:r>
          </a:p>
          <a:p>
            <a:r>
              <a:rPr lang="en-US" sz="1200" kern="1200" dirty="0" smtClean="0">
                <a:solidFill>
                  <a:schemeClr val="tx1"/>
                </a:solidFill>
                <a:effectLst/>
                <a:latin typeface="Arial" charset="0"/>
                <a:ea typeface="+mn-ea"/>
                <a:cs typeface="+mn-cs"/>
              </a:rPr>
              <a:t>High</a:t>
            </a:r>
          </a:p>
          <a:p>
            <a:r>
              <a:rPr lang="en-US" sz="1200" kern="1200" dirty="0" smtClean="0">
                <a:solidFill>
                  <a:schemeClr val="tx1"/>
                </a:solidFill>
                <a:effectLst/>
                <a:latin typeface="Arial" charset="0"/>
                <a:ea typeface="+mn-ea"/>
                <a:cs typeface="+mn-cs"/>
              </a:rPr>
              <a:t>Normal</a:t>
            </a:r>
          </a:p>
          <a:p>
            <a:pPr lvl="0"/>
            <a:r>
              <a:rPr lang="en-US" sz="1200" kern="1200" dirty="0" smtClean="0">
                <a:solidFill>
                  <a:schemeClr val="tx1"/>
                </a:solidFill>
                <a:effectLst/>
                <a:latin typeface="Arial" charset="0"/>
                <a:ea typeface="+mn-ea"/>
                <a:cs typeface="+mn-cs"/>
              </a:rPr>
              <a:t>Members take turn to use available devices</a:t>
            </a:r>
          </a:p>
          <a:p>
            <a:pPr lvl="0"/>
            <a:r>
              <a:rPr lang="en-US" sz="1200" kern="1200" dirty="0" smtClean="0">
                <a:solidFill>
                  <a:schemeClr val="tx1"/>
                </a:solidFill>
                <a:effectLst/>
                <a:latin typeface="Arial" charset="0"/>
                <a:ea typeface="+mn-ea"/>
                <a:cs typeface="+mn-cs"/>
              </a:rPr>
              <a:t>Borrow from others people</a:t>
            </a:r>
          </a:p>
          <a:p>
            <a:r>
              <a:rPr lang="en-US" sz="1200" kern="1200" dirty="0" smtClean="0">
                <a:solidFill>
                  <a:schemeClr val="tx1"/>
                </a:solidFill>
                <a:effectLst/>
                <a:latin typeface="Arial" charset="0"/>
                <a:ea typeface="+mn-ea"/>
                <a:cs typeface="+mn-cs"/>
              </a:rPr>
              <a:t>5</a:t>
            </a:r>
          </a:p>
          <a:p>
            <a:r>
              <a:rPr lang="en-US" sz="1200" kern="1200" dirty="0" smtClean="0">
                <a:solidFill>
                  <a:schemeClr val="tx1"/>
                </a:solidFill>
                <a:effectLst/>
                <a:latin typeface="Arial" charset="0"/>
                <a:ea typeface="+mn-ea"/>
                <a:cs typeface="+mn-cs"/>
              </a:rPr>
              <a:t>Intended Google Map technology will release a new version in the February 2013, so unknown and unfixable bugs may surface</a:t>
            </a:r>
          </a:p>
          <a:p>
            <a:r>
              <a:rPr lang="en-US" sz="1200" kern="1200" dirty="0" smtClean="0">
                <a:solidFill>
                  <a:schemeClr val="tx1"/>
                </a:solidFill>
                <a:effectLst/>
                <a:latin typeface="Arial" charset="0"/>
                <a:ea typeface="+mn-ea"/>
                <a:cs typeface="+mn-cs"/>
              </a:rPr>
              <a:t>Very High</a:t>
            </a:r>
          </a:p>
          <a:p>
            <a:r>
              <a:rPr lang="en-US" sz="1200" kern="1200" dirty="0" smtClean="0">
                <a:solidFill>
                  <a:schemeClr val="tx1"/>
                </a:solidFill>
                <a:effectLst/>
                <a:latin typeface="Arial" charset="0"/>
                <a:ea typeface="+mn-ea"/>
                <a:cs typeface="+mn-cs"/>
              </a:rPr>
              <a:t>Normal</a:t>
            </a:r>
          </a:p>
          <a:p>
            <a:pPr lvl="0"/>
            <a:r>
              <a:rPr lang="en-US" sz="1200" kern="1200" dirty="0" smtClean="0">
                <a:solidFill>
                  <a:schemeClr val="tx1"/>
                </a:solidFill>
                <a:effectLst/>
                <a:latin typeface="Arial" charset="0"/>
                <a:ea typeface="+mn-ea"/>
                <a:cs typeface="+mn-cs"/>
              </a:rPr>
              <a:t>Follow its implementation closely to get newest update and information</a:t>
            </a:r>
          </a:p>
          <a:p>
            <a:pPr lvl="0"/>
            <a:r>
              <a:rPr lang="en-US" sz="1200" kern="1200" dirty="0" smtClean="0">
                <a:solidFill>
                  <a:schemeClr val="tx1"/>
                </a:solidFill>
                <a:effectLst/>
                <a:latin typeface="Arial" charset="0"/>
                <a:ea typeface="+mn-ea"/>
                <a:cs typeface="+mn-cs"/>
              </a:rPr>
              <a:t>Pay extra attention and testing into that fields and related components</a:t>
            </a:r>
          </a:p>
          <a:p>
            <a:r>
              <a:rPr lang="en-US" sz="1200" kern="1200" dirty="0" smtClean="0">
                <a:solidFill>
                  <a:schemeClr val="tx1"/>
                </a:solidFill>
                <a:effectLst/>
                <a:latin typeface="Arial" charset="0"/>
                <a:ea typeface="+mn-ea"/>
                <a:cs typeface="+mn-cs"/>
              </a:rPr>
              <a:t>6</a:t>
            </a:r>
          </a:p>
          <a:p>
            <a:r>
              <a:rPr lang="en-US" sz="1200" kern="1200" dirty="0" smtClean="0">
                <a:solidFill>
                  <a:schemeClr val="tx1"/>
                </a:solidFill>
                <a:effectLst/>
                <a:latin typeface="Arial" charset="0"/>
                <a:ea typeface="+mn-ea"/>
                <a:cs typeface="+mn-cs"/>
              </a:rPr>
              <a:t>Due to client request, all databases must remain unchanged. The former poor database design and such restriction might affect our design and technology choices</a:t>
            </a:r>
          </a:p>
          <a:p>
            <a:r>
              <a:rPr lang="en-US" sz="1200" kern="1200" dirty="0" smtClean="0">
                <a:solidFill>
                  <a:schemeClr val="tx1"/>
                </a:solidFill>
                <a:effectLst/>
                <a:latin typeface="Arial" charset="0"/>
                <a:ea typeface="+mn-ea"/>
                <a:cs typeface="+mn-cs"/>
              </a:rPr>
              <a:t>Very High</a:t>
            </a:r>
          </a:p>
          <a:p>
            <a:r>
              <a:rPr lang="en-US" sz="1200" kern="1200" dirty="0" smtClean="0">
                <a:solidFill>
                  <a:schemeClr val="tx1"/>
                </a:solidFill>
                <a:effectLst/>
                <a:latin typeface="Arial" charset="0"/>
                <a:ea typeface="+mn-ea"/>
                <a:cs typeface="+mn-cs"/>
              </a:rPr>
              <a:t>Very High</a:t>
            </a:r>
          </a:p>
          <a:p>
            <a:pPr lvl="0"/>
            <a:r>
              <a:rPr lang="en-US" sz="1200" kern="1200" dirty="0" smtClean="0">
                <a:solidFill>
                  <a:schemeClr val="tx1"/>
                </a:solidFill>
                <a:effectLst/>
                <a:latin typeface="Arial" charset="0"/>
                <a:ea typeface="+mn-ea"/>
                <a:cs typeface="+mn-cs"/>
              </a:rPr>
              <a:t>Try to create work-around</a:t>
            </a:r>
          </a:p>
          <a:p>
            <a:r>
              <a:rPr lang="en-US" sz="1200" b="1" kern="1200" dirty="0" smtClean="0">
                <a:solidFill>
                  <a:schemeClr val="tx1"/>
                </a:solidFill>
                <a:effectLst/>
                <a:latin typeface="Arial" charset="0"/>
                <a:ea typeface="+mn-ea"/>
                <a:cs typeface="+mn-cs"/>
              </a:rPr>
              <a:t># Business risk</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7</a:t>
            </a:r>
          </a:p>
          <a:p>
            <a:r>
              <a:rPr lang="en-US" sz="1200" kern="1200" dirty="0" smtClean="0">
                <a:solidFill>
                  <a:schemeClr val="tx1"/>
                </a:solidFill>
                <a:effectLst/>
                <a:latin typeface="Arial" charset="0"/>
                <a:ea typeface="+mn-ea"/>
                <a:cs typeface="+mn-cs"/>
              </a:rPr>
              <a:t>Clients are unfamiliar with our working process, and thus unwilling to get involved</a:t>
            </a:r>
          </a:p>
          <a:p>
            <a:r>
              <a:rPr lang="en-US" sz="1200" kern="1200" dirty="0" smtClean="0">
                <a:solidFill>
                  <a:schemeClr val="tx1"/>
                </a:solidFill>
                <a:effectLst/>
                <a:latin typeface="Arial" charset="0"/>
                <a:ea typeface="+mn-ea"/>
                <a:cs typeface="+mn-cs"/>
              </a:rPr>
              <a:t>High</a:t>
            </a:r>
          </a:p>
          <a:p>
            <a:r>
              <a:rPr lang="en-US" sz="1200" kern="1200" dirty="0" smtClean="0">
                <a:solidFill>
                  <a:schemeClr val="tx1"/>
                </a:solidFill>
                <a:effectLst/>
                <a:latin typeface="Arial" charset="0"/>
                <a:ea typeface="+mn-ea"/>
                <a:cs typeface="+mn-cs"/>
              </a:rPr>
              <a:t>Normal</a:t>
            </a:r>
          </a:p>
          <a:p>
            <a:pPr lvl="0"/>
            <a:r>
              <a:rPr lang="en-US" sz="1200" kern="1200" dirty="0" smtClean="0">
                <a:solidFill>
                  <a:schemeClr val="tx1"/>
                </a:solidFill>
                <a:effectLst/>
                <a:latin typeface="Arial" charset="0"/>
                <a:ea typeface="+mn-ea"/>
                <a:cs typeface="+mn-cs"/>
              </a:rPr>
              <a:t>Contact point must be established</a:t>
            </a:r>
          </a:p>
          <a:p>
            <a:pPr lvl="0"/>
            <a:r>
              <a:rPr lang="en-US" sz="1200" kern="1200" dirty="0" smtClean="0">
                <a:solidFill>
                  <a:schemeClr val="tx1"/>
                </a:solidFill>
                <a:effectLst/>
                <a:latin typeface="Arial" charset="0"/>
                <a:ea typeface="+mn-ea"/>
                <a:cs typeface="+mn-cs"/>
              </a:rPr>
              <a:t>Explain calmly and give client informative update of the project</a:t>
            </a:r>
          </a:p>
          <a:p>
            <a:r>
              <a:rPr lang="en-US" sz="1200" kern="1200" dirty="0" smtClean="0">
                <a:solidFill>
                  <a:schemeClr val="tx1"/>
                </a:solidFill>
                <a:effectLst/>
                <a:latin typeface="Arial" charset="0"/>
                <a:ea typeface="+mn-ea"/>
                <a:cs typeface="+mn-cs"/>
              </a:rPr>
              <a:t>8</a:t>
            </a:r>
          </a:p>
          <a:p>
            <a:r>
              <a:rPr lang="en-US" sz="1200" kern="1200" dirty="0" smtClean="0">
                <a:solidFill>
                  <a:schemeClr val="tx1"/>
                </a:solidFill>
                <a:effectLst/>
                <a:latin typeface="Arial" charset="0"/>
                <a:ea typeface="+mn-ea"/>
                <a:cs typeface="+mn-cs"/>
              </a:rPr>
              <a:t>The user requirements might get dramatically</a:t>
            </a:r>
          </a:p>
          <a:p>
            <a:r>
              <a:rPr lang="en-US" sz="1200" kern="1200" dirty="0" smtClean="0">
                <a:solidFill>
                  <a:schemeClr val="tx1"/>
                </a:solidFill>
                <a:effectLst/>
                <a:latin typeface="Arial" charset="0"/>
                <a:ea typeface="+mn-ea"/>
                <a:cs typeface="+mn-cs"/>
              </a:rPr>
              <a:t>changed</a:t>
            </a:r>
          </a:p>
          <a:p>
            <a:r>
              <a:rPr lang="en-US" sz="1200" kern="1200" dirty="0" smtClean="0">
                <a:solidFill>
                  <a:schemeClr val="tx1"/>
                </a:solidFill>
                <a:effectLst/>
                <a:latin typeface="Arial" charset="0"/>
                <a:ea typeface="+mn-ea"/>
                <a:cs typeface="+mn-cs"/>
              </a:rPr>
              <a:t>High</a:t>
            </a:r>
          </a:p>
          <a:p>
            <a:r>
              <a:rPr lang="en-US" sz="1200" kern="1200" dirty="0" smtClean="0">
                <a:solidFill>
                  <a:schemeClr val="tx1"/>
                </a:solidFill>
                <a:effectLst/>
                <a:latin typeface="Arial" charset="0"/>
                <a:ea typeface="+mn-ea"/>
                <a:cs typeface="+mn-cs"/>
              </a:rPr>
              <a:t>Very High</a:t>
            </a:r>
          </a:p>
          <a:p>
            <a:pPr lvl="0"/>
            <a:r>
              <a:rPr lang="en-US" sz="1200" kern="1200" dirty="0" smtClean="0">
                <a:solidFill>
                  <a:schemeClr val="tx1"/>
                </a:solidFill>
                <a:effectLst/>
                <a:latin typeface="Arial" charset="0"/>
                <a:ea typeface="+mn-ea"/>
                <a:cs typeface="+mn-cs"/>
              </a:rPr>
              <a:t>Follow its implementation closely to get newest update and information</a:t>
            </a:r>
          </a:p>
          <a:p>
            <a:pPr lvl="0"/>
            <a:r>
              <a:rPr lang="en-US" sz="1200" kern="1200" dirty="0" smtClean="0">
                <a:solidFill>
                  <a:schemeClr val="tx1"/>
                </a:solidFill>
                <a:effectLst/>
                <a:latin typeface="Arial" charset="0"/>
                <a:ea typeface="+mn-ea"/>
                <a:cs typeface="+mn-cs"/>
              </a:rPr>
              <a:t>Pay extra attention and testing into that fields and related components</a:t>
            </a:r>
          </a:p>
          <a:p>
            <a:r>
              <a:rPr lang="en-US" sz="1200" kern="1200" dirty="0" smtClean="0">
                <a:solidFill>
                  <a:schemeClr val="tx1"/>
                </a:solidFill>
                <a:effectLst/>
                <a:latin typeface="Arial" charset="0"/>
                <a:ea typeface="+mn-ea"/>
                <a:cs typeface="+mn-cs"/>
              </a:rPr>
              <a:t>9</a:t>
            </a:r>
          </a:p>
          <a:p>
            <a:r>
              <a:rPr lang="en-US" sz="1200" kern="1200" dirty="0" smtClean="0">
                <a:solidFill>
                  <a:schemeClr val="tx1"/>
                </a:solidFill>
                <a:effectLst/>
                <a:latin typeface="Arial" charset="0"/>
                <a:ea typeface="+mn-ea"/>
                <a:cs typeface="+mn-cs"/>
              </a:rPr>
              <a:t>The study of creatures in Viet Nam is a large, complex and academic field that no members have expertise in. It can seriously affect impact the coding logic or the correctness of the system</a:t>
            </a:r>
          </a:p>
          <a:p>
            <a:r>
              <a:rPr lang="en-US" sz="1200" kern="1200" dirty="0" smtClean="0">
                <a:solidFill>
                  <a:schemeClr val="tx1"/>
                </a:solidFill>
                <a:effectLst/>
                <a:latin typeface="Arial" charset="0"/>
                <a:ea typeface="+mn-ea"/>
                <a:cs typeface="+mn-cs"/>
              </a:rPr>
              <a:t>Very High</a:t>
            </a:r>
          </a:p>
          <a:p>
            <a:r>
              <a:rPr lang="en-US" sz="1200" kern="1200" dirty="0" smtClean="0">
                <a:solidFill>
                  <a:schemeClr val="tx1"/>
                </a:solidFill>
                <a:effectLst/>
                <a:latin typeface="Arial" charset="0"/>
                <a:ea typeface="+mn-ea"/>
                <a:cs typeface="+mn-cs"/>
              </a:rPr>
              <a:t>High</a:t>
            </a:r>
          </a:p>
          <a:p>
            <a:pPr lvl="0"/>
            <a:r>
              <a:rPr lang="en-US" sz="1200" kern="1200" dirty="0" smtClean="0">
                <a:solidFill>
                  <a:schemeClr val="tx1"/>
                </a:solidFill>
                <a:effectLst/>
                <a:latin typeface="Arial" charset="0"/>
                <a:ea typeface="+mn-ea"/>
                <a:cs typeface="+mn-cs"/>
              </a:rPr>
              <a:t>Work closely with the client to get the logic</a:t>
            </a:r>
          </a:p>
          <a:p>
            <a:pPr lvl="0"/>
            <a:r>
              <a:rPr lang="en-US" sz="1200" kern="1200" dirty="0" smtClean="0">
                <a:solidFill>
                  <a:schemeClr val="tx1"/>
                </a:solidFill>
                <a:effectLst/>
                <a:latin typeface="Arial" charset="0"/>
                <a:ea typeface="+mn-ea"/>
                <a:cs typeface="+mn-cs"/>
              </a:rPr>
              <a:t>Pay extra attention in user requirement to get out correct software specification requirement</a:t>
            </a:r>
          </a:p>
          <a:p>
            <a:r>
              <a:rPr lang="en-US" sz="1200" b="1" kern="1200" dirty="0" smtClean="0">
                <a:solidFill>
                  <a:schemeClr val="tx1"/>
                </a:solidFill>
                <a:effectLst/>
                <a:latin typeface="Arial" charset="0"/>
                <a:ea typeface="+mn-ea"/>
                <a:cs typeface="+mn-cs"/>
              </a:rPr>
              <a:t># Process Risk</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10</a:t>
            </a:r>
          </a:p>
          <a:p>
            <a:r>
              <a:rPr lang="en-US" sz="1200" kern="1200" dirty="0" smtClean="0">
                <a:solidFill>
                  <a:schemeClr val="tx1"/>
                </a:solidFill>
                <a:effectLst/>
                <a:latin typeface="Arial" charset="0"/>
                <a:ea typeface="+mn-ea"/>
                <a:cs typeface="+mn-cs"/>
              </a:rPr>
              <a:t>Wrong estimation about project plan, efforts, problem difficulty, and risk impacts, etc…</a:t>
            </a:r>
          </a:p>
          <a:p>
            <a:r>
              <a:rPr lang="en-US" sz="1200" kern="1200" dirty="0" smtClean="0">
                <a:solidFill>
                  <a:schemeClr val="tx1"/>
                </a:solidFill>
                <a:effectLst/>
                <a:latin typeface="Arial" charset="0"/>
                <a:ea typeface="+mn-ea"/>
                <a:cs typeface="+mn-cs"/>
              </a:rPr>
              <a:t>High</a:t>
            </a:r>
          </a:p>
          <a:p>
            <a:r>
              <a:rPr lang="en-US" sz="1200" kern="1200" dirty="0" smtClean="0">
                <a:solidFill>
                  <a:schemeClr val="tx1"/>
                </a:solidFill>
                <a:effectLst/>
                <a:latin typeface="Arial" charset="0"/>
                <a:ea typeface="+mn-ea"/>
                <a:cs typeface="+mn-cs"/>
              </a:rPr>
              <a:t>Very High</a:t>
            </a:r>
          </a:p>
          <a:p>
            <a:pPr lvl="0"/>
            <a:r>
              <a:rPr lang="en-US" sz="1200" kern="1200" dirty="0" smtClean="0">
                <a:solidFill>
                  <a:schemeClr val="tx1"/>
                </a:solidFill>
                <a:effectLst/>
                <a:latin typeface="Arial" charset="0"/>
                <a:ea typeface="+mn-ea"/>
                <a:cs typeface="+mn-cs"/>
              </a:rPr>
              <a:t>Consult instructor with our estimations</a:t>
            </a:r>
          </a:p>
          <a:p>
            <a:pPr lvl="0"/>
            <a:r>
              <a:rPr lang="en-US" sz="1200" kern="1200" dirty="0" smtClean="0">
                <a:solidFill>
                  <a:schemeClr val="tx1"/>
                </a:solidFill>
                <a:effectLst/>
                <a:latin typeface="Arial" charset="0"/>
                <a:ea typeface="+mn-ea"/>
                <a:cs typeface="+mn-cs"/>
              </a:rPr>
              <a:t>Re-evaluate in milestone</a:t>
            </a:r>
          </a:p>
          <a:p>
            <a:endParaRPr lang="en-US" dirty="0"/>
          </a:p>
        </p:txBody>
      </p:sp>
      <p:sp>
        <p:nvSpPr>
          <p:cNvPr id="4" name="Slide Number Placeholder 3"/>
          <p:cNvSpPr>
            <a:spLocks noGrp="1"/>
          </p:cNvSpPr>
          <p:nvPr>
            <p:ph type="sldNum" sz="quarter" idx="10"/>
          </p:nvPr>
        </p:nvSpPr>
        <p:spPr/>
        <p:txBody>
          <a:bodyPr/>
          <a:lstStyle/>
          <a:p>
            <a:fld id="{13296602-C59D-4281-86DB-58D42BDBA931}" type="slidenum">
              <a:rPr lang="en-US" smtClean="0"/>
              <a:pPr/>
              <a:t>16</a:t>
            </a:fld>
            <a:endParaRPr lang="en-US"/>
          </a:p>
        </p:txBody>
      </p:sp>
    </p:spTree>
    <p:extLst>
      <p:ext uri="{BB962C8B-B14F-4D97-AF65-F5344CB8AC3E}">
        <p14:creationId xmlns:p14="http://schemas.microsoft.com/office/powerpoint/2010/main" val="255146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3296602-C59D-4281-86DB-58D42BDBA931}" type="slidenum">
              <a:rPr lang="en-US" smtClean="0"/>
              <a:pPr/>
              <a:t>36</a:t>
            </a:fld>
            <a:endParaRPr lang="en-US"/>
          </a:p>
        </p:txBody>
      </p:sp>
    </p:spTree>
    <p:extLst>
      <p:ext uri="{BB962C8B-B14F-4D97-AF65-F5344CB8AC3E}">
        <p14:creationId xmlns:p14="http://schemas.microsoft.com/office/powerpoint/2010/main" val="5411356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31" name="Rectangle 59"/>
          <p:cNvSpPr>
            <a:spLocks noChangeArrowheads="1"/>
          </p:cNvSpPr>
          <p:nvPr/>
        </p:nvSpPr>
        <p:spPr bwMode="gray">
          <a:xfrm>
            <a:off x="1703388" y="5314950"/>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26" name="Rectangle 54"/>
          <p:cNvSpPr>
            <a:spLocks noChangeArrowheads="1"/>
          </p:cNvSpPr>
          <p:nvPr/>
        </p:nvSpPr>
        <p:spPr bwMode="gray">
          <a:xfrm>
            <a:off x="128588" y="3705225"/>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28" name="Rectangle 56"/>
          <p:cNvSpPr>
            <a:spLocks noChangeArrowheads="1"/>
          </p:cNvSpPr>
          <p:nvPr/>
        </p:nvSpPr>
        <p:spPr bwMode="gray">
          <a:xfrm>
            <a:off x="2492375" y="3705225"/>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97" name="Freeform 25"/>
            <p:cNvSpPr>
              <a:spLocks/>
            </p:cNvSpPr>
            <p:nvPr userDrawn="1"/>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98" name="Freeform 26"/>
            <p:cNvSpPr>
              <a:spLocks/>
            </p:cNvSpPr>
            <p:nvPr userDrawn="1"/>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Lst>
              <a:ahLst/>
              <a:cxnLst>
                <a:cxn ang="0">
                  <a:pos x="T0" y="T1"/>
                </a:cxn>
                <a:cxn ang="0">
                  <a:pos x="T2" y="T3"/>
                </a:cxn>
                <a:cxn ang="0">
                  <a:pos x="T4" y="T5"/>
                </a:cxn>
                <a:cxn ang="0">
                  <a:pos x="T6" y="T7"/>
                </a:cxn>
                <a:cxn ang="0">
                  <a:pos x="T8" y="T9"/>
                </a:cxn>
                <a:cxn ang="0">
                  <a:pos x="T10" y="T11"/>
                </a:cxn>
                <a:cxn ang="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vi-VN"/>
            </a:p>
          </p:txBody>
        </p:sp>
        <p:sp>
          <p:nvSpPr>
            <p:cNvPr id="3081"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vi-VN"/>
            </a:p>
          </p:txBody>
        </p:sp>
        <p:sp>
          <p:nvSpPr>
            <p:cNvPr id="3082"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vi-VN"/>
            </a:p>
          </p:txBody>
        </p:sp>
        <p:sp>
          <p:nvSpPr>
            <p:cNvPr id="3083"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vi-VN"/>
            </a:p>
          </p:txBody>
        </p:sp>
        <p:sp>
          <p:nvSpPr>
            <p:cNvPr id="3084"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vi-VN"/>
            </a:p>
          </p:txBody>
        </p:sp>
        <p:sp>
          <p:nvSpPr>
            <p:cNvPr id="3085"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vi-VN"/>
            </a:p>
          </p:txBody>
        </p:sp>
        <p:sp>
          <p:nvSpPr>
            <p:cNvPr id="3086"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vi-VN"/>
            </a:p>
          </p:txBody>
        </p:sp>
        <p:sp>
          <p:nvSpPr>
            <p:cNvPr id="3087"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vi-VN"/>
            </a:p>
          </p:txBody>
        </p:sp>
        <p:sp>
          <p:nvSpPr>
            <p:cNvPr id="3088"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vi-VN"/>
            </a:p>
          </p:txBody>
        </p:sp>
        <p:sp>
          <p:nvSpPr>
            <p:cNvPr id="3089"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vi-VN"/>
            </a:p>
          </p:txBody>
        </p:sp>
        <p:sp>
          <p:nvSpPr>
            <p:cNvPr id="3090"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vi-VN"/>
            </a:p>
          </p:txBody>
        </p:sp>
        <p:sp>
          <p:nvSpPr>
            <p:cNvPr id="3091"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vi-VN"/>
            </a:p>
          </p:txBody>
        </p:sp>
        <p:sp>
          <p:nvSpPr>
            <p:cNvPr id="3092"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vi-VN"/>
            </a:p>
          </p:txBody>
        </p:sp>
        <p:sp>
          <p:nvSpPr>
            <p:cNvPr id="3093"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vi-VN"/>
            </a:p>
          </p:txBody>
        </p:sp>
        <p:sp>
          <p:nvSpPr>
            <p:cNvPr id="3094"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vi-VN"/>
            </a:p>
          </p:txBody>
        </p:sp>
        <p:sp>
          <p:nvSpPr>
            <p:cNvPr id="3095"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vi-VN"/>
            </a:p>
          </p:txBody>
        </p:sp>
      </p:grpSp>
      <p:sp>
        <p:nvSpPr>
          <p:cNvPr id="3099" name="Freeform 27" descr="Dark upward diagonal"/>
          <p:cNvSpPr>
            <a:spLocks/>
          </p:cNvSpPr>
          <p:nvPr/>
        </p:nvSpPr>
        <p:spPr bwMode="gray">
          <a:xfrm>
            <a:off x="85725" y="76200"/>
            <a:ext cx="8977313" cy="500063"/>
          </a:xfrm>
          <a:custGeom>
            <a:avLst/>
            <a:gdLst>
              <a:gd name="T0" fmla="*/ 0 w 5655"/>
              <a:gd name="T1" fmla="*/ 1 h 315"/>
              <a:gd name="T2" fmla="*/ 5546 w 5655"/>
              <a:gd name="T3" fmla="*/ 0 h 315"/>
              <a:gd name="T4" fmla="*/ 5655 w 5655"/>
              <a:gd name="T5" fmla="*/ 84 h 315"/>
              <a:gd name="T6" fmla="*/ 5649 w 5655"/>
              <a:gd name="T7" fmla="*/ 315 h 315"/>
              <a:gd name="T8" fmla="*/ 1 w 5655"/>
              <a:gd name="T9" fmla="*/ 314 h 315"/>
              <a:gd name="T10" fmla="*/ 0 w 5655"/>
              <a:gd name="T11" fmla="*/ 1 h 315"/>
            </a:gdLst>
            <a:ahLst/>
            <a:cxnLst>
              <a:cxn ang="0">
                <a:pos x="T0" y="T1"/>
              </a:cxn>
              <a:cxn ang="0">
                <a:pos x="T2" y="T3"/>
              </a:cxn>
              <a:cxn ang="0">
                <a:pos x="T4" y="T5"/>
              </a:cxn>
              <a:cxn ang="0">
                <a:pos x="T6" y="T7"/>
              </a:cxn>
              <a:cxn ang="0">
                <a:pos x="T8" y="T9"/>
              </a:cxn>
              <a:cxn ang="0">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00" name="Rectangle 28"/>
          <p:cNvSpPr>
            <a:spLocks noChangeArrowheads="1"/>
          </p:cNvSpPr>
          <p:nvPr/>
        </p:nvSpPr>
        <p:spPr bwMode="gray">
          <a:xfrm>
            <a:off x="114300" y="6610350"/>
            <a:ext cx="8931275" cy="163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gd name="T0" fmla="*/ 0 w 5446"/>
                <a:gd name="T1" fmla="*/ 0 h 590"/>
                <a:gd name="T2" fmla="*/ 5446 w 5446"/>
                <a:gd name="T3" fmla="*/ 0 h 590"/>
                <a:gd name="T4" fmla="*/ 5446 w 5446"/>
                <a:gd name="T5" fmla="*/ 312 h 590"/>
                <a:gd name="T6" fmla="*/ 5446 w 5446"/>
                <a:gd name="T7" fmla="*/ 451 h 590"/>
                <a:gd name="T8" fmla="*/ 1512 w 5446"/>
                <a:gd name="T9" fmla="*/ 443 h 590"/>
                <a:gd name="T10" fmla="*/ 1288 w 5446"/>
                <a:gd name="T11" fmla="*/ 584 h 590"/>
                <a:gd name="T12" fmla="*/ 0 w 5446"/>
                <a:gd name="T13" fmla="*/ 590 h 590"/>
                <a:gd name="T14" fmla="*/ 0 w 5446"/>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03" name="Freeform 31"/>
            <p:cNvSpPr>
              <a:spLocks/>
            </p:cNvSpPr>
            <p:nvPr userDrawn="1"/>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04" name="Freeform 32"/>
            <p:cNvSpPr>
              <a:spLocks/>
            </p:cNvSpPr>
            <p:nvPr userDrawn="1"/>
          </p:nvSpPr>
          <p:spPr bwMode="gray">
            <a:xfrm>
              <a:off x="54" y="1062"/>
              <a:ext cx="1496" cy="98"/>
            </a:xfrm>
            <a:custGeom>
              <a:avLst/>
              <a:gdLst>
                <a:gd name="T0" fmla="*/ 1440 w 1440"/>
                <a:gd name="T1" fmla="*/ 1 h 112"/>
                <a:gd name="T2" fmla="*/ 1261 w 1440"/>
                <a:gd name="T3" fmla="*/ 112 h 112"/>
                <a:gd name="T4" fmla="*/ 0 w 1440"/>
                <a:gd name="T5" fmla="*/ 110 h 112"/>
                <a:gd name="T6" fmla="*/ 0 w 1440"/>
                <a:gd name="T7" fmla="*/ 49 h 112"/>
                <a:gd name="T8" fmla="*/ 1069 w 1440"/>
                <a:gd name="T9" fmla="*/ 50 h 112"/>
                <a:gd name="T10" fmla="*/ 1142 w 1440"/>
                <a:gd name="T11" fmla="*/ 0 h 112"/>
                <a:gd name="T12" fmla="*/ 1440 w 1440"/>
                <a:gd name="T13" fmla="*/ 1 h 112"/>
              </a:gdLst>
              <a:ahLst/>
              <a:cxnLst>
                <a:cxn ang="0">
                  <a:pos x="T0" y="T1"/>
                </a:cxn>
                <a:cxn ang="0">
                  <a:pos x="T2" y="T3"/>
                </a:cxn>
                <a:cxn ang="0">
                  <a:pos x="T4" y="T5"/>
                </a:cxn>
                <a:cxn ang="0">
                  <a:pos x="T6" y="T7"/>
                </a:cxn>
                <a:cxn ang="0">
                  <a:pos x="T8" y="T9"/>
                </a:cxn>
                <a:cxn ang="0">
                  <a:pos x="T10" y="T11"/>
                </a:cxn>
                <a:cxn ang="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14" name="Rectangle 42"/>
          <p:cNvSpPr>
            <a:spLocks noChangeArrowheads="1"/>
          </p:cNvSpPr>
          <p:nvPr/>
        </p:nvSpPr>
        <p:spPr bwMode="gray">
          <a:xfrm>
            <a:off x="3282950" y="4510088"/>
            <a:ext cx="741363" cy="744537"/>
          </a:xfrm>
          <a:prstGeom prst="rect">
            <a:avLst/>
          </a:prstGeom>
          <a:solidFill>
            <a:srgbClr val="D7D7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F7884152-3D15-4594-BD63-AA1E9AF811B5}" type="slidenum">
              <a:rPr lang="en-US"/>
              <a:pPr/>
              <a:t>‹#›</a:t>
            </a:fld>
            <a:endParaRPr lang="en-US"/>
          </a:p>
        </p:txBody>
      </p:sp>
      <p:sp>
        <p:nvSpPr>
          <p:cNvPr id="3117" name="Text Box 45"/>
          <p:cNvSpPr txBox="1">
            <a:spLocks noChangeArrowheads="1"/>
          </p:cNvSpPr>
          <p:nvPr/>
        </p:nvSpPr>
        <p:spPr bwMode="gray">
          <a:xfrm>
            <a:off x="161925" y="842963"/>
            <a:ext cx="216225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smtClean="0">
                <a:solidFill>
                  <a:srgbClr val="FFFFFF"/>
                </a:solidFill>
                <a:latin typeface="Arial Black" pitchFamily="34" charset="0"/>
              </a:rPr>
              <a:t>VNCreatures</a:t>
            </a:r>
            <a:endParaRPr lang="en-US" sz="2200">
              <a:solidFill>
                <a:srgbClr val="FFFFFF"/>
              </a:solidFill>
              <a:latin typeface="Arial Black" pitchFamily="34" charset="0"/>
            </a:endParaRPr>
          </a:p>
        </p:txBody>
      </p:sp>
      <p:sp>
        <p:nvSpPr>
          <p:cNvPr id="3121" name="Rectangle 49"/>
          <p:cNvSpPr>
            <a:spLocks noChangeArrowheads="1"/>
          </p:cNvSpPr>
          <p:nvPr/>
        </p:nvSpPr>
        <p:spPr bwMode="gray">
          <a:xfrm>
            <a:off x="1703388" y="4511675"/>
            <a:ext cx="742950" cy="74295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24" name="Rectangle 52"/>
          <p:cNvSpPr>
            <a:spLocks noChangeArrowheads="1"/>
          </p:cNvSpPr>
          <p:nvPr/>
        </p:nvSpPr>
        <p:spPr bwMode="gray">
          <a:xfrm>
            <a:off x="2492375" y="5314950"/>
            <a:ext cx="742950" cy="7429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3115" name="Picture 43"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30175" y="2911475"/>
            <a:ext cx="1347788" cy="153193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pPr lvl="0"/>
            <a:r>
              <a:rPr lang="en-US" noProof="0" smtClean="0"/>
              <a:t>Click to edit Master title style</a:t>
            </a:r>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99"/>
                                        </p:tgtEl>
                                        <p:attrNameLst>
                                          <p:attrName>style.visibility</p:attrName>
                                        </p:attrNameLst>
                                      </p:cBhvr>
                                      <p:to>
                                        <p:strVal val="visible"/>
                                      </p:to>
                                    </p:set>
                                    <p:anim calcmode="lin" valueType="num">
                                      <p:cBhvr>
                                        <p:cTn id="7" dur="1000" fill="hold"/>
                                        <p:tgtEl>
                                          <p:spTgt spid="3099"/>
                                        </p:tgtEl>
                                        <p:attrNameLst>
                                          <p:attrName>ppt_x</p:attrName>
                                        </p:attrNameLst>
                                      </p:cBhvr>
                                      <p:tavLst>
                                        <p:tav tm="0">
                                          <p:val>
                                            <p:strVal val="#ppt_x-.2"/>
                                          </p:val>
                                        </p:tav>
                                        <p:tav tm="100000">
                                          <p:val>
                                            <p:strVal val="#ppt_x"/>
                                          </p:val>
                                        </p:tav>
                                      </p:tavLst>
                                    </p:anim>
                                    <p:anim calcmode="lin" valueType="num">
                                      <p:cBhvr>
                                        <p:cTn id="8" dur="1000" fill="hold"/>
                                        <p:tgtEl>
                                          <p:spTgt spid="309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99"/>
                                        </p:tgtEl>
                                      </p:cBhvr>
                                    </p:animEffect>
                                  </p:childTnLst>
                                </p:cTn>
                              </p:par>
                            </p:childTnLst>
                          </p:cTn>
                        </p:par>
                        <p:par>
                          <p:cTn id="10" fill="hold" nodeType="afterGroup">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105"/>
                                        </p:tgtEl>
                                        <p:attrNameLst>
                                          <p:attrName>style.visibility</p:attrName>
                                        </p:attrNameLst>
                                      </p:cBhvr>
                                      <p:to>
                                        <p:strVal val="visible"/>
                                      </p:to>
                                    </p:set>
                                    <p:animEffect transition="in" filter="wipe(right)">
                                      <p:cBhvr>
                                        <p:cTn id="13" dur="500"/>
                                        <p:tgtEl>
                                          <p:spTgt spid="3105"/>
                                        </p:tgtEl>
                                      </p:cBhvr>
                                    </p:animEffect>
                                  </p:childTnLst>
                                </p:cTn>
                              </p:par>
                              <p:par>
                                <p:cTn id="14" presetID="22" presetClass="entr" presetSubtype="8" fill="hold" nodeType="withEffect">
                                  <p:stCondLst>
                                    <p:cond delay="0"/>
                                  </p:stCondLst>
                                  <p:childTnLst>
                                    <p:set>
                                      <p:cBhvr>
                                        <p:cTn id="15" dur="1" fill="hold">
                                          <p:stCondLst>
                                            <p:cond delay="0"/>
                                          </p:stCondLst>
                                        </p:cTn>
                                        <p:tgtEl>
                                          <p:spTgt spid="3146"/>
                                        </p:tgtEl>
                                        <p:attrNameLst>
                                          <p:attrName>style.visibility</p:attrName>
                                        </p:attrNameLst>
                                      </p:cBhvr>
                                      <p:to>
                                        <p:strVal val="visible"/>
                                      </p:to>
                                    </p:set>
                                    <p:animEffect transition="in" filter="wipe(left)">
                                      <p:cBhvr>
                                        <p:cTn id="16" dur="500"/>
                                        <p:tgtEl>
                                          <p:spTgt spid="314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00"/>
                                        </p:tgtEl>
                                        <p:attrNameLst>
                                          <p:attrName>style.visibility</p:attrName>
                                        </p:attrNameLst>
                                      </p:cBhvr>
                                      <p:to>
                                        <p:strVal val="visible"/>
                                      </p:to>
                                    </p:set>
                                    <p:animEffect transition="in" filter="wipe(left)">
                                      <p:cBhvr>
                                        <p:cTn id="19" dur="1000"/>
                                        <p:tgtEl>
                                          <p:spTgt spid="3100"/>
                                        </p:tgtEl>
                                      </p:cBhvr>
                                    </p:animEffect>
                                  </p:childTnLst>
                                </p:cTn>
                              </p:par>
                              <p:par>
                                <p:cTn id="20" presetID="22" presetClass="entr" presetSubtype="2" fill="hold" nodeType="withEffect">
                                  <p:stCondLst>
                                    <p:cond delay="0"/>
                                  </p:stCondLst>
                                  <p:childTnLst>
                                    <p:set>
                                      <p:cBhvr>
                                        <p:cTn id="21" dur="1" fill="hold">
                                          <p:stCondLst>
                                            <p:cond delay="0"/>
                                          </p:stCondLst>
                                        </p:cTn>
                                        <p:tgtEl>
                                          <p:spTgt spid="3147"/>
                                        </p:tgtEl>
                                        <p:attrNameLst>
                                          <p:attrName>style.visibility</p:attrName>
                                        </p:attrNameLst>
                                      </p:cBhvr>
                                      <p:to>
                                        <p:strVal val="visible"/>
                                      </p:to>
                                    </p:set>
                                    <p:animEffect transition="in" filter="wipe(right)">
                                      <p:cBhvr>
                                        <p:cTn id="22" dur="500"/>
                                        <p:tgtEl>
                                          <p:spTgt spid="3147"/>
                                        </p:tgtEl>
                                      </p:cBhvr>
                                    </p:animEffect>
                                  </p:childTnLst>
                                </p:cTn>
                              </p:par>
                            </p:childTnLst>
                          </p:cTn>
                        </p:par>
                        <p:par>
                          <p:cTn id="23" fill="hold" nodeType="afterGroup">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500" fill="hold"/>
                                        <p:tgtEl>
                                          <p:spTgt spid="3074"/>
                                        </p:tgtEl>
                                        <p:attrNameLst>
                                          <p:attrName>ppt_x</p:attrName>
                                        </p:attrNameLst>
                                      </p:cBhvr>
                                      <p:tavLst>
                                        <p:tav tm="0">
                                          <p:val>
                                            <p:strVal val="#ppt_x-.2"/>
                                          </p:val>
                                        </p:tav>
                                        <p:tav tm="100000">
                                          <p:val>
                                            <p:strVal val="#ppt_x"/>
                                          </p:val>
                                        </p:tav>
                                      </p:tavLst>
                                    </p:anim>
                                    <p:anim calcmode="lin" valueType="num">
                                      <p:cBhvr>
                                        <p:cTn id="27" dur="5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28" dur="500"/>
                                        <p:tgtEl>
                                          <p:spTgt spid="3074"/>
                                        </p:tgtEl>
                                      </p:cBhvr>
                                    </p:animEffect>
                                  </p:childTnLst>
                                </p:cTn>
                              </p:par>
                            </p:childTnLst>
                          </p:cTn>
                        </p:par>
                        <p:par>
                          <p:cTn id="29" fill="hold" nodeType="afterGroup">
                            <p:stCondLst>
                              <p:cond delay="2500"/>
                            </p:stCondLst>
                            <p:childTnLst>
                              <p:par>
                                <p:cTn id="30" presetID="22" presetClass="entr" presetSubtype="1" fill="hold" nodeType="after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wipe(up)">
                                      <p:cBhvr>
                                        <p:cTn id="32" dur="500"/>
                                        <p:tgtEl>
                                          <p:spTgt spid="3079"/>
                                        </p:tgtEl>
                                      </p:cBhvr>
                                    </p:animEffect>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142"/>
                                        </p:tgtEl>
                                        <p:attrNameLst>
                                          <p:attrName>style.visibility</p:attrName>
                                        </p:attrNameLst>
                                      </p:cBhvr>
                                      <p:to>
                                        <p:strVal val="visible"/>
                                      </p:to>
                                    </p:set>
                                    <p:animEffect transition="in" filter="fade">
                                      <p:cBhvr>
                                        <p:cTn id="36" dur="1000"/>
                                        <p:tgtEl>
                                          <p:spTgt spid="3142"/>
                                        </p:tgtEl>
                                      </p:cBhvr>
                                    </p:animEffect>
                                  </p:childTnLst>
                                </p:cTn>
                              </p:par>
                            </p:childTnLst>
                          </p:cTn>
                        </p:par>
                        <p:par>
                          <p:cTn id="37" fill="hold" nodeType="afterGroup">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116"/>
                                        </p:tgtEl>
                                        <p:attrNameLst>
                                          <p:attrName>style.visibility</p:attrName>
                                        </p:attrNameLst>
                                      </p:cBhvr>
                                      <p:to>
                                        <p:strVal val="visible"/>
                                      </p:to>
                                    </p:set>
                                    <p:animEffect transition="in" filter="fade">
                                      <p:cBhvr>
                                        <p:cTn id="40" dur="1000"/>
                                        <p:tgtEl>
                                          <p:spTgt spid="3116"/>
                                        </p:tgtEl>
                                      </p:cBhvr>
                                    </p:animEffect>
                                  </p:childTnLst>
                                </p:cTn>
                              </p:par>
                            </p:childTnLst>
                          </p:cTn>
                        </p:par>
                        <p:par>
                          <p:cTn id="41" fill="hold" nodeType="afterGroup">
                            <p:stCondLst>
                              <p:cond delay="5000"/>
                            </p:stCondLst>
                            <p:childTnLst>
                              <p:par>
                                <p:cTn id="42" presetID="10" presetClass="exit" presetSubtype="0" fill="hold" grpId="0" nodeType="afterEffect">
                                  <p:stCondLst>
                                    <p:cond delay="0"/>
                                  </p:stCondLst>
                                  <p:childTnLst>
                                    <p:animEffect transition="out" filter="fade">
                                      <p:cBhvr>
                                        <p:cTn id="43" dur="1000"/>
                                        <p:tgtEl>
                                          <p:spTgt spid="3128"/>
                                        </p:tgtEl>
                                      </p:cBhvr>
                                    </p:animEffect>
                                    <p:set>
                                      <p:cBhvr>
                                        <p:cTn id="44" dur="1" fill="hold">
                                          <p:stCondLst>
                                            <p:cond delay="999"/>
                                          </p:stCondLst>
                                        </p:cTn>
                                        <p:tgtEl>
                                          <p:spTgt spid="312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109"/>
                                        </p:tgtEl>
                                        <p:attrNameLst>
                                          <p:attrName>style.visibility</p:attrName>
                                        </p:attrNameLst>
                                      </p:cBhvr>
                                      <p:to>
                                        <p:strVal val="visible"/>
                                      </p:to>
                                    </p:set>
                                    <p:animEffect transition="in" filter="fade">
                                      <p:cBhvr>
                                        <p:cTn id="47" dur="1000"/>
                                        <p:tgtEl>
                                          <p:spTgt spid="3109"/>
                                        </p:tgtEl>
                                      </p:cBhvr>
                                    </p:animEffect>
                                  </p:childTnLst>
                                </p:cTn>
                              </p:par>
                              <p:par>
                                <p:cTn id="48" presetID="10" presetClass="entr" presetSubtype="0" fill="hold" nodeType="withEffect">
                                  <p:stCondLst>
                                    <p:cond delay="0"/>
                                  </p:stCondLst>
                                  <p:childTnLst>
                                    <p:set>
                                      <p:cBhvr>
                                        <p:cTn id="49" dur="1" fill="hold">
                                          <p:stCondLst>
                                            <p:cond delay="0"/>
                                          </p:stCondLst>
                                        </p:cTn>
                                        <p:tgtEl>
                                          <p:spTgt spid="3115"/>
                                        </p:tgtEl>
                                        <p:attrNameLst>
                                          <p:attrName>style.visibility</p:attrName>
                                        </p:attrNameLst>
                                      </p:cBhvr>
                                      <p:to>
                                        <p:strVal val="visible"/>
                                      </p:to>
                                    </p:set>
                                    <p:animEffect transition="in" filter="fade">
                                      <p:cBhvr>
                                        <p:cTn id="50" dur="1000"/>
                                        <p:tgtEl>
                                          <p:spTgt spid="3115"/>
                                        </p:tgtEl>
                                      </p:cBhvr>
                                    </p:animEffect>
                                  </p:childTnLst>
                                </p:cTn>
                              </p:par>
                            </p:childTnLst>
                          </p:cTn>
                        </p:par>
                        <p:par>
                          <p:cTn id="51" fill="hold" nodeType="afterGroup">
                            <p:stCondLst>
                              <p:cond delay="6000"/>
                            </p:stCondLst>
                            <p:childTnLst>
                              <p:par>
                                <p:cTn id="52" presetID="10" presetClass="exit" presetSubtype="0" fill="hold" grpId="0" nodeType="afterEffect">
                                  <p:stCondLst>
                                    <p:cond delay="0"/>
                                  </p:stCondLst>
                                  <p:childTnLst>
                                    <p:animEffect transition="out" filter="fade">
                                      <p:cBhvr>
                                        <p:cTn id="53" dur="1000"/>
                                        <p:tgtEl>
                                          <p:spTgt spid="3121"/>
                                        </p:tgtEl>
                                      </p:cBhvr>
                                    </p:animEffect>
                                    <p:set>
                                      <p:cBhvr>
                                        <p:cTn id="54" dur="1" fill="hold">
                                          <p:stCondLst>
                                            <p:cond delay="999"/>
                                          </p:stCondLst>
                                        </p:cTn>
                                        <p:tgtEl>
                                          <p:spTgt spid="3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6" grpId="0" animBg="1"/>
      <p:bldP spid="3128" grpId="0" animBg="1"/>
      <p:bldP spid="3099" grpId="0" animBg="1"/>
      <p:bldP spid="3100" grpId="0" animBg="1"/>
      <p:bldP spid="3105" grpId="0" animBg="1"/>
      <p:bldP spid="3109" grpId="0" animBg="1"/>
      <p:bldP spid="3121" grpId="0" animBg="1"/>
      <p:bldP spid="3074" grpId="0"/>
      <p:bldP spid="31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346F37-5153-4DF1-B71E-E6B2267A5390}" type="slidenum">
              <a:rPr lang="en-US"/>
              <a:pPr/>
              <a:t>‹#›</a:t>
            </a:fld>
            <a:endParaRPr lang="en-US"/>
          </a:p>
        </p:txBody>
      </p:sp>
    </p:spTree>
    <p:extLst>
      <p:ext uri="{BB962C8B-B14F-4D97-AF65-F5344CB8AC3E}">
        <p14:creationId xmlns:p14="http://schemas.microsoft.com/office/powerpoint/2010/main" val="146592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CD1F25-1F05-46D6-8E8F-664E16C55751}" type="slidenum">
              <a:rPr lang="en-US"/>
              <a:pPr/>
              <a:t>‹#›</a:t>
            </a:fld>
            <a:endParaRPr lang="en-US"/>
          </a:p>
        </p:txBody>
      </p:sp>
    </p:spTree>
    <p:extLst>
      <p:ext uri="{BB962C8B-B14F-4D97-AF65-F5344CB8AC3E}">
        <p14:creationId xmlns:p14="http://schemas.microsoft.com/office/powerpoint/2010/main" val="163458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7990C90A-7687-4F44-9BA2-2199BEF68BD9}" type="slidenum">
              <a:rPr lang="en-US"/>
              <a:pPr/>
              <a:t>‹#›</a:t>
            </a:fld>
            <a:endParaRPr lang="en-US"/>
          </a:p>
        </p:txBody>
      </p:sp>
    </p:spTree>
    <p:extLst>
      <p:ext uri="{BB962C8B-B14F-4D97-AF65-F5344CB8AC3E}">
        <p14:creationId xmlns:p14="http://schemas.microsoft.com/office/powerpoint/2010/main" val="425457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457200" y="1438275"/>
            <a:ext cx="8229600" cy="4733925"/>
          </a:xfrm>
        </p:spPr>
        <p:txBody>
          <a:bodyPr/>
          <a:lstStyle/>
          <a:p>
            <a:r>
              <a:rPr lang="en-US" smtClean="0"/>
              <a:t>Click icon to add table</a:t>
            </a:r>
            <a:endParaRPr lang="vi-VN"/>
          </a:p>
        </p:txBody>
      </p:sp>
      <p:sp>
        <p:nvSpPr>
          <p:cNvPr id="4" name="Date Placeholder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37E4D14D-504B-4B70-9F62-4E57BFFFF29E}" type="slidenum">
              <a:rPr lang="en-US"/>
              <a:pPr/>
              <a:t>‹#›</a:t>
            </a:fld>
            <a:endParaRPr lang="en-US"/>
          </a:p>
        </p:txBody>
      </p:sp>
    </p:spTree>
    <p:extLst>
      <p:ext uri="{BB962C8B-B14F-4D97-AF65-F5344CB8AC3E}">
        <p14:creationId xmlns:p14="http://schemas.microsoft.com/office/powerpoint/2010/main" val="914572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vi-VN"/>
          </a:p>
        </p:txBody>
      </p:sp>
      <p:sp>
        <p:nvSpPr>
          <p:cNvPr id="3" name="Chart Placeholder 2"/>
          <p:cNvSpPr>
            <a:spLocks noGrp="1"/>
          </p:cNvSpPr>
          <p:nvPr>
            <p:ph type="chart" idx="1"/>
          </p:nvPr>
        </p:nvSpPr>
        <p:spPr>
          <a:xfrm>
            <a:off x="457200" y="1438275"/>
            <a:ext cx="8229600" cy="4733925"/>
          </a:xfrm>
        </p:spPr>
        <p:txBody>
          <a:bodyPr/>
          <a:lstStyle/>
          <a:p>
            <a:r>
              <a:rPr lang="en-US" smtClean="0"/>
              <a:t>Click icon to add chart</a:t>
            </a:r>
            <a:endParaRPr lang="vi-VN"/>
          </a:p>
        </p:txBody>
      </p:sp>
      <p:sp>
        <p:nvSpPr>
          <p:cNvPr id="4" name="Date Placeholder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81873618-A738-4875-A826-1224C4508615}" type="slidenum">
              <a:rPr lang="en-US"/>
              <a:pPr/>
              <a:t>‹#›</a:t>
            </a:fld>
            <a:endParaRPr lang="en-US"/>
          </a:p>
        </p:txBody>
      </p:sp>
    </p:spTree>
    <p:extLst>
      <p:ext uri="{BB962C8B-B14F-4D97-AF65-F5344CB8AC3E}">
        <p14:creationId xmlns:p14="http://schemas.microsoft.com/office/powerpoint/2010/main" val="562534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vi-VN"/>
          </a:p>
        </p:txBody>
      </p:sp>
      <p:sp>
        <p:nvSpPr>
          <p:cNvPr id="3" name="SmartArt Placeholder 2"/>
          <p:cNvSpPr>
            <a:spLocks noGrp="1"/>
          </p:cNvSpPr>
          <p:nvPr>
            <p:ph type="dgm" idx="1"/>
          </p:nvPr>
        </p:nvSpPr>
        <p:spPr>
          <a:xfrm>
            <a:off x="457200" y="1438275"/>
            <a:ext cx="8229600" cy="4733925"/>
          </a:xfrm>
        </p:spPr>
        <p:txBody>
          <a:bodyPr/>
          <a:lstStyle/>
          <a:p>
            <a:r>
              <a:rPr lang="en-US" smtClean="0"/>
              <a:t>Click icon to add SmartArt graphic</a:t>
            </a:r>
            <a:endParaRPr lang="vi-VN"/>
          </a:p>
        </p:txBody>
      </p:sp>
      <p:sp>
        <p:nvSpPr>
          <p:cNvPr id="4" name="Date Placeholder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6A91B263-CC06-4017-BA7D-DDAB90CB6497}" type="slidenum">
              <a:rPr lang="en-US"/>
              <a:pPr/>
              <a:t>‹#›</a:t>
            </a:fld>
            <a:endParaRPr lang="en-US"/>
          </a:p>
        </p:txBody>
      </p:sp>
    </p:spTree>
    <p:extLst>
      <p:ext uri="{BB962C8B-B14F-4D97-AF65-F5344CB8AC3E}">
        <p14:creationId xmlns:p14="http://schemas.microsoft.com/office/powerpoint/2010/main" val="293098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3EB98E-2B99-4152-BA39-1AD134062ABF}" type="slidenum">
              <a:rPr lang="en-US"/>
              <a:pPr/>
              <a:t>‹#›</a:t>
            </a:fld>
            <a:endParaRPr lang="en-US"/>
          </a:p>
        </p:txBody>
      </p:sp>
    </p:spTree>
    <p:extLst>
      <p:ext uri="{BB962C8B-B14F-4D97-AF65-F5344CB8AC3E}">
        <p14:creationId xmlns:p14="http://schemas.microsoft.com/office/powerpoint/2010/main" val="186847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7542AF-3BBF-4A7E-BC9F-3B449CA3CD55}" type="slidenum">
              <a:rPr lang="en-US"/>
              <a:pPr/>
              <a:t>‹#›</a:t>
            </a:fld>
            <a:endParaRPr lang="en-US"/>
          </a:p>
        </p:txBody>
      </p:sp>
    </p:spTree>
    <p:extLst>
      <p:ext uri="{BB962C8B-B14F-4D97-AF65-F5344CB8AC3E}">
        <p14:creationId xmlns:p14="http://schemas.microsoft.com/office/powerpoint/2010/main" val="332000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F1B098-A47D-4DAA-80E8-5C335F5D4B2C}" type="slidenum">
              <a:rPr lang="en-US"/>
              <a:pPr/>
              <a:t>‹#›</a:t>
            </a:fld>
            <a:endParaRPr lang="en-US"/>
          </a:p>
        </p:txBody>
      </p:sp>
    </p:spTree>
    <p:extLst>
      <p:ext uri="{BB962C8B-B14F-4D97-AF65-F5344CB8AC3E}">
        <p14:creationId xmlns:p14="http://schemas.microsoft.com/office/powerpoint/2010/main" val="149577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BA63DA-98C3-4F2C-B309-3CA8D70D672F}" type="slidenum">
              <a:rPr lang="en-US"/>
              <a:pPr/>
              <a:t>‹#›</a:t>
            </a:fld>
            <a:endParaRPr lang="en-US"/>
          </a:p>
        </p:txBody>
      </p:sp>
    </p:spTree>
    <p:extLst>
      <p:ext uri="{BB962C8B-B14F-4D97-AF65-F5344CB8AC3E}">
        <p14:creationId xmlns:p14="http://schemas.microsoft.com/office/powerpoint/2010/main" val="393238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7C3121A-C024-4F46-B04F-C1C49BBF7392}" type="slidenum">
              <a:rPr lang="en-US"/>
              <a:pPr/>
              <a:t>‹#›</a:t>
            </a:fld>
            <a:endParaRPr lang="en-US"/>
          </a:p>
        </p:txBody>
      </p:sp>
    </p:spTree>
    <p:extLst>
      <p:ext uri="{BB962C8B-B14F-4D97-AF65-F5344CB8AC3E}">
        <p14:creationId xmlns:p14="http://schemas.microsoft.com/office/powerpoint/2010/main" val="5047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DB0391-0E44-4464-9FB2-17105A5D15D2}" type="slidenum">
              <a:rPr lang="en-US"/>
              <a:pPr/>
              <a:t>‹#›</a:t>
            </a:fld>
            <a:endParaRPr lang="en-US"/>
          </a:p>
        </p:txBody>
      </p:sp>
    </p:spTree>
    <p:extLst>
      <p:ext uri="{BB962C8B-B14F-4D97-AF65-F5344CB8AC3E}">
        <p14:creationId xmlns:p14="http://schemas.microsoft.com/office/powerpoint/2010/main" val="131038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B01906-BF32-46EA-82B5-7404965D822A}" type="slidenum">
              <a:rPr lang="en-US"/>
              <a:pPr/>
              <a:t>‹#›</a:t>
            </a:fld>
            <a:endParaRPr lang="en-US"/>
          </a:p>
        </p:txBody>
      </p:sp>
    </p:spTree>
    <p:extLst>
      <p:ext uri="{BB962C8B-B14F-4D97-AF65-F5344CB8AC3E}">
        <p14:creationId xmlns:p14="http://schemas.microsoft.com/office/powerpoint/2010/main" val="323564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F086B8-63F9-497C-A8C4-785D23C87D26}" type="slidenum">
              <a:rPr lang="en-US"/>
              <a:pPr/>
              <a:t>‹#›</a:t>
            </a:fld>
            <a:endParaRPr lang="en-US"/>
          </a:p>
        </p:txBody>
      </p:sp>
    </p:spTree>
    <p:extLst>
      <p:ext uri="{BB962C8B-B14F-4D97-AF65-F5344CB8AC3E}">
        <p14:creationId xmlns:p14="http://schemas.microsoft.com/office/powerpoint/2010/main" val="408665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vi-VN"/>
            </a:p>
          </p:txBody>
        </p:sp>
        <p:sp>
          <p:nvSpPr>
            <p:cNvPr id="1033"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vi-VN"/>
            </a:p>
          </p:txBody>
        </p:sp>
        <p:sp>
          <p:nvSpPr>
            <p:cNvPr id="1034"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vi-VN"/>
            </a:p>
          </p:txBody>
        </p:sp>
        <p:sp>
          <p:nvSpPr>
            <p:cNvPr id="1035"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vi-VN"/>
            </a:p>
          </p:txBody>
        </p:sp>
        <p:sp>
          <p:nvSpPr>
            <p:cNvPr id="1036"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vi-VN"/>
            </a:p>
          </p:txBody>
        </p:sp>
        <p:sp>
          <p:nvSpPr>
            <p:cNvPr id="1037"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vi-VN"/>
            </a:p>
          </p:txBody>
        </p:sp>
        <p:sp>
          <p:nvSpPr>
            <p:cNvPr id="1038"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vi-VN"/>
            </a:p>
          </p:txBody>
        </p:sp>
        <p:sp>
          <p:nvSpPr>
            <p:cNvPr id="1039"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vi-VN"/>
            </a:p>
          </p:txBody>
        </p:sp>
        <p:sp>
          <p:nvSpPr>
            <p:cNvPr id="1040"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vi-VN"/>
            </a:p>
          </p:txBody>
        </p:sp>
        <p:sp>
          <p:nvSpPr>
            <p:cNvPr id="1041"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vi-VN"/>
            </a:p>
          </p:txBody>
        </p:sp>
        <p:sp>
          <p:nvSpPr>
            <p:cNvPr id="1042"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vi-VN"/>
            </a:p>
          </p:txBody>
        </p:sp>
        <p:sp>
          <p:nvSpPr>
            <p:cNvPr id="1043"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vi-VN"/>
            </a:p>
          </p:txBody>
        </p:sp>
        <p:sp>
          <p:nvSpPr>
            <p:cNvPr id="1044"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vi-VN"/>
            </a:p>
          </p:txBody>
        </p:sp>
        <p:sp>
          <p:nvSpPr>
            <p:cNvPr id="1045"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vi-VN"/>
            </a:p>
          </p:txBody>
        </p:sp>
        <p:sp>
          <p:nvSpPr>
            <p:cNvPr id="1046"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vi-VN"/>
            </a:p>
          </p:txBody>
        </p:sp>
        <p:sp>
          <p:nvSpPr>
            <p:cNvPr id="1047"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vi-VN"/>
            </a:p>
          </p:txBody>
        </p:sp>
      </p:grpSp>
      <p:sp>
        <p:nvSpPr>
          <p:cNvPr id="1049" name="Freeform 25"/>
          <p:cNvSpPr>
            <a:spLocks/>
          </p:cNvSpPr>
          <p:nvPr/>
        </p:nvSpPr>
        <p:spPr bwMode="gray">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0" name="Freeform 26"/>
          <p:cNvSpPr>
            <a:spLocks/>
          </p:cNvSpPr>
          <p:nvPr/>
        </p:nvSpPr>
        <p:spPr bwMode="gray">
          <a:xfrm>
            <a:off x="95250" y="6491288"/>
            <a:ext cx="8975725" cy="279400"/>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1" name="Freeform 27" descr="Dark upward diagonal"/>
          <p:cNvSpPr>
            <a:spLocks/>
          </p:cNvSpPr>
          <p:nvPr/>
        </p:nvSpPr>
        <p:spPr bwMode="gray">
          <a:xfrm>
            <a:off x="92075" y="98425"/>
            <a:ext cx="8956675" cy="179388"/>
          </a:xfrm>
          <a:custGeom>
            <a:avLst/>
            <a:gdLst>
              <a:gd name="T0" fmla="*/ 0 w 5639"/>
              <a:gd name="T1" fmla="*/ 0 h 113"/>
              <a:gd name="T2" fmla="*/ 5582 w 5639"/>
              <a:gd name="T3" fmla="*/ 0 h 113"/>
              <a:gd name="T4" fmla="*/ 5639 w 5639"/>
              <a:gd name="T5" fmla="*/ 45 h 113"/>
              <a:gd name="T6" fmla="*/ 5636 w 5639"/>
              <a:gd name="T7" fmla="*/ 113 h 113"/>
              <a:gd name="T8" fmla="*/ 0 w 5639"/>
              <a:gd name="T9" fmla="*/ 113 h 113"/>
              <a:gd name="T10" fmla="*/ 0 w 5639"/>
              <a:gd name="T11" fmla="*/ 0 h 113"/>
            </a:gdLst>
            <a:ahLst/>
            <a:cxnLst>
              <a:cxn ang="0">
                <a:pos x="T0" y="T1"/>
              </a:cxn>
              <a:cxn ang="0">
                <a:pos x="T2" y="T3"/>
              </a:cxn>
              <a:cxn ang="0">
                <a:pos x="T4" y="T5"/>
              </a:cxn>
              <a:cxn ang="0">
                <a:pos x="T6" y="T7"/>
              </a:cxn>
              <a:cxn ang="0">
                <a:pos x="T8" y="T9"/>
              </a:cxn>
              <a:cxn ang="0">
                <a:pos x="T10" y="T11"/>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2" name="Freeform 28"/>
          <p:cNvSpPr>
            <a:spLocks/>
          </p:cNvSpPr>
          <p:nvPr/>
        </p:nvSpPr>
        <p:spPr bwMode="gray">
          <a:xfrm>
            <a:off x="92075" y="307975"/>
            <a:ext cx="8955088" cy="9382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3" name="Freeform 29"/>
          <p:cNvSpPr>
            <a:spLocks/>
          </p:cNvSpPr>
          <p:nvPr/>
        </p:nvSpPr>
        <p:spPr bwMode="gray">
          <a:xfrm>
            <a:off x="92075" y="306388"/>
            <a:ext cx="8955088" cy="836612"/>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59" name="Freeform 35"/>
          <p:cNvSpPr>
            <a:spLocks/>
          </p:cNvSpPr>
          <p:nvPr/>
        </p:nvSpPr>
        <p:spPr bwMode="gray">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Lst>
            <a:ahLst/>
            <a:cxnLst>
              <a:cxn ang="0">
                <a:pos x="T0" y="T1"/>
              </a:cxn>
              <a:cxn ang="0">
                <a:pos x="T2" y="T3"/>
              </a:cxn>
              <a:cxn ang="0">
                <a:pos x="T4" y="T5"/>
              </a:cxn>
              <a:cxn ang="0">
                <a:pos x="T6" y="T7"/>
              </a:cxn>
              <a:cxn ang="0">
                <a:pos x="T8" y="T9"/>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6" name="Rectangle 2"/>
          <p:cNvSpPr>
            <a:spLocks noGrp="1" noChangeArrowheads="1"/>
          </p:cNvSpPr>
          <p:nvPr>
            <p:ph type="title"/>
          </p:nvPr>
        </p:nvSpPr>
        <p:spPr bwMode="gray">
          <a:xfrm>
            <a:off x="457200" y="238125"/>
            <a:ext cx="64770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4BE09EE7-B073-409D-BA79-E9897C430031}" type="slidenum">
              <a:rPr lang="en-US"/>
              <a:pPr/>
              <a:t>‹#›</a:t>
            </a:fld>
            <a:endParaRPr lang="en-US"/>
          </a:p>
        </p:txBody>
      </p:sp>
      <p:sp>
        <p:nvSpPr>
          <p:cNvPr id="1061" name="Text Box 37"/>
          <p:cNvSpPr txBox="1">
            <a:spLocks noChangeArrowheads="1"/>
          </p:cNvSpPr>
          <p:nvPr/>
        </p:nvSpPr>
        <p:spPr bwMode="gray">
          <a:xfrm>
            <a:off x="144463" y="6454775"/>
            <a:ext cx="92845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100" i="1" smtClean="0">
                <a:solidFill>
                  <a:srgbClr val="FFFFFF"/>
                </a:solidFill>
                <a:latin typeface="Times New Roman" pitchFamily="18" charset="0"/>
              </a:rPr>
              <a:t>VNCreatures</a:t>
            </a:r>
            <a:endParaRPr lang="en-US" sz="1100" i="1">
              <a:solidFill>
                <a:srgbClr val="FFFFFF"/>
              </a:solidFill>
              <a:latin typeface="Times New Roman" pitchFamily="18" charset="0"/>
            </a:endParaRP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7"/>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8"/>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55"/>
                                        </p:tgtEl>
                                        <p:attrNameLst>
                                          <p:attrName>style.visibility</p:attrName>
                                        </p:attrNameLst>
                                      </p:cBhvr>
                                      <p:to>
                                        <p:strVal val="visible"/>
                                      </p:to>
                                    </p:set>
                                    <p:animEffect transition="in" filter="fade">
                                      <p:cBhvr>
                                        <p:cTn id="13" dur="1000"/>
                                        <p:tgtEl>
                                          <p:spTgt spid="1055"/>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60"/>
                                        </p:tgtEl>
                                        <p:attrNameLst>
                                          <p:attrName>style.visibility</p:attrName>
                                        </p:attrNameLst>
                                      </p:cBhvr>
                                      <p:to>
                                        <p:strVal val="visible"/>
                                      </p:to>
                                    </p:set>
                                    <p:animEffect transition="in" filter="fade">
                                      <p:cBhvr>
                                        <p:cTn id="17" dur="1000"/>
                                        <p:tgtEl>
                                          <p:spTgt spid="1060"/>
                                        </p:tgtEl>
                                      </p:cBhvr>
                                    </p:animEffect>
                                  </p:childTnLst>
                                </p:cTn>
                              </p:par>
                            </p:childTnLst>
                          </p:cTn>
                        </p:par>
                        <p:par>
                          <p:cTn id="18" fill="hold" nodeType="afterGroup">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54"/>
                                        </p:tgtEl>
                                        <p:attrNameLst>
                                          <p:attrName>style.visibility</p:attrName>
                                        </p:attrNameLst>
                                      </p:cBhvr>
                                      <p:to>
                                        <p:strVal val="visible"/>
                                      </p:to>
                                    </p:set>
                                    <p:animEffect transition="in" filter="fade">
                                      <p:cBhvr>
                                        <p:cTn id="21" dur="1000"/>
                                        <p:tgtEl>
                                          <p:spTgt spid="1054"/>
                                        </p:tgtEl>
                                      </p:cBhvr>
                                    </p:animEffect>
                                  </p:childTnLst>
                                </p:cTn>
                              </p:par>
                            </p:childTnLst>
                          </p:cTn>
                        </p:par>
                        <p:par>
                          <p:cTn id="22" fill="hold" nodeType="afterGroup">
                            <p:stCondLst>
                              <p:cond delay="3500"/>
                            </p:stCondLst>
                            <p:childTnLst>
                              <p:par>
                                <p:cTn id="23" presetID="22" presetClass="entr" presetSubtype="4" fill="hold" nodeType="after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wipe(down)">
                                      <p:cBhvr>
                                        <p:cTn id="2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54" grpId="0" animBg="1"/>
      <p:bldP spid="1055" grpId="0" animBg="1"/>
      <p:bldP spid="1060" grpId="0" animBg="1"/>
    </p:bld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600" smtClean="0">
                <a:solidFill>
                  <a:schemeClr val="tx2"/>
                </a:solidFill>
              </a:rPr>
              <a:t>Project Presentation</a:t>
            </a:r>
            <a:r>
              <a:rPr lang="en-US" sz="2600">
                <a:solidFill>
                  <a:schemeClr val="tx2"/>
                </a:solidFill>
              </a:rPr>
              <a:t/>
            </a:r>
            <a:br>
              <a:rPr lang="en-US" sz="2600">
                <a:solidFill>
                  <a:schemeClr val="tx2"/>
                </a:solidFill>
              </a:rPr>
            </a:br>
            <a:r>
              <a:rPr lang="en-US" sz="5400" smtClean="0"/>
              <a:t>V-creatures</a:t>
            </a:r>
            <a:endParaRPr lang="en-US" sz="5400"/>
          </a:p>
        </p:txBody>
      </p:sp>
      <p:sp>
        <p:nvSpPr>
          <p:cNvPr id="2051" name="Rectangle 3"/>
          <p:cNvSpPr>
            <a:spLocks noGrp="1" noChangeArrowheads="1"/>
          </p:cNvSpPr>
          <p:nvPr>
            <p:ph type="subTitle" idx="1"/>
          </p:nvPr>
        </p:nvSpPr>
        <p:spPr/>
        <p:txBody>
          <a:bodyPr/>
          <a:lstStyle/>
          <a:p>
            <a:r>
              <a:rPr lang="en-US" smtClean="0"/>
              <a:t>www.vncreatures.net</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vi-V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1939854"/>
              </p:ext>
            </p:extLst>
          </p:nvPr>
        </p:nvGraphicFramePr>
        <p:xfrm>
          <a:off x="838200" y="1600200"/>
          <a:ext cx="7772400" cy="4343398"/>
        </p:xfrm>
        <a:graphic>
          <a:graphicData uri="http://schemas.openxmlformats.org/drawingml/2006/table">
            <a:tbl>
              <a:tblPr firstRow="1" firstCol="1" bandRow="1">
                <a:tableStyleId>{5C22544A-7EE6-4342-B048-85BDC9FD1C3A}</a:tableStyleId>
              </a:tblPr>
              <a:tblGrid>
                <a:gridCol w="1406502"/>
                <a:gridCol w="3182949"/>
                <a:gridCol w="3182949"/>
              </a:tblGrid>
              <a:tr h="277238">
                <a:tc>
                  <a:txBody>
                    <a:bodyPr/>
                    <a:lstStyle/>
                    <a:p>
                      <a:pPr marL="0" marR="0" algn="just">
                        <a:lnSpc>
                          <a:spcPct val="115000"/>
                        </a:lnSpc>
                        <a:spcBef>
                          <a:spcPts val="0"/>
                        </a:spcBef>
                        <a:spcAft>
                          <a:spcPts val="0"/>
                        </a:spcAft>
                      </a:pPr>
                      <a:endParaRPr lang="vi-VN" sz="1100" dirty="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200" dirty="0">
                          <a:effectLst/>
                        </a:rPr>
                        <a:t>Use case name</a:t>
                      </a:r>
                      <a:endParaRPr lang="vi-VN" sz="1200" dirty="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100" dirty="0">
                          <a:effectLst/>
                        </a:rPr>
                        <a:t>Use case description</a:t>
                      </a:r>
                      <a:endParaRPr lang="vi-VN" sz="1100" dirty="0">
                        <a:effectLst/>
                        <a:latin typeface="Times New Roman"/>
                        <a:ea typeface="Calibri"/>
                        <a:cs typeface="Times New Roman"/>
                      </a:endParaRPr>
                    </a:p>
                  </a:txBody>
                  <a:tcPr marL="49005" marR="49005" marT="0" marB="0"/>
                </a:tc>
              </a:tr>
              <a:tr h="508270">
                <a:tc rowSpan="4">
                  <a:txBody>
                    <a:bodyPr/>
                    <a:lstStyle/>
                    <a:p>
                      <a:pPr marL="0" marR="0" algn="just">
                        <a:lnSpc>
                          <a:spcPct val="115000"/>
                        </a:lnSpc>
                        <a:spcBef>
                          <a:spcPts val="0"/>
                        </a:spcBef>
                        <a:spcAft>
                          <a:spcPts val="0"/>
                        </a:spcAft>
                      </a:pPr>
                      <a:r>
                        <a:rPr lang="fr-FR" sz="1100" b="1" kern="1200" dirty="0" smtClean="0">
                          <a:solidFill>
                            <a:schemeClr val="lt1"/>
                          </a:solidFill>
                          <a:effectLst/>
                          <a:latin typeface="+mn-lt"/>
                          <a:ea typeface="+mn-ea"/>
                          <a:cs typeface="+mn-cs"/>
                        </a:rPr>
                        <a:t>Back-end </a:t>
                      </a:r>
                      <a:r>
                        <a:rPr lang="fr-FR" sz="1100" b="1" kern="1200" dirty="0" err="1" smtClean="0">
                          <a:solidFill>
                            <a:schemeClr val="lt1"/>
                          </a:solidFill>
                          <a:effectLst/>
                          <a:latin typeface="+mn-lt"/>
                          <a:ea typeface="+mn-ea"/>
                          <a:cs typeface="+mn-cs"/>
                        </a:rPr>
                        <a:t>website</a:t>
                      </a:r>
                      <a:endParaRPr lang="vi-VN" sz="1100" dirty="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200" dirty="0" smtClean="0">
                          <a:effectLst/>
                          <a:latin typeface="+mn-lt"/>
                          <a:ea typeface="+mn-ea"/>
                          <a:cs typeface="+mn-cs"/>
                        </a:rPr>
                        <a:t>Create </a:t>
                      </a:r>
                      <a:endParaRPr lang="vi-VN" sz="1200" dirty="0" smtClean="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100" dirty="0" smtClean="0">
                          <a:effectLst/>
                        </a:rPr>
                        <a:t>Create </a:t>
                      </a:r>
                      <a:r>
                        <a:rPr lang="fr-FR" sz="1100" kern="1200" dirty="0" err="1" smtClean="0">
                          <a:solidFill>
                            <a:schemeClr val="dk1"/>
                          </a:solidFill>
                          <a:effectLst/>
                          <a:latin typeface="+mn-lt"/>
                          <a:ea typeface="+mn-ea"/>
                          <a:cs typeface="+mn-cs"/>
                        </a:rPr>
                        <a:t>creatures</a:t>
                      </a:r>
                      <a:r>
                        <a:rPr lang="fr-FR" sz="1100" kern="1200" dirty="0" smtClean="0">
                          <a:solidFill>
                            <a:schemeClr val="dk1"/>
                          </a:solidFill>
                          <a:effectLst/>
                          <a:latin typeface="+mn-lt"/>
                          <a:ea typeface="+mn-ea"/>
                          <a:cs typeface="+mn-cs"/>
                        </a:rPr>
                        <a:t> information, news and national </a:t>
                      </a:r>
                      <a:r>
                        <a:rPr lang="fr-FR" sz="1100" kern="1200" dirty="0" err="1" smtClean="0">
                          <a:solidFill>
                            <a:schemeClr val="dk1"/>
                          </a:solidFill>
                          <a:effectLst/>
                          <a:latin typeface="+mn-lt"/>
                          <a:ea typeface="+mn-ea"/>
                          <a:cs typeface="+mn-cs"/>
                        </a:rPr>
                        <a:t>parks</a:t>
                      </a:r>
                      <a:endParaRPr lang="vi-VN" sz="1100" dirty="0" smtClean="0">
                        <a:effectLst/>
                        <a:latin typeface="Times New Roman"/>
                        <a:ea typeface="Calibri"/>
                        <a:cs typeface="Times New Roman"/>
                      </a:endParaRPr>
                    </a:p>
                  </a:txBody>
                  <a:tcPr marL="49005" marR="49005" marT="0" marB="0"/>
                </a:tc>
              </a:tr>
              <a:tr h="508270">
                <a:tc vMerge="1">
                  <a:txBody>
                    <a:bodyPr/>
                    <a:lstStyle/>
                    <a:p>
                      <a:endParaRPr lang="vi-VN"/>
                    </a:p>
                  </a:txBody>
                  <a:tcPr/>
                </a:tc>
                <a:tc>
                  <a:txBody>
                    <a:bodyPr/>
                    <a:lstStyle/>
                    <a:p>
                      <a:pPr marL="0" marR="0" algn="just">
                        <a:lnSpc>
                          <a:spcPct val="115000"/>
                        </a:lnSpc>
                        <a:spcBef>
                          <a:spcPts val="0"/>
                        </a:spcBef>
                        <a:spcAft>
                          <a:spcPts val="0"/>
                        </a:spcAft>
                      </a:pPr>
                      <a:r>
                        <a:rPr lang="en-US" sz="1200" dirty="0" smtClean="0">
                          <a:effectLst/>
                        </a:rPr>
                        <a:t>Update</a:t>
                      </a:r>
                      <a:endParaRPr lang="vi-VN" sz="1200" dirty="0" smtClean="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100" dirty="0" smtClean="0">
                          <a:effectLst/>
                        </a:rPr>
                        <a:t>Update </a:t>
                      </a:r>
                      <a:r>
                        <a:rPr lang="fr-FR" sz="1100" kern="1200" dirty="0" err="1" smtClean="0">
                          <a:solidFill>
                            <a:schemeClr val="dk1"/>
                          </a:solidFill>
                          <a:effectLst/>
                          <a:latin typeface="+mn-lt"/>
                          <a:ea typeface="+mn-ea"/>
                          <a:cs typeface="+mn-cs"/>
                        </a:rPr>
                        <a:t>creatures</a:t>
                      </a:r>
                      <a:r>
                        <a:rPr lang="fr-FR" sz="1100" kern="1200" dirty="0" smtClean="0">
                          <a:solidFill>
                            <a:schemeClr val="dk1"/>
                          </a:solidFill>
                          <a:effectLst/>
                          <a:latin typeface="+mn-lt"/>
                          <a:ea typeface="+mn-ea"/>
                          <a:cs typeface="+mn-cs"/>
                        </a:rPr>
                        <a:t> information, news and national </a:t>
                      </a:r>
                      <a:r>
                        <a:rPr lang="fr-FR" sz="1100" kern="1200" dirty="0" err="1" smtClean="0">
                          <a:solidFill>
                            <a:schemeClr val="dk1"/>
                          </a:solidFill>
                          <a:effectLst/>
                          <a:latin typeface="+mn-lt"/>
                          <a:ea typeface="+mn-ea"/>
                          <a:cs typeface="+mn-cs"/>
                        </a:rPr>
                        <a:t>parks</a:t>
                      </a:r>
                      <a:endParaRPr lang="vi-VN" sz="1100" dirty="0" smtClean="0">
                        <a:effectLst/>
                        <a:latin typeface="Times New Roman"/>
                        <a:ea typeface="Calibri"/>
                        <a:cs typeface="Times New Roman"/>
                      </a:endParaRPr>
                    </a:p>
                  </a:txBody>
                  <a:tcPr marL="49005" marR="49005" marT="0" marB="0"/>
                </a:tc>
              </a:tr>
              <a:tr h="508270">
                <a:tc vMerge="1">
                  <a:txBody>
                    <a:bodyPr/>
                    <a:lstStyle/>
                    <a:p>
                      <a:endParaRPr lang="vi-VN"/>
                    </a:p>
                  </a:txBody>
                  <a:tcPr/>
                </a:tc>
                <a:tc>
                  <a:txBody>
                    <a:bodyPr/>
                    <a:lstStyle/>
                    <a:p>
                      <a:pPr marL="0" marR="0" algn="just">
                        <a:lnSpc>
                          <a:spcPct val="115000"/>
                        </a:lnSpc>
                        <a:spcBef>
                          <a:spcPts val="0"/>
                        </a:spcBef>
                        <a:spcAft>
                          <a:spcPts val="0"/>
                        </a:spcAft>
                      </a:pPr>
                      <a:r>
                        <a:rPr lang="en-US" sz="1200" dirty="0" err="1" smtClean="0">
                          <a:effectLst/>
                        </a:rPr>
                        <a:t>Detele</a:t>
                      </a:r>
                      <a:endParaRPr lang="vi-VN" sz="1200" dirty="0" smtClean="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100" dirty="0" smtClean="0">
                          <a:effectLst/>
                        </a:rPr>
                        <a:t>Delete </a:t>
                      </a:r>
                      <a:r>
                        <a:rPr lang="fr-FR" sz="1100" kern="1200" dirty="0" err="1" smtClean="0">
                          <a:solidFill>
                            <a:schemeClr val="dk1"/>
                          </a:solidFill>
                          <a:effectLst/>
                          <a:latin typeface="+mn-lt"/>
                          <a:ea typeface="+mn-ea"/>
                          <a:cs typeface="+mn-cs"/>
                        </a:rPr>
                        <a:t>creatures</a:t>
                      </a:r>
                      <a:r>
                        <a:rPr lang="fr-FR" sz="1100" kern="1200" dirty="0" smtClean="0">
                          <a:solidFill>
                            <a:schemeClr val="dk1"/>
                          </a:solidFill>
                          <a:effectLst/>
                          <a:latin typeface="+mn-lt"/>
                          <a:ea typeface="+mn-ea"/>
                          <a:cs typeface="+mn-cs"/>
                        </a:rPr>
                        <a:t> information, news and national </a:t>
                      </a:r>
                      <a:r>
                        <a:rPr lang="fr-FR" sz="1100" kern="1200" dirty="0" err="1" smtClean="0">
                          <a:solidFill>
                            <a:schemeClr val="dk1"/>
                          </a:solidFill>
                          <a:effectLst/>
                          <a:latin typeface="+mn-lt"/>
                          <a:ea typeface="+mn-ea"/>
                          <a:cs typeface="+mn-cs"/>
                        </a:rPr>
                        <a:t>parks</a:t>
                      </a:r>
                      <a:endParaRPr lang="vi-VN" sz="1100" dirty="0" smtClean="0">
                        <a:effectLst/>
                        <a:latin typeface="Times New Roman"/>
                        <a:ea typeface="Calibri"/>
                        <a:cs typeface="Times New Roman"/>
                      </a:endParaRPr>
                    </a:p>
                  </a:txBody>
                  <a:tcPr marL="49005" marR="49005" marT="0" marB="0"/>
                </a:tc>
              </a:tr>
              <a:tr h="508270">
                <a:tc vMerge="1">
                  <a:txBody>
                    <a:bodyPr/>
                    <a:lstStyle/>
                    <a:p>
                      <a:endParaRPr lang="vi-VN"/>
                    </a:p>
                  </a:txBody>
                  <a:tcPr/>
                </a:tc>
                <a:tc>
                  <a:txBody>
                    <a:bodyPr/>
                    <a:lstStyle/>
                    <a:p>
                      <a:pPr marL="0" marR="0" algn="just">
                        <a:lnSpc>
                          <a:spcPct val="115000"/>
                        </a:lnSpc>
                        <a:spcBef>
                          <a:spcPts val="0"/>
                        </a:spcBef>
                        <a:spcAft>
                          <a:spcPts val="0"/>
                        </a:spcAft>
                      </a:pPr>
                      <a:r>
                        <a:rPr lang="en-US" sz="1200" dirty="0" smtClean="0">
                          <a:effectLst/>
                        </a:rPr>
                        <a:t>View</a:t>
                      </a:r>
                      <a:endParaRPr lang="vi-VN" sz="1200" dirty="0" smtClean="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100" dirty="0" smtClean="0">
                          <a:effectLst/>
                        </a:rPr>
                        <a:t>View </a:t>
                      </a:r>
                      <a:r>
                        <a:rPr lang="fr-FR" sz="1100" kern="1200" dirty="0" err="1" smtClean="0">
                          <a:solidFill>
                            <a:schemeClr val="dk1"/>
                          </a:solidFill>
                          <a:effectLst/>
                          <a:latin typeface="+mn-lt"/>
                          <a:ea typeface="+mn-ea"/>
                          <a:cs typeface="+mn-cs"/>
                        </a:rPr>
                        <a:t>creatures</a:t>
                      </a:r>
                      <a:r>
                        <a:rPr lang="fr-FR" sz="1100" kern="1200" dirty="0" smtClean="0">
                          <a:solidFill>
                            <a:schemeClr val="dk1"/>
                          </a:solidFill>
                          <a:effectLst/>
                          <a:latin typeface="+mn-lt"/>
                          <a:ea typeface="+mn-ea"/>
                          <a:cs typeface="+mn-cs"/>
                        </a:rPr>
                        <a:t> information, news and national </a:t>
                      </a:r>
                      <a:r>
                        <a:rPr lang="fr-FR" sz="1100" kern="1200" dirty="0" err="1" smtClean="0">
                          <a:solidFill>
                            <a:schemeClr val="dk1"/>
                          </a:solidFill>
                          <a:effectLst/>
                          <a:latin typeface="+mn-lt"/>
                          <a:ea typeface="+mn-ea"/>
                          <a:cs typeface="+mn-cs"/>
                        </a:rPr>
                        <a:t>parks</a:t>
                      </a:r>
                      <a:endParaRPr lang="vi-VN" sz="1100" dirty="0">
                        <a:effectLst/>
                        <a:latin typeface="Times New Roman"/>
                        <a:ea typeface="Calibri"/>
                        <a:cs typeface="Times New Roman"/>
                      </a:endParaRPr>
                    </a:p>
                  </a:txBody>
                  <a:tcPr marL="49005" marR="49005" marT="0" marB="0"/>
                </a:tc>
              </a:tr>
              <a:tr h="508270">
                <a:tc rowSpan="2">
                  <a:txBody>
                    <a:bodyPr/>
                    <a:lstStyle/>
                    <a:p>
                      <a:pPr marL="0" marR="0" algn="just">
                        <a:lnSpc>
                          <a:spcPct val="115000"/>
                        </a:lnSpc>
                        <a:spcBef>
                          <a:spcPts val="0"/>
                        </a:spcBef>
                        <a:spcAft>
                          <a:spcPts val="0"/>
                        </a:spcAft>
                      </a:pPr>
                      <a:r>
                        <a:rPr lang="fr-FR" sz="1100" b="1" kern="1200" dirty="0" smtClean="0">
                          <a:solidFill>
                            <a:schemeClr val="lt1"/>
                          </a:solidFill>
                          <a:effectLst/>
                          <a:latin typeface="+mn-lt"/>
                          <a:ea typeface="+mn-ea"/>
                          <a:cs typeface="+mn-cs"/>
                        </a:rPr>
                        <a:t>Front-end </a:t>
                      </a:r>
                      <a:r>
                        <a:rPr lang="fr-FR" sz="1100" b="1" kern="1200" dirty="0" err="1" smtClean="0">
                          <a:solidFill>
                            <a:schemeClr val="lt1"/>
                          </a:solidFill>
                          <a:effectLst/>
                          <a:latin typeface="+mn-lt"/>
                          <a:ea typeface="+mn-ea"/>
                          <a:cs typeface="+mn-cs"/>
                        </a:rPr>
                        <a:t>website</a:t>
                      </a:r>
                      <a:endParaRPr lang="vi-VN" sz="1100" dirty="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200" dirty="0" smtClean="0">
                          <a:effectLst/>
                        </a:rPr>
                        <a:t>View</a:t>
                      </a:r>
                      <a:r>
                        <a:rPr lang="en-US" sz="1200" baseline="0" dirty="0" smtClean="0">
                          <a:effectLst/>
                        </a:rPr>
                        <a:t> </a:t>
                      </a:r>
                      <a:endParaRPr lang="vi-VN" sz="1200" dirty="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100" dirty="0">
                          <a:effectLst/>
                        </a:rPr>
                        <a:t>View </a:t>
                      </a:r>
                      <a:r>
                        <a:rPr lang="fr-FR" sz="1100" kern="1200" dirty="0" err="1" smtClean="0">
                          <a:solidFill>
                            <a:schemeClr val="dk1"/>
                          </a:solidFill>
                          <a:effectLst/>
                          <a:latin typeface="+mn-lt"/>
                          <a:ea typeface="+mn-ea"/>
                          <a:cs typeface="+mn-cs"/>
                        </a:rPr>
                        <a:t>creatures</a:t>
                      </a:r>
                      <a:r>
                        <a:rPr lang="fr-FR" sz="1100" kern="1200" dirty="0" smtClean="0">
                          <a:solidFill>
                            <a:schemeClr val="dk1"/>
                          </a:solidFill>
                          <a:effectLst/>
                          <a:latin typeface="+mn-lt"/>
                          <a:ea typeface="+mn-ea"/>
                          <a:cs typeface="+mn-cs"/>
                        </a:rPr>
                        <a:t> information, news, discussion and national </a:t>
                      </a:r>
                      <a:r>
                        <a:rPr lang="fr-FR" sz="1100" kern="1200" dirty="0" err="1" smtClean="0">
                          <a:solidFill>
                            <a:schemeClr val="dk1"/>
                          </a:solidFill>
                          <a:effectLst/>
                          <a:latin typeface="+mn-lt"/>
                          <a:ea typeface="+mn-ea"/>
                          <a:cs typeface="+mn-cs"/>
                        </a:rPr>
                        <a:t>parks</a:t>
                      </a:r>
                      <a:endParaRPr lang="vi-VN" sz="1100" dirty="0">
                        <a:effectLst/>
                        <a:latin typeface="Times New Roman"/>
                        <a:ea typeface="Calibri"/>
                        <a:cs typeface="Times New Roman"/>
                      </a:endParaRPr>
                    </a:p>
                  </a:txBody>
                  <a:tcPr marL="49005" marR="49005" marT="0" marB="0"/>
                </a:tc>
              </a:tr>
              <a:tr h="508270">
                <a:tc vMerge="1">
                  <a:txBody>
                    <a:bodyPr/>
                    <a:lstStyle/>
                    <a:p>
                      <a:endParaRPr lang="vi-VN"/>
                    </a:p>
                  </a:txBody>
                  <a:tcPr/>
                </a:tc>
                <a:tc>
                  <a:txBody>
                    <a:bodyPr/>
                    <a:lstStyle/>
                    <a:p>
                      <a:pPr marL="0" marR="0" algn="just">
                        <a:lnSpc>
                          <a:spcPct val="115000"/>
                        </a:lnSpc>
                        <a:spcBef>
                          <a:spcPts val="0"/>
                        </a:spcBef>
                        <a:spcAft>
                          <a:spcPts val="0"/>
                        </a:spcAft>
                      </a:pPr>
                      <a:r>
                        <a:rPr lang="en-US" sz="1200" dirty="0" smtClean="0">
                          <a:effectLst/>
                        </a:rPr>
                        <a:t>Search</a:t>
                      </a:r>
                      <a:endParaRPr lang="vi-VN" sz="1200" dirty="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100" dirty="0" smtClean="0">
                          <a:effectLst/>
                        </a:rPr>
                        <a:t>Search </a:t>
                      </a:r>
                      <a:r>
                        <a:rPr lang="fr-FR" sz="1100" kern="1200" dirty="0" err="1" smtClean="0">
                          <a:solidFill>
                            <a:schemeClr val="dk1"/>
                          </a:solidFill>
                          <a:effectLst/>
                          <a:latin typeface="+mn-lt"/>
                          <a:ea typeface="+mn-ea"/>
                          <a:cs typeface="+mn-cs"/>
                        </a:rPr>
                        <a:t>creatures</a:t>
                      </a:r>
                      <a:r>
                        <a:rPr lang="fr-FR" sz="1100" kern="1200" dirty="0" smtClean="0">
                          <a:solidFill>
                            <a:schemeClr val="dk1"/>
                          </a:solidFill>
                          <a:effectLst/>
                          <a:latin typeface="+mn-lt"/>
                          <a:ea typeface="+mn-ea"/>
                          <a:cs typeface="+mn-cs"/>
                        </a:rPr>
                        <a:t> information, news and national </a:t>
                      </a:r>
                      <a:r>
                        <a:rPr lang="fr-FR" sz="1100" kern="1200" dirty="0" err="1" smtClean="0">
                          <a:solidFill>
                            <a:schemeClr val="dk1"/>
                          </a:solidFill>
                          <a:effectLst/>
                          <a:latin typeface="+mn-lt"/>
                          <a:ea typeface="+mn-ea"/>
                          <a:cs typeface="+mn-cs"/>
                        </a:rPr>
                        <a:t>parks</a:t>
                      </a:r>
                      <a:endParaRPr lang="vi-VN" sz="1100" dirty="0">
                        <a:effectLst/>
                        <a:latin typeface="Times New Roman"/>
                        <a:ea typeface="Calibri"/>
                        <a:cs typeface="Times New Roman"/>
                      </a:endParaRPr>
                    </a:p>
                  </a:txBody>
                  <a:tcPr marL="49005" marR="49005" marT="0" marB="0"/>
                </a:tc>
              </a:tr>
              <a:tr h="508270">
                <a:tc rowSpan="2">
                  <a:txBody>
                    <a:bodyPr/>
                    <a:lstStyle/>
                    <a:p>
                      <a:pPr marL="0" marR="0" algn="just">
                        <a:lnSpc>
                          <a:spcPct val="115000"/>
                        </a:lnSpc>
                        <a:spcBef>
                          <a:spcPts val="0"/>
                        </a:spcBef>
                        <a:spcAft>
                          <a:spcPts val="0"/>
                        </a:spcAft>
                      </a:pPr>
                      <a:r>
                        <a:rPr lang="fr-FR" sz="1100" b="1" kern="1200" dirty="0" smtClean="0">
                          <a:solidFill>
                            <a:schemeClr val="lt1"/>
                          </a:solidFill>
                          <a:effectLst/>
                          <a:latin typeface="+mn-lt"/>
                          <a:ea typeface="+mn-ea"/>
                          <a:cs typeface="+mn-cs"/>
                        </a:rPr>
                        <a:t>Android application</a:t>
                      </a:r>
                      <a:endParaRPr lang="vi-VN" sz="1100" dirty="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200" dirty="0" smtClean="0">
                          <a:effectLst/>
                        </a:rPr>
                        <a:t>View</a:t>
                      </a:r>
                      <a:r>
                        <a:rPr lang="en-US" sz="1200" baseline="0" dirty="0" smtClean="0">
                          <a:effectLst/>
                        </a:rPr>
                        <a:t> </a:t>
                      </a:r>
                      <a:endParaRPr lang="vi-VN" sz="1200" dirty="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100" dirty="0">
                          <a:effectLst/>
                        </a:rPr>
                        <a:t>View </a:t>
                      </a:r>
                      <a:r>
                        <a:rPr lang="fr-FR" sz="1100" kern="1200" dirty="0" err="1" smtClean="0">
                          <a:solidFill>
                            <a:schemeClr val="dk1"/>
                          </a:solidFill>
                          <a:effectLst/>
                          <a:latin typeface="+mn-lt"/>
                          <a:ea typeface="+mn-ea"/>
                          <a:cs typeface="+mn-cs"/>
                        </a:rPr>
                        <a:t>creatures</a:t>
                      </a:r>
                      <a:r>
                        <a:rPr lang="fr-FR" sz="1100" kern="1200" dirty="0" smtClean="0">
                          <a:solidFill>
                            <a:schemeClr val="dk1"/>
                          </a:solidFill>
                          <a:effectLst/>
                          <a:latin typeface="+mn-lt"/>
                          <a:ea typeface="+mn-ea"/>
                          <a:cs typeface="+mn-cs"/>
                        </a:rPr>
                        <a:t> information, news, discussion and national </a:t>
                      </a:r>
                      <a:r>
                        <a:rPr lang="fr-FR" sz="1100" kern="1200" dirty="0" err="1" smtClean="0">
                          <a:solidFill>
                            <a:schemeClr val="dk1"/>
                          </a:solidFill>
                          <a:effectLst/>
                          <a:latin typeface="+mn-lt"/>
                          <a:ea typeface="+mn-ea"/>
                          <a:cs typeface="+mn-cs"/>
                        </a:rPr>
                        <a:t>parks</a:t>
                      </a:r>
                      <a:endParaRPr lang="vi-VN" sz="1100" dirty="0">
                        <a:effectLst/>
                        <a:latin typeface="Times New Roman"/>
                        <a:ea typeface="Calibri"/>
                        <a:cs typeface="Times New Roman"/>
                      </a:endParaRPr>
                    </a:p>
                  </a:txBody>
                  <a:tcPr marL="49005" marR="49005" marT="0" marB="0"/>
                </a:tc>
              </a:tr>
              <a:tr h="508270">
                <a:tc vMerge="1">
                  <a:txBody>
                    <a:bodyPr/>
                    <a:lstStyle/>
                    <a:p>
                      <a:endParaRPr lang="vi-VN"/>
                    </a:p>
                  </a:txBody>
                  <a:tcPr/>
                </a:tc>
                <a:tc>
                  <a:txBody>
                    <a:bodyPr/>
                    <a:lstStyle/>
                    <a:p>
                      <a:pPr marL="0" marR="0" algn="just">
                        <a:lnSpc>
                          <a:spcPct val="115000"/>
                        </a:lnSpc>
                        <a:spcBef>
                          <a:spcPts val="0"/>
                        </a:spcBef>
                        <a:spcAft>
                          <a:spcPts val="0"/>
                        </a:spcAft>
                      </a:pPr>
                      <a:r>
                        <a:rPr lang="en-US" sz="1200" dirty="0" smtClean="0">
                          <a:effectLst/>
                        </a:rPr>
                        <a:t>Search</a:t>
                      </a:r>
                      <a:endParaRPr lang="vi-VN" sz="1200" dirty="0">
                        <a:effectLst/>
                        <a:latin typeface="Times New Roman"/>
                        <a:ea typeface="Calibri"/>
                        <a:cs typeface="Times New Roman"/>
                      </a:endParaRPr>
                    </a:p>
                  </a:txBody>
                  <a:tcPr marL="49005" marR="49005" marT="0" marB="0"/>
                </a:tc>
                <a:tc>
                  <a:txBody>
                    <a:bodyPr/>
                    <a:lstStyle/>
                    <a:p>
                      <a:pPr marL="0" marR="0" algn="just">
                        <a:lnSpc>
                          <a:spcPct val="115000"/>
                        </a:lnSpc>
                        <a:spcBef>
                          <a:spcPts val="0"/>
                        </a:spcBef>
                        <a:spcAft>
                          <a:spcPts val="0"/>
                        </a:spcAft>
                      </a:pPr>
                      <a:r>
                        <a:rPr lang="en-US" sz="1100" dirty="0" smtClean="0">
                          <a:effectLst/>
                        </a:rPr>
                        <a:t>Search </a:t>
                      </a:r>
                      <a:r>
                        <a:rPr lang="fr-FR" sz="1100" kern="1200" dirty="0" err="1" smtClean="0">
                          <a:solidFill>
                            <a:schemeClr val="dk1"/>
                          </a:solidFill>
                          <a:effectLst/>
                          <a:latin typeface="+mn-lt"/>
                          <a:ea typeface="+mn-ea"/>
                          <a:cs typeface="+mn-cs"/>
                        </a:rPr>
                        <a:t>creatures</a:t>
                      </a:r>
                      <a:r>
                        <a:rPr lang="fr-FR" sz="1100" kern="1200" dirty="0" smtClean="0">
                          <a:solidFill>
                            <a:schemeClr val="dk1"/>
                          </a:solidFill>
                          <a:effectLst/>
                          <a:latin typeface="+mn-lt"/>
                          <a:ea typeface="+mn-ea"/>
                          <a:cs typeface="+mn-cs"/>
                        </a:rPr>
                        <a:t> information, news and national </a:t>
                      </a:r>
                      <a:r>
                        <a:rPr lang="fr-FR" sz="1100" kern="1200" dirty="0" err="1" smtClean="0">
                          <a:solidFill>
                            <a:schemeClr val="dk1"/>
                          </a:solidFill>
                          <a:effectLst/>
                          <a:latin typeface="+mn-lt"/>
                          <a:ea typeface="+mn-ea"/>
                          <a:cs typeface="+mn-cs"/>
                        </a:rPr>
                        <a:t>parks</a:t>
                      </a:r>
                      <a:endParaRPr lang="vi-VN" sz="1100" dirty="0">
                        <a:effectLst/>
                        <a:latin typeface="Times New Roman"/>
                        <a:ea typeface="Calibri"/>
                        <a:cs typeface="Times New Roman"/>
                      </a:endParaRPr>
                    </a:p>
                  </a:txBody>
                  <a:tcPr marL="49005" marR="49005" marT="0" marB="0"/>
                </a:tc>
              </a:tr>
            </a:tbl>
          </a:graphicData>
        </a:graphic>
      </p:graphicFrame>
    </p:spTree>
    <p:extLst>
      <p:ext uri="{BB962C8B-B14F-4D97-AF65-F5344CB8AC3E}">
        <p14:creationId xmlns:p14="http://schemas.microsoft.com/office/powerpoint/2010/main" val="3627080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Development enviroment</a:t>
            </a:r>
            <a:endParaRPr lang="vi-VN"/>
          </a:p>
        </p:txBody>
      </p:sp>
      <p:sp>
        <p:nvSpPr>
          <p:cNvPr id="3" name="Content Placeholder 2"/>
          <p:cNvSpPr>
            <a:spLocks noGrp="1"/>
          </p:cNvSpPr>
          <p:nvPr>
            <p:ph idx="1"/>
          </p:nvPr>
        </p:nvSpPr>
        <p:spPr/>
        <p:txBody>
          <a:bodyPr/>
          <a:lstStyle/>
          <a:p>
            <a:pPr marL="0" indent="0">
              <a:buNone/>
            </a:pPr>
            <a:endParaRPr lang="vi-VN"/>
          </a:p>
        </p:txBody>
      </p:sp>
      <p:pic>
        <p:nvPicPr>
          <p:cNvPr id="39938" name="Picture 2" descr="http://www.technohungama.com/wp-content/uploads/2012/07/windows-7-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1455273" cy="1447143"/>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221" y="1885621"/>
            <a:ext cx="25622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890" y="1573028"/>
            <a:ext cx="22764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886200"/>
            <a:ext cx="1766116" cy="179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8573" y="4155229"/>
            <a:ext cx="1691554" cy="165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021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24200"/>
            <a:ext cx="2682732" cy="268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smtClean="0"/>
              <a:t>Development Technologies</a:t>
            </a:r>
            <a:endParaRPr lang="vi-VN" sz="3600"/>
          </a:p>
        </p:txBody>
      </p:sp>
      <p:pic>
        <p:nvPicPr>
          <p:cNvPr id="40963"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68483" y="1346920"/>
            <a:ext cx="2719052" cy="135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9830" y="1346920"/>
            <a:ext cx="175577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4763" y="1475509"/>
            <a:ext cx="1401763"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009" y="33528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2532" y="3513066"/>
            <a:ext cx="254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395302"/>
            <a:ext cx="22098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785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model</a:t>
            </a:r>
            <a:endParaRPr lang="en-US" dirty="0"/>
          </a:p>
        </p:txBody>
      </p:sp>
      <p:sp>
        <p:nvSpPr>
          <p:cNvPr id="12" name="Content Placeholder 11"/>
          <p:cNvSpPr>
            <a:spLocks noGrp="1"/>
          </p:cNvSpPr>
          <p:nvPr>
            <p:ph sz="half" idx="2"/>
          </p:nvPr>
        </p:nvSpPr>
        <p:spPr>
          <a:xfrm>
            <a:off x="1524000" y="4840733"/>
            <a:ext cx="5715000" cy="4733925"/>
          </a:xfrm>
        </p:spPr>
        <p:txBody>
          <a:bodyPr/>
          <a:lstStyle/>
          <a:p>
            <a:r>
              <a:rPr lang="en-US" dirty="0" smtClean="0"/>
              <a:t>Iterative development model</a:t>
            </a:r>
          </a:p>
          <a:p>
            <a:endParaRPr lang="en-US" dirty="0"/>
          </a:p>
        </p:txBody>
      </p:sp>
      <p:pic>
        <p:nvPicPr>
          <p:cNvPr id="13" name="Picture 2" descr="C:\Users\TOANDX01143\Desktop\iterative-and-incremental-model.png"/>
          <p:cNvPicPr>
            <a:picLocks noGrp="1" noChangeAspect="1" noChangeArrowheads="1"/>
          </p:cNvPicPr>
          <p:nvPr>
            <p:ph sz="half" idx="1"/>
          </p:nvPr>
        </p:nvPicPr>
        <p:blipFill>
          <a:blip r:embed="rId3"/>
          <a:srcRect/>
          <a:stretch>
            <a:fillRect/>
          </a:stretch>
        </p:blipFill>
        <p:spPr bwMode="auto">
          <a:xfrm>
            <a:off x="1524000" y="1600200"/>
            <a:ext cx="5562600" cy="2746821"/>
          </a:xfrm>
          <a:prstGeom prst="rect">
            <a:avLst/>
          </a:prstGeom>
          <a:noFill/>
          <a:ln w="9525">
            <a:noFill/>
            <a:miter lim="800000"/>
            <a:headEnd/>
            <a:tailEnd/>
          </a:ln>
        </p:spPr>
      </p:pic>
    </p:spTree>
    <p:extLst>
      <p:ext uri="{BB962C8B-B14F-4D97-AF65-F5344CB8AC3E}">
        <p14:creationId xmlns:p14="http://schemas.microsoft.com/office/powerpoint/2010/main" val="232798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planning</a:t>
            </a:r>
            <a:endParaRPr lang="en-US" dirty="0"/>
          </a:p>
        </p:txBody>
      </p:sp>
      <p:sp>
        <p:nvSpPr>
          <p:cNvPr id="5" name="Content Placeholder 4"/>
          <p:cNvSpPr>
            <a:spLocks noGrp="1"/>
          </p:cNvSpPr>
          <p:nvPr>
            <p:ph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457200" y="1438275"/>
            <a:ext cx="8157508" cy="3819525"/>
          </a:xfrm>
          <a:prstGeom prst="rect">
            <a:avLst/>
          </a:prstGeom>
        </p:spPr>
      </p:pic>
    </p:spTree>
    <p:extLst>
      <p:ext uri="{BB962C8B-B14F-4D97-AF65-F5344CB8AC3E}">
        <p14:creationId xmlns:p14="http://schemas.microsoft.com/office/powerpoint/2010/main" val="21978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management</a:t>
            </a:r>
            <a:endParaRPr lang="en-US" dirty="0"/>
          </a:p>
        </p:txBody>
      </p:sp>
      <p:sp>
        <p:nvSpPr>
          <p:cNvPr id="3" name="Content Placeholder 2"/>
          <p:cNvSpPr>
            <a:spLocks noGrp="1"/>
          </p:cNvSpPr>
          <p:nvPr>
            <p:ph idx="1"/>
          </p:nvPr>
        </p:nvSpPr>
        <p:spPr/>
        <p:txBody>
          <a:bodyPr/>
          <a:lstStyle/>
          <a:p>
            <a:pPr>
              <a:lnSpc>
                <a:spcPct val="150000"/>
              </a:lnSpc>
            </a:pPr>
            <a:r>
              <a:rPr lang="en-US" dirty="0">
                <a:cs typeface="Arial" charset="0"/>
              </a:rPr>
              <a:t>Work </a:t>
            </a:r>
            <a:r>
              <a:rPr lang="en-US" dirty="0" smtClean="0">
                <a:cs typeface="Arial" charset="0"/>
              </a:rPr>
              <a:t>8 hours per day </a:t>
            </a:r>
            <a:r>
              <a:rPr lang="en-US" dirty="0">
                <a:cs typeface="Arial" charset="0"/>
              </a:rPr>
              <a:t>and </a:t>
            </a:r>
            <a:r>
              <a:rPr lang="en-US" dirty="0" smtClean="0">
                <a:cs typeface="Arial" charset="0"/>
              </a:rPr>
              <a:t>5 days per week.</a:t>
            </a:r>
            <a:endParaRPr lang="en-US" dirty="0"/>
          </a:p>
          <a:p>
            <a:r>
              <a:rPr lang="en-US" dirty="0"/>
              <a:t>Meeting</a:t>
            </a:r>
            <a:r>
              <a:rPr lang="en-US" dirty="0" smtClean="0"/>
              <a:t>: Every Tuesday, from </a:t>
            </a:r>
            <a:r>
              <a:rPr lang="en-US" dirty="0"/>
              <a:t>18:00 </a:t>
            </a:r>
            <a:r>
              <a:rPr lang="en-US" dirty="0" smtClean="0"/>
              <a:t>to 19:00.</a:t>
            </a:r>
          </a:p>
          <a:p>
            <a:r>
              <a:rPr lang="en-US" dirty="0" smtClean="0"/>
              <a:t>Meeting place: FPT University.</a:t>
            </a:r>
          </a:p>
          <a:p>
            <a:r>
              <a:rPr lang="en-US" dirty="0" smtClean="0"/>
              <a:t>Team management tool: </a:t>
            </a:r>
            <a:endParaRPr lang="en-US" dirty="0"/>
          </a:p>
        </p:txBody>
      </p:sp>
      <p:pic>
        <p:nvPicPr>
          <p:cNvPr id="5" name="Picture 5" descr="C:\Users\TungTS01302\Desktop\learn-thai-online-skype.jpg"/>
          <p:cNvPicPr>
            <a:picLocks noChangeAspect="1" noChangeArrowheads="1"/>
          </p:cNvPicPr>
          <p:nvPr/>
        </p:nvPicPr>
        <p:blipFill>
          <a:blip r:embed="rId2" cstate="print"/>
          <a:srcRect/>
          <a:stretch>
            <a:fillRect/>
          </a:stretch>
        </p:blipFill>
        <p:spPr bwMode="auto">
          <a:xfrm>
            <a:off x="5524500" y="4572000"/>
            <a:ext cx="1143000" cy="1143000"/>
          </a:xfrm>
          <a:prstGeom prst="rect">
            <a:avLst/>
          </a:prstGeom>
          <a:noFill/>
          <a:ln w="9525">
            <a:noFill/>
            <a:miter lim="800000"/>
            <a:headEnd/>
            <a:tailEnd/>
          </a:ln>
        </p:spPr>
      </p:pic>
      <p:pic>
        <p:nvPicPr>
          <p:cNvPr id="38914" name="Picture 2" descr="http://www.quantrimang.com.vn/photos/image/012013/18/facebook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572000"/>
            <a:ext cx="107632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62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3413085"/>
              </p:ext>
            </p:extLst>
          </p:nvPr>
        </p:nvGraphicFramePr>
        <p:xfrm>
          <a:off x="152400" y="1219200"/>
          <a:ext cx="8382000" cy="5094943"/>
        </p:xfrm>
        <a:graphic>
          <a:graphicData uri="http://schemas.openxmlformats.org/drawingml/2006/table">
            <a:tbl>
              <a:tblPr>
                <a:tableStyleId>{BC89EF96-8CEA-46FF-86C4-4CE0E7609802}</a:tableStyleId>
              </a:tblPr>
              <a:tblGrid>
                <a:gridCol w="1507638"/>
                <a:gridCol w="3978762"/>
                <a:gridCol w="2895600"/>
              </a:tblGrid>
              <a:tr h="252930">
                <a:tc>
                  <a:txBody>
                    <a:bodyPr/>
                    <a:lstStyle/>
                    <a:p>
                      <a:pPr marL="0" marR="0" algn="ctr">
                        <a:lnSpc>
                          <a:spcPct val="150000"/>
                        </a:lnSpc>
                        <a:spcBef>
                          <a:spcPts val="0"/>
                        </a:spcBef>
                        <a:spcAft>
                          <a:spcPts val="0"/>
                        </a:spcAft>
                      </a:pPr>
                      <a:r>
                        <a:rPr lang="en-US" sz="1600" dirty="0">
                          <a:solidFill>
                            <a:schemeClr val="tx2"/>
                          </a:solidFill>
                        </a:rPr>
                        <a:t>Risk </a:t>
                      </a:r>
                      <a:r>
                        <a:rPr lang="en-US" sz="1600" dirty="0" smtClean="0">
                          <a:solidFill>
                            <a:schemeClr val="tx2"/>
                          </a:solidFill>
                        </a:rPr>
                        <a:t>type</a:t>
                      </a:r>
                      <a:endParaRPr lang="en-US" sz="1600" dirty="0">
                        <a:solidFill>
                          <a:schemeClr val="tx2"/>
                        </a:solidFill>
                        <a:latin typeface="Arial"/>
                        <a:ea typeface="Times New Roman"/>
                        <a:cs typeface="Times New Roman"/>
                      </a:endParaRPr>
                    </a:p>
                  </a:txBody>
                  <a:tcPr marL="54236" marR="54236" marT="0" marB="0" anchor="ctr"/>
                </a:tc>
                <a:tc>
                  <a:txBody>
                    <a:bodyPr/>
                    <a:lstStyle/>
                    <a:p>
                      <a:pPr marL="0" marR="0" algn="ctr">
                        <a:lnSpc>
                          <a:spcPct val="115000"/>
                        </a:lnSpc>
                        <a:spcBef>
                          <a:spcPts val="0"/>
                        </a:spcBef>
                        <a:spcAft>
                          <a:spcPts val="0"/>
                        </a:spcAft>
                      </a:pPr>
                      <a:r>
                        <a:rPr lang="en-US" sz="1600" dirty="0">
                          <a:solidFill>
                            <a:schemeClr val="tx2"/>
                          </a:solidFill>
                        </a:rPr>
                        <a:t>Risk </a:t>
                      </a:r>
                      <a:r>
                        <a:rPr lang="en-US" sz="1600" dirty="0" smtClean="0">
                          <a:solidFill>
                            <a:schemeClr val="tx2"/>
                          </a:solidFill>
                        </a:rPr>
                        <a:t>description</a:t>
                      </a:r>
                      <a:endParaRPr lang="en-US" sz="1600" dirty="0">
                        <a:solidFill>
                          <a:schemeClr val="tx2"/>
                        </a:solidFill>
                        <a:latin typeface="Arial"/>
                        <a:ea typeface="Times New Roman"/>
                        <a:cs typeface="Times New Roman"/>
                      </a:endParaRPr>
                    </a:p>
                  </a:txBody>
                  <a:tcPr marL="54236" marR="54236" marT="0" marB="0" anchor="ctr"/>
                </a:tc>
                <a:tc>
                  <a:txBody>
                    <a:bodyPr/>
                    <a:lstStyle/>
                    <a:p>
                      <a:pPr marL="0" marR="0" algn="ctr">
                        <a:lnSpc>
                          <a:spcPct val="115000"/>
                        </a:lnSpc>
                        <a:spcBef>
                          <a:spcPts val="0"/>
                        </a:spcBef>
                        <a:spcAft>
                          <a:spcPts val="0"/>
                        </a:spcAft>
                      </a:pPr>
                      <a:r>
                        <a:rPr lang="en-US" sz="1600" dirty="0" smtClean="0">
                          <a:solidFill>
                            <a:schemeClr val="tx2"/>
                          </a:solidFill>
                        </a:rPr>
                        <a:t>Resolution</a:t>
                      </a:r>
                      <a:endParaRPr lang="en-US" sz="1600" dirty="0">
                        <a:solidFill>
                          <a:schemeClr val="tx2"/>
                        </a:solidFill>
                        <a:latin typeface="Arial"/>
                        <a:ea typeface="Times New Roman"/>
                        <a:cs typeface="Times New Roman"/>
                      </a:endParaRPr>
                    </a:p>
                  </a:txBody>
                  <a:tcPr marL="54236" marR="54236" marT="0" marB="0" anchor="ctr"/>
                </a:tc>
              </a:tr>
              <a:tr h="1028901">
                <a:tc>
                  <a:txBody>
                    <a:bodyPr/>
                    <a:lstStyle/>
                    <a:p>
                      <a:pPr marL="0" marR="0" algn="ctr">
                        <a:lnSpc>
                          <a:spcPct val="100000"/>
                        </a:lnSpc>
                        <a:spcBef>
                          <a:spcPts val="0"/>
                        </a:spcBef>
                        <a:spcAft>
                          <a:spcPts val="1000"/>
                        </a:spcAft>
                      </a:pPr>
                      <a:r>
                        <a:rPr lang="en-US" sz="1600" dirty="0" smtClean="0">
                          <a:solidFill>
                            <a:schemeClr val="tx2"/>
                          </a:solidFill>
                        </a:rPr>
                        <a:t>People</a:t>
                      </a:r>
                      <a:endParaRPr lang="en-US" sz="1600" dirty="0">
                        <a:solidFill>
                          <a:schemeClr val="tx2"/>
                        </a:solidFill>
                        <a:latin typeface="+mn-lt"/>
                        <a:ea typeface="Times New Roman"/>
                        <a:cs typeface="Times New Roman"/>
                      </a:endParaRPr>
                    </a:p>
                  </a:txBody>
                  <a:tcPr marL="54236" marR="54236" marT="0" marB="0"/>
                </a:tc>
                <a:tc>
                  <a:txBody>
                    <a:bodyPr/>
                    <a:lstStyle/>
                    <a:p>
                      <a:pPr marL="0" marR="0" algn="l">
                        <a:lnSpc>
                          <a:spcPct val="100000"/>
                        </a:lnSpc>
                        <a:spcBef>
                          <a:spcPts val="0"/>
                        </a:spcBef>
                        <a:spcAft>
                          <a:spcPts val="1000"/>
                        </a:spcAft>
                      </a:pPr>
                      <a:r>
                        <a:rPr lang="en-US" sz="1600" dirty="0" smtClean="0">
                          <a:solidFill>
                            <a:schemeClr val="tx2"/>
                          </a:solidFill>
                          <a:latin typeface="Arial"/>
                          <a:ea typeface="Times New Roman"/>
                          <a:cs typeface="Times New Roman"/>
                        </a:rPr>
                        <a:t>-</a:t>
                      </a:r>
                      <a:r>
                        <a:rPr lang="en-US" sz="1800" kern="1200" dirty="0" smtClean="0">
                          <a:solidFill>
                            <a:schemeClr val="tx2"/>
                          </a:solidFill>
                          <a:effectLst/>
                          <a:latin typeface="+mn-lt"/>
                          <a:ea typeface="+mn-ea"/>
                          <a:cs typeface="+mn-cs"/>
                        </a:rPr>
                        <a:t>Team members get personal matters to attend</a:t>
                      </a:r>
                    </a:p>
                    <a:p>
                      <a:pPr marL="0" marR="0" algn="l">
                        <a:lnSpc>
                          <a:spcPct val="100000"/>
                        </a:lnSpc>
                        <a:spcBef>
                          <a:spcPts val="0"/>
                        </a:spcBef>
                        <a:spcAft>
                          <a:spcPts val="1000"/>
                        </a:spcAft>
                      </a:pPr>
                      <a:r>
                        <a:rPr lang="en-US" sz="1800" kern="1200" dirty="0" smtClean="0">
                          <a:solidFill>
                            <a:schemeClr val="tx2"/>
                          </a:solidFill>
                          <a:effectLst/>
                          <a:latin typeface="+mn-lt"/>
                          <a:ea typeface="+mn-ea"/>
                          <a:cs typeface="+mn-cs"/>
                        </a:rPr>
                        <a:t>-Conflict between members</a:t>
                      </a:r>
                    </a:p>
                  </a:txBody>
                  <a:tcPr marL="54236" marR="54236" marT="0" marB="0"/>
                </a:tc>
                <a:tc>
                  <a:txBody>
                    <a:bodyPr/>
                    <a:lstStyle/>
                    <a:p>
                      <a:pPr marL="0" marR="0" algn="just">
                        <a:lnSpc>
                          <a:spcPct val="100000"/>
                        </a:lnSpc>
                        <a:spcBef>
                          <a:spcPts val="0"/>
                        </a:spcBef>
                        <a:spcAft>
                          <a:spcPts val="0"/>
                        </a:spcAft>
                      </a:pPr>
                      <a:r>
                        <a:rPr lang="en-US" sz="1800" kern="1200" dirty="0" smtClean="0">
                          <a:solidFill>
                            <a:schemeClr val="tx2"/>
                          </a:solidFill>
                          <a:effectLst/>
                          <a:latin typeface="+mn-lt"/>
                          <a:ea typeface="+mn-ea"/>
                          <a:cs typeface="+mn-cs"/>
                        </a:rPr>
                        <a:t>-Have each member to know what others are doing so they can support if required </a:t>
                      </a:r>
                    </a:p>
                    <a:p>
                      <a:pPr lvl="0"/>
                      <a:r>
                        <a:rPr lang="en-US" sz="1800" kern="1200" dirty="0" smtClean="0">
                          <a:solidFill>
                            <a:schemeClr val="tx2"/>
                          </a:solidFill>
                          <a:effectLst/>
                          <a:latin typeface="+mn-lt"/>
                          <a:ea typeface="+mn-ea"/>
                          <a:cs typeface="+mn-cs"/>
                        </a:rPr>
                        <a:t>-Setup open mined environments</a:t>
                      </a:r>
                    </a:p>
                    <a:p>
                      <a:pPr marL="0" marR="0" algn="just">
                        <a:lnSpc>
                          <a:spcPct val="100000"/>
                        </a:lnSpc>
                        <a:spcBef>
                          <a:spcPts val="0"/>
                        </a:spcBef>
                        <a:spcAft>
                          <a:spcPts val="0"/>
                        </a:spcAft>
                      </a:pPr>
                      <a:endParaRPr lang="en-US" sz="1600" dirty="0">
                        <a:solidFill>
                          <a:schemeClr val="tx2"/>
                        </a:solidFill>
                        <a:latin typeface="Arial"/>
                        <a:ea typeface="Times New Roman"/>
                        <a:cs typeface="Times New Roman"/>
                      </a:endParaRPr>
                    </a:p>
                  </a:txBody>
                  <a:tcPr marL="54236" marR="54236" marT="0" marB="0"/>
                </a:tc>
              </a:tr>
              <a:tr h="642942">
                <a:tc>
                  <a:txBody>
                    <a:bodyPr/>
                    <a:lstStyle/>
                    <a:p>
                      <a:pPr marL="0" marR="0" algn="ctr">
                        <a:lnSpc>
                          <a:spcPct val="100000"/>
                        </a:lnSpc>
                        <a:spcBef>
                          <a:spcPts val="0"/>
                        </a:spcBef>
                        <a:spcAft>
                          <a:spcPts val="1000"/>
                        </a:spcAft>
                      </a:pPr>
                      <a:r>
                        <a:rPr lang="en-US" sz="1600" dirty="0" smtClean="0">
                          <a:solidFill>
                            <a:schemeClr val="tx2"/>
                          </a:solidFill>
                        </a:rPr>
                        <a:t>Technical</a:t>
                      </a:r>
                      <a:endParaRPr lang="en-US" sz="1600" dirty="0">
                        <a:solidFill>
                          <a:schemeClr val="tx2"/>
                        </a:solidFill>
                        <a:latin typeface="+mn-lt"/>
                        <a:ea typeface="Times New Roman"/>
                        <a:cs typeface="Times New Roman"/>
                      </a:endParaRPr>
                    </a:p>
                  </a:txBody>
                  <a:tcPr marL="54236" marR="54236" marT="0" marB="0"/>
                </a:tc>
                <a:tc>
                  <a:txBody>
                    <a:bodyPr/>
                    <a:lstStyle/>
                    <a:p>
                      <a:pPr marL="0" marR="0" algn="l">
                        <a:lnSpc>
                          <a:spcPct val="100000"/>
                        </a:lnSpc>
                        <a:spcBef>
                          <a:spcPts val="0"/>
                        </a:spcBef>
                        <a:spcAft>
                          <a:spcPts val="1000"/>
                        </a:spcAft>
                      </a:pPr>
                      <a:r>
                        <a:rPr lang="en-US" sz="1800" kern="1200" dirty="0" smtClean="0">
                          <a:solidFill>
                            <a:schemeClr val="tx2"/>
                          </a:solidFill>
                          <a:effectLst/>
                          <a:latin typeface="+mn-lt"/>
                          <a:ea typeface="+mn-ea"/>
                          <a:cs typeface="+mn-cs"/>
                        </a:rPr>
                        <a:t>-Google Map technology will release a new version </a:t>
                      </a:r>
                    </a:p>
                    <a:p>
                      <a:pPr marL="0" marR="0" algn="l">
                        <a:lnSpc>
                          <a:spcPct val="100000"/>
                        </a:lnSpc>
                        <a:spcBef>
                          <a:spcPts val="0"/>
                        </a:spcBef>
                        <a:spcAft>
                          <a:spcPts val="1000"/>
                        </a:spcAft>
                      </a:pPr>
                      <a:r>
                        <a:rPr lang="en-US" sz="1800" kern="1200" dirty="0" smtClean="0">
                          <a:solidFill>
                            <a:schemeClr val="tx2"/>
                          </a:solidFill>
                          <a:effectLst/>
                          <a:latin typeface="+mn-lt"/>
                          <a:ea typeface="+mn-ea"/>
                          <a:cs typeface="+mn-cs"/>
                        </a:rPr>
                        <a:t>-Due to client request, all databases must remain unchanged. </a:t>
                      </a:r>
                      <a:endParaRPr lang="en-US" sz="1600" dirty="0">
                        <a:solidFill>
                          <a:schemeClr val="tx2"/>
                        </a:solidFill>
                        <a:latin typeface="Arial"/>
                        <a:ea typeface="Times New Roman"/>
                        <a:cs typeface="Times New Roman"/>
                      </a:endParaRPr>
                    </a:p>
                  </a:txBody>
                  <a:tcPr marL="54236" marR="5423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2"/>
                          </a:solidFill>
                          <a:effectLst/>
                          <a:latin typeface="+mn-lt"/>
                          <a:ea typeface="+mn-ea"/>
                          <a:cs typeface="+mn-cs"/>
                        </a:rPr>
                        <a:t>-Follow its implementation closely to get newest update and information</a:t>
                      </a:r>
                    </a:p>
                    <a:p>
                      <a:pPr lvl="0"/>
                      <a:r>
                        <a:rPr lang="en-US" sz="1800" kern="1200" dirty="0" smtClean="0">
                          <a:solidFill>
                            <a:schemeClr val="tx2"/>
                          </a:solidFill>
                          <a:effectLst/>
                          <a:latin typeface="+mn-lt"/>
                          <a:ea typeface="+mn-ea"/>
                          <a:cs typeface="+mn-cs"/>
                        </a:rPr>
                        <a:t>-Try to create work-around</a:t>
                      </a:r>
                      <a:endParaRPr lang="en-US" sz="1800" kern="1200" dirty="0">
                        <a:solidFill>
                          <a:schemeClr val="tx2"/>
                        </a:solidFill>
                        <a:effectLst/>
                        <a:latin typeface="+mn-lt"/>
                        <a:ea typeface="+mn-ea"/>
                        <a:cs typeface="+mn-cs"/>
                      </a:endParaRPr>
                    </a:p>
                  </a:txBody>
                  <a:tcPr marL="54236" marR="54236" marT="0" marB="0"/>
                </a:tc>
              </a:tr>
              <a:tr h="1172587">
                <a:tc>
                  <a:txBody>
                    <a:bodyPr/>
                    <a:lstStyle/>
                    <a:p>
                      <a:pPr marL="0" marR="0" algn="ctr">
                        <a:lnSpc>
                          <a:spcPct val="100000"/>
                        </a:lnSpc>
                        <a:spcBef>
                          <a:spcPts val="0"/>
                        </a:spcBef>
                        <a:spcAft>
                          <a:spcPts val="1000"/>
                        </a:spcAft>
                      </a:pPr>
                      <a:r>
                        <a:rPr lang="en-US" sz="1600" dirty="0" smtClean="0">
                          <a:solidFill>
                            <a:schemeClr val="tx2"/>
                          </a:solidFill>
                        </a:rPr>
                        <a:t>Business</a:t>
                      </a:r>
                      <a:endParaRPr lang="en-US" sz="1600" dirty="0">
                        <a:solidFill>
                          <a:schemeClr val="tx2"/>
                        </a:solidFill>
                        <a:latin typeface="Arial"/>
                        <a:ea typeface="Times New Roman"/>
                        <a:cs typeface="Times New Roman"/>
                      </a:endParaRPr>
                    </a:p>
                  </a:txBody>
                  <a:tcPr marL="54236" marR="54236" marT="0" marB="0"/>
                </a:tc>
                <a:tc>
                  <a:txBody>
                    <a:bodyPr/>
                    <a:lstStyle/>
                    <a:p>
                      <a:pPr marL="0" marR="0" algn="l">
                        <a:lnSpc>
                          <a:spcPct val="100000"/>
                        </a:lnSpc>
                        <a:spcBef>
                          <a:spcPts val="0"/>
                        </a:spcBef>
                        <a:spcAft>
                          <a:spcPts val="1000"/>
                        </a:spcAft>
                      </a:pPr>
                      <a:r>
                        <a:rPr lang="en-US" sz="1600" dirty="0" smtClean="0">
                          <a:solidFill>
                            <a:schemeClr val="tx2"/>
                          </a:solidFill>
                        </a:rPr>
                        <a:t>-</a:t>
                      </a:r>
                      <a:r>
                        <a:rPr lang="en-US" sz="1800" kern="1200" dirty="0" smtClean="0">
                          <a:solidFill>
                            <a:schemeClr val="tx2"/>
                          </a:solidFill>
                          <a:effectLst/>
                          <a:latin typeface="+mn-lt"/>
                          <a:ea typeface="+mn-ea"/>
                          <a:cs typeface="+mn-cs"/>
                        </a:rPr>
                        <a:t>Clients are unfamiliar with our working process</a:t>
                      </a:r>
                    </a:p>
                    <a:p>
                      <a:pPr marL="0" marR="0" algn="l">
                        <a:lnSpc>
                          <a:spcPct val="100000"/>
                        </a:lnSpc>
                        <a:spcBef>
                          <a:spcPts val="0"/>
                        </a:spcBef>
                        <a:spcAft>
                          <a:spcPts val="1000"/>
                        </a:spcAft>
                      </a:pPr>
                      <a:r>
                        <a:rPr lang="en-US" sz="1800" kern="1200" dirty="0" smtClean="0">
                          <a:solidFill>
                            <a:schemeClr val="tx2"/>
                          </a:solidFill>
                          <a:effectLst/>
                          <a:latin typeface="+mn-lt"/>
                          <a:ea typeface="+mn-ea"/>
                          <a:cs typeface="+mn-cs"/>
                        </a:rPr>
                        <a:t>-The study of creatures in Vietnam is complex</a:t>
                      </a:r>
                      <a:endParaRPr lang="en-US" sz="1600" dirty="0">
                        <a:solidFill>
                          <a:schemeClr val="tx2"/>
                        </a:solidFill>
                        <a:latin typeface="Arial"/>
                        <a:ea typeface="Times New Roman"/>
                        <a:cs typeface="Times New Roman"/>
                      </a:endParaRPr>
                    </a:p>
                  </a:txBody>
                  <a:tcPr marL="54236" marR="54236" marT="0" marB="0"/>
                </a:tc>
                <a:tc>
                  <a:txBody>
                    <a:bodyPr/>
                    <a:lstStyle/>
                    <a:p>
                      <a:pPr lvl="0"/>
                      <a:r>
                        <a:rPr lang="en-US" sz="1600" dirty="0" smtClean="0">
                          <a:solidFill>
                            <a:schemeClr val="tx2"/>
                          </a:solidFill>
                        </a:rPr>
                        <a:t>-G</a:t>
                      </a:r>
                      <a:r>
                        <a:rPr lang="en-US" sz="1800" kern="1200" dirty="0" smtClean="0">
                          <a:solidFill>
                            <a:schemeClr val="tx2"/>
                          </a:solidFill>
                          <a:effectLst/>
                          <a:latin typeface="+mn-lt"/>
                          <a:ea typeface="+mn-ea"/>
                          <a:cs typeface="+mn-cs"/>
                        </a:rPr>
                        <a:t>ive client informative update of the project</a:t>
                      </a:r>
                    </a:p>
                    <a:p>
                      <a:pPr lvl="0"/>
                      <a:r>
                        <a:rPr lang="en-US" sz="1600" dirty="0" smtClean="0">
                          <a:solidFill>
                            <a:schemeClr val="tx2"/>
                          </a:solidFill>
                        </a:rPr>
                        <a:t>-</a:t>
                      </a:r>
                      <a:r>
                        <a:rPr lang="en-US" sz="1800" kern="1200" dirty="0" smtClean="0">
                          <a:solidFill>
                            <a:schemeClr val="tx2"/>
                          </a:solidFill>
                          <a:effectLst/>
                          <a:latin typeface="+mn-lt"/>
                          <a:ea typeface="+mn-ea"/>
                          <a:cs typeface="+mn-cs"/>
                        </a:rPr>
                        <a:t>Work closely with the client to get the logic</a:t>
                      </a:r>
                      <a:endParaRPr lang="en-US" sz="1800" kern="1200" dirty="0">
                        <a:solidFill>
                          <a:schemeClr val="tx2"/>
                        </a:solidFill>
                        <a:effectLst/>
                        <a:latin typeface="+mn-lt"/>
                        <a:ea typeface="+mn-ea"/>
                        <a:cs typeface="+mn-cs"/>
                      </a:endParaRPr>
                    </a:p>
                  </a:txBody>
                  <a:tcPr marL="54236" marR="54236" marT="0" marB="0"/>
                </a:tc>
              </a:tr>
              <a:tr h="390863">
                <a:tc>
                  <a:txBody>
                    <a:bodyPr/>
                    <a:lstStyle/>
                    <a:p>
                      <a:pPr marL="0" marR="0" algn="ctr">
                        <a:lnSpc>
                          <a:spcPct val="100000"/>
                        </a:lnSpc>
                        <a:spcBef>
                          <a:spcPts val="0"/>
                        </a:spcBef>
                        <a:spcAft>
                          <a:spcPts val="1000"/>
                        </a:spcAft>
                      </a:pPr>
                      <a:r>
                        <a:rPr lang="en-US" sz="1600" dirty="0" smtClean="0">
                          <a:solidFill>
                            <a:schemeClr val="tx2"/>
                          </a:solidFill>
                        </a:rPr>
                        <a:t>Process</a:t>
                      </a:r>
                      <a:endParaRPr lang="en-US" sz="1600" dirty="0">
                        <a:solidFill>
                          <a:schemeClr val="tx2"/>
                        </a:solidFill>
                        <a:latin typeface="Arial"/>
                        <a:ea typeface="Times New Roman"/>
                        <a:cs typeface="Times New Roman"/>
                      </a:endParaRPr>
                    </a:p>
                  </a:txBody>
                  <a:tcPr marL="54236" marR="54236" marT="0" marB="0"/>
                </a:tc>
                <a:tc>
                  <a:txBody>
                    <a:bodyPr/>
                    <a:lstStyle/>
                    <a:p>
                      <a:pPr marL="0" marR="0" algn="l">
                        <a:lnSpc>
                          <a:spcPct val="100000"/>
                        </a:lnSpc>
                        <a:spcBef>
                          <a:spcPts val="0"/>
                        </a:spcBef>
                        <a:spcAft>
                          <a:spcPts val="1000"/>
                        </a:spcAft>
                      </a:pPr>
                      <a:r>
                        <a:rPr lang="en-US" sz="1600" dirty="0" smtClean="0">
                          <a:solidFill>
                            <a:schemeClr val="tx2"/>
                          </a:solidFill>
                        </a:rPr>
                        <a:t>-</a:t>
                      </a:r>
                      <a:r>
                        <a:rPr lang="en-US" sz="1800" kern="1200" dirty="0" smtClean="0">
                          <a:solidFill>
                            <a:schemeClr val="tx2"/>
                          </a:solidFill>
                          <a:effectLst/>
                          <a:latin typeface="+mn-lt"/>
                          <a:ea typeface="+mn-ea"/>
                          <a:cs typeface="+mn-cs"/>
                        </a:rPr>
                        <a:t>Wrong estimation about project plan</a:t>
                      </a:r>
                      <a:endParaRPr lang="en-US" sz="1600" dirty="0">
                        <a:solidFill>
                          <a:schemeClr val="tx2"/>
                        </a:solidFill>
                        <a:latin typeface="Arial"/>
                        <a:ea typeface="Times New Roman"/>
                        <a:cs typeface="Times New Roman"/>
                      </a:endParaRPr>
                    </a:p>
                  </a:txBody>
                  <a:tcPr marL="54236" marR="5423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a:t>
                      </a:r>
                      <a:r>
                        <a:rPr lang="en-US" sz="1800" kern="1200" dirty="0" smtClean="0">
                          <a:solidFill>
                            <a:schemeClr val="tx2"/>
                          </a:solidFill>
                          <a:effectLst/>
                          <a:latin typeface="+mn-lt"/>
                          <a:ea typeface="+mn-ea"/>
                          <a:cs typeface="+mn-cs"/>
                        </a:rPr>
                        <a:t>Consult</a:t>
                      </a:r>
                      <a:r>
                        <a:rPr lang="en-US" sz="1800" kern="1200" baseline="0" dirty="0" smtClean="0">
                          <a:solidFill>
                            <a:schemeClr val="tx2"/>
                          </a:solidFill>
                          <a:effectLst/>
                          <a:latin typeface="+mn-lt"/>
                          <a:ea typeface="+mn-ea"/>
                          <a:cs typeface="+mn-cs"/>
                        </a:rPr>
                        <a:t> </a:t>
                      </a:r>
                      <a:r>
                        <a:rPr lang="en-US" sz="1800" kern="1200" dirty="0" smtClean="0">
                          <a:solidFill>
                            <a:schemeClr val="tx2"/>
                          </a:solidFill>
                          <a:effectLst/>
                          <a:latin typeface="+mn-lt"/>
                          <a:ea typeface="+mn-ea"/>
                          <a:cs typeface="+mn-cs"/>
                        </a:rPr>
                        <a:t>with instructor</a:t>
                      </a:r>
                      <a:endParaRPr lang="en-US" sz="1600" dirty="0">
                        <a:solidFill>
                          <a:schemeClr val="tx2"/>
                        </a:solidFill>
                        <a:latin typeface="Arial"/>
                        <a:ea typeface="Times New Roman"/>
                        <a:cs typeface="Times New Roman"/>
                      </a:endParaRPr>
                    </a:p>
                  </a:txBody>
                  <a:tcPr marL="54236" marR="54236" marT="0" marB="0"/>
                </a:tc>
              </a:tr>
            </a:tbl>
          </a:graphicData>
        </a:graphic>
      </p:graphicFrame>
    </p:spTree>
    <p:extLst>
      <p:ext uri="{BB962C8B-B14F-4D97-AF65-F5344CB8AC3E}">
        <p14:creationId xmlns:p14="http://schemas.microsoft.com/office/powerpoint/2010/main" val="1963056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sz="2600" dirty="0" smtClean="0">
                <a:solidFill>
                  <a:schemeClr val="tx2"/>
                </a:solidFill>
              </a:rPr>
              <a:t>Part III : Software Requirement Specification</a:t>
            </a:r>
            <a:endParaRPr lang="en-US" sz="5400" dirty="0"/>
          </a:p>
        </p:txBody>
      </p:sp>
      <p:sp>
        <p:nvSpPr>
          <p:cNvPr id="2051" name="Rectangle 3"/>
          <p:cNvSpPr>
            <a:spLocks noGrp="1" noChangeArrowheads="1"/>
          </p:cNvSpPr>
          <p:nvPr>
            <p:ph type="subTitle" idx="1"/>
          </p:nvPr>
        </p:nvSpPr>
        <p:spPr/>
        <p:txBody>
          <a:bodyPr/>
          <a:lstStyle/>
          <a:p>
            <a:r>
              <a:rPr lang="en-US" smtClean="0"/>
              <a:t>www.vncreatures.net</a:t>
            </a:r>
            <a:endParaRPr lang="en-US"/>
          </a:p>
        </p:txBody>
      </p:sp>
    </p:spTree>
    <p:extLst>
      <p:ext uri="{BB962C8B-B14F-4D97-AF65-F5344CB8AC3E}">
        <p14:creationId xmlns:p14="http://schemas.microsoft.com/office/powerpoint/2010/main" val="204761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5"/>
            <a:ext cx="6934200" cy="868363"/>
          </a:xfrm>
        </p:spPr>
        <p:txBody>
          <a:bodyPr/>
          <a:lstStyle/>
          <a:p>
            <a:r>
              <a:rPr lang="en-US" dirty="0" smtClean="0"/>
              <a:t>Software Requirements</a:t>
            </a:r>
            <a:endParaRPr lang="en-US" dirty="0"/>
          </a:p>
        </p:txBody>
      </p:sp>
      <p:sp>
        <p:nvSpPr>
          <p:cNvPr id="3" name="Content Placeholder 2"/>
          <p:cNvSpPr>
            <a:spLocks noGrp="1"/>
          </p:cNvSpPr>
          <p:nvPr>
            <p:ph idx="1"/>
          </p:nvPr>
        </p:nvSpPr>
        <p:spPr/>
        <p:txBody>
          <a:bodyPr/>
          <a:lstStyle/>
          <a:p>
            <a:r>
              <a:rPr lang="en-US" dirty="0" smtClean="0"/>
              <a:t>Functional requirements.</a:t>
            </a:r>
          </a:p>
          <a:p>
            <a:r>
              <a:rPr lang="en-US" dirty="0" smtClean="0"/>
              <a:t>Non-functional requirements.</a:t>
            </a:r>
            <a:endParaRPr lang="en-US" dirty="0"/>
          </a:p>
        </p:txBody>
      </p:sp>
    </p:spTree>
    <p:extLst>
      <p:ext uri="{BB962C8B-B14F-4D97-AF65-F5344CB8AC3E}">
        <p14:creationId xmlns:p14="http://schemas.microsoft.com/office/powerpoint/2010/main" val="1099604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gray">
          <a:xfrm>
            <a:off x="2212975" y="5408613"/>
            <a:ext cx="4610100" cy="534987"/>
          </a:xfrm>
          <a:prstGeom prst="roundRect">
            <a:avLst>
              <a:gd name="adj" fmla="val 0"/>
            </a:avLst>
          </a:prstGeom>
          <a:solidFill>
            <a:schemeClr val="accent2"/>
          </a:solidFill>
          <a:ln>
            <a:noFill/>
          </a:ln>
          <a:effectLst/>
          <a:extLst>
            <a:ext uri="{91240B29-F687-4F45-9708-019B960494DF}">
              <a14:hiddenLine xmlns:a14="http://schemas.microsoft.com/office/drawing/2010/main" w="19050">
                <a:solidFill>
                  <a:srgbClr val="EAEAEA"/>
                </a:solidFill>
                <a:round/>
                <a:headEnd/>
                <a:tailEnd/>
              </a14:hiddenLine>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wrap="none" anchor="ctr"/>
          <a:lstStyle/>
          <a:p>
            <a:endParaRPr lang="vi-VN"/>
          </a:p>
        </p:txBody>
      </p:sp>
      <p:cxnSp>
        <p:nvCxnSpPr>
          <p:cNvPr id="31747" name="AutoShape 3"/>
          <p:cNvCxnSpPr>
            <a:cxnSpLocks noChangeShapeType="1"/>
            <a:endCxn id="31746" idx="1"/>
          </p:cNvCxnSpPr>
          <p:nvPr/>
        </p:nvCxnSpPr>
        <p:spPr bwMode="auto">
          <a:xfrm rot="10800000" flipH="1" flipV="1">
            <a:off x="871538" y="4327525"/>
            <a:ext cx="1341437" cy="1349375"/>
          </a:xfrm>
          <a:prstGeom prst="bentConnector3">
            <a:avLst>
              <a:gd name="adj1" fmla="val -15384"/>
            </a:avLst>
          </a:prstGeom>
          <a:noFill/>
          <a:ln w="28575" cap="rnd">
            <a:solidFill>
              <a:srgbClr val="3366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48" name="AutoShape 4"/>
          <p:cNvCxnSpPr>
            <a:cxnSpLocks noChangeShapeType="1"/>
            <a:endCxn id="31746" idx="3"/>
          </p:cNvCxnSpPr>
          <p:nvPr/>
        </p:nvCxnSpPr>
        <p:spPr bwMode="auto">
          <a:xfrm flipH="1">
            <a:off x="6823075" y="4327525"/>
            <a:ext cx="1425575" cy="1349375"/>
          </a:xfrm>
          <a:prstGeom prst="bentConnector3">
            <a:avLst>
              <a:gd name="adj1" fmla="val -14486"/>
            </a:avLst>
          </a:prstGeom>
          <a:noFill/>
          <a:ln w="28575" cap="rnd">
            <a:solidFill>
              <a:srgbClr val="3366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49" name="Text Box 5"/>
          <p:cNvSpPr txBox="1">
            <a:spLocks noChangeArrowheads="1"/>
          </p:cNvSpPr>
          <p:nvPr/>
        </p:nvSpPr>
        <p:spPr bwMode="white">
          <a:xfrm>
            <a:off x="2532063" y="5489575"/>
            <a:ext cx="3786187"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smtClean="0">
                <a:solidFill>
                  <a:srgbClr val="FEFEFE"/>
                </a:solidFill>
              </a:rPr>
              <a:t>Android and Website front end</a:t>
            </a:r>
            <a:endParaRPr lang="en-US" b="1" dirty="0">
              <a:solidFill>
                <a:srgbClr val="FEFEFE"/>
              </a:solidFill>
            </a:endParaRPr>
          </a:p>
        </p:txBody>
      </p:sp>
      <p:sp>
        <p:nvSpPr>
          <p:cNvPr id="31750" name="AutoShape 6"/>
          <p:cNvSpPr>
            <a:spLocks noChangeArrowheads="1"/>
          </p:cNvSpPr>
          <p:nvPr/>
        </p:nvSpPr>
        <p:spPr bwMode="gray">
          <a:xfrm>
            <a:off x="871538" y="3811588"/>
            <a:ext cx="1782762" cy="1370012"/>
          </a:xfrm>
          <a:prstGeom prst="can">
            <a:avLst>
              <a:gd name="adj" fmla="val 32083"/>
            </a:avLst>
          </a:prstGeom>
          <a:gradFill rotWithShape="1">
            <a:gsLst>
              <a:gs pos="0">
                <a:srgbClr val="C0CDB3"/>
              </a:gs>
              <a:gs pos="50000">
                <a:srgbClr val="C0CDB3">
                  <a:gamma/>
                  <a:tint val="0"/>
                  <a:invGamma/>
                </a:srgbClr>
              </a:gs>
              <a:gs pos="100000">
                <a:srgbClr val="C0CDB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5400000" sy="-100000" rotWithShape="0">
                    <a:srgbClr val="050B09">
                      <a:alpha val="50000"/>
                    </a:srgbClr>
                  </a:outerShdw>
                </a:effectLst>
              </a14:hiddenEffects>
            </a:ext>
          </a:extLst>
        </p:spPr>
        <p:txBody>
          <a:bodyPr wrap="none" anchor="ctr"/>
          <a:lstStyle/>
          <a:p>
            <a:endParaRPr lang="vi-VN"/>
          </a:p>
        </p:txBody>
      </p:sp>
      <p:sp>
        <p:nvSpPr>
          <p:cNvPr id="31751" name="Oval 7"/>
          <p:cNvSpPr>
            <a:spLocks noChangeArrowheads="1"/>
          </p:cNvSpPr>
          <p:nvPr/>
        </p:nvSpPr>
        <p:spPr bwMode="gray">
          <a:xfrm>
            <a:off x="871538" y="3835400"/>
            <a:ext cx="1782762" cy="412750"/>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752" name="Oval 8"/>
          <p:cNvSpPr>
            <a:spLocks noChangeArrowheads="1"/>
          </p:cNvSpPr>
          <p:nvPr/>
        </p:nvSpPr>
        <p:spPr bwMode="gray">
          <a:xfrm>
            <a:off x="965200" y="3840163"/>
            <a:ext cx="1581150" cy="403225"/>
          </a:xfrm>
          <a:prstGeom prst="ellipse">
            <a:avLst/>
          </a:prstGeom>
          <a:solidFill>
            <a:srgbClr val="E1C797"/>
          </a:solidFill>
          <a:ln w="28575">
            <a:solidFill>
              <a:srgbClr val="FEFEF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753" name="Rectangle 9"/>
          <p:cNvSpPr>
            <a:spLocks noChangeArrowheads="1"/>
          </p:cNvSpPr>
          <p:nvPr/>
        </p:nvSpPr>
        <p:spPr bwMode="gray">
          <a:xfrm>
            <a:off x="974725" y="1514475"/>
            <a:ext cx="1557338" cy="2525713"/>
          </a:xfrm>
          <a:prstGeom prst="rect">
            <a:avLst/>
          </a:prstGeom>
          <a:gradFill rotWithShape="1">
            <a:gsLst>
              <a:gs pos="0">
                <a:srgbClr val="E1C797">
                  <a:gamma/>
                  <a:tint val="0"/>
                  <a:invGamma/>
                  <a:alpha val="0"/>
                </a:srgbClr>
              </a:gs>
              <a:gs pos="100000">
                <a:srgbClr val="E1C797"/>
              </a:gs>
            </a:gsLst>
            <a:lin ang="5400000" scaled="1"/>
          </a:gra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E1C797">
                      <a:gamma/>
                      <a:shade val="60000"/>
                      <a:invGamma/>
                    </a:srgbClr>
                  </a:outerShdw>
                </a:effectLst>
              </a14:hiddenEffects>
            </a:ext>
          </a:extLst>
        </p:spPr>
        <p:txBody>
          <a:bodyPr wrap="none" anchor="ctr"/>
          <a:lstStyle/>
          <a:p>
            <a:endParaRPr lang="vi-VN"/>
          </a:p>
        </p:txBody>
      </p:sp>
      <p:sp>
        <p:nvSpPr>
          <p:cNvPr id="31754" name="Rectangle 10"/>
          <p:cNvSpPr>
            <a:spLocks noChangeArrowheads="1"/>
          </p:cNvSpPr>
          <p:nvPr/>
        </p:nvSpPr>
        <p:spPr bwMode="black">
          <a:xfrm>
            <a:off x="908050" y="2012950"/>
            <a:ext cx="1682750" cy="95410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endParaRPr lang="en-US" sz="1400" dirty="0">
              <a:solidFill>
                <a:srgbClr val="1C1C1C"/>
              </a:solidFill>
            </a:endParaRPr>
          </a:p>
          <a:p>
            <a:pPr marL="115888" indent="-115888">
              <a:lnSpc>
                <a:spcPct val="80000"/>
              </a:lnSpc>
              <a:buFontTx/>
              <a:buAutoNum type="arabicPeriod"/>
            </a:pPr>
            <a:r>
              <a:rPr lang="en-US" sz="1400" dirty="0" smtClean="0">
                <a:solidFill>
                  <a:srgbClr val="1C1C1C"/>
                </a:solidFill>
              </a:rPr>
              <a:t>Filter by types</a:t>
            </a:r>
            <a:endParaRPr lang="en-US" sz="1400" dirty="0">
              <a:solidFill>
                <a:srgbClr val="1C1C1C"/>
              </a:solidFill>
            </a:endParaRPr>
          </a:p>
          <a:p>
            <a:pPr marL="115888" indent="-115888">
              <a:lnSpc>
                <a:spcPct val="80000"/>
              </a:lnSpc>
              <a:buFontTx/>
              <a:buAutoNum type="arabicPeriod"/>
            </a:pPr>
            <a:endParaRPr lang="en-US" sz="1400" dirty="0">
              <a:solidFill>
                <a:srgbClr val="1C1C1C"/>
              </a:solidFill>
            </a:endParaRPr>
          </a:p>
          <a:p>
            <a:pPr marL="115888" indent="-115888">
              <a:lnSpc>
                <a:spcPct val="80000"/>
              </a:lnSpc>
              <a:buFontTx/>
              <a:buAutoNum type="arabicPeriod"/>
            </a:pPr>
            <a:r>
              <a:rPr lang="en-US" sz="1400" dirty="0" smtClean="0">
                <a:solidFill>
                  <a:srgbClr val="1C1C1C"/>
                </a:solidFill>
              </a:rPr>
              <a:t>Display: Content, Images, Map</a:t>
            </a:r>
            <a:endParaRPr lang="en-US" sz="1400" dirty="0">
              <a:solidFill>
                <a:srgbClr val="1C1C1C"/>
              </a:solidFill>
            </a:endParaRPr>
          </a:p>
        </p:txBody>
      </p:sp>
      <p:sp>
        <p:nvSpPr>
          <p:cNvPr id="31755" name="AutoShape 11"/>
          <p:cNvSpPr>
            <a:spLocks noChangeArrowheads="1"/>
          </p:cNvSpPr>
          <p:nvPr/>
        </p:nvSpPr>
        <p:spPr bwMode="gray">
          <a:xfrm>
            <a:off x="2767013" y="3811588"/>
            <a:ext cx="1792287" cy="1370012"/>
          </a:xfrm>
          <a:prstGeom prst="can">
            <a:avLst>
              <a:gd name="adj" fmla="val 32083"/>
            </a:avLst>
          </a:prstGeom>
          <a:gradFill rotWithShape="1">
            <a:gsLst>
              <a:gs pos="0">
                <a:srgbClr val="C0C0C0"/>
              </a:gs>
              <a:gs pos="50000">
                <a:srgbClr val="C0C0C0">
                  <a:gamma/>
                  <a:tint val="0"/>
                  <a:invGamma/>
                </a:srgbClr>
              </a:gs>
              <a:gs pos="100000">
                <a:srgbClr val="C0C0C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5400000" sy="-100000" rotWithShape="0">
                    <a:srgbClr val="050B09">
                      <a:alpha val="50000"/>
                    </a:srgbClr>
                  </a:outerShdw>
                </a:effectLst>
              </a14:hiddenEffects>
            </a:ext>
          </a:extLst>
        </p:spPr>
        <p:txBody>
          <a:bodyPr wrap="none" anchor="ctr"/>
          <a:lstStyle/>
          <a:p>
            <a:endParaRPr lang="vi-VN"/>
          </a:p>
        </p:txBody>
      </p:sp>
      <p:grpSp>
        <p:nvGrpSpPr>
          <p:cNvPr id="31756" name="Group 12"/>
          <p:cNvGrpSpPr>
            <a:grpSpLocks/>
          </p:cNvGrpSpPr>
          <p:nvPr/>
        </p:nvGrpSpPr>
        <p:grpSpPr bwMode="auto">
          <a:xfrm>
            <a:off x="2767013" y="3835400"/>
            <a:ext cx="1792287" cy="412750"/>
            <a:chOff x="2029" y="2178"/>
            <a:chExt cx="1600" cy="474"/>
          </a:xfrm>
        </p:grpSpPr>
        <p:sp>
          <p:nvSpPr>
            <p:cNvPr id="31757" name="Oval 13"/>
            <p:cNvSpPr>
              <a:spLocks noChangeArrowheads="1"/>
            </p:cNvSpPr>
            <p:nvPr/>
          </p:nvSpPr>
          <p:spPr bwMode="gray">
            <a:xfrm>
              <a:off x="2029" y="2178"/>
              <a:ext cx="1600" cy="474"/>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758" name="Oval 14"/>
            <p:cNvSpPr>
              <a:spLocks noChangeArrowheads="1"/>
            </p:cNvSpPr>
            <p:nvPr/>
          </p:nvSpPr>
          <p:spPr bwMode="gray">
            <a:xfrm>
              <a:off x="2117" y="2183"/>
              <a:ext cx="1419" cy="464"/>
            </a:xfrm>
            <a:prstGeom prst="ellipse">
              <a:avLst/>
            </a:prstGeom>
            <a:solidFill>
              <a:srgbClr val="C9DE9A"/>
            </a:solidFill>
            <a:ln w="28575">
              <a:solidFill>
                <a:srgbClr val="FEFEF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1759" name="Rectangle 15"/>
          <p:cNvSpPr>
            <a:spLocks noChangeArrowheads="1"/>
          </p:cNvSpPr>
          <p:nvPr/>
        </p:nvSpPr>
        <p:spPr bwMode="gray">
          <a:xfrm>
            <a:off x="2870200" y="1514475"/>
            <a:ext cx="1566863" cy="2525713"/>
          </a:xfrm>
          <a:prstGeom prst="rect">
            <a:avLst/>
          </a:prstGeom>
          <a:gradFill rotWithShape="1">
            <a:gsLst>
              <a:gs pos="0">
                <a:srgbClr val="C9DE9A">
                  <a:gamma/>
                  <a:tint val="0"/>
                  <a:invGamma/>
                  <a:alpha val="0"/>
                </a:srgbClr>
              </a:gs>
              <a:gs pos="100000">
                <a:srgbClr val="C9DE9A"/>
              </a:gs>
            </a:gsLst>
            <a:lin ang="5400000" scaled="1"/>
          </a:gra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C9DE9A">
                      <a:gamma/>
                      <a:shade val="60000"/>
                      <a:invGamma/>
                    </a:srgbClr>
                  </a:outerShdw>
                </a:effectLst>
              </a14:hiddenEffects>
            </a:ext>
          </a:extLst>
        </p:spPr>
        <p:txBody>
          <a:bodyPr wrap="none" anchor="ctr"/>
          <a:lstStyle/>
          <a:p>
            <a:endParaRPr lang="vi-VN"/>
          </a:p>
        </p:txBody>
      </p:sp>
      <p:sp>
        <p:nvSpPr>
          <p:cNvPr id="31760" name="Rectangle 16"/>
          <p:cNvSpPr>
            <a:spLocks noChangeArrowheads="1"/>
          </p:cNvSpPr>
          <p:nvPr/>
        </p:nvSpPr>
        <p:spPr bwMode="black">
          <a:xfrm>
            <a:off x="2798272" y="2185304"/>
            <a:ext cx="1693863" cy="60939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5888" indent="-115888">
              <a:lnSpc>
                <a:spcPct val="80000"/>
              </a:lnSpc>
              <a:buFontTx/>
              <a:buAutoNum type="arabicPeriod"/>
            </a:pPr>
            <a:r>
              <a:rPr lang="en-US" sz="1400" dirty="0" smtClean="0">
                <a:solidFill>
                  <a:srgbClr val="1C1C1C"/>
                </a:solidFill>
              </a:rPr>
              <a:t>Read news and articles</a:t>
            </a:r>
            <a:endParaRPr lang="en-US" sz="1400" dirty="0">
              <a:solidFill>
                <a:srgbClr val="1C1C1C"/>
              </a:solidFill>
            </a:endParaRPr>
          </a:p>
          <a:p>
            <a:pPr>
              <a:lnSpc>
                <a:spcPct val="80000"/>
              </a:lnSpc>
            </a:pPr>
            <a:endParaRPr lang="en-US" sz="1400" dirty="0">
              <a:solidFill>
                <a:srgbClr val="1C1C1C"/>
              </a:solidFill>
            </a:endParaRPr>
          </a:p>
        </p:txBody>
      </p:sp>
      <p:sp>
        <p:nvSpPr>
          <p:cNvPr id="31761" name="AutoShape 17"/>
          <p:cNvSpPr>
            <a:spLocks noChangeArrowheads="1"/>
          </p:cNvSpPr>
          <p:nvPr/>
        </p:nvSpPr>
        <p:spPr bwMode="gray">
          <a:xfrm>
            <a:off x="4673600" y="3811588"/>
            <a:ext cx="1762125" cy="1370012"/>
          </a:xfrm>
          <a:prstGeom prst="can">
            <a:avLst>
              <a:gd name="adj" fmla="val 32083"/>
            </a:avLst>
          </a:prstGeom>
          <a:gradFill rotWithShape="1">
            <a:gsLst>
              <a:gs pos="0">
                <a:srgbClr val="C0CDB3"/>
              </a:gs>
              <a:gs pos="50000">
                <a:srgbClr val="C0CDB3">
                  <a:gamma/>
                  <a:tint val="0"/>
                  <a:invGamma/>
                </a:srgbClr>
              </a:gs>
              <a:gs pos="100000">
                <a:srgbClr val="C0CDB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5400000" sy="-100000" rotWithShape="0">
                    <a:srgbClr val="050B09">
                      <a:alpha val="50000"/>
                    </a:srgbClr>
                  </a:outerShdw>
                </a:effectLst>
              </a14:hiddenEffects>
            </a:ext>
          </a:extLst>
        </p:spPr>
        <p:txBody>
          <a:bodyPr wrap="none" anchor="ctr"/>
          <a:lstStyle/>
          <a:p>
            <a:endParaRPr lang="vi-VN"/>
          </a:p>
        </p:txBody>
      </p:sp>
      <p:sp>
        <p:nvSpPr>
          <p:cNvPr id="31762" name="Oval 18"/>
          <p:cNvSpPr>
            <a:spLocks noChangeArrowheads="1"/>
          </p:cNvSpPr>
          <p:nvPr/>
        </p:nvSpPr>
        <p:spPr bwMode="gray">
          <a:xfrm>
            <a:off x="4673600" y="3835400"/>
            <a:ext cx="1762125" cy="412750"/>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1763" name="Group 19"/>
          <p:cNvGrpSpPr>
            <a:grpSpLocks/>
          </p:cNvGrpSpPr>
          <p:nvPr/>
        </p:nvGrpSpPr>
        <p:grpSpPr bwMode="auto">
          <a:xfrm>
            <a:off x="4765675" y="1514475"/>
            <a:ext cx="1565275" cy="2728913"/>
            <a:chOff x="3017" y="856"/>
            <a:chExt cx="1052" cy="1906"/>
          </a:xfrm>
        </p:grpSpPr>
        <p:sp>
          <p:nvSpPr>
            <p:cNvPr id="31764" name="Oval 20"/>
            <p:cNvSpPr>
              <a:spLocks noChangeArrowheads="1"/>
            </p:cNvSpPr>
            <p:nvPr/>
          </p:nvSpPr>
          <p:spPr bwMode="gray">
            <a:xfrm>
              <a:off x="3017" y="2480"/>
              <a:ext cx="1052" cy="282"/>
            </a:xfrm>
            <a:prstGeom prst="ellipse">
              <a:avLst/>
            </a:prstGeom>
            <a:solidFill>
              <a:srgbClr val="E1C797"/>
            </a:solidFill>
            <a:ln w="28575">
              <a:solidFill>
                <a:srgbClr val="FEFEF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765" name="Rectangle 21"/>
            <p:cNvSpPr>
              <a:spLocks noChangeArrowheads="1"/>
            </p:cNvSpPr>
            <p:nvPr/>
          </p:nvSpPr>
          <p:spPr bwMode="gray">
            <a:xfrm>
              <a:off x="3024" y="856"/>
              <a:ext cx="1036" cy="1764"/>
            </a:xfrm>
            <a:prstGeom prst="rect">
              <a:avLst/>
            </a:prstGeom>
            <a:gradFill rotWithShape="1">
              <a:gsLst>
                <a:gs pos="0">
                  <a:srgbClr val="E1C797">
                    <a:gamma/>
                    <a:tint val="0"/>
                    <a:invGamma/>
                  </a:srgbClr>
                </a:gs>
                <a:gs pos="100000">
                  <a:srgbClr val="E1C797"/>
                </a:gs>
              </a:gsLst>
              <a:lin ang="5400000" scaled="1"/>
            </a:gra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E1C797">
                        <a:gamma/>
                        <a:shade val="60000"/>
                        <a:invGamma/>
                      </a:srgbClr>
                    </a:outerShdw>
                  </a:effectLst>
                </a14:hiddenEffects>
              </a:ext>
            </a:extLst>
          </p:spPr>
          <p:txBody>
            <a:bodyPr wrap="none" anchor="ctr"/>
            <a:lstStyle/>
            <a:p>
              <a:endParaRPr lang="vi-VN"/>
            </a:p>
          </p:txBody>
        </p:sp>
      </p:grpSp>
      <p:sp>
        <p:nvSpPr>
          <p:cNvPr id="31766" name="Rectangle 22"/>
          <p:cNvSpPr>
            <a:spLocks noChangeArrowheads="1"/>
          </p:cNvSpPr>
          <p:nvPr/>
        </p:nvSpPr>
        <p:spPr bwMode="black">
          <a:xfrm>
            <a:off x="4681855" y="2145293"/>
            <a:ext cx="1666875" cy="164352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5888" indent="-115888">
              <a:lnSpc>
                <a:spcPct val="80000"/>
              </a:lnSpc>
              <a:buFontTx/>
              <a:buAutoNum type="arabicPeriod"/>
            </a:pPr>
            <a:r>
              <a:rPr lang="en-US" sz="1400" dirty="0" smtClean="0">
                <a:solidFill>
                  <a:srgbClr val="1C1C1C"/>
                </a:solidFill>
              </a:rPr>
              <a:t>Create threads, post</a:t>
            </a:r>
            <a:endParaRPr lang="en-US" sz="1400" dirty="0">
              <a:solidFill>
                <a:srgbClr val="1C1C1C"/>
              </a:solidFill>
            </a:endParaRPr>
          </a:p>
          <a:p>
            <a:pPr marL="115888" indent="-115888">
              <a:lnSpc>
                <a:spcPct val="80000"/>
              </a:lnSpc>
              <a:buFontTx/>
              <a:buAutoNum type="arabicPeriod"/>
            </a:pPr>
            <a:endParaRPr lang="en-US" sz="1400" dirty="0">
              <a:solidFill>
                <a:srgbClr val="1C1C1C"/>
              </a:solidFill>
            </a:endParaRPr>
          </a:p>
          <a:p>
            <a:pPr marL="115888" indent="-115888">
              <a:lnSpc>
                <a:spcPct val="80000"/>
              </a:lnSpc>
              <a:buFontTx/>
              <a:buAutoNum type="arabicPeriod"/>
            </a:pPr>
            <a:r>
              <a:rPr lang="en-US" sz="1400" dirty="0" smtClean="0">
                <a:solidFill>
                  <a:srgbClr val="1C1C1C"/>
                </a:solidFill>
              </a:rPr>
              <a:t>Track using notification</a:t>
            </a:r>
            <a:endParaRPr lang="en-US" sz="1400" dirty="0">
              <a:solidFill>
                <a:srgbClr val="1C1C1C"/>
              </a:solidFill>
            </a:endParaRPr>
          </a:p>
          <a:p>
            <a:pPr marL="115888" indent="-115888">
              <a:lnSpc>
                <a:spcPct val="80000"/>
              </a:lnSpc>
              <a:buFontTx/>
              <a:buAutoNum type="arabicPeriod"/>
            </a:pPr>
            <a:endParaRPr lang="en-US" sz="1400" dirty="0">
              <a:solidFill>
                <a:srgbClr val="1C1C1C"/>
              </a:solidFill>
            </a:endParaRPr>
          </a:p>
          <a:p>
            <a:pPr marL="115888" indent="-115888">
              <a:lnSpc>
                <a:spcPct val="80000"/>
              </a:lnSpc>
              <a:buFontTx/>
              <a:buAutoNum type="arabicPeriod"/>
            </a:pPr>
            <a:r>
              <a:rPr lang="en-US" sz="1400" dirty="0" smtClean="0">
                <a:solidFill>
                  <a:srgbClr val="1C1C1C"/>
                </a:solidFill>
              </a:rPr>
              <a:t>Report inappropriate behaviors </a:t>
            </a:r>
            <a:endParaRPr lang="en-US" sz="1400" dirty="0">
              <a:solidFill>
                <a:srgbClr val="1C1C1C"/>
              </a:solidFill>
            </a:endParaRPr>
          </a:p>
        </p:txBody>
      </p:sp>
      <p:sp>
        <p:nvSpPr>
          <p:cNvPr id="31767" name="AutoShape 23"/>
          <p:cNvSpPr>
            <a:spLocks noChangeArrowheads="1"/>
          </p:cNvSpPr>
          <p:nvPr/>
        </p:nvSpPr>
        <p:spPr bwMode="gray">
          <a:xfrm>
            <a:off x="6537325" y="3811588"/>
            <a:ext cx="1746250" cy="1370012"/>
          </a:xfrm>
          <a:prstGeom prst="can">
            <a:avLst>
              <a:gd name="adj" fmla="val 32083"/>
            </a:avLst>
          </a:prstGeom>
          <a:gradFill rotWithShape="1">
            <a:gsLst>
              <a:gs pos="0">
                <a:srgbClr val="C0C0C0"/>
              </a:gs>
              <a:gs pos="50000">
                <a:srgbClr val="C0C0C0">
                  <a:gamma/>
                  <a:tint val="0"/>
                  <a:invGamma/>
                </a:srgbClr>
              </a:gs>
              <a:gs pos="100000">
                <a:srgbClr val="C0C0C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5400000" sy="-100000" rotWithShape="0">
                    <a:srgbClr val="050B09">
                      <a:alpha val="50000"/>
                    </a:srgbClr>
                  </a:outerShdw>
                </a:effectLst>
              </a14:hiddenEffects>
            </a:ext>
          </a:extLst>
        </p:spPr>
        <p:txBody>
          <a:bodyPr wrap="none" anchor="ctr"/>
          <a:lstStyle/>
          <a:p>
            <a:endParaRPr lang="vi-VN"/>
          </a:p>
        </p:txBody>
      </p:sp>
      <p:grpSp>
        <p:nvGrpSpPr>
          <p:cNvPr id="31768" name="Group 24"/>
          <p:cNvGrpSpPr>
            <a:grpSpLocks/>
          </p:cNvGrpSpPr>
          <p:nvPr/>
        </p:nvGrpSpPr>
        <p:grpSpPr bwMode="auto">
          <a:xfrm>
            <a:off x="6537325" y="3835400"/>
            <a:ext cx="1746250" cy="412750"/>
            <a:chOff x="2029" y="2178"/>
            <a:chExt cx="1600" cy="474"/>
          </a:xfrm>
        </p:grpSpPr>
        <p:sp>
          <p:nvSpPr>
            <p:cNvPr id="31769" name="Oval 25"/>
            <p:cNvSpPr>
              <a:spLocks noChangeArrowheads="1"/>
            </p:cNvSpPr>
            <p:nvPr/>
          </p:nvSpPr>
          <p:spPr bwMode="gray">
            <a:xfrm>
              <a:off x="2029" y="2178"/>
              <a:ext cx="1600" cy="474"/>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770" name="Oval 26"/>
            <p:cNvSpPr>
              <a:spLocks noChangeArrowheads="1"/>
            </p:cNvSpPr>
            <p:nvPr/>
          </p:nvSpPr>
          <p:spPr bwMode="gray">
            <a:xfrm>
              <a:off x="2117" y="2183"/>
              <a:ext cx="1419" cy="464"/>
            </a:xfrm>
            <a:prstGeom prst="ellipse">
              <a:avLst/>
            </a:prstGeom>
            <a:solidFill>
              <a:srgbClr val="C9DE9A"/>
            </a:solidFill>
            <a:ln w="28575">
              <a:solidFill>
                <a:srgbClr val="FEFEF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1771" name="Rectangle 27"/>
          <p:cNvSpPr>
            <a:spLocks noChangeArrowheads="1"/>
          </p:cNvSpPr>
          <p:nvPr/>
        </p:nvSpPr>
        <p:spPr bwMode="gray">
          <a:xfrm>
            <a:off x="6640513" y="1514475"/>
            <a:ext cx="1525587" cy="2525713"/>
          </a:xfrm>
          <a:prstGeom prst="rect">
            <a:avLst/>
          </a:prstGeom>
          <a:gradFill rotWithShape="1">
            <a:gsLst>
              <a:gs pos="0">
                <a:srgbClr val="C9DE9A">
                  <a:gamma/>
                  <a:tint val="0"/>
                  <a:invGamma/>
                  <a:alpha val="0"/>
                </a:srgbClr>
              </a:gs>
              <a:gs pos="100000">
                <a:srgbClr val="C9DE9A"/>
              </a:gs>
            </a:gsLst>
            <a:lin ang="5400000" scaled="1"/>
          </a:gra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C9DE9A">
                      <a:gamma/>
                      <a:shade val="60000"/>
                      <a:invGamma/>
                    </a:srgbClr>
                  </a:outerShdw>
                </a:effectLst>
              </a14:hiddenEffects>
            </a:ext>
          </a:extLst>
        </p:spPr>
        <p:txBody>
          <a:bodyPr wrap="none" anchor="ctr"/>
          <a:lstStyle/>
          <a:p>
            <a:endParaRPr lang="vi-VN"/>
          </a:p>
        </p:txBody>
      </p:sp>
      <p:sp>
        <p:nvSpPr>
          <p:cNvPr id="31772" name="Rectangle 28"/>
          <p:cNvSpPr>
            <a:spLocks noChangeArrowheads="1"/>
          </p:cNvSpPr>
          <p:nvPr/>
        </p:nvSpPr>
        <p:spPr bwMode="black">
          <a:xfrm>
            <a:off x="6584950" y="2185304"/>
            <a:ext cx="1651000" cy="112646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5888" indent="-115888">
              <a:lnSpc>
                <a:spcPct val="80000"/>
              </a:lnSpc>
              <a:buFontTx/>
              <a:buAutoNum type="arabicPeriod"/>
            </a:pPr>
            <a:r>
              <a:rPr lang="en-US" sz="1400" dirty="0" smtClean="0">
                <a:solidFill>
                  <a:srgbClr val="1C1C1C"/>
                </a:solidFill>
              </a:rPr>
              <a:t>View national parks locations</a:t>
            </a:r>
          </a:p>
          <a:p>
            <a:pPr marL="115888" indent="-115888">
              <a:lnSpc>
                <a:spcPct val="80000"/>
              </a:lnSpc>
              <a:buFontTx/>
              <a:buAutoNum type="arabicPeriod"/>
            </a:pPr>
            <a:endParaRPr lang="en-US" sz="1400" dirty="0" smtClean="0">
              <a:solidFill>
                <a:srgbClr val="1C1C1C"/>
              </a:solidFill>
            </a:endParaRPr>
          </a:p>
          <a:p>
            <a:pPr marL="115888" indent="-115888">
              <a:lnSpc>
                <a:spcPct val="80000"/>
              </a:lnSpc>
              <a:buFontTx/>
              <a:buAutoNum type="arabicPeriod"/>
            </a:pPr>
            <a:r>
              <a:rPr lang="en-US" sz="1400" dirty="0" smtClean="0">
                <a:solidFill>
                  <a:srgbClr val="1C1C1C"/>
                </a:solidFill>
              </a:rPr>
              <a:t>View detail content of a national park</a:t>
            </a:r>
            <a:endParaRPr lang="en-US" sz="1400" dirty="0">
              <a:solidFill>
                <a:srgbClr val="1C1C1C"/>
              </a:solidFill>
            </a:endParaRPr>
          </a:p>
        </p:txBody>
      </p:sp>
      <p:sp>
        <p:nvSpPr>
          <p:cNvPr id="31773" name="Text Box 29"/>
          <p:cNvSpPr txBox="1">
            <a:spLocks noChangeArrowheads="1"/>
          </p:cNvSpPr>
          <p:nvPr/>
        </p:nvSpPr>
        <p:spPr bwMode="auto">
          <a:xfrm>
            <a:off x="505619" y="4453036"/>
            <a:ext cx="2514600" cy="3077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 typeface="Wingdings" pitchFamily="2" charset="2"/>
              <a:buChar char="Ø"/>
            </a:pPr>
            <a:r>
              <a:rPr lang="en-US" sz="1400" b="1" dirty="0" smtClean="0">
                <a:solidFill>
                  <a:srgbClr val="333333"/>
                </a:solidFill>
              </a:rPr>
              <a:t>Search creatures</a:t>
            </a:r>
            <a:endParaRPr lang="en-US" sz="1400" b="1" dirty="0">
              <a:solidFill>
                <a:srgbClr val="333333"/>
              </a:solidFill>
            </a:endParaRPr>
          </a:p>
        </p:txBody>
      </p:sp>
      <p:sp>
        <p:nvSpPr>
          <p:cNvPr id="31774" name="Text Box 30"/>
          <p:cNvSpPr txBox="1">
            <a:spLocks noChangeArrowheads="1"/>
          </p:cNvSpPr>
          <p:nvPr/>
        </p:nvSpPr>
        <p:spPr bwMode="auto">
          <a:xfrm>
            <a:off x="2593975" y="4378325"/>
            <a:ext cx="2130425" cy="3077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Ø"/>
            </a:pPr>
            <a:r>
              <a:rPr lang="en-US" sz="1400" b="1" dirty="0" smtClean="0">
                <a:solidFill>
                  <a:srgbClr val="333333"/>
                </a:solidFill>
              </a:rPr>
              <a:t>News reading</a:t>
            </a:r>
            <a:endParaRPr lang="en-US" sz="1400" b="1" dirty="0">
              <a:solidFill>
                <a:srgbClr val="333333"/>
              </a:solidFill>
            </a:endParaRPr>
          </a:p>
        </p:txBody>
      </p:sp>
      <p:sp>
        <p:nvSpPr>
          <p:cNvPr id="31775" name="Text Box 31"/>
          <p:cNvSpPr txBox="1">
            <a:spLocks noChangeArrowheads="1"/>
          </p:cNvSpPr>
          <p:nvPr/>
        </p:nvSpPr>
        <p:spPr bwMode="auto">
          <a:xfrm>
            <a:off x="4508500" y="4348163"/>
            <a:ext cx="2044700" cy="3077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Ø"/>
            </a:pPr>
            <a:r>
              <a:rPr lang="en-US" sz="1400" b="1" dirty="0" smtClean="0">
                <a:solidFill>
                  <a:srgbClr val="333333"/>
                </a:solidFill>
              </a:rPr>
              <a:t>Discussion</a:t>
            </a:r>
            <a:endParaRPr lang="en-US" sz="1400" b="1" dirty="0">
              <a:solidFill>
                <a:srgbClr val="333333"/>
              </a:solidFill>
            </a:endParaRPr>
          </a:p>
        </p:txBody>
      </p:sp>
      <p:sp>
        <p:nvSpPr>
          <p:cNvPr id="31776" name="Text Box 32"/>
          <p:cNvSpPr txBox="1">
            <a:spLocks noChangeArrowheads="1"/>
          </p:cNvSpPr>
          <p:nvPr/>
        </p:nvSpPr>
        <p:spPr bwMode="auto">
          <a:xfrm>
            <a:off x="6403975" y="4321175"/>
            <a:ext cx="2054225" cy="3077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Ø"/>
            </a:pPr>
            <a:r>
              <a:rPr lang="en-US" sz="1400" b="1" dirty="0" smtClean="0">
                <a:solidFill>
                  <a:srgbClr val="333333"/>
                </a:solidFill>
              </a:rPr>
              <a:t>National Park Map</a:t>
            </a:r>
            <a:endParaRPr lang="en-US" sz="1400" b="1" dirty="0">
              <a:solidFill>
                <a:srgbClr val="333333"/>
              </a:solidFill>
            </a:endParaRPr>
          </a:p>
        </p:txBody>
      </p:sp>
      <p:sp>
        <p:nvSpPr>
          <p:cNvPr id="31777" name="Rectangle 33"/>
          <p:cNvSpPr>
            <a:spLocks noGrp="1" noChangeArrowheads="1"/>
          </p:cNvSpPr>
          <p:nvPr>
            <p:ph type="title"/>
          </p:nvPr>
        </p:nvSpPr>
        <p:spPr>
          <a:xfrm>
            <a:off x="0" y="238125"/>
            <a:ext cx="7010400" cy="868363"/>
          </a:xfrm>
        </p:spPr>
        <p:txBody>
          <a:bodyPr/>
          <a:lstStyle/>
          <a:p>
            <a:r>
              <a:rPr lang="en-US" sz="4000" dirty="0" smtClean="0"/>
              <a:t>Android and Web frontend</a:t>
            </a:r>
            <a:endParaRPr lang="en-US" sz="4000" dirty="0"/>
          </a:p>
        </p:txBody>
      </p:sp>
    </p:spTree>
    <p:extLst>
      <p:ext uri="{BB962C8B-B14F-4D97-AF65-F5344CB8AC3E}">
        <p14:creationId xmlns:p14="http://schemas.microsoft.com/office/powerpoint/2010/main" val="120520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Group members</a:t>
            </a:r>
            <a:endParaRPr lang="en-US"/>
          </a:p>
        </p:txBody>
      </p:sp>
      <p:graphicFrame>
        <p:nvGraphicFramePr>
          <p:cNvPr id="16" name="Diagram 15"/>
          <p:cNvGraphicFramePr/>
          <p:nvPr>
            <p:extLst>
              <p:ext uri="{D42A27DB-BD31-4B8C-83A1-F6EECF244321}">
                <p14:modId xmlns:p14="http://schemas.microsoft.com/office/powerpoint/2010/main" val="3440111154"/>
              </p:ext>
            </p:extLst>
          </p:nvPr>
        </p:nvGraphicFramePr>
        <p:xfrm>
          <a:off x="228600" y="12954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16">
                                            <p:graphicEl>
                                              <a:dgm id="{85F2C3AD-CF8A-495D-B6C9-EFF1A52F173E}"/>
                                            </p:graphicEl>
                                          </p:spTgt>
                                        </p:tgtEl>
                                        <p:attrNameLst>
                                          <p:attrName>style.visibility</p:attrName>
                                        </p:attrNameLst>
                                      </p:cBhvr>
                                      <p:to>
                                        <p:strVal val="visible"/>
                                      </p:to>
                                    </p:set>
                                    <p:anim calcmode="lin" valueType="num">
                                      <p:cBhvr additive="base">
                                        <p:cTn id="7" dur="1000"/>
                                        <p:tgtEl>
                                          <p:spTgt spid="16">
                                            <p:graphicEl>
                                              <a:dgm id="{85F2C3AD-CF8A-495D-B6C9-EFF1A52F173E}"/>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16">
                                            <p:graphicEl>
                                              <a:dgm id="{85F2C3AD-CF8A-495D-B6C9-EFF1A52F173E}"/>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1" nodeType="clickEffect">
                                  <p:stCondLst>
                                    <p:cond delay="0"/>
                                  </p:stCondLst>
                                  <p:childTnLst>
                                    <p:set>
                                      <p:cBhvr>
                                        <p:cTn id="12" dur="1" fill="hold">
                                          <p:stCondLst>
                                            <p:cond delay="0"/>
                                          </p:stCondLst>
                                        </p:cTn>
                                        <p:tgtEl>
                                          <p:spTgt spid="16">
                                            <p:graphicEl>
                                              <a:dgm id="{23A4EEA5-800E-4D01-BF84-319A00A9A2EF}"/>
                                            </p:graphicEl>
                                          </p:spTgt>
                                        </p:tgtEl>
                                        <p:attrNameLst>
                                          <p:attrName>style.visibility</p:attrName>
                                        </p:attrNameLst>
                                      </p:cBhvr>
                                      <p:to>
                                        <p:strVal val="visible"/>
                                      </p:to>
                                    </p:set>
                                    <p:animEffect transition="in" filter="fade">
                                      <p:cBhvr>
                                        <p:cTn id="13" dur="1000"/>
                                        <p:tgtEl>
                                          <p:spTgt spid="16">
                                            <p:graphicEl>
                                              <a:dgm id="{23A4EEA5-800E-4D01-BF84-319A00A9A2EF}"/>
                                            </p:graphicEl>
                                          </p:spTgt>
                                        </p:tgtEl>
                                      </p:cBhvr>
                                    </p:animEffect>
                                    <p:anim calcmode="lin" valueType="num">
                                      <p:cBhvr>
                                        <p:cTn id="14" dur="1000" fill="hold"/>
                                        <p:tgtEl>
                                          <p:spTgt spid="16">
                                            <p:graphicEl>
                                              <a:dgm id="{23A4EEA5-800E-4D01-BF84-319A00A9A2EF}"/>
                                            </p:graphicEl>
                                          </p:spTgt>
                                        </p:tgtEl>
                                        <p:attrNameLst>
                                          <p:attrName>ppt_x</p:attrName>
                                        </p:attrNameLst>
                                      </p:cBhvr>
                                      <p:tavLst>
                                        <p:tav tm="0">
                                          <p:val>
                                            <p:strVal val="#ppt_x"/>
                                          </p:val>
                                        </p:tav>
                                        <p:tav tm="100000">
                                          <p:val>
                                            <p:strVal val="#ppt_x"/>
                                          </p:val>
                                        </p:tav>
                                      </p:tavLst>
                                    </p:anim>
                                    <p:anim calcmode="lin" valueType="num">
                                      <p:cBhvr>
                                        <p:cTn id="15" dur="1000" fill="hold"/>
                                        <p:tgtEl>
                                          <p:spTgt spid="16">
                                            <p:graphicEl>
                                              <a:dgm id="{23A4EEA5-800E-4D01-BF84-319A00A9A2EF}"/>
                                            </p:graphicEl>
                                          </p:spTgt>
                                        </p:tgtEl>
                                        <p:attrNameLst>
                                          <p:attrName>ppt_y</p:attrName>
                                        </p:attrNameLst>
                                      </p:cBhvr>
                                      <p:tavLst>
                                        <p:tav tm="0">
                                          <p:val>
                                            <p:strVal val="#ppt_y+.1"/>
                                          </p:val>
                                        </p:tav>
                                        <p:tav tm="100000">
                                          <p:val>
                                            <p:strVal val="#ppt_y"/>
                                          </p:val>
                                        </p:tav>
                                      </p:tavLst>
                                    </p:anim>
                                  </p:childTnLst>
                                </p:cTn>
                              </p:par>
                              <p:par>
                                <p:cTn id="16" presetID="12" presetClass="entr" presetSubtype="1" fill="hold" grpId="1" nodeType="withEffect">
                                  <p:stCondLst>
                                    <p:cond delay="0"/>
                                  </p:stCondLst>
                                  <p:childTnLst>
                                    <p:set>
                                      <p:cBhvr>
                                        <p:cTn id="17" dur="1" fill="hold">
                                          <p:stCondLst>
                                            <p:cond delay="0"/>
                                          </p:stCondLst>
                                        </p:cTn>
                                        <p:tgtEl>
                                          <p:spTgt spid="16">
                                            <p:graphicEl>
                                              <a:dgm id="{1D2654A4-C585-440A-B97A-49C47E4D2E89}"/>
                                            </p:graphicEl>
                                          </p:spTgt>
                                        </p:tgtEl>
                                        <p:attrNameLst>
                                          <p:attrName>style.visibility</p:attrName>
                                        </p:attrNameLst>
                                      </p:cBhvr>
                                      <p:to>
                                        <p:strVal val="visible"/>
                                      </p:to>
                                    </p:set>
                                    <p:anim calcmode="lin" valueType="num">
                                      <p:cBhvr additive="base">
                                        <p:cTn id="18" dur="1000"/>
                                        <p:tgtEl>
                                          <p:spTgt spid="16">
                                            <p:graphicEl>
                                              <a:dgm id="{1D2654A4-C585-440A-B97A-49C47E4D2E89}"/>
                                            </p:graphicEl>
                                          </p:spTgt>
                                        </p:tgtEl>
                                        <p:attrNameLst>
                                          <p:attrName>ppt_y</p:attrName>
                                        </p:attrNameLst>
                                      </p:cBhvr>
                                      <p:tavLst>
                                        <p:tav tm="0">
                                          <p:val>
                                            <p:strVal val="#ppt_y-#ppt_h*1.125000"/>
                                          </p:val>
                                        </p:tav>
                                        <p:tav tm="100000">
                                          <p:val>
                                            <p:strVal val="#ppt_y"/>
                                          </p:val>
                                        </p:tav>
                                      </p:tavLst>
                                    </p:anim>
                                    <p:animEffect transition="in" filter="wipe(down)">
                                      <p:cBhvr>
                                        <p:cTn id="19" dur="1000"/>
                                        <p:tgtEl>
                                          <p:spTgt spid="16">
                                            <p:graphicEl>
                                              <a:dgm id="{1D2654A4-C585-440A-B97A-49C47E4D2E8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1" nodeType="clickEffect">
                                  <p:stCondLst>
                                    <p:cond delay="0"/>
                                  </p:stCondLst>
                                  <p:childTnLst>
                                    <p:set>
                                      <p:cBhvr>
                                        <p:cTn id="23" dur="1" fill="hold">
                                          <p:stCondLst>
                                            <p:cond delay="0"/>
                                          </p:stCondLst>
                                        </p:cTn>
                                        <p:tgtEl>
                                          <p:spTgt spid="16">
                                            <p:graphicEl>
                                              <a:dgm id="{2F91E711-67DA-4C97-A3C3-73C6B22AA263}"/>
                                            </p:graphicEl>
                                          </p:spTgt>
                                        </p:tgtEl>
                                        <p:attrNameLst>
                                          <p:attrName>style.visibility</p:attrName>
                                        </p:attrNameLst>
                                      </p:cBhvr>
                                      <p:to>
                                        <p:strVal val="visible"/>
                                      </p:to>
                                    </p:set>
                                    <p:animEffect transition="in" filter="fade">
                                      <p:cBhvr>
                                        <p:cTn id="24" dur="1000"/>
                                        <p:tgtEl>
                                          <p:spTgt spid="16">
                                            <p:graphicEl>
                                              <a:dgm id="{2F91E711-67DA-4C97-A3C3-73C6B22AA263}"/>
                                            </p:graphicEl>
                                          </p:spTgt>
                                        </p:tgtEl>
                                      </p:cBhvr>
                                    </p:animEffect>
                                    <p:anim calcmode="lin" valueType="num">
                                      <p:cBhvr>
                                        <p:cTn id="25" dur="1000" fill="hold"/>
                                        <p:tgtEl>
                                          <p:spTgt spid="16">
                                            <p:graphicEl>
                                              <a:dgm id="{2F91E711-67DA-4C97-A3C3-73C6B22AA263}"/>
                                            </p:graphicEl>
                                          </p:spTgt>
                                        </p:tgtEl>
                                        <p:attrNameLst>
                                          <p:attrName>ppt_x</p:attrName>
                                        </p:attrNameLst>
                                      </p:cBhvr>
                                      <p:tavLst>
                                        <p:tav tm="0">
                                          <p:val>
                                            <p:strVal val="#ppt_x"/>
                                          </p:val>
                                        </p:tav>
                                        <p:tav tm="100000">
                                          <p:val>
                                            <p:strVal val="#ppt_x"/>
                                          </p:val>
                                        </p:tav>
                                      </p:tavLst>
                                    </p:anim>
                                    <p:anim calcmode="lin" valueType="num">
                                      <p:cBhvr>
                                        <p:cTn id="26" dur="1000" fill="hold"/>
                                        <p:tgtEl>
                                          <p:spTgt spid="16">
                                            <p:graphicEl>
                                              <a:dgm id="{2F91E711-67DA-4C97-A3C3-73C6B22AA263}"/>
                                            </p:graphicEl>
                                          </p:spTgt>
                                        </p:tgtEl>
                                        <p:attrNameLst>
                                          <p:attrName>ppt_y</p:attrName>
                                        </p:attrNameLst>
                                      </p:cBhvr>
                                      <p:tavLst>
                                        <p:tav tm="0">
                                          <p:val>
                                            <p:strVal val="#ppt_y+.1"/>
                                          </p:val>
                                        </p:tav>
                                        <p:tav tm="100000">
                                          <p:val>
                                            <p:strVal val="#ppt_y"/>
                                          </p:val>
                                        </p:tav>
                                      </p:tavLst>
                                    </p:anim>
                                  </p:childTnLst>
                                </p:cTn>
                              </p:par>
                              <p:par>
                                <p:cTn id="27" presetID="12" presetClass="entr" presetSubtype="1" fill="hold" grpId="1" nodeType="withEffect">
                                  <p:stCondLst>
                                    <p:cond delay="0"/>
                                  </p:stCondLst>
                                  <p:childTnLst>
                                    <p:set>
                                      <p:cBhvr>
                                        <p:cTn id="28" dur="1" fill="hold">
                                          <p:stCondLst>
                                            <p:cond delay="0"/>
                                          </p:stCondLst>
                                        </p:cTn>
                                        <p:tgtEl>
                                          <p:spTgt spid="16">
                                            <p:graphicEl>
                                              <a:dgm id="{901230B0-7486-4954-9A5E-850066EC1CD2}"/>
                                            </p:graphicEl>
                                          </p:spTgt>
                                        </p:tgtEl>
                                        <p:attrNameLst>
                                          <p:attrName>style.visibility</p:attrName>
                                        </p:attrNameLst>
                                      </p:cBhvr>
                                      <p:to>
                                        <p:strVal val="visible"/>
                                      </p:to>
                                    </p:set>
                                    <p:anim calcmode="lin" valueType="num">
                                      <p:cBhvr additive="base">
                                        <p:cTn id="29" dur="1000"/>
                                        <p:tgtEl>
                                          <p:spTgt spid="16">
                                            <p:graphicEl>
                                              <a:dgm id="{901230B0-7486-4954-9A5E-850066EC1CD2}"/>
                                            </p:graphicEl>
                                          </p:spTgt>
                                        </p:tgtEl>
                                        <p:attrNameLst>
                                          <p:attrName>ppt_y</p:attrName>
                                        </p:attrNameLst>
                                      </p:cBhvr>
                                      <p:tavLst>
                                        <p:tav tm="0">
                                          <p:val>
                                            <p:strVal val="#ppt_y-#ppt_h*1.125000"/>
                                          </p:val>
                                        </p:tav>
                                        <p:tav tm="100000">
                                          <p:val>
                                            <p:strVal val="#ppt_y"/>
                                          </p:val>
                                        </p:tav>
                                      </p:tavLst>
                                    </p:anim>
                                    <p:animEffect transition="in" filter="wipe(down)">
                                      <p:cBhvr>
                                        <p:cTn id="30" dur="1000"/>
                                        <p:tgtEl>
                                          <p:spTgt spid="16">
                                            <p:graphicEl>
                                              <a:dgm id="{901230B0-7486-4954-9A5E-850066EC1CD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1" nodeType="clickEffect">
                                  <p:stCondLst>
                                    <p:cond delay="0"/>
                                  </p:stCondLst>
                                  <p:childTnLst>
                                    <p:set>
                                      <p:cBhvr>
                                        <p:cTn id="34" dur="1" fill="hold">
                                          <p:stCondLst>
                                            <p:cond delay="0"/>
                                          </p:stCondLst>
                                        </p:cTn>
                                        <p:tgtEl>
                                          <p:spTgt spid="16">
                                            <p:graphicEl>
                                              <a:dgm id="{ACE74A60-146C-4DD4-A8C9-4C56EA81A7AF}"/>
                                            </p:graphicEl>
                                          </p:spTgt>
                                        </p:tgtEl>
                                        <p:attrNameLst>
                                          <p:attrName>style.visibility</p:attrName>
                                        </p:attrNameLst>
                                      </p:cBhvr>
                                      <p:to>
                                        <p:strVal val="visible"/>
                                      </p:to>
                                    </p:set>
                                    <p:animEffect transition="in" filter="fade">
                                      <p:cBhvr>
                                        <p:cTn id="35" dur="1000"/>
                                        <p:tgtEl>
                                          <p:spTgt spid="16">
                                            <p:graphicEl>
                                              <a:dgm id="{ACE74A60-146C-4DD4-A8C9-4C56EA81A7AF}"/>
                                            </p:graphicEl>
                                          </p:spTgt>
                                        </p:tgtEl>
                                      </p:cBhvr>
                                    </p:animEffect>
                                    <p:anim calcmode="lin" valueType="num">
                                      <p:cBhvr>
                                        <p:cTn id="36" dur="1000" fill="hold"/>
                                        <p:tgtEl>
                                          <p:spTgt spid="16">
                                            <p:graphicEl>
                                              <a:dgm id="{ACE74A60-146C-4DD4-A8C9-4C56EA81A7AF}"/>
                                            </p:graphicEl>
                                          </p:spTgt>
                                        </p:tgtEl>
                                        <p:attrNameLst>
                                          <p:attrName>ppt_x</p:attrName>
                                        </p:attrNameLst>
                                      </p:cBhvr>
                                      <p:tavLst>
                                        <p:tav tm="0">
                                          <p:val>
                                            <p:strVal val="#ppt_x"/>
                                          </p:val>
                                        </p:tav>
                                        <p:tav tm="100000">
                                          <p:val>
                                            <p:strVal val="#ppt_x"/>
                                          </p:val>
                                        </p:tav>
                                      </p:tavLst>
                                    </p:anim>
                                    <p:anim calcmode="lin" valueType="num">
                                      <p:cBhvr>
                                        <p:cTn id="37" dur="1000" fill="hold"/>
                                        <p:tgtEl>
                                          <p:spTgt spid="16">
                                            <p:graphicEl>
                                              <a:dgm id="{ACE74A60-146C-4DD4-A8C9-4C56EA81A7AF}"/>
                                            </p:graphicEl>
                                          </p:spTgt>
                                        </p:tgtEl>
                                        <p:attrNameLst>
                                          <p:attrName>ppt_y</p:attrName>
                                        </p:attrNameLst>
                                      </p:cBhvr>
                                      <p:tavLst>
                                        <p:tav tm="0">
                                          <p:val>
                                            <p:strVal val="#ppt_y+.1"/>
                                          </p:val>
                                        </p:tav>
                                        <p:tav tm="100000">
                                          <p:val>
                                            <p:strVal val="#ppt_y"/>
                                          </p:val>
                                        </p:tav>
                                      </p:tavLst>
                                    </p:anim>
                                  </p:childTnLst>
                                </p:cTn>
                              </p:par>
                              <p:par>
                                <p:cTn id="38" presetID="12" presetClass="entr" presetSubtype="1" fill="hold" grpId="1" nodeType="withEffect">
                                  <p:stCondLst>
                                    <p:cond delay="0"/>
                                  </p:stCondLst>
                                  <p:childTnLst>
                                    <p:set>
                                      <p:cBhvr>
                                        <p:cTn id="39" dur="1" fill="hold">
                                          <p:stCondLst>
                                            <p:cond delay="0"/>
                                          </p:stCondLst>
                                        </p:cTn>
                                        <p:tgtEl>
                                          <p:spTgt spid="16">
                                            <p:graphicEl>
                                              <a:dgm id="{C7D68EC1-5713-40E5-9202-0F5547D82A5A}"/>
                                            </p:graphicEl>
                                          </p:spTgt>
                                        </p:tgtEl>
                                        <p:attrNameLst>
                                          <p:attrName>style.visibility</p:attrName>
                                        </p:attrNameLst>
                                      </p:cBhvr>
                                      <p:to>
                                        <p:strVal val="visible"/>
                                      </p:to>
                                    </p:set>
                                    <p:anim calcmode="lin" valueType="num">
                                      <p:cBhvr additive="base">
                                        <p:cTn id="40" dur="1000"/>
                                        <p:tgtEl>
                                          <p:spTgt spid="16">
                                            <p:graphicEl>
                                              <a:dgm id="{C7D68EC1-5713-40E5-9202-0F5547D82A5A}"/>
                                            </p:graphicEl>
                                          </p:spTgt>
                                        </p:tgtEl>
                                        <p:attrNameLst>
                                          <p:attrName>ppt_y</p:attrName>
                                        </p:attrNameLst>
                                      </p:cBhvr>
                                      <p:tavLst>
                                        <p:tav tm="0">
                                          <p:val>
                                            <p:strVal val="#ppt_y-#ppt_h*1.125000"/>
                                          </p:val>
                                        </p:tav>
                                        <p:tav tm="100000">
                                          <p:val>
                                            <p:strVal val="#ppt_y"/>
                                          </p:val>
                                        </p:tav>
                                      </p:tavLst>
                                    </p:anim>
                                    <p:animEffect transition="in" filter="wipe(down)">
                                      <p:cBhvr>
                                        <p:cTn id="41" dur="1000"/>
                                        <p:tgtEl>
                                          <p:spTgt spid="16">
                                            <p:graphicEl>
                                              <a:dgm id="{C7D68EC1-5713-40E5-9202-0F5547D82A5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16">
                                            <p:graphicEl>
                                              <a:dgm id="{59574D31-B4F6-4802-870E-46E741EA5BCE}"/>
                                            </p:graphicEl>
                                          </p:spTgt>
                                        </p:tgtEl>
                                        <p:attrNameLst>
                                          <p:attrName>style.visibility</p:attrName>
                                        </p:attrNameLst>
                                      </p:cBhvr>
                                      <p:to>
                                        <p:strVal val="visible"/>
                                      </p:to>
                                    </p:set>
                                    <p:animEffect transition="in" filter="fade">
                                      <p:cBhvr>
                                        <p:cTn id="46" dur="1000"/>
                                        <p:tgtEl>
                                          <p:spTgt spid="16">
                                            <p:graphicEl>
                                              <a:dgm id="{59574D31-B4F6-4802-870E-46E741EA5BCE}"/>
                                            </p:graphicEl>
                                          </p:spTgt>
                                        </p:tgtEl>
                                      </p:cBhvr>
                                    </p:animEffect>
                                    <p:anim calcmode="lin" valueType="num">
                                      <p:cBhvr>
                                        <p:cTn id="47" dur="1000" fill="hold"/>
                                        <p:tgtEl>
                                          <p:spTgt spid="16">
                                            <p:graphicEl>
                                              <a:dgm id="{59574D31-B4F6-4802-870E-46E741EA5BCE}"/>
                                            </p:graphicEl>
                                          </p:spTgt>
                                        </p:tgtEl>
                                        <p:attrNameLst>
                                          <p:attrName>ppt_x</p:attrName>
                                        </p:attrNameLst>
                                      </p:cBhvr>
                                      <p:tavLst>
                                        <p:tav tm="0">
                                          <p:val>
                                            <p:strVal val="#ppt_x"/>
                                          </p:val>
                                        </p:tav>
                                        <p:tav tm="100000">
                                          <p:val>
                                            <p:strVal val="#ppt_x"/>
                                          </p:val>
                                        </p:tav>
                                      </p:tavLst>
                                    </p:anim>
                                    <p:anim calcmode="lin" valueType="num">
                                      <p:cBhvr>
                                        <p:cTn id="48" dur="1000" fill="hold"/>
                                        <p:tgtEl>
                                          <p:spTgt spid="16">
                                            <p:graphicEl>
                                              <a:dgm id="{59574D31-B4F6-4802-870E-46E741EA5BCE}"/>
                                            </p:graphicEl>
                                          </p:spTgt>
                                        </p:tgtEl>
                                        <p:attrNameLst>
                                          <p:attrName>ppt_y</p:attrName>
                                        </p:attrNameLst>
                                      </p:cBhvr>
                                      <p:tavLst>
                                        <p:tav tm="0">
                                          <p:val>
                                            <p:strVal val="#ppt_y+.1"/>
                                          </p:val>
                                        </p:tav>
                                        <p:tav tm="100000">
                                          <p:val>
                                            <p:strVal val="#ppt_y"/>
                                          </p:val>
                                        </p:tav>
                                      </p:tavLst>
                                    </p:anim>
                                  </p:childTnLst>
                                </p:cTn>
                              </p:par>
                              <p:par>
                                <p:cTn id="49" presetID="12" presetClass="entr" presetSubtype="1" fill="hold" grpId="1" nodeType="withEffect">
                                  <p:stCondLst>
                                    <p:cond delay="0"/>
                                  </p:stCondLst>
                                  <p:childTnLst>
                                    <p:set>
                                      <p:cBhvr>
                                        <p:cTn id="50" dur="1" fill="hold">
                                          <p:stCondLst>
                                            <p:cond delay="0"/>
                                          </p:stCondLst>
                                        </p:cTn>
                                        <p:tgtEl>
                                          <p:spTgt spid="16">
                                            <p:graphicEl>
                                              <a:dgm id="{0D6BFBBF-06D0-4C54-8C54-119EA7BC4B2B}"/>
                                            </p:graphicEl>
                                          </p:spTgt>
                                        </p:tgtEl>
                                        <p:attrNameLst>
                                          <p:attrName>style.visibility</p:attrName>
                                        </p:attrNameLst>
                                      </p:cBhvr>
                                      <p:to>
                                        <p:strVal val="visible"/>
                                      </p:to>
                                    </p:set>
                                    <p:anim calcmode="lin" valueType="num">
                                      <p:cBhvr additive="base">
                                        <p:cTn id="51" dur="1000"/>
                                        <p:tgtEl>
                                          <p:spTgt spid="16">
                                            <p:graphicEl>
                                              <a:dgm id="{0D6BFBBF-06D0-4C54-8C54-119EA7BC4B2B}"/>
                                            </p:graphicEl>
                                          </p:spTgt>
                                        </p:tgtEl>
                                        <p:attrNameLst>
                                          <p:attrName>ppt_y</p:attrName>
                                        </p:attrNameLst>
                                      </p:cBhvr>
                                      <p:tavLst>
                                        <p:tav tm="0">
                                          <p:val>
                                            <p:strVal val="#ppt_y-#ppt_h*1.125000"/>
                                          </p:val>
                                        </p:tav>
                                        <p:tav tm="100000">
                                          <p:val>
                                            <p:strVal val="#ppt_y"/>
                                          </p:val>
                                        </p:tav>
                                      </p:tavLst>
                                    </p:anim>
                                    <p:animEffect transition="in" filter="wipe(down)">
                                      <p:cBhvr>
                                        <p:cTn id="52" dur="1000"/>
                                        <p:tgtEl>
                                          <p:spTgt spid="16">
                                            <p:graphicEl>
                                              <a:dgm id="{0D6BFBBF-06D0-4C54-8C54-119EA7BC4B2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1" nodeType="clickEffect">
                                  <p:stCondLst>
                                    <p:cond delay="0"/>
                                  </p:stCondLst>
                                  <p:childTnLst>
                                    <p:set>
                                      <p:cBhvr>
                                        <p:cTn id="56" dur="1" fill="hold">
                                          <p:stCondLst>
                                            <p:cond delay="0"/>
                                          </p:stCondLst>
                                        </p:cTn>
                                        <p:tgtEl>
                                          <p:spTgt spid="16">
                                            <p:graphicEl>
                                              <a:dgm id="{E417E9BA-F5DC-4807-B6A3-0F94942B99DA}"/>
                                            </p:graphicEl>
                                          </p:spTgt>
                                        </p:tgtEl>
                                        <p:attrNameLst>
                                          <p:attrName>style.visibility</p:attrName>
                                        </p:attrNameLst>
                                      </p:cBhvr>
                                      <p:to>
                                        <p:strVal val="visible"/>
                                      </p:to>
                                    </p:set>
                                    <p:animEffect transition="in" filter="fade">
                                      <p:cBhvr>
                                        <p:cTn id="57" dur="1000"/>
                                        <p:tgtEl>
                                          <p:spTgt spid="16">
                                            <p:graphicEl>
                                              <a:dgm id="{E417E9BA-F5DC-4807-B6A3-0F94942B99DA}"/>
                                            </p:graphicEl>
                                          </p:spTgt>
                                        </p:tgtEl>
                                      </p:cBhvr>
                                    </p:animEffect>
                                    <p:anim calcmode="lin" valueType="num">
                                      <p:cBhvr>
                                        <p:cTn id="58" dur="1000" fill="hold"/>
                                        <p:tgtEl>
                                          <p:spTgt spid="16">
                                            <p:graphicEl>
                                              <a:dgm id="{E417E9BA-F5DC-4807-B6A3-0F94942B99DA}"/>
                                            </p:graphicEl>
                                          </p:spTgt>
                                        </p:tgtEl>
                                        <p:attrNameLst>
                                          <p:attrName>ppt_x</p:attrName>
                                        </p:attrNameLst>
                                      </p:cBhvr>
                                      <p:tavLst>
                                        <p:tav tm="0">
                                          <p:val>
                                            <p:strVal val="#ppt_x"/>
                                          </p:val>
                                        </p:tav>
                                        <p:tav tm="100000">
                                          <p:val>
                                            <p:strVal val="#ppt_x"/>
                                          </p:val>
                                        </p:tav>
                                      </p:tavLst>
                                    </p:anim>
                                    <p:anim calcmode="lin" valueType="num">
                                      <p:cBhvr>
                                        <p:cTn id="59" dur="1000" fill="hold"/>
                                        <p:tgtEl>
                                          <p:spTgt spid="16">
                                            <p:graphicEl>
                                              <a:dgm id="{E417E9BA-F5DC-4807-B6A3-0F94942B99DA}"/>
                                            </p:graphicEl>
                                          </p:spTgt>
                                        </p:tgtEl>
                                        <p:attrNameLst>
                                          <p:attrName>ppt_y</p:attrName>
                                        </p:attrNameLst>
                                      </p:cBhvr>
                                      <p:tavLst>
                                        <p:tav tm="0">
                                          <p:val>
                                            <p:strVal val="#ppt_y+.1"/>
                                          </p:val>
                                        </p:tav>
                                        <p:tav tm="100000">
                                          <p:val>
                                            <p:strVal val="#ppt_y"/>
                                          </p:val>
                                        </p:tav>
                                      </p:tavLst>
                                    </p:anim>
                                  </p:childTnLst>
                                </p:cTn>
                              </p:par>
                              <p:par>
                                <p:cTn id="60" presetID="12" presetClass="entr" presetSubtype="1" fill="hold" grpId="1" nodeType="withEffect">
                                  <p:stCondLst>
                                    <p:cond delay="0"/>
                                  </p:stCondLst>
                                  <p:childTnLst>
                                    <p:set>
                                      <p:cBhvr>
                                        <p:cTn id="61" dur="1" fill="hold">
                                          <p:stCondLst>
                                            <p:cond delay="0"/>
                                          </p:stCondLst>
                                        </p:cTn>
                                        <p:tgtEl>
                                          <p:spTgt spid="16">
                                            <p:graphicEl>
                                              <a:dgm id="{51435A4E-0FCD-43F9-923A-DA4FF855FDA7}"/>
                                            </p:graphicEl>
                                          </p:spTgt>
                                        </p:tgtEl>
                                        <p:attrNameLst>
                                          <p:attrName>style.visibility</p:attrName>
                                        </p:attrNameLst>
                                      </p:cBhvr>
                                      <p:to>
                                        <p:strVal val="visible"/>
                                      </p:to>
                                    </p:set>
                                    <p:anim calcmode="lin" valueType="num">
                                      <p:cBhvr additive="base">
                                        <p:cTn id="62" dur="1000"/>
                                        <p:tgtEl>
                                          <p:spTgt spid="16">
                                            <p:graphicEl>
                                              <a:dgm id="{51435A4E-0FCD-43F9-923A-DA4FF855FDA7}"/>
                                            </p:graphicEl>
                                          </p:spTgt>
                                        </p:tgtEl>
                                        <p:attrNameLst>
                                          <p:attrName>ppt_y</p:attrName>
                                        </p:attrNameLst>
                                      </p:cBhvr>
                                      <p:tavLst>
                                        <p:tav tm="0">
                                          <p:val>
                                            <p:strVal val="#ppt_y-#ppt_h*1.125000"/>
                                          </p:val>
                                        </p:tav>
                                        <p:tav tm="100000">
                                          <p:val>
                                            <p:strVal val="#ppt_y"/>
                                          </p:val>
                                        </p:tav>
                                      </p:tavLst>
                                    </p:anim>
                                    <p:animEffect transition="in" filter="wipe(down)">
                                      <p:cBhvr>
                                        <p:cTn id="63" dur="1000"/>
                                        <p:tgtEl>
                                          <p:spTgt spid="16">
                                            <p:graphicEl>
                                              <a:dgm id="{51435A4E-0FCD-43F9-923A-DA4FF855FD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1"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backend</a:t>
            </a:r>
            <a:endParaRPr lang="en-US" dirty="0"/>
          </a:p>
        </p:txBody>
      </p:sp>
      <p:sp>
        <p:nvSpPr>
          <p:cNvPr id="3" name="Content Placeholder 2"/>
          <p:cNvSpPr>
            <a:spLocks noGrp="1"/>
          </p:cNvSpPr>
          <p:nvPr>
            <p:ph idx="1"/>
          </p:nvPr>
        </p:nvSpPr>
        <p:spPr/>
        <p:txBody>
          <a:bodyPr/>
          <a:lstStyle/>
          <a:p>
            <a:endParaRPr lang="en-US" dirty="0"/>
          </a:p>
        </p:txBody>
      </p:sp>
      <p:sp>
        <p:nvSpPr>
          <p:cNvPr id="28" name="AutoShape 2"/>
          <p:cNvSpPr>
            <a:spLocks noChangeArrowheads="1"/>
          </p:cNvSpPr>
          <p:nvPr/>
        </p:nvSpPr>
        <p:spPr bwMode="gray">
          <a:xfrm>
            <a:off x="2212975" y="5408613"/>
            <a:ext cx="4610100" cy="534987"/>
          </a:xfrm>
          <a:prstGeom prst="roundRect">
            <a:avLst>
              <a:gd name="adj" fmla="val 0"/>
            </a:avLst>
          </a:prstGeom>
          <a:solidFill>
            <a:schemeClr val="accent2"/>
          </a:solidFill>
          <a:ln>
            <a:noFill/>
          </a:ln>
          <a:effectLst/>
          <a:extLst>
            <a:ext uri="{91240B29-F687-4F45-9708-019B960494DF}">
              <a14:hiddenLine xmlns:a14="http://schemas.microsoft.com/office/drawing/2010/main" w="19050">
                <a:solidFill>
                  <a:srgbClr val="EAEAEA"/>
                </a:solidFill>
                <a:round/>
                <a:headEnd/>
                <a:tailEnd/>
              </a14:hiddenLine>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wrap="none" anchor="ctr"/>
          <a:lstStyle/>
          <a:p>
            <a:endParaRPr lang="vi-VN"/>
          </a:p>
        </p:txBody>
      </p:sp>
      <p:cxnSp>
        <p:nvCxnSpPr>
          <p:cNvPr id="29" name="AutoShape 3"/>
          <p:cNvCxnSpPr>
            <a:cxnSpLocks noChangeShapeType="1"/>
            <a:endCxn id="28" idx="1"/>
          </p:cNvCxnSpPr>
          <p:nvPr/>
        </p:nvCxnSpPr>
        <p:spPr bwMode="auto">
          <a:xfrm rot="10800000" flipH="1" flipV="1">
            <a:off x="871538" y="4327525"/>
            <a:ext cx="1341437" cy="1349375"/>
          </a:xfrm>
          <a:prstGeom prst="bentConnector3">
            <a:avLst>
              <a:gd name="adj1" fmla="val -15384"/>
            </a:avLst>
          </a:prstGeom>
          <a:noFill/>
          <a:ln w="28575" cap="rnd">
            <a:solidFill>
              <a:srgbClr val="3366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
          <p:cNvCxnSpPr>
            <a:cxnSpLocks noChangeShapeType="1"/>
            <a:endCxn id="28" idx="3"/>
          </p:cNvCxnSpPr>
          <p:nvPr/>
        </p:nvCxnSpPr>
        <p:spPr bwMode="auto">
          <a:xfrm flipH="1">
            <a:off x="6823075" y="4327525"/>
            <a:ext cx="1425575" cy="1349375"/>
          </a:xfrm>
          <a:prstGeom prst="bentConnector3">
            <a:avLst>
              <a:gd name="adj1" fmla="val -14486"/>
            </a:avLst>
          </a:prstGeom>
          <a:noFill/>
          <a:ln w="28575" cap="rnd">
            <a:solidFill>
              <a:srgbClr val="3366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5"/>
          <p:cNvSpPr txBox="1">
            <a:spLocks noChangeArrowheads="1"/>
          </p:cNvSpPr>
          <p:nvPr/>
        </p:nvSpPr>
        <p:spPr bwMode="white">
          <a:xfrm>
            <a:off x="2851150" y="5489575"/>
            <a:ext cx="3467100"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solidFill>
                  <a:srgbClr val="FEFEFE"/>
                </a:solidFill>
              </a:rPr>
              <a:t>Website backend</a:t>
            </a:r>
            <a:endParaRPr lang="en-US" b="1" dirty="0">
              <a:solidFill>
                <a:srgbClr val="FEFEFE"/>
              </a:solidFill>
            </a:endParaRPr>
          </a:p>
        </p:txBody>
      </p:sp>
      <p:sp>
        <p:nvSpPr>
          <p:cNvPr id="32" name="AutoShape 6"/>
          <p:cNvSpPr>
            <a:spLocks noChangeArrowheads="1"/>
          </p:cNvSpPr>
          <p:nvPr/>
        </p:nvSpPr>
        <p:spPr bwMode="gray">
          <a:xfrm>
            <a:off x="871538" y="3811588"/>
            <a:ext cx="1782762" cy="1370012"/>
          </a:xfrm>
          <a:prstGeom prst="can">
            <a:avLst>
              <a:gd name="adj" fmla="val 32083"/>
            </a:avLst>
          </a:prstGeom>
          <a:gradFill rotWithShape="1">
            <a:gsLst>
              <a:gs pos="0">
                <a:srgbClr val="C0CDB3"/>
              </a:gs>
              <a:gs pos="50000">
                <a:srgbClr val="C0CDB3">
                  <a:gamma/>
                  <a:tint val="0"/>
                  <a:invGamma/>
                </a:srgbClr>
              </a:gs>
              <a:gs pos="100000">
                <a:srgbClr val="C0CDB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5400000" sy="-100000" rotWithShape="0">
                    <a:srgbClr val="050B09">
                      <a:alpha val="50000"/>
                    </a:srgbClr>
                  </a:outerShdw>
                </a:effectLst>
              </a14:hiddenEffects>
            </a:ext>
          </a:extLst>
        </p:spPr>
        <p:txBody>
          <a:bodyPr wrap="none" anchor="ctr"/>
          <a:lstStyle/>
          <a:p>
            <a:endParaRPr lang="vi-VN"/>
          </a:p>
        </p:txBody>
      </p:sp>
      <p:sp>
        <p:nvSpPr>
          <p:cNvPr id="33" name="Oval 7"/>
          <p:cNvSpPr>
            <a:spLocks noChangeArrowheads="1"/>
          </p:cNvSpPr>
          <p:nvPr/>
        </p:nvSpPr>
        <p:spPr bwMode="gray">
          <a:xfrm>
            <a:off x="871538" y="3835400"/>
            <a:ext cx="1782762" cy="412750"/>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4" name="Oval 8"/>
          <p:cNvSpPr>
            <a:spLocks noChangeArrowheads="1"/>
          </p:cNvSpPr>
          <p:nvPr/>
        </p:nvSpPr>
        <p:spPr bwMode="gray">
          <a:xfrm>
            <a:off x="965200" y="3840163"/>
            <a:ext cx="1581150" cy="403225"/>
          </a:xfrm>
          <a:prstGeom prst="ellipse">
            <a:avLst/>
          </a:prstGeom>
          <a:solidFill>
            <a:srgbClr val="E1C797"/>
          </a:solidFill>
          <a:ln w="28575">
            <a:solidFill>
              <a:srgbClr val="FEFEF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5" name="Rectangle 9"/>
          <p:cNvSpPr>
            <a:spLocks noChangeArrowheads="1"/>
          </p:cNvSpPr>
          <p:nvPr/>
        </p:nvSpPr>
        <p:spPr bwMode="gray">
          <a:xfrm>
            <a:off x="974725" y="1514475"/>
            <a:ext cx="1557338" cy="2525713"/>
          </a:xfrm>
          <a:prstGeom prst="rect">
            <a:avLst/>
          </a:prstGeom>
          <a:gradFill rotWithShape="1">
            <a:gsLst>
              <a:gs pos="0">
                <a:srgbClr val="E1C797">
                  <a:gamma/>
                  <a:tint val="0"/>
                  <a:invGamma/>
                  <a:alpha val="0"/>
                </a:srgbClr>
              </a:gs>
              <a:gs pos="100000">
                <a:srgbClr val="E1C797"/>
              </a:gs>
            </a:gsLst>
            <a:lin ang="5400000" scaled="1"/>
          </a:gra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E1C797">
                      <a:gamma/>
                      <a:shade val="60000"/>
                      <a:invGamma/>
                    </a:srgbClr>
                  </a:outerShdw>
                </a:effectLst>
              </a14:hiddenEffects>
            </a:ext>
          </a:extLst>
        </p:spPr>
        <p:txBody>
          <a:bodyPr wrap="none" anchor="ctr"/>
          <a:lstStyle/>
          <a:p>
            <a:endParaRPr lang="vi-VN"/>
          </a:p>
        </p:txBody>
      </p:sp>
      <p:sp>
        <p:nvSpPr>
          <p:cNvPr id="36" name="Rectangle 10"/>
          <p:cNvSpPr>
            <a:spLocks noChangeArrowheads="1"/>
          </p:cNvSpPr>
          <p:nvPr/>
        </p:nvSpPr>
        <p:spPr bwMode="black">
          <a:xfrm>
            <a:off x="908050" y="2012950"/>
            <a:ext cx="1682750" cy="164352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endParaRPr lang="en-US" sz="1400" dirty="0">
              <a:solidFill>
                <a:srgbClr val="1C1C1C"/>
              </a:solidFill>
            </a:endParaRPr>
          </a:p>
          <a:p>
            <a:pPr marL="115888" indent="-115888">
              <a:lnSpc>
                <a:spcPct val="80000"/>
              </a:lnSpc>
              <a:buFontTx/>
              <a:buAutoNum type="arabicPeriod"/>
            </a:pPr>
            <a:r>
              <a:rPr lang="en-US" sz="1400" dirty="0" smtClean="0">
                <a:solidFill>
                  <a:srgbClr val="1C1C1C"/>
                </a:solidFill>
              </a:rPr>
              <a:t>CRUD creatures</a:t>
            </a:r>
          </a:p>
          <a:p>
            <a:pPr marL="115888" indent="-115888">
              <a:lnSpc>
                <a:spcPct val="80000"/>
              </a:lnSpc>
              <a:buFontTx/>
              <a:buAutoNum type="arabicPeriod"/>
            </a:pPr>
            <a:endParaRPr lang="en-US" sz="1400" dirty="0">
              <a:solidFill>
                <a:srgbClr val="1C1C1C"/>
              </a:solidFill>
            </a:endParaRPr>
          </a:p>
          <a:p>
            <a:pPr marL="115888" indent="-115888">
              <a:lnSpc>
                <a:spcPct val="80000"/>
              </a:lnSpc>
              <a:buFontTx/>
              <a:buAutoNum type="arabicPeriod"/>
            </a:pPr>
            <a:r>
              <a:rPr lang="en-US" sz="1400" dirty="0" smtClean="0">
                <a:solidFill>
                  <a:srgbClr val="1C1C1C"/>
                </a:solidFill>
              </a:rPr>
              <a:t>CRUD elements related to creatures for example: “Ho”, “Bo”, “</a:t>
            </a:r>
            <a:r>
              <a:rPr lang="en-US" sz="1400" dirty="0" err="1" smtClean="0">
                <a:solidFill>
                  <a:srgbClr val="1C1C1C"/>
                </a:solidFill>
              </a:rPr>
              <a:t>Loai</a:t>
            </a:r>
            <a:r>
              <a:rPr lang="en-US" sz="1400" dirty="0" smtClean="0">
                <a:solidFill>
                  <a:srgbClr val="1C1C1C"/>
                </a:solidFill>
              </a:rPr>
              <a:t>”, etc…</a:t>
            </a:r>
            <a:endParaRPr lang="en-US" sz="1400" dirty="0">
              <a:solidFill>
                <a:srgbClr val="1C1C1C"/>
              </a:solidFill>
            </a:endParaRPr>
          </a:p>
        </p:txBody>
      </p:sp>
      <p:sp>
        <p:nvSpPr>
          <p:cNvPr id="37" name="AutoShape 11"/>
          <p:cNvSpPr>
            <a:spLocks noChangeArrowheads="1"/>
          </p:cNvSpPr>
          <p:nvPr/>
        </p:nvSpPr>
        <p:spPr bwMode="gray">
          <a:xfrm>
            <a:off x="2767013" y="3811588"/>
            <a:ext cx="1792287" cy="1370012"/>
          </a:xfrm>
          <a:prstGeom prst="can">
            <a:avLst>
              <a:gd name="adj" fmla="val 32083"/>
            </a:avLst>
          </a:prstGeom>
          <a:gradFill rotWithShape="1">
            <a:gsLst>
              <a:gs pos="0">
                <a:srgbClr val="C0C0C0"/>
              </a:gs>
              <a:gs pos="50000">
                <a:srgbClr val="C0C0C0">
                  <a:gamma/>
                  <a:tint val="0"/>
                  <a:invGamma/>
                </a:srgbClr>
              </a:gs>
              <a:gs pos="100000">
                <a:srgbClr val="C0C0C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5400000" sy="-100000" rotWithShape="0">
                    <a:srgbClr val="050B09">
                      <a:alpha val="50000"/>
                    </a:srgbClr>
                  </a:outerShdw>
                </a:effectLst>
              </a14:hiddenEffects>
            </a:ext>
          </a:extLst>
        </p:spPr>
        <p:txBody>
          <a:bodyPr wrap="none" anchor="ctr"/>
          <a:lstStyle/>
          <a:p>
            <a:endParaRPr lang="vi-VN"/>
          </a:p>
        </p:txBody>
      </p:sp>
      <p:grpSp>
        <p:nvGrpSpPr>
          <p:cNvPr id="38" name="Group 12"/>
          <p:cNvGrpSpPr>
            <a:grpSpLocks/>
          </p:cNvGrpSpPr>
          <p:nvPr/>
        </p:nvGrpSpPr>
        <p:grpSpPr bwMode="auto">
          <a:xfrm>
            <a:off x="2767013" y="3835400"/>
            <a:ext cx="1792287" cy="412750"/>
            <a:chOff x="2029" y="2178"/>
            <a:chExt cx="1600" cy="474"/>
          </a:xfrm>
        </p:grpSpPr>
        <p:sp>
          <p:nvSpPr>
            <p:cNvPr id="39" name="Oval 13"/>
            <p:cNvSpPr>
              <a:spLocks noChangeArrowheads="1"/>
            </p:cNvSpPr>
            <p:nvPr/>
          </p:nvSpPr>
          <p:spPr bwMode="gray">
            <a:xfrm>
              <a:off x="2029" y="2178"/>
              <a:ext cx="1600" cy="474"/>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 name="Oval 14"/>
            <p:cNvSpPr>
              <a:spLocks noChangeArrowheads="1"/>
            </p:cNvSpPr>
            <p:nvPr/>
          </p:nvSpPr>
          <p:spPr bwMode="gray">
            <a:xfrm>
              <a:off x="2117" y="2183"/>
              <a:ext cx="1419" cy="464"/>
            </a:xfrm>
            <a:prstGeom prst="ellipse">
              <a:avLst/>
            </a:prstGeom>
            <a:solidFill>
              <a:srgbClr val="C9DE9A"/>
            </a:solidFill>
            <a:ln w="28575">
              <a:solidFill>
                <a:srgbClr val="FEFEF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1" name="Rectangle 15"/>
          <p:cNvSpPr>
            <a:spLocks noChangeArrowheads="1"/>
          </p:cNvSpPr>
          <p:nvPr/>
        </p:nvSpPr>
        <p:spPr bwMode="gray">
          <a:xfrm>
            <a:off x="2870200" y="1514475"/>
            <a:ext cx="1566863" cy="2525713"/>
          </a:xfrm>
          <a:prstGeom prst="rect">
            <a:avLst/>
          </a:prstGeom>
          <a:gradFill rotWithShape="1">
            <a:gsLst>
              <a:gs pos="0">
                <a:srgbClr val="C9DE9A">
                  <a:gamma/>
                  <a:tint val="0"/>
                  <a:invGamma/>
                  <a:alpha val="0"/>
                </a:srgbClr>
              </a:gs>
              <a:gs pos="100000">
                <a:srgbClr val="C9DE9A"/>
              </a:gs>
            </a:gsLst>
            <a:lin ang="5400000" scaled="1"/>
          </a:gra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C9DE9A">
                      <a:gamma/>
                      <a:shade val="60000"/>
                      <a:invGamma/>
                    </a:srgbClr>
                  </a:outerShdw>
                </a:effectLst>
              </a14:hiddenEffects>
            </a:ext>
          </a:extLst>
        </p:spPr>
        <p:txBody>
          <a:bodyPr wrap="none" anchor="ctr"/>
          <a:lstStyle/>
          <a:p>
            <a:endParaRPr lang="vi-VN"/>
          </a:p>
        </p:txBody>
      </p:sp>
      <p:sp>
        <p:nvSpPr>
          <p:cNvPr id="42" name="Rectangle 16"/>
          <p:cNvSpPr>
            <a:spLocks noChangeArrowheads="1"/>
          </p:cNvSpPr>
          <p:nvPr/>
        </p:nvSpPr>
        <p:spPr bwMode="black">
          <a:xfrm>
            <a:off x="2798272" y="2185304"/>
            <a:ext cx="1693863" cy="60939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5888" indent="-115888">
              <a:lnSpc>
                <a:spcPct val="80000"/>
              </a:lnSpc>
              <a:buFontTx/>
              <a:buAutoNum type="arabicPeriod"/>
            </a:pPr>
            <a:r>
              <a:rPr lang="en-US" sz="1400" dirty="0" smtClean="0">
                <a:solidFill>
                  <a:srgbClr val="1C1C1C"/>
                </a:solidFill>
              </a:rPr>
              <a:t>CRUD news and categories </a:t>
            </a:r>
            <a:endParaRPr lang="en-US" sz="1400" dirty="0">
              <a:solidFill>
                <a:srgbClr val="1C1C1C"/>
              </a:solidFill>
            </a:endParaRPr>
          </a:p>
          <a:p>
            <a:pPr>
              <a:lnSpc>
                <a:spcPct val="80000"/>
              </a:lnSpc>
            </a:pPr>
            <a:endParaRPr lang="en-US" sz="1400" dirty="0">
              <a:solidFill>
                <a:srgbClr val="1C1C1C"/>
              </a:solidFill>
            </a:endParaRPr>
          </a:p>
        </p:txBody>
      </p:sp>
      <p:sp>
        <p:nvSpPr>
          <p:cNvPr id="43" name="AutoShape 17"/>
          <p:cNvSpPr>
            <a:spLocks noChangeArrowheads="1"/>
          </p:cNvSpPr>
          <p:nvPr/>
        </p:nvSpPr>
        <p:spPr bwMode="gray">
          <a:xfrm>
            <a:off x="4673600" y="3811588"/>
            <a:ext cx="1762125" cy="1370012"/>
          </a:xfrm>
          <a:prstGeom prst="can">
            <a:avLst>
              <a:gd name="adj" fmla="val 32083"/>
            </a:avLst>
          </a:prstGeom>
          <a:gradFill rotWithShape="1">
            <a:gsLst>
              <a:gs pos="0">
                <a:srgbClr val="C0CDB3"/>
              </a:gs>
              <a:gs pos="50000">
                <a:srgbClr val="C0CDB3">
                  <a:gamma/>
                  <a:tint val="0"/>
                  <a:invGamma/>
                </a:srgbClr>
              </a:gs>
              <a:gs pos="100000">
                <a:srgbClr val="C0CDB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5400000" sy="-100000" rotWithShape="0">
                    <a:srgbClr val="050B09">
                      <a:alpha val="50000"/>
                    </a:srgbClr>
                  </a:outerShdw>
                </a:effectLst>
              </a14:hiddenEffects>
            </a:ext>
          </a:extLst>
        </p:spPr>
        <p:txBody>
          <a:bodyPr wrap="none" anchor="ctr"/>
          <a:lstStyle/>
          <a:p>
            <a:endParaRPr lang="vi-VN"/>
          </a:p>
        </p:txBody>
      </p:sp>
      <p:sp>
        <p:nvSpPr>
          <p:cNvPr id="44" name="Oval 18"/>
          <p:cNvSpPr>
            <a:spLocks noChangeArrowheads="1"/>
          </p:cNvSpPr>
          <p:nvPr/>
        </p:nvSpPr>
        <p:spPr bwMode="gray">
          <a:xfrm>
            <a:off x="4673600" y="3835400"/>
            <a:ext cx="1762125" cy="412750"/>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5" name="Group 19"/>
          <p:cNvGrpSpPr>
            <a:grpSpLocks/>
          </p:cNvGrpSpPr>
          <p:nvPr/>
        </p:nvGrpSpPr>
        <p:grpSpPr bwMode="auto">
          <a:xfrm>
            <a:off x="4765675" y="1514475"/>
            <a:ext cx="1565275" cy="2728913"/>
            <a:chOff x="3017" y="856"/>
            <a:chExt cx="1052" cy="1906"/>
          </a:xfrm>
        </p:grpSpPr>
        <p:sp>
          <p:nvSpPr>
            <p:cNvPr id="46" name="Oval 20"/>
            <p:cNvSpPr>
              <a:spLocks noChangeArrowheads="1"/>
            </p:cNvSpPr>
            <p:nvPr/>
          </p:nvSpPr>
          <p:spPr bwMode="gray">
            <a:xfrm>
              <a:off x="3017" y="2480"/>
              <a:ext cx="1052" cy="282"/>
            </a:xfrm>
            <a:prstGeom prst="ellipse">
              <a:avLst/>
            </a:prstGeom>
            <a:solidFill>
              <a:srgbClr val="E1C797"/>
            </a:solidFill>
            <a:ln w="28575">
              <a:solidFill>
                <a:srgbClr val="FEFEF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7" name="Rectangle 21"/>
            <p:cNvSpPr>
              <a:spLocks noChangeArrowheads="1"/>
            </p:cNvSpPr>
            <p:nvPr/>
          </p:nvSpPr>
          <p:spPr bwMode="gray">
            <a:xfrm>
              <a:off x="3024" y="856"/>
              <a:ext cx="1036" cy="1764"/>
            </a:xfrm>
            <a:prstGeom prst="rect">
              <a:avLst/>
            </a:prstGeom>
            <a:gradFill rotWithShape="1">
              <a:gsLst>
                <a:gs pos="0">
                  <a:srgbClr val="E1C797">
                    <a:gamma/>
                    <a:tint val="0"/>
                    <a:invGamma/>
                  </a:srgbClr>
                </a:gs>
                <a:gs pos="100000">
                  <a:srgbClr val="E1C797"/>
                </a:gs>
              </a:gsLst>
              <a:lin ang="5400000" scaled="1"/>
            </a:gra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E1C797">
                        <a:gamma/>
                        <a:shade val="60000"/>
                        <a:invGamma/>
                      </a:srgbClr>
                    </a:outerShdw>
                  </a:effectLst>
                </a14:hiddenEffects>
              </a:ext>
            </a:extLst>
          </p:spPr>
          <p:txBody>
            <a:bodyPr wrap="none" anchor="ctr"/>
            <a:lstStyle/>
            <a:p>
              <a:endParaRPr lang="vi-VN"/>
            </a:p>
          </p:txBody>
        </p:sp>
      </p:grpSp>
      <p:sp>
        <p:nvSpPr>
          <p:cNvPr id="48" name="Rectangle 22"/>
          <p:cNvSpPr>
            <a:spLocks noChangeArrowheads="1"/>
          </p:cNvSpPr>
          <p:nvPr/>
        </p:nvSpPr>
        <p:spPr bwMode="black">
          <a:xfrm>
            <a:off x="4681855" y="2145293"/>
            <a:ext cx="1666875" cy="95410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5888" indent="-115888">
              <a:lnSpc>
                <a:spcPct val="80000"/>
              </a:lnSpc>
              <a:buFontTx/>
              <a:buAutoNum type="arabicPeriod"/>
            </a:pPr>
            <a:r>
              <a:rPr lang="en-US" sz="1400" dirty="0" smtClean="0">
                <a:solidFill>
                  <a:srgbClr val="1C1C1C"/>
                </a:solidFill>
              </a:rPr>
              <a:t>RUD posts, threads, reports</a:t>
            </a:r>
            <a:endParaRPr lang="en-US" sz="1400" dirty="0">
              <a:solidFill>
                <a:srgbClr val="1C1C1C"/>
              </a:solidFill>
            </a:endParaRPr>
          </a:p>
          <a:p>
            <a:pPr marL="115888" indent="-115888">
              <a:lnSpc>
                <a:spcPct val="80000"/>
              </a:lnSpc>
              <a:buFontTx/>
              <a:buAutoNum type="arabicPeriod"/>
            </a:pPr>
            <a:endParaRPr lang="en-US" sz="1400" dirty="0">
              <a:solidFill>
                <a:srgbClr val="1C1C1C"/>
              </a:solidFill>
            </a:endParaRPr>
          </a:p>
          <a:p>
            <a:pPr marL="115888" indent="-115888">
              <a:lnSpc>
                <a:spcPct val="80000"/>
              </a:lnSpc>
              <a:buFontTx/>
              <a:buAutoNum type="arabicPeriod"/>
            </a:pPr>
            <a:r>
              <a:rPr lang="en-US" sz="1400" dirty="0" smtClean="0">
                <a:solidFill>
                  <a:srgbClr val="1C1C1C"/>
                </a:solidFill>
              </a:rPr>
              <a:t>Ban and unban users</a:t>
            </a:r>
            <a:endParaRPr lang="en-US" sz="1400" dirty="0">
              <a:solidFill>
                <a:srgbClr val="1C1C1C"/>
              </a:solidFill>
            </a:endParaRPr>
          </a:p>
        </p:txBody>
      </p:sp>
      <p:sp>
        <p:nvSpPr>
          <p:cNvPr id="49" name="AutoShape 23"/>
          <p:cNvSpPr>
            <a:spLocks noChangeArrowheads="1"/>
          </p:cNvSpPr>
          <p:nvPr/>
        </p:nvSpPr>
        <p:spPr bwMode="gray">
          <a:xfrm>
            <a:off x="6537325" y="3811588"/>
            <a:ext cx="1746250" cy="1370012"/>
          </a:xfrm>
          <a:prstGeom prst="can">
            <a:avLst>
              <a:gd name="adj" fmla="val 32083"/>
            </a:avLst>
          </a:prstGeom>
          <a:gradFill rotWithShape="1">
            <a:gsLst>
              <a:gs pos="0">
                <a:srgbClr val="C0C0C0"/>
              </a:gs>
              <a:gs pos="50000">
                <a:srgbClr val="C0C0C0">
                  <a:gamma/>
                  <a:tint val="0"/>
                  <a:invGamma/>
                </a:srgbClr>
              </a:gs>
              <a:gs pos="100000">
                <a:srgbClr val="C0C0C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5400000" sy="-100000" rotWithShape="0">
                    <a:srgbClr val="050B09">
                      <a:alpha val="50000"/>
                    </a:srgbClr>
                  </a:outerShdw>
                </a:effectLst>
              </a14:hiddenEffects>
            </a:ext>
          </a:extLst>
        </p:spPr>
        <p:txBody>
          <a:bodyPr wrap="none" anchor="ctr"/>
          <a:lstStyle/>
          <a:p>
            <a:endParaRPr lang="vi-VN"/>
          </a:p>
        </p:txBody>
      </p:sp>
      <p:grpSp>
        <p:nvGrpSpPr>
          <p:cNvPr id="50" name="Group 24"/>
          <p:cNvGrpSpPr>
            <a:grpSpLocks/>
          </p:cNvGrpSpPr>
          <p:nvPr/>
        </p:nvGrpSpPr>
        <p:grpSpPr bwMode="auto">
          <a:xfrm>
            <a:off x="6537325" y="3835400"/>
            <a:ext cx="1746250" cy="412750"/>
            <a:chOff x="2029" y="2178"/>
            <a:chExt cx="1600" cy="474"/>
          </a:xfrm>
        </p:grpSpPr>
        <p:sp>
          <p:nvSpPr>
            <p:cNvPr id="51" name="Oval 25"/>
            <p:cNvSpPr>
              <a:spLocks noChangeArrowheads="1"/>
            </p:cNvSpPr>
            <p:nvPr/>
          </p:nvSpPr>
          <p:spPr bwMode="gray">
            <a:xfrm>
              <a:off x="2029" y="2178"/>
              <a:ext cx="1600" cy="474"/>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2" name="Oval 26"/>
            <p:cNvSpPr>
              <a:spLocks noChangeArrowheads="1"/>
            </p:cNvSpPr>
            <p:nvPr/>
          </p:nvSpPr>
          <p:spPr bwMode="gray">
            <a:xfrm>
              <a:off x="2117" y="2183"/>
              <a:ext cx="1419" cy="464"/>
            </a:xfrm>
            <a:prstGeom prst="ellipse">
              <a:avLst/>
            </a:prstGeom>
            <a:solidFill>
              <a:srgbClr val="C9DE9A"/>
            </a:solidFill>
            <a:ln w="28575">
              <a:solidFill>
                <a:srgbClr val="FEFEF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53" name="Rectangle 27"/>
          <p:cNvSpPr>
            <a:spLocks noChangeArrowheads="1"/>
          </p:cNvSpPr>
          <p:nvPr/>
        </p:nvSpPr>
        <p:spPr bwMode="gray">
          <a:xfrm>
            <a:off x="6640513" y="1514475"/>
            <a:ext cx="1525587" cy="2525713"/>
          </a:xfrm>
          <a:prstGeom prst="rect">
            <a:avLst/>
          </a:prstGeom>
          <a:gradFill rotWithShape="1">
            <a:gsLst>
              <a:gs pos="0">
                <a:srgbClr val="C9DE9A">
                  <a:gamma/>
                  <a:tint val="0"/>
                  <a:invGamma/>
                  <a:alpha val="0"/>
                </a:srgbClr>
              </a:gs>
              <a:gs pos="100000">
                <a:srgbClr val="C9DE9A"/>
              </a:gs>
            </a:gsLst>
            <a:lin ang="5400000" scaled="1"/>
          </a:gra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C9DE9A">
                      <a:gamma/>
                      <a:shade val="60000"/>
                      <a:invGamma/>
                    </a:srgbClr>
                  </a:outerShdw>
                </a:effectLst>
              </a14:hiddenEffects>
            </a:ext>
          </a:extLst>
        </p:spPr>
        <p:txBody>
          <a:bodyPr wrap="none" anchor="ctr"/>
          <a:lstStyle/>
          <a:p>
            <a:endParaRPr lang="vi-VN"/>
          </a:p>
        </p:txBody>
      </p:sp>
      <p:sp>
        <p:nvSpPr>
          <p:cNvPr id="54" name="Rectangle 28"/>
          <p:cNvSpPr>
            <a:spLocks noChangeArrowheads="1"/>
          </p:cNvSpPr>
          <p:nvPr/>
        </p:nvSpPr>
        <p:spPr bwMode="black">
          <a:xfrm>
            <a:off x="6584950" y="2185304"/>
            <a:ext cx="1651000" cy="60939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5888" indent="-115888">
              <a:lnSpc>
                <a:spcPct val="80000"/>
              </a:lnSpc>
              <a:buFontTx/>
              <a:buAutoNum type="arabicPeriod"/>
            </a:pPr>
            <a:r>
              <a:rPr lang="en-US" sz="1400" dirty="0" smtClean="0">
                <a:solidFill>
                  <a:srgbClr val="1C1C1C"/>
                </a:solidFill>
              </a:rPr>
              <a:t>CRUD national parks</a:t>
            </a:r>
          </a:p>
          <a:p>
            <a:pPr>
              <a:lnSpc>
                <a:spcPct val="80000"/>
              </a:lnSpc>
            </a:pPr>
            <a:endParaRPr lang="en-US" sz="1400" dirty="0" smtClean="0">
              <a:solidFill>
                <a:srgbClr val="1C1C1C"/>
              </a:solidFill>
            </a:endParaRPr>
          </a:p>
        </p:txBody>
      </p:sp>
      <p:sp>
        <p:nvSpPr>
          <p:cNvPr id="55" name="Text Box 29"/>
          <p:cNvSpPr txBox="1">
            <a:spLocks noChangeArrowheads="1"/>
          </p:cNvSpPr>
          <p:nvPr/>
        </p:nvSpPr>
        <p:spPr bwMode="auto">
          <a:xfrm>
            <a:off x="505619" y="4453036"/>
            <a:ext cx="2514600" cy="3077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 typeface="Wingdings" pitchFamily="2" charset="2"/>
              <a:buChar char="Ø"/>
            </a:pPr>
            <a:r>
              <a:rPr lang="en-US" sz="1400" b="1" dirty="0" smtClean="0">
                <a:solidFill>
                  <a:srgbClr val="333333"/>
                </a:solidFill>
              </a:rPr>
              <a:t>Manage creatures</a:t>
            </a:r>
            <a:endParaRPr lang="en-US" sz="1400" b="1" dirty="0">
              <a:solidFill>
                <a:srgbClr val="333333"/>
              </a:solidFill>
            </a:endParaRPr>
          </a:p>
        </p:txBody>
      </p:sp>
      <p:sp>
        <p:nvSpPr>
          <p:cNvPr id="56" name="Text Box 30"/>
          <p:cNvSpPr txBox="1">
            <a:spLocks noChangeArrowheads="1"/>
          </p:cNvSpPr>
          <p:nvPr/>
        </p:nvSpPr>
        <p:spPr bwMode="auto">
          <a:xfrm>
            <a:off x="2593975" y="4378325"/>
            <a:ext cx="2130425" cy="3077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Ø"/>
            </a:pPr>
            <a:r>
              <a:rPr lang="en-US" sz="1400" b="1" dirty="0" smtClean="0">
                <a:solidFill>
                  <a:srgbClr val="333333"/>
                </a:solidFill>
              </a:rPr>
              <a:t>Manage news</a:t>
            </a:r>
            <a:endParaRPr lang="en-US" sz="1400" b="1" dirty="0">
              <a:solidFill>
                <a:srgbClr val="333333"/>
              </a:solidFill>
            </a:endParaRPr>
          </a:p>
        </p:txBody>
      </p:sp>
      <p:sp>
        <p:nvSpPr>
          <p:cNvPr id="57" name="Text Box 31"/>
          <p:cNvSpPr txBox="1">
            <a:spLocks noChangeArrowheads="1"/>
          </p:cNvSpPr>
          <p:nvPr/>
        </p:nvSpPr>
        <p:spPr bwMode="auto">
          <a:xfrm>
            <a:off x="4508500" y="4348163"/>
            <a:ext cx="2044700" cy="3077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Ø"/>
            </a:pPr>
            <a:r>
              <a:rPr lang="en-US" sz="1400" b="1" dirty="0" smtClean="0">
                <a:solidFill>
                  <a:srgbClr val="333333"/>
                </a:solidFill>
              </a:rPr>
              <a:t>Manage discussion</a:t>
            </a:r>
            <a:endParaRPr lang="en-US" sz="1400" b="1" dirty="0">
              <a:solidFill>
                <a:srgbClr val="333333"/>
              </a:solidFill>
            </a:endParaRPr>
          </a:p>
        </p:txBody>
      </p:sp>
      <p:sp>
        <p:nvSpPr>
          <p:cNvPr id="58" name="Text Box 32"/>
          <p:cNvSpPr txBox="1">
            <a:spLocks noChangeArrowheads="1"/>
          </p:cNvSpPr>
          <p:nvPr/>
        </p:nvSpPr>
        <p:spPr bwMode="auto">
          <a:xfrm>
            <a:off x="6403975" y="4321175"/>
            <a:ext cx="2054225"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Ø"/>
            </a:pPr>
            <a:r>
              <a:rPr lang="en-US" sz="1400" b="1" dirty="0" smtClean="0">
                <a:solidFill>
                  <a:srgbClr val="333333"/>
                </a:solidFill>
              </a:rPr>
              <a:t>Manage national parks</a:t>
            </a:r>
            <a:endParaRPr lang="en-US" sz="1400" b="1" dirty="0">
              <a:solidFill>
                <a:srgbClr val="333333"/>
              </a:solidFill>
            </a:endParaRPr>
          </a:p>
        </p:txBody>
      </p:sp>
    </p:spTree>
    <p:extLst>
      <p:ext uri="{BB962C8B-B14F-4D97-AF65-F5344CB8AC3E}">
        <p14:creationId xmlns:p14="http://schemas.microsoft.com/office/powerpoint/2010/main" val="405673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for Android</a:t>
            </a:r>
            <a:endParaRPr lang="en-US" dirty="0"/>
          </a:p>
        </p:txBody>
      </p:sp>
      <p:pic>
        <p:nvPicPr>
          <p:cNvPr id="4" name="Content Placeholder 3" descr="\\MINHHT01946-PC\Share vao day\usecaseandroid.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3001"/>
            <a:ext cx="7107734" cy="5029200"/>
          </a:xfrm>
          <a:prstGeom prst="rect">
            <a:avLst/>
          </a:prstGeom>
          <a:noFill/>
          <a:ln>
            <a:noFill/>
          </a:ln>
        </p:spPr>
      </p:pic>
    </p:spTree>
    <p:extLst>
      <p:ext uri="{BB962C8B-B14F-4D97-AF65-F5344CB8AC3E}">
        <p14:creationId xmlns:p14="http://schemas.microsoft.com/office/powerpoint/2010/main" val="368730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5"/>
            <a:ext cx="6934200" cy="868363"/>
          </a:xfrm>
        </p:spPr>
        <p:txBody>
          <a:bodyPr/>
          <a:lstStyle/>
          <a:p>
            <a:r>
              <a:rPr lang="en-US" sz="4000" dirty="0" smtClean="0"/>
              <a:t>Use case Website backend</a:t>
            </a:r>
            <a:endParaRPr lang="en-US" sz="4000" dirty="0"/>
          </a:p>
        </p:txBody>
      </p:sp>
      <p:pic>
        <p:nvPicPr>
          <p:cNvPr id="4" name="Content Placeholder 3" descr="\\MINHHT01946-PC\Share vao day\usecas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143001"/>
            <a:ext cx="6913675" cy="5029200"/>
          </a:xfrm>
          <a:prstGeom prst="rect">
            <a:avLst/>
          </a:prstGeom>
          <a:noFill/>
          <a:ln>
            <a:noFill/>
          </a:ln>
        </p:spPr>
      </p:pic>
    </p:spTree>
    <p:extLst>
      <p:ext uri="{BB962C8B-B14F-4D97-AF65-F5344CB8AC3E}">
        <p14:creationId xmlns:p14="http://schemas.microsoft.com/office/powerpoint/2010/main" val="315374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8125"/>
            <a:ext cx="6858000" cy="868363"/>
          </a:xfrm>
        </p:spPr>
        <p:txBody>
          <a:bodyPr/>
          <a:lstStyle/>
          <a:p>
            <a:r>
              <a:rPr lang="en-US" sz="3600" dirty="0" smtClean="0"/>
              <a:t>Non-functional requirements</a:t>
            </a:r>
            <a:endParaRPr lang="en-US" sz="3600" dirty="0"/>
          </a:p>
        </p:txBody>
      </p:sp>
      <p:sp>
        <p:nvSpPr>
          <p:cNvPr id="3" name="Content Placeholder 2"/>
          <p:cNvSpPr>
            <a:spLocks noGrp="1"/>
          </p:cNvSpPr>
          <p:nvPr>
            <p:ph idx="1"/>
          </p:nvPr>
        </p:nvSpPr>
        <p:spPr/>
        <p:txBody>
          <a:bodyPr/>
          <a:lstStyle/>
          <a:p>
            <a:pPr lvl="0"/>
            <a:r>
              <a:rPr lang="en-US" sz="2400" dirty="0"/>
              <a:t>The highest number of steps need to find a creatures </a:t>
            </a:r>
            <a:r>
              <a:rPr lang="en-US" sz="2400" dirty="0" smtClean="0"/>
              <a:t>: 5</a:t>
            </a:r>
            <a:endParaRPr lang="en-US" sz="2400" dirty="0"/>
          </a:p>
          <a:p>
            <a:pPr lvl="0"/>
            <a:r>
              <a:rPr lang="en-US" sz="2400" dirty="0"/>
              <a:t>The </a:t>
            </a:r>
            <a:r>
              <a:rPr lang="en-US" sz="2400" dirty="0" smtClean="0"/>
              <a:t>lowest </a:t>
            </a:r>
            <a:r>
              <a:rPr lang="en-US" sz="2400" dirty="0"/>
              <a:t>number of steps to find any creatures </a:t>
            </a:r>
            <a:r>
              <a:rPr lang="en-US" sz="2400" dirty="0" smtClean="0"/>
              <a:t>: 2</a:t>
            </a:r>
          </a:p>
          <a:p>
            <a:pPr lvl="0"/>
            <a:r>
              <a:rPr lang="en-US" sz="2400" dirty="0" smtClean="0"/>
              <a:t>Waiting </a:t>
            </a:r>
            <a:r>
              <a:rPr lang="en-US" sz="2400" dirty="0"/>
              <a:t>time for all screen is at most 10 seconds in 3G standard network </a:t>
            </a:r>
            <a:r>
              <a:rPr lang="en-US" sz="2400" dirty="0" smtClean="0"/>
              <a:t>condition.</a:t>
            </a:r>
            <a:endParaRPr lang="en-US" sz="2400" dirty="0"/>
          </a:p>
          <a:p>
            <a:pPr lvl="0"/>
            <a:r>
              <a:rPr lang="en-US" sz="2400" dirty="0"/>
              <a:t>Use meaningful  icons instead of  text </a:t>
            </a:r>
            <a:r>
              <a:rPr lang="en-US" sz="2400" dirty="0" smtClean="0"/>
              <a:t>buttons.</a:t>
            </a:r>
            <a:endParaRPr lang="en-US" sz="2400" dirty="0"/>
          </a:p>
          <a:p>
            <a:pPr lvl="0"/>
            <a:r>
              <a:rPr lang="en-US" sz="2400" dirty="0"/>
              <a:t>Simple, lighten colors </a:t>
            </a:r>
            <a:r>
              <a:rPr lang="en-US" sz="2400" dirty="0" smtClean="0"/>
              <a:t>design.</a:t>
            </a:r>
            <a:endParaRPr lang="en-US" sz="2400" dirty="0"/>
          </a:p>
          <a:p>
            <a:pPr lvl="0"/>
            <a:r>
              <a:rPr lang="en-US" sz="2400" dirty="0"/>
              <a:t>The data is secured and encoded in </a:t>
            </a:r>
            <a:r>
              <a:rPr lang="en-US" sz="2400" dirty="0" smtClean="0"/>
              <a:t>database.</a:t>
            </a:r>
            <a:endParaRPr lang="en-US" sz="2400" dirty="0"/>
          </a:p>
          <a:p>
            <a:endParaRPr lang="en-US" dirty="0"/>
          </a:p>
        </p:txBody>
      </p:sp>
    </p:spTree>
    <p:extLst>
      <p:ext uri="{BB962C8B-B14F-4D97-AF65-F5344CB8AC3E}">
        <p14:creationId xmlns:p14="http://schemas.microsoft.com/office/powerpoint/2010/main" val="3676941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Non-functional requirements</a:t>
            </a:r>
          </a:p>
        </p:txBody>
      </p:sp>
      <p:graphicFrame>
        <p:nvGraphicFramePr>
          <p:cNvPr id="43" name="Content Placeholder 42"/>
          <p:cNvGraphicFramePr>
            <a:graphicFrameLocks noGrp="1"/>
          </p:cNvGraphicFramePr>
          <p:nvPr>
            <p:ph idx="1"/>
            <p:extLst>
              <p:ext uri="{D42A27DB-BD31-4B8C-83A1-F6EECF244321}">
                <p14:modId xmlns:p14="http://schemas.microsoft.com/office/powerpoint/2010/main" val="513164114"/>
              </p:ext>
            </p:extLst>
          </p:nvPr>
        </p:nvGraphicFramePr>
        <p:xfrm>
          <a:off x="457200" y="1438275"/>
          <a:ext cx="8229600" cy="473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0758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Non-functional requirements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1303422"/>
              </p:ext>
            </p:extLst>
          </p:nvPr>
        </p:nvGraphicFramePr>
        <p:xfrm>
          <a:off x="457200" y="1438275"/>
          <a:ext cx="8229600" cy="473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593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600" smtClean="0">
                <a:solidFill>
                  <a:schemeClr val="tx2"/>
                </a:solidFill>
              </a:rPr>
              <a:t>Part IV: Design Specification</a:t>
            </a:r>
            <a:endParaRPr lang="en-US" sz="5400"/>
          </a:p>
        </p:txBody>
      </p:sp>
      <p:sp>
        <p:nvSpPr>
          <p:cNvPr id="2051" name="Rectangle 3"/>
          <p:cNvSpPr>
            <a:spLocks noGrp="1" noChangeArrowheads="1"/>
          </p:cNvSpPr>
          <p:nvPr>
            <p:ph type="subTitle" idx="1"/>
          </p:nvPr>
        </p:nvSpPr>
        <p:spPr/>
        <p:txBody>
          <a:bodyPr/>
          <a:lstStyle/>
          <a:p>
            <a:r>
              <a:rPr lang="en-US" smtClean="0"/>
              <a:t>www.vncreatures.net</a:t>
            </a:r>
            <a:endParaRPr lang="en-US"/>
          </a:p>
        </p:txBody>
      </p:sp>
    </p:spTree>
    <p:extLst>
      <p:ext uri="{BB962C8B-B14F-4D97-AF65-F5344CB8AC3E}">
        <p14:creationId xmlns:p14="http://schemas.microsoft.com/office/powerpoint/2010/main" val="2675751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693"/>
            <a:ext cx="6477000" cy="868363"/>
          </a:xfrm>
        </p:spPr>
        <p:txBody>
          <a:bodyPr/>
          <a:lstStyle/>
          <a:p>
            <a:r>
              <a:rPr lang="en-US" smtClean="0"/>
              <a:t>Overall </a:t>
            </a:r>
            <a:r>
              <a:rPr lang="en-US" dirty="0" smtClean="0"/>
              <a:t>Design</a:t>
            </a:r>
            <a:endParaRPr lang="vi-VN" dirty="0"/>
          </a:p>
        </p:txBody>
      </p:sp>
      <p:sp>
        <p:nvSpPr>
          <p:cNvPr id="6" name="TextBox 5"/>
          <p:cNvSpPr txBox="1"/>
          <p:nvPr/>
        </p:nvSpPr>
        <p:spPr>
          <a:xfrm>
            <a:off x="2819400" y="5896844"/>
            <a:ext cx="3581400" cy="369332"/>
          </a:xfrm>
          <a:prstGeom prst="rect">
            <a:avLst/>
          </a:prstGeom>
          <a:ln/>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dirty="0" smtClean="0"/>
              <a:t>Overview of </a:t>
            </a:r>
            <a:r>
              <a:rPr lang="en-US" dirty="0"/>
              <a:t>the whole </a:t>
            </a:r>
            <a:r>
              <a:rPr lang="en-US" dirty="0" smtClean="0"/>
              <a:t>system.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0"/>
            <a:ext cx="8412710" cy="4175196"/>
          </a:xfrm>
          <a:prstGeom prst="rect">
            <a:avLst/>
          </a:prstGeom>
        </p:spPr>
      </p:pic>
    </p:spTree>
    <p:extLst>
      <p:ext uri="{BB962C8B-B14F-4D97-AF65-F5344CB8AC3E}">
        <p14:creationId xmlns:p14="http://schemas.microsoft.com/office/powerpoint/2010/main" val="1649901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477000" cy="868363"/>
          </a:xfrm>
        </p:spPr>
        <p:txBody>
          <a:bodyPr/>
          <a:lstStyle/>
          <a:p>
            <a:r>
              <a:rPr lang="en-US" smtClean="0"/>
              <a:t>Design </a:t>
            </a:r>
            <a:r>
              <a:rPr lang="en-US" dirty="0" smtClean="0"/>
              <a:t>Pattern</a:t>
            </a:r>
            <a:endParaRPr lang="vi-VN"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76400" y="1316901"/>
            <a:ext cx="5943600" cy="4052796"/>
          </a:xfrm>
        </p:spPr>
      </p:pic>
      <p:sp>
        <p:nvSpPr>
          <p:cNvPr id="5" name="TextBox 4"/>
          <p:cNvSpPr txBox="1"/>
          <p:nvPr/>
        </p:nvSpPr>
        <p:spPr>
          <a:xfrm>
            <a:off x="3218948" y="5356997"/>
            <a:ext cx="3010905" cy="369332"/>
          </a:xfrm>
          <a:prstGeom prst="rect">
            <a:avLst/>
          </a:prstGeom>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MVC Model Pattern Design</a:t>
            </a:r>
          </a:p>
        </p:txBody>
      </p:sp>
    </p:spTree>
    <p:extLst>
      <p:ext uri="{BB962C8B-B14F-4D97-AF65-F5344CB8AC3E}">
        <p14:creationId xmlns:p14="http://schemas.microsoft.com/office/powerpoint/2010/main" val="1026949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629400" cy="868363"/>
          </a:xfrm>
        </p:spPr>
        <p:txBody>
          <a:bodyPr/>
          <a:lstStyle/>
          <a:p>
            <a:r>
              <a:rPr lang="en-US" smtClean="0"/>
              <a:t>Component </a:t>
            </a:r>
            <a:r>
              <a:rPr lang="en-US" dirty="0" smtClean="0"/>
              <a:t>Diagram</a:t>
            </a:r>
            <a:endParaRPr lang="vi-VN" dirty="0"/>
          </a:p>
        </p:txBody>
      </p:sp>
      <p:sp>
        <p:nvSpPr>
          <p:cNvPr id="8" name="TextBox 7"/>
          <p:cNvSpPr txBox="1"/>
          <p:nvPr/>
        </p:nvSpPr>
        <p:spPr>
          <a:xfrm>
            <a:off x="2916003" y="5867400"/>
            <a:ext cx="3311995" cy="369332"/>
          </a:xfrm>
          <a:prstGeom prst="rect">
            <a:avLst/>
          </a:prstGeom>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Android Component Diagram</a:t>
            </a:r>
            <a:endParaRPr lang="en-US" dirty="0"/>
          </a:p>
        </p:txBody>
      </p:sp>
      <p:pic>
        <p:nvPicPr>
          <p:cNvPr id="5" name="Picture 4" descr="D:\Capstone\xampp\Share vao day\Lan\android-component.png"/>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7924800" cy="4267200"/>
          </a:xfrm>
          <a:prstGeom prst="rect">
            <a:avLst/>
          </a:prstGeom>
          <a:noFill/>
          <a:ln>
            <a:noFill/>
          </a:ln>
        </p:spPr>
      </p:pic>
    </p:spTree>
    <p:extLst>
      <p:ext uri="{BB962C8B-B14F-4D97-AF65-F5344CB8AC3E}">
        <p14:creationId xmlns:p14="http://schemas.microsoft.com/office/powerpoint/2010/main" val="3584391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utoShape 9"/>
          <p:cNvSpPr>
            <a:spLocks noChangeArrowheads="1"/>
          </p:cNvSpPr>
          <p:nvPr/>
        </p:nvSpPr>
        <p:spPr bwMode="gray">
          <a:xfrm rot="9160519">
            <a:off x="4017907" y="1504792"/>
            <a:ext cx="1520825" cy="1322388"/>
          </a:xfrm>
          <a:custGeom>
            <a:avLst/>
            <a:gdLst>
              <a:gd name="G0" fmla="+- 9729 0 0"/>
              <a:gd name="G1" fmla="+- -11124456 0 0"/>
              <a:gd name="G2" fmla="+- 0 0 -11124456"/>
              <a:gd name="T0" fmla="*/ 0 256 1"/>
              <a:gd name="T1" fmla="*/ 180 256 1"/>
              <a:gd name="G3" fmla="+- -11124456 T0 T1"/>
              <a:gd name="T2" fmla="*/ 0 256 1"/>
              <a:gd name="T3" fmla="*/ 90 256 1"/>
              <a:gd name="G4" fmla="+- -11124456 T2 T3"/>
              <a:gd name="G5" fmla="*/ G4 2 1"/>
              <a:gd name="T4" fmla="*/ 90 256 1"/>
              <a:gd name="T5" fmla="*/ 0 256 1"/>
              <a:gd name="G6" fmla="+- -11124456 T4 T5"/>
              <a:gd name="G7" fmla="*/ G6 2 1"/>
              <a:gd name="G8" fmla="abs -1112445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29"/>
              <a:gd name="G18" fmla="*/ 9729 1 2"/>
              <a:gd name="G19" fmla="+- G18 5400 0"/>
              <a:gd name="G20" fmla="cos G19 -11124456"/>
              <a:gd name="G21" fmla="sin G19 -11124456"/>
              <a:gd name="G22" fmla="+- G20 10800 0"/>
              <a:gd name="G23" fmla="+- G21 10800 0"/>
              <a:gd name="G24" fmla="+- 10800 0 G20"/>
              <a:gd name="G25" fmla="+- 9729 10800 0"/>
              <a:gd name="G26" fmla="?: G9 G17 G25"/>
              <a:gd name="G27" fmla="?: G9 0 21600"/>
              <a:gd name="G28" fmla="cos 10800 -11124456"/>
              <a:gd name="G29" fmla="sin 10800 -11124456"/>
              <a:gd name="G30" fmla="sin 9729 -11124456"/>
              <a:gd name="G31" fmla="+- G28 10800 0"/>
              <a:gd name="G32" fmla="+- G29 10800 0"/>
              <a:gd name="G33" fmla="+- G30 10800 0"/>
              <a:gd name="G34" fmla="?: G4 0 G31"/>
              <a:gd name="G35" fmla="?: -11124456 G34 0"/>
              <a:gd name="G36" fmla="?: G6 G35 G31"/>
              <a:gd name="G37" fmla="+- 21600 0 G36"/>
              <a:gd name="G38" fmla="?: G4 0 G33"/>
              <a:gd name="G39" fmla="?: -11124456 G38 G32"/>
              <a:gd name="G40" fmla="?: G6 G39 0"/>
              <a:gd name="G41" fmla="?: G4 G32 21600"/>
              <a:gd name="G42" fmla="?: G6 G41 G33"/>
              <a:gd name="T12" fmla="*/ 10800 w 21600"/>
              <a:gd name="T13" fmla="*/ 0 h 21600"/>
              <a:gd name="T14" fmla="*/ 698 w 21600"/>
              <a:gd name="T15" fmla="*/ 8972 h 21600"/>
              <a:gd name="T16" fmla="*/ 10800 w 21600"/>
              <a:gd name="T17" fmla="*/ 1071 h 21600"/>
              <a:gd name="T18" fmla="*/ 20902 w 21600"/>
              <a:gd name="T19" fmla="*/ 897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close/>
              </a:path>
            </a:pathLst>
          </a:custGeom>
          <a:solidFill>
            <a:schemeClr val="bg2">
              <a:alpha val="47000"/>
            </a:schemeClr>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3" name="AutoShape 9"/>
          <p:cNvSpPr>
            <a:spLocks noChangeArrowheads="1"/>
          </p:cNvSpPr>
          <p:nvPr/>
        </p:nvSpPr>
        <p:spPr bwMode="gray">
          <a:xfrm rot="10800000">
            <a:off x="2203198" y="2582082"/>
            <a:ext cx="1520825" cy="1322388"/>
          </a:xfrm>
          <a:custGeom>
            <a:avLst/>
            <a:gdLst>
              <a:gd name="G0" fmla="+- 9729 0 0"/>
              <a:gd name="G1" fmla="+- -11124456 0 0"/>
              <a:gd name="G2" fmla="+- 0 0 -11124456"/>
              <a:gd name="T0" fmla="*/ 0 256 1"/>
              <a:gd name="T1" fmla="*/ 180 256 1"/>
              <a:gd name="G3" fmla="+- -11124456 T0 T1"/>
              <a:gd name="T2" fmla="*/ 0 256 1"/>
              <a:gd name="T3" fmla="*/ 90 256 1"/>
              <a:gd name="G4" fmla="+- -11124456 T2 T3"/>
              <a:gd name="G5" fmla="*/ G4 2 1"/>
              <a:gd name="T4" fmla="*/ 90 256 1"/>
              <a:gd name="T5" fmla="*/ 0 256 1"/>
              <a:gd name="G6" fmla="+- -11124456 T4 T5"/>
              <a:gd name="G7" fmla="*/ G6 2 1"/>
              <a:gd name="G8" fmla="abs -1112445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29"/>
              <a:gd name="G18" fmla="*/ 9729 1 2"/>
              <a:gd name="G19" fmla="+- G18 5400 0"/>
              <a:gd name="G20" fmla="cos G19 -11124456"/>
              <a:gd name="G21" fmla="sin G19 -11124456"/>
              <a:gd name="G22" fmla="+- G20 10800 0"/>
              <a:gd name="G23" fmla="+- G21 10800 0"/>
              <a:gd name="G24" fmla="+- 10800 0 G20"/>
              <a:gd name="G25" fmla="+- 9729 10800 0"/>
              <a:gd name="G26" fmla="?: G9 G17 G25"/>
              <a:gd name="G27" fmla="?: G9 0 21600"/>
              <a:gd name="G28" fmla="cos 10800 -11124456"/>
              <a:gd name="G29" fmla="sin 10800 -11124456"/>
              <a:gd name="G30" fmla="sin 9729 -11124456"/>
              <a:gd name="G31" fmla="+- G28 10800 0"/>
              <a:gd name="G32" fmla="+- G29 10800 0"/>
              <a:gd name="G33" fmla="+- G30 10800 0"/>
              <a:gd name="G34" fmla="?: G4 0 G31"/>
              <a:gd name="G35" fmla="?: -11124456 G34 0"/>
              <a:gd name="G36" fmla="?: G6 G35 G31"/>
              <a:gd name="G37" fmla="+- 21600 0 G36"/>
              <a:gd name="G38" fmla="?: G4 0 G33"/>
              <a:gd name="G39" fmla="?: -11124456 G38 G32"/>
              <a:gd name="G40" fmla="?: G6 G39 0"/>
              <a:gd name="G41" fmla="?: G4 G32 21600"/>
              <a:gd name="G42" fmla="?: G6 G41 G33"/>
              <a:gd name="T12" fmla="*/ 10800 w 21600"/>
              <a:gd name="T13" fmla="*/ 0 h 21600"/>
              <a:gd name="T14" fmla="*/ 698 w 21600"/>
              <a:gd name="T15" fmla="*/ 8972 h 21600"/>
              <a:gd name="T16" fmla="*/ 10800 w 21600"/>
              <a:gd name="T17" fmla="*/ 1071 h 21600"/>
              <a:gd name="T18" fmla="*/ 20902 w 21600"/>
              <a:gd name="T19" fmla="*/ 897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close/>
              </a:path>
            </a:pathLst>
          </a:custGeom>
          <a:solidFill>
            <a:schemeClr val="bg2">
              <a:alpha val="47000"/>
            </a:schemeClr>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 name="Title 1"/>
          <p:cNvSpPr>
            <a:spLocks noGrp="1"/>
          </p:cNvSpPr>
          <p:nvPr>
            <p:ph type="title"/>
          </p:nvPr>
        </p:nvSpPr>
        <p:spPr/>
        <p:txBody>
          <a:bodyPr/>
          <a:lstStyle/>
          <a:p>
            <a:r>
              <a:rPr lang="en-US" smtClean="0"/>
              <a:t>Project organization</a:t>
            </a:r>
            <a:endParaRPr lang="vi-VN"/>
          </a:p>
        </p:txBody>
      </p:sp>
      <p:sp>
        <p:nvSpPr>
          <p:cNvPr id="6" name="AutoShape 2"/>
          <p:cNvSpPr>
            <a:spLocks noChangeArrowheads="1"/>
          </p:cNvSpPr>
          <p:nvPr/>
        </p:nvSpPr>
        <p:spPr bwMode="gray">
          <a:xfrm rot="-3356641">
            <a:off x="5736240" y="3444373"/>
            <a:ext cx="1520825" cy="1322387"/>
          </a:xfrm>
          <a:custGeom>
            <a:avLst/>
            <a:gdLst>
              <a:gd name="G0" fmla="+- 9729 0 0"/>
              <a:gd name="G1" fmla="+- -11124456 0 0"/>
              <a:gd name="G2" fmla="+- 0 0 -11124456"/>
              <a:gd name="T0" fmla="*/ 0 256 1"/>
              <a:gd name="T1" fmla="*/ 180 256 1"/>
              <a:gd name="G3" fmla="+- -11124456 T0 T1"/>
              <a:gd name="T2" fmla="*/ 0 256 1"/>
              <a:gd name="T3" fmla="*/ 90 256 1"/>
              <a:gd name="G4" fmla="+- -11124456 T2 T3"/>
              <a:gd name="G5" fmla="*/ G4 2 1"/>
              <a:gd name="T4" fmla="*/ 90 256 1"/>
              <a:gd name="T5" fmla="*/ 0 256 1"/>
              <a:gd name="G6" fmla="+- -11124456 T4 T5"/>
              <a:gd name="G7" fmla="*/ G6 2 1"/>
              <a:gd name="G8" fmla="abs -1112445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29"/>
              <a:gd name="G18" fmla="*/ 9729 1 2"/>
              <a:gd name="G19" fmla="+- G18 5400 0"/>
              <a:gd name="G20" fmla="cos G19 -11124456"/>
              <a:gd name="G21" fmla="sin G19 -11124456"/>
              <a:gd name="G22" fmla="+- G20 10800 0"/>
              <a:gd name="G23" fmla="+- G21 10800 0"/>
              <a:gd name="G24" fmla="+- 10800 0 G20"/>
              <a:gd name="G25" fmla="+- 9729 10800 0"/>
              <a:gd name="G26" fmla="?: G9 G17 G25"/>
              <a:gd name="G27" fmla="?: G9 0 21600"/>
              <a:gd name="G28" fmla="cos 10800 -11124456"/>
              <a:gd name="G29" fmla="sin 10800 -11124456"/>
              <a:gd name="G30" fmla="sin 9729 -11124456"/>
              <a:gd name="G31" fmla="+- G28 10800 0"/>
              <a:gd name="G32" fmla="+- G29 10800 0"/>
              <a:gd name="G33" fmla="+- G30 10800 0"/>
              <a:gd name="G34" fmla="?: G4 0 G31"/>
              <a:gd name="G35" fmla="?: -11124456 G34 0"/>
              <a:gd name="G36" fmla="?: G6 G35 G31"/>
              <a:gd name="G37" fmla="+- 21600 0 G36"/>
              <a:gd name="G38" fmla="?: G4 0 G33"/>
              <a:gd name="G39" fmla="?: -11124456 G38 G32"/>
              <a:gd name="G40" fmla="?: G6 G39 0"/>
              <a:gd name="G41" fmla="?: G4 G32 21600"/>
              <a:gd name="G42" fmla="?: G6 G41 G33"/>
              <a:gd name="T12" fmla="*/ 10800 w 21600"/>
              <a:gd name="T13" fmla="*/ 0 h 21600"/>
              <a:gd name="T14" fmla="*/ 698 w 21600"/>
              <a:gd name="T15" fmla="*/ 8972 h 21600"/>
              <a:gd name="T16" fmla="*/ 10800 w 21600"/>
              <a:gd name="T17" fmla="*/ 1071 h 21600"/>
              <a:gd name="T18" fmla="*/ 20902 w 21600"/>
              <a:gd name="T19" fmla="*/ 897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close/>
              </a:path>
            </a:pathLst>
          </a:custGeom>
          <a:solidFill>
            <a:schemeClr val="bg2">
              <a:alpha val="4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 name="AutoShape 3"/>
          <p:cNvSpPr>
            <a:spLocks noChangeArrowheads="1"/>
          </p:cNvSpPr>
          <p:nvPr/>
        </p:nvSpPr>
        <p:spPr bwMode="gray">
          <a:xfrm rot="-8777407" flipH="1" flipV="1">
            <a:off x="2504884" y="4359567"/>
            <a:ext cx="1589087" cy="1555750"/>
          </a:xfrm>
          <a:custGeom>
            <a:avLst/>
            <a:gdLst>
              <a:gd name="G0" fmla="+- 9729 0 0"/>
              <a:gd name="G1" fmla="+- -11124456 0 0"/>
              <a:gd name="G2" fmla="+- 0 0 -11124456"/>
              <a:gd name="T0" fmla="*/ 0 256 1"/>
              <a:gd name="T1" fmla="*/ 180 256 1"/>
              <a:gd name="G3" fmla="+- -11124456 T0 T1"/>
              <a:gd name="T2" fmla="*/ 0 256 1"/>
              <a:gd name="T3" fmla="*/ 90 256 1"/>
              <a:gd name="G4" fmla="+- -11124456 T2 T3"/>
              <a:gd name="G5" fmla="*/ G4 2 1"/>
              <a:gd name="T4" fmla="*/ 90 256 1"/>
              <a:gd name="T5" fmla="*/ 0 256 1"/>
              <a:gd name="G6" fmla="+- -11124456 T4 T5"/>
              <a:gd name="G7" fmla="*/ G6 2 1"/>
              <a:gd name="G8" fmla="abs -1112445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29"/>
              <a:gd name="G18" fmla="*/ 9729 1 2"/>
              <a:gd name="G19" fmla="+- G18 5400 0"/>
              <a:gd name="G20" fmla="cos G19 -11124456"/>
              <a:gd name="G21" fmla="sin G19 -11124456"/>
              <a:gd name="G22" fmla="+- G20 10800 0"/>
              <a:gd name="G23" fmla="+- G21 10800 0"/>
              <a:gd name="G24" fmla="+- 10800 0 G20"/>
              <a:gd name="G25" fmla="+- 9729 10800 0"/>
              <a:gd name="G26" fmla="?: G9 G17 G25"/>
              <a:gd name="G27" fmla="?: G9 0 21600"/>
              <a:gd name="G28" fmla="cos 10800 -11124456"/>
              <a:gd name="G29" fmla="sin 10800 -11124456"/>
              <a:gd name="G30" fmla="sin 9729 -11124456"/>
              <a:gd name="G31" fmla="+- G28 10800 0"/>
              <a:gd name="G32" fmla="+- G29 10800 0"/>
              <a:gd name="G33" fmla="+- G30 10800 0"/>
              <a:gd name="G34" fmla="?: G4 0 G31"/>
              <a:gd name="G35" fmla="?: -11124456 G34 0"/>
              <a:gd name="G36" fmla="?: G6 G35 G31"/>
              <a:gd name="G37" fmla="+- 21600 0 G36"/>
              <a:gd name="G38" fmla="?: G4 0 G33"/>
              <a:gd name="G39" fmla="?: -11124456 G38 G32"/>
              <a:gd name="G40" fmla="?: G6 G39 0"/>
              <a:gd name="G41" fmla="?: G4 G32 21600"/>
              <a:gd name="G42" fmla="?: G6 G41 G33"/>
              <a:gd name="T12" fmla="*/ 10800 w 21600"/>
              <a:gd name="T13" fmla="*/ 0 h 21600"/>
              <a:gd name="T14" fmla="*/ 698 w 21600"/>
              <a:gd name="T15" fmla="*/ 8972 h 21600"/>
              <a:gd name="T16" fmla="*/ 10800 w 21600"/>
              <a:gd name="T17" fmla="*/ 1071 h 21600"/>
              <a:gd name="T18" fmla="*/ 20902 w 21600"/>
              <a:gd name="T19" fmla="*/ 897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close/>
              </a:path>
            </a:pathLst>
          </a:custGeom>
          <a:solidFill>
            <a:schemeClr val="bg2">
              <a:alpha val="4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 name="AutoShape 9"/>
          <p:cNvSpPr>
            <a:spLocks noChangeArrowheads="1"/>
          </p:cNvSpPr>
          <p:nvPr/>
        </p:nvSpPr>
        <p:spPr bwMode="gray">
          <a:xfrm rot="-1906354">
            <a:off x="3782821" y="3180054"/>
            <a:ext cx="1520825" cy="1322388"/>
          </a:xfrm>
          <a:custGeom>
            <a:avLst/>
            <a:gdLst>
              <a:gd name="G0" fmla="+- 9729 0 0"/>
              <a:gd name="G1" fmla="+- -11124456 0 0"/>
              <a:gd name="G2" fmla="+- 0 0 -11124456"/>
              <a:gd name="T0" fmla="*/ 0 256 1"/>
              <a:gd name="T1" fmla="*/ 180 256 1"/>
              <a:gd name="G3" fmla="+- -11124456 T0 T1"/>
              <a:gd name="T2" fmla="*/ 0 256 1"/>
              <a:gd name="T3" fmla="*/ 90 256 1"/>
              <a:gd name="G4" fmla="+- -11124456 T2 T3"/>
              <a:gd name="G5" fmla="*/ G4 2 1"/>
              <a:gd name="T4" fmla="*/ 90 256 1"/>
              <a:gd name="T5" fmla="*/ 0 256 1"/>
              <a:gd name="G6" fmla="+- -11124456 T4 T5"/>
              <a:gd name="G7" fmla="*/ G6 2 1"/>
              <a:gd name="G8" fmla="abs -1112445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29"/>
              <a:gd name="G18" fmla="*/ 9729 1 2"/>
              <a:gd name="G19" fmla="+- G18 5400 0"/>
              <a:gd name="G20" fmla="cos G19 -11124456"/>
              <a:gd name="G21" fmla="sin G19 -11124456"/>
              <a:gd name="G22" fmla="+- G20 10800 0"/>
              <a:gd name="G23" fmla="+- G21 10800 0"/>
              <a:gd name="G24" fmla="+- 10800 0 G20"/>
              <a:gd name="G25" fmla="+- 9729 10800 0"/>
              <a:gd name="G26" fmla="?: G9 G17 G25"/>
              <a:gd name="G27" fmla="?: G9 0 21600"/>
              <a:gd name="G28" fmla="cos 10800 -11124456"/>
              <a:gd name="G29" fmla="sin 10800 -11124456"/>
              <a:gd name="G30" fmla="sin 9729 -11124456"/>
              <a:gd name="G31" fmla="+- G28 10800 0"/>
              <a:gd name="G32" fmla="+- G29 10800 0"/>
              <a:gd name="G33" fmla="+- G30 10800 0"/>
              <a:gd name="G34" fmla="?: G4 0 G31"/>
              <a:gd name="G35" fmla="?: -11124456 G34 0"/>
              <a:gd name="G36" fmla="?: G6 G35 G31"/>
              <a:gd name="G37" fmla="+- 21600 0 G36"/>
              <a:gd name="G38" fmla="?: G4 0 G33"/>
              <a:gd name="G39" fmla="?: -11124456 G38 G32"/>
              <a:gd name="G40" fmla="?: G6 G39 0"/>
              <a:gd name="G41" fmla="?: G4 G32 21600"/>
              <a:gd name="G42" fmla="?: G6 G41 G33"/>
              <a:gd name="T12" fmla="*/ 10800 w 21600"/>
              <a:gd name="T13" fmla="*/ 0 h 21600"/>
              <a:gd name="T14" fmla="*/ 698 w 21600"/>
              <a:gd name="T15" fmla="*/ 8972 h 21600"/>
              <a:gd name="T16" fmla="*/ 10800 w 21600"/>
              <a:gd name="T17" fmla="*/ 1071 h 21600"/>
              <a:gd name="T18" fmla="*/ 20902 w 21600"/>
              <a:gd name="T19" fmla="*/ 897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close/>
              </a:path>
            </a:pathLst>
          </a:custGeom>
          <a:solidFill>
            <a:schemeClr val="bg2">
              <a:alpha val="47000"/>
            </a:schemeClr>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4" name="Group 10"/>
          <p:cNvGrpSpPr>
            <a:grpSpLocks/>
          </p:cNvGrpSpPr>
          <p:nvPr/>
        </p:nvGrpSpPr>
        <p:grpSpPr bwMode="auto">
          <a:xfrm>
            <a:off x="3003359" y="3962692"/>
            <a:ext cx="1216025" cy="1285875"/>
            <a:chOff x="647" y="2562"/>
            <a:chExt cx="1210" cy="1278"/>
          </a:xfrm>
        </p:grpSpPr>
        <p:pic>
          <p:nvPicPr>
            <p:cNvPr id="15" name="Picture 11"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3"/>
            <p:cNvSpPr>
              <a:spLocks noChangeArrowheads="1"/>
            </p:cNvSpPr>
            <p:nvPr/>
          </p:nvSpPr>
          <p:spPr bwMode="gray">
            <a:xfrm>
              <a:off x="647" y="2562"/>
              <a:ext cx="1202" cy="1182"/>
            </a:xfrm>
            <a:prstGeom prst="ellipse">
              <a:avLst/>
            </a:prstGeom>
            <a:solidFill>
              <a:schemeClr val="hlink">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 name="Freeform 14"/>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49" name="Rectangle 45"/>
          <p:cNvSpPr>
            <a:spLocks noChangeArrowheads="1"/>
          </p:cNvSpPr>
          <p:nvPr/>
        </p:nvSpPr>
        <p:spPr bwMode="auto">
          <a:xfrm>
            <a:off x="3124009" y="4336696"/>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smtClean="0">
                <a:solidFill>
                  <a:srgbClr val="080808"/>
                </a:solidFill>
              </a:rPr>
              <a:t>Tech Lead:</a:t>
            </a:r>
          </a:p>
          <a:p>
            <a:pPr algn="ctr"/>
            <a:r>
              <a:rPr lang="en-US" sz="1200" b="1" smtClean="0">
                <a:solidFill>
                  <a:srgbClr val="080808"/>
                </a:solidFill>
              </a:rPr>
              <a:t>LânNQ</a:t>
            </a:r>
            <a:endParaRPr lang="en-US" sz="1200" b="1">
              <a:solidFill>
                <a:srgbClr val="080808"/>
              </a:solidFill>
            </a:endParaRPr>
          </a:p>
        </p:txBody>
      </p:sp>
      <p:grpSp>
        <p:nvGrpSpPr>
          <p:cNvPr id="73" name="Group 72"/>
          <p:cNvGrpSpPr/>
          <p:nvPr/>
        </p:nvGrpSpPr>
        <p:grpSpPr>
          <a:xfrm>
            <a:off x="4967096" y="2959392"/>
            <a:ext cx="1216025" cy="1285875"/>
            <a:chOff x="4967096" y="2959392"/>
            <a:chExt cx="1216025" cy="1285875"/>
          </a:xfrm>
        </p:grpSpPr>
        <p:grpSp>
          <p:nvGrpSpPr>
            <p:cNvPr id="24" name="Group 20"/>
            <p:cNvGrpSpPr>
              <a:grpSpLocks/>
            </p:cNvGrpSpPr>
            <p:nvPr/>
          </p:nvGrpSpPr>
          <p:grpSpPr bwMode="auto">
            <a:xfrm>
              <a:off x="4967096" y="2959392"/>
              <a:ext cx="1216025" cy="1285875"/>
              <a:chOff x="647" y="2562"/>
              <a:chExt cx="1210" cy="1278"/>
            </a:xfrm>
          </p:grpSpPr>
          <p:pic>
            <p:nvPicPr>
              <p:cNvPr id="25" name="Picture 21"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lt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3"/>
              <p:cNvSpPr>
                <a:spLocks noChangeArrowheads="1"/>
              </p:cNvSpPr>
              <p:nvPr/>
            </p:nvSpPr>
            <p:spPr bwMode="ltGray">
              <a:xfrm>
                <a:off x="647" y="2562"/>
                <a:ext cx="1202" cy="1182"/>
              </a:xfrm>
              <a:prstGeom prst="ellipse">
                <a:avLst/>
              </a:prstGeom>
              <a:solidFill>
                <a:schemeClr val="accent2">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 name="Freeform 24"/>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50" name="Rectangle 46"/>
            <p:cNvSpPr>
              <a:spLocks noChangeArrowheads="1"/>
            </p:cNvSpPr>
            <p:nvPr/>
          </p:nvSpPr>
          <p:spPr bwMode="auto">
            <a:xfrm>
              <a:off x="5105209" y="3265779"/>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smtClean="0">
                  <a:solidFill>
                    <a:srgbClr val="080808"/>
                  </a:solidFill>
                </a:rPr>
                <a:t>Test Lead:</a:t>
              </a:r>
            </a:p>
            <a:p>
              <a:pPr algn="ctr"/>
              <a:r>
                <a:rPr lang="en-US" sz="1200" b="1" smtClean="0">
                  <a:solidFill>
                    <a:srgbClr val="080808"/>
                  </a:solidFill>
                </a:rPr>
                <a:t>ChinhNT</a:t>
              </a:r>
              <a:endParaRPr lang="en-US" sz="1200" b="1">
                <a:solidFill>
                  <a:srgbClr val="080808"/>
                </a:solidFill>
              </a:endParaRPr>
            </a:p>
          </p:txBody>
        </p:sp>
      </p:grpSp>
      <p:grpSp>
        <p:nvGrpSpPr>
          <p:cNvPr id="74" name="Group 73"/>
          <p:cNvGrpSpPr/>
          <p:nvPr/>
        </p:nvGrpSpPr>
        <p:grpSpPr>
          <a:xfrm>
            <a:off x="6325996" y="3002254"/>
            <a:ext cx="1021101" cy="993775"/>
            <a:chOff x="6325996" y="3002254"/>
            <a:chExt cx="1021101" cy="993775"/>
          </a:xfrm>
        </p:grpSpPr>
        <p:grpSp>
          <p:nvGrpSpPr>
            <p:cNvPr id="44" name="Group 40"/>
            <p:cNvGrpSpPr>
              <a:grpSpLocks/>
            </p:cNvGrpSpPr>
            <p:nvPr/>
          </p:nvGrpSpPr>
          <p:grpSpPr bwMode="auto">
            <a:xfrm>
              <a:off x="6325996" y="3002254"/>
              <a:ext cx="939800" cy="993775"/>
              <a:chOff x="647" y="2562"/>
              <a:chExt cx="1210" cy="1278"/>
            </a:xfrm>
          </p:grpSpPr>
          <p:pic>
            <p:nvPicPr>
              <p:cNvPr id="45" name="Picture 41"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2"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3"/>
              <p:cNvSpPr>
                <a:spLocks noChangeArrowheads="1"/>
              </p:cNvSpPr>
              <p:nvPr/>
            </p:nvSpPr>
            <p:spPr bwMode="gray">
              <a:xfrm>
                <a:off x="647" y="2562"/>
                <a:ext cx="1202" cy="1182"/>
              </a:xfrm>
              <a:prstGeom prst="ellipse">
                <a:avLst/>
              </a:prstGeom>
              <a:solidFill>
                <a:schemeClr val="folHlink">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8" name="Freeform 44"/>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51" name="Rectangle 47"/>
            <p:cNvSpPr>
              <a:spLocks noChangeArrowheads="1"/>
            </p:cNvSpPr>
            <p:nvPr/>
          </p:nvSpPr>
          <p:spPr bwMode="auto">
            <a:xfrm>
              <a:off x="6356497" y="3252523"/>
              <a:ext cx="990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100" b="1" smtClean="0">
                  <a:solidFill>
                    <a:srgbClr val="080808"/>
                  </a:solidFill>
                </a:rPr>
                <a:t>Tester:</a:t>
              </a:r>
            </a:p>
            <a:p>
              <a:pPr algn="ctr"/>
              <a:r>
                <a:rPr lang="en-US" sz="1100" b="1" smtClean="0">
                  <a:solidFill>
                    <a:srgbClr val="080808"/>
                  </a:solidFill>
                </a:rPr>
                <a:t>MinhHT</a:t>
              </a:r>
              <a:endParaRPr lang="en-US" sz="1100" b="1">
                <a:solidFill>
                  <a:srgbClr val="080808"/>
                </a:solidFill>
              </a:endParaRPr>
            </a:p>
          </p:txBody>
        </p:sp>
      </p:grpSp>
      <p:grpSp>
        <p:nvGrpSpPr>
          <p:cNvPr id="75" name="Group 74"/>
          <p:cNvGrpSpPr/>
          <p:nvPr/>
        </p:nvGrpSpPr>
        <p:grpSpPr>
          <a:xfrm>
            <a:off x="5503671" y="4273842"/>
            <a:ext cx="990600" cy="993775"/>
            <a:chOff x="5503671" y="4273842"/>
            <a:chExt cx="990600" cy="993775"/>
          </a:xfrm>
        </p:grpSpPr>
        <p:grpSp>
          <p:nvGrpSpPr>
            <p:cNvPr id="39" name="Group 35"/>
            <p:cNvGrpSpPr>
              <a:grpSpLocks/>
            </p:cNvGrpSpPr>
            <p:nvPr/>
          </p:nvGrpSpPr>
          <p:grpSpPr bwMode="auto">
            <a:xfrm>
              <a:off x="5514784" y="4273842"/>
              <a:ext cx="939800" cy="993775"/>
              <a:chOff x="647" y="2562"/>
              <a:chExt cx="1210" cy="1278"/>
            </a:xfrm>
          </p:grpSpPr>
          <p:pic>
            <p:nvPicPr>
              <p:cNvPr id="40" name="Picture 36"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7"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42" name="Oval 38"/>
              <p:cNvSpPr>
                <a:spLocks noChangeArrowheads="1"/>
              </p:cNvSpPr>
              <p:nvPr/>
            </p:nvSpPr>
            <p:spPr bwMode="gray">
              <a:xfrm>
                <a:off x="647" y="2562"/>
                <a:ext cx="1202" cy="1182"/>
              </a:xfrm>
              <a:prstGeom prst="ellipse">
                <a:avLst/>
              </a:prstGeom>
              <a:solidFill>
                <a:schemeClr val="folHlink">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 name="Freeform 39"/>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52" name="Rectangle 48"/>
            <p:cNvSpPr>
              <a:spLocks noChangeArrowheads="1"/>
            </p:cNvSpPr>
            <p:nvPr/>
          </p:nvSpPr>
          <p:spPr bwMode="auto">
            <a:xfrm>
              <a:off x="5503671" y="4510789"/>
              <a:ext cx="990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100" b="1" smtClean="0">
                  <a:solidFill>
                    <a:srgbClr val="080808"/>
                  </a:solidFill>
                </a:rPr>
                <a:t>Tester:</a:t>
              </a:r>
            </a:p>
            <a:p>
              <a:pPr algn="ctr"/>
              <a:r>
                <a:rPr lang="en-US" sz="1100" b="1" smtClean="0">
                  <a:solidFill>
                    <a:srgbClr val="080808"/>
                  </a:solidFill>
                </a:rPr>
                <a:t>ViệtTN</a:t>
              </a:r>
              <a:endParaRPr lang="en-US" sz="1100" b="1">
                <a:solidFill>
                  <a:srgbClr val="080808"/>
                </a:solidFill>
              </a:endParaRPr>
            </a:p>
          </p:txBody>
        </p:sp>
      </p:grpSp>
      <p:grpSp>
        <p:nvGrpSpPr>
          <p:cNvPr id="78" name="Group 77"/>
          <p:cNvGrpSpPr/>
          <p:nvPr/>
        </p:nvGrpSpPr>
        <p:grpSpPr>
          <a:xfrm>
            <a:off x="1880996" y="4089692"/>
            <a:ext cx="995363" cy="993775"/>
            <a:chOff x="1880996" y="4089692"/>
            <a:chExt cx="995363" cy="993775"/>
          </a:xfrm>
        </p:grpSpPr>
        <p:grpSp>
          <p:nvGrpSpPr>
            <p:cNvPr id="8" name="Group 4"/>
            <p:cNvGrpSpPr>
              <a:grpSpLocks/>
            </p:cNvGrpSpPr>
            <p:nvPr/>
          </p:nvGrpSpPr>
          <p:grpSpPr bwMode="auto">
            <a:xfrm>
              <a:off x="1880996" y="4089692"/>
              <a:ext cx="939800" cy="993775"/>
              <a:chOff x="647" y="2562"/>
              <a:chExt cx="1210" cy="1278"/>
            </a:xfrm>
          </p:grpSpPr>
          <p:pic>
            <p:nvPicPr>
              <p:cNvPr id="9" name="Picture 5"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7"/>
              <p:cNvSpPr>
                <a:spLocks noChangeArrowheads="1"/>
              </p:cNvSpPr>
              <p:nvPr/>
            </p:nvSpPr>
            <p:spPr bwMode="gray">
              <a:xfrm>
                <a:off x="647" y="2562"/>
                <a:ext cx="1202" cy="1182"/>
              </a:xfrm>
              <a:prstGeom prst="ellipse">
                <a:avLst/>
              </a:prstGeom>
              <a:solidFill>
                <a:schemeClr val="folHlink">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 name="Freeform 8"/>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53" name="Rectangle 49"/>
            <p:cNvSpPr>
              <a:spLocks noChangeArrowheads="1"/>
            </p:cNvSpPr>
            <p:nvPr/>
          </p:nvSpPr>
          <p:spPr bwMode="auto">
            <a:xfrm>
              <a:off x="1885759" y="4308767"/>
              <a:ext cx="990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100" b="1" smtClean="0">
                  <a:solidFill>
                    <a:srgbClr val="080808"/>
                  </a:solidFill>
                </a:rPr>
                <a:t>Developer:</a:t>
              </a:r>
            </a:p>
            <a:p>
              <a:pPr algn="ctr"/>
              <a:r>
                <a:rPr lang="en-US" sz="1100" b="1" smtClean="0">
                  <a:solidFill>
                    <a:srgbClr val="080808"/>
                  </a:solidFill>
                </a:rPr>
                <a:t>MinhHT</a:t>
              </a:r>
              <a:endParaRPr lang="en-US" sz="1100" b="1">
                <a:solidFill>
                  <a:srgbClr val="080808"/>
                </a:solidFill>
              </a:endParaRPr>
            </a:p>
          </p:txBody>
        </p:sp>
      </p:grpSp>
      <p:grpSp>
        <p:nvGrpSpPr>
          <p:cNvPr id="77" name="Group 76"/>
          <p:cNvGrpSpPr/>
          <p:nvPr/>
        </p:nvGrpSpPr>
        <p:grpSpPr>
          <a:xfrm>
            <a:off x="2524610" y="5116804"/>
            <a:ext cx="990600" cy="993775"/>
            <a:chOff x="2524610" y="5116804"/>
            <a:chExt cx="990600" cy="993775"/>
          </a:xfrm>
        </p:grpSpPr>
        <p:grpSp>
          <p:nvGrpSpPr>
            <p:cNvPr id="29" name="Group 25"/>
            <p:cNvGrpSpPr>
              <a:grpSpLocks/>
            </p:cNvGrpSpPr>
            <p:nvPr/>
          </p:nvGrpSpPr>
          <p:grpSpPr bwMode="auto">
            <a:xfrm>
              <a:off x="2535046" y="5116804"/>
              <a:ext cx="939800" cy="993775"/>
              <a:chOff x="647" y="2562"/>
              <a:chExt cx="1210" cy="1278"/>
            </a:xfrm>
          </p:grpSpPr>
          <p:pic>
            <p:nvPicPr>
              <p:cNvPr id="30" name="Picture 26"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7"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32" name="Oval 28"/>
              <p:cNvSpPr>
                <a:spLocks noChangeArrowheads="1"/>
              </p:cNvSpPr>
              <p:nvPr/>
            </p:nvSpPr>
            <p:spPr bwMode="gray">
              <a:xfrm>
                <a:off x="647" y="2562"/>
                <a:ext cx="1202" cy="1182"/>
              </a:xfrm>
              <a:prstGeom prst="ellipse">
                <a:avLst/>
              </a:prstGeom>
              <a:solidFill>
                <a:schemeClr val="folHlink">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 name="Freeform 29"/>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54" name="Rectangle 50"/>
            <p:cNvSpPr>
              <a:spLocks noChangeArrowheads="1"/>
            </p:cNvSpPr>
            <p:nvPr/>
          </p:nvSpPr>
          <p:spPr bwMode="auto">
            <a:xfrm>
              <a:off x="2524610" y="5364910"/>
              <a:ext cx="990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100" b="1" smtClean="0">
                  <a:solidFill>
                    <a:srgbClr val="080808"/>
                  </a:solidFill>
                </a:rPr>
                <a:t>Developer:</a:t>
              </a:r>
            </a:p>
            <a:p>
              <a:pPr algn="ctr"/>
              <a:r>
                <a:rPr lang="en-US" sz="1100" b="1" smtClean="0">
                  <a:solidFill>
                    <a:srgbClr val="080808"/>
                  </a:solidFill>
                </a:rPr>
                <a:t>LưuVN</a:t>
              </a:r>
              <a:endParaRPr lang="en-US" sz="1100" b="1">
                <a:solidFill>
                  <a:srgbClr val="080808"/>
                </a:solidFill>
              </a:endParaRPr>
            </a:p>
          </p:txBody>
        </p:sp>
      </p:grpSp>
      <p:grpSp>
        <p:nvGrpSpPr>
          <p:cNvPr id="76" name="Group 75"/>
          <p:cNvGrpSpPr/>
          <p:nvPr/>
        </p:nvGrpSpPr>
        <p:grpSpPr>
          <a:xfrm>
            <a:off x="3844734" y="5096167"/>
            <a:ext cx="990600" cy="993775"/>
            <a:chOff x="3844734" y="5096167"/>
            <a:chExt cx="990600" cy="993775"/>
          </a:xfrm>
        </p:grpSpPr>
        <p:grpSp>
          <p:nvGrpSpPr>
            <p:cNvPr id="34" name="Group 30"/>
            <p:cNvGrpSpPr>
              <a:grpSpLocks/>
            </p:cNvGrpSpPr>
            <p:nvPr/>
          </p:nvGrpSpPr>
          <p:grpSpPr bwMode="auto">
            <a:xfrm>
              <a:off x="3844734" y="5096167"/>
              <a:ext cx="939800" cy="993775"/>
              <a:chOff x="647" y="2562"/>
              <a:chExt cx="1210" cy="1278"/>
            </a:xfrm>
          </p:grpSpPr>
          <p:pic>
            <p:nvPicPr>
              <p:cNvPr id="35" name="Picture 31"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2"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3"/>
              <p:cNvSpPr>
                <a:spLocks noChangeArrowheads="1"/>
              </p:cNvSpPr>
              <p:nvPr/>
            </p:nvSpPr>
            <p:spPr bwMode="gray">
              <a:xfrm>
                <a:off x="647" y="2562"/>
                <a:ext cx="1202" cy="1182"/>
              </a:xfrm>
              <a:prstGeom prst="ellipse">
                <a:avLst/>
              </a:prstGeom>
              <a:solidFill>
                <a:schemeClr val="folHlink">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 name="Freeform 34"/>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55" name="Rectangle 51"/>
            <p:cNvSpPr>
              <a:spLocks noChangeArrowheads="1"/>
            </p:cNvSpPr>
            <p:nvPr/>
          </p:nvSpPr>
          <p:spPr bwMode="auto">
            <a:xfrm>
              <a:off x="3844734" y="5340285"/>
              <a:ext cx="990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100" b="1" smtClean="0">
                  <a:solidFill>
                    <a:srgbClr val="080808"/>
                  </a:solidFill>
                </a:rPr>
                <a:t>Developer:</a:t>
              </a:r>
            </a:p>
            <a:p>
              <a:pPr algn="ctr"/>
              <a:r>
                <a:rPr lang="en-US" sz="1100" b="1" smtClean="0">
                  <a:solidFill>
                    <a:srgbClr val="080808"/>
                  </a:solidFill>
                </a:rPr>
                <a:t>ChínhNT</a:t>
              </a:r>
              <a:endParaRPr lang="en-US" sz="1100" b="1">
                <a:solidFill>
                  <a:srgbClr val="080808"/>
                </a:solidFill>
              </a:endParaRPr>
            </a:p>
          </p:txBody>
        </p:sp>
      </p:grpSp>
      <p:grpSp>
        <p:nvGrpSpPr>
          <p:cNvPr id="71" name="Group 70"/>
          <p:cNvGrpSpPr/>
          <p:nvPr/>
        </p:nvGrpSpPr>
        <p:grpSpPr>
          <a:xfrm>
            <a:off x="3265296" y="2197392"/>
            <a:ext cx="1447800" cy="1570037"/>
            <a:chOff x="3265296" y="2197392"/>
            <a:chExt cx="1447800" cy="1570037"/>
          </a:xfrm>
        </p:grpSpPr>
        <p:grpSp>
          <p:nvGrpSpPr>
            <p:cNvPr id="19" name="Group 15"/>
            <p:cNvGrpSpPr>
              <a:grpSpLocks/>
            </p:cNvGrpSpPr>
            <p:nvPr/>
          </p:nvGrpSpPr>
          <p:grpSpPr bwMode="auto">
            <a:xfrm>
              <a:off x="3265296" y="2197392"/>
              <a:ext cx="1447800" cy="1570037"/>
              <a:chOff x="647" y="2562"/>
              <a:chExt cx="1210" cy="1278"/>
            </a:xfrm>
          </p:grpSpPr>
          <p:pic>
            <p:nvPicPr>
              <p:cNvPr id="20" name="Picture 16" descr="light_shadow"/>
              <p:cNvPicPr>
                <a:picLocks noChangeAspect="1" noChangeArrowheads="1"/>
              </p:cNvPicPr>
              <p:nvPr/>
            </p:nvPicPr>
            <p:blipFill>
              <a:blip r:embed="rId6"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descr="circuler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22" name="Oval 18"/>
              <p:cNvSpPr>
                <a:spLocks noChangeArrowheads="1"/>
              </p:cNvSpPr>
              <p:nvPr/>
            </p:nvSpPr>
            <p:spPr bwMode="gray">
              <a:xfrm>
                <a:off x="647" y="2562"/>
                <a:ext cx="1202" cy="1182"/>
              </a:xfrm>
              <a:prstGeom prst="ellipse">
                <a:avLst/>
              </a:prstGeom>
              <a:solidFill>
                <a:schemeClr val="accent1">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 name="Freeform 19"/>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56" name="Rectangle 52"/>
            <p:cNvSpPr>
              <a:spLocks noChangeArrowheads="1"/>
            </p:cNvSpPr>
            <p:nvPr/>
          </p:nvSpPr>
          <p:spPr bwMode="auto">
            <a:xfrm>
              <a:off x="3413666" y="2667004"/>
              <a:ext cx="1241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smtClean="0">
                  <a:solidFill>
                    <a:srgbClr val="000000"/>
                  </a:solidFill>
                </a:rPr>
                <a:t>Team lead:</a:t>
              </a:r>
            </a:p>
            <a:p>
              <a:pPr algn="ctr"/>
              <a:r>
                <a:rPr lang="en-US" sz="1600" b="1" smtClean="0">
                  <a:solidFill>
                    <a:srgbClr val="000000"/>
                  </a:solidFill>
                </a:rPr>
                <a:t>LânNQ</a:t>
              </a:r>
              <a:endParaRPr lang="en-US" sz="1600" b="1">
                <a:solidFill>
                  <a:srgbClr val="000000"/>
                </a:solidFill>
              </a:endParaRPr>
            </a:p>
          </p:txBody>
        </p:sp>
      </p:grpSp>
      <p:grpSp>
        <p:nvGrpSpPr>
          <p:cNvPr id="79" name="Group 78"/>
          <p:cNvGrpSpPr/>
          <p:nvPr/>
        </p:nvGrpSpPr>
        <p:grpSpPr>
          <a:xfrm>
            <a:off x="1368395" y="2280297"/>
            <a:ext cx="1336442" cy="1358187"/>
            <a:chOff x="1368395" y="2280297"/>
            <a:chExt cx="1336442" cy="1358187"/>
          </a:xfrm>
        </p:grpSpPr>
        <p:grpSp>
          <p:nvGrpSpPr>
            <p:cNvPr id="57" name="Group 15"/>
            <p:cNvGrpSpPr>
              <a:grpSpLocks/>
            </p:cNvGrpSpPr>
            <p:nvPr/>
          </p:nvGrpSpPr>
          <p:grpSpPr bwMode="auto">
            <a:xfrm>
              <a:off x="1368637" y="2280297"/>
              <a:ext cx="1336200" cy="1358187"/>
              <a:chOff x="647" y="2562"/>
              <a:chExt cx="1210" cy="1278"/>
            </a:xfrm>
          </p:grpSpPr>
          <p:pic>
            <p:nvPicPr>
              <p:cNvPr id="58" name="Picture 16" descr="light_shadow"/>
              <p:cNvPicPr>
                <a:picLocks noChangeAspect="1" noChangeArrowheads="1"/>
              </p:cNvPicPr>
              <p:nvPr/>
            </p:nvPicPr>
            <p:blipFill>
              <a:blip r:embed="rId8"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7" descr="circuler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60" name="Oval 18"/>
              <p:cNvSpPr>
                <a:spLocks noChangeArrowheads="1"/>
              </p:cNvSpPr>
              <p:nvPr/>
            </p:nvSpPr>
            <p:spPr bwMode="gray">
              <a:xfrm>
                <a:off x="647" y="2562"/>
                <a:ext cx="1202" cy="1182"/>
              </a:xfrm>
              <a:prstGeom prst="ellipse">
                <a:avLst/>
              </a:prstGeom>
              <a:solidFill>
                <a:schemeClr val="accent1">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 name="Freeform 19"/>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62" name="Rectangle 52"/>
            <p:cNvSpPr>
              <a:spLocks noChangeArrowheads="1"/>
            </p:cNvSpPr>
            <p:nvPr/>
          </p:nvSpPr>
          <p:spPr bwMode="auto">
            <a:xfrm>
              <a:off x="1368395" y="2707998"/>
              <a:ext cx="13276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100" b="1" smtClean="0">
                  <a:solidFill>
                    <a:srgbClr val="000000"/>
                  </a:solidFill>
                </a:rPr>
                <a:t>Project Manager:</a:t>
              </a:r>
            </a:p>
            <a:p>
              <a:pPr algn="ctr"/>
              <a:r>
                <a:rPr lang="en-US" sz="1100" b="1" smtClean="0">
                  <a:solidFill>
                    <a:srgbClr val="000000"/>
                  </a:solidFill>
                </a:rPr>
                <a:t>ChinhNT</a:t>
              </a:r>
              <a:endParaRPr lang="en-US" sz="1100" b="1">
                <a:solidFill>
                  <a:srgbClr val="000000"/>
                </a:solidFill>
              </a:endParaRPr>
            </a:p>
          </p:txBody>
        </p:sp>
      </p:grpSp>
      <p:grpSp>
        <p:nvGrpSpPr>
          <p:cNvPr id="72" name="Group 71"/>
          <p:cNvGrpSpPr/>
          <p:nvPr/>
        </p:nvGrpSpPr>
        <p:grpSpPr>
          <a:xfrm>
            <a:off x="4866320" y="1192231"/>
            <a:ext cx="1216025" cy="1285875"/>
            <a:chOff x="4866320" y="1192231"/>
            <a:chExt cx="1216025" cy="1285875"/>
          </a:xfrm>
        </p:grpSpPr>
        <p:grpSp>
          <p:nvGrpSpPr>
            <p:cNvPr id="64" name="Group 10"/>
            <p:cNvGrpSpPr>
              <a:grpSpLocks/>
            </p:cNvGrpSpPr>
            <p:nvPr/>
          </p:nvGrpSpPr>
          <p:grpSpPr bwMode="auto">
            <a:xfrm>
              <a:off x="4866320" y="1192231"/>
              <a:ext cx="1216025" cy="1285875"/>
              <a:chOff x="647" y="2562"/>
              <a:chExt cx="1210" cy="1278"/>
            </a:xfrm>
          </p:grpSpPr>
          <p:pic>
            <p:nvPicPr>
              <p:cNvPr id="65" name="Picture 11"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extLst>
                <a:ext uri="{909E8E84-426E-40DD-AFC4-6F175D3DCCD1}">
                  <a14:hiddenFill xmlns:a14="http://schemas.microsoft.com/office/drawing/2010/main">
                    <a:solidFill>
                      <a:srgbClr val="FFFFFF"/>
                    </a:solidFill>
                  </a14:hiddenFill>
                </a:ext>
              </a:extLst>
            </p:spPr>
          </p:pic>
          <p:sp>
            <p:nvSpPr>
              <p:cNvPr id="67" name="Oval 13"/>
              <p:cNvSpPr>
                <a:spLocks noChangeArrowheads="1"/>
              </p:cNvSpPr>
              <p:nvPr/>
            </p:nvSpPr>
            <p:spPr bwMode="gray">
              <a:xfrm>
                <a:off x="647" y="2562"/>
                <a:ext cx="1202" cy="1182"/>
              </a:xfrm>
              <a:prstGeom prst="ellipse">
                <a:avLst/>
              </a:prstGeom>
              <a:solidFill>
                <a:schemeClr val="hlink">
                  <a:alpha val="5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 name="Freeform 14"/>
              <p:cNvSpPr>
                <a:spLocks/>
              </p:cNvSpPr>
              <p:nvPr/>
            </p:nvSpPr>
            <p:spPr bwMode="ltGray">
              <a:xfrm>
                <a:off x="771" y="2586"/>
                <a:ext cx="945" cy="40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vi-VN"/>
              </a:p>
            </p:txBody>
          </p:sp>
        </p:grpSp>
        <p:sp>
          <p:nvSpPr>
            <p:cNvPr id="70" name="Rectangle 52"/>
            <p:cNvSpPr>
              <a:spLocks noChangeArrowheads="1"/>
            </p:cNvSpPr>
            <p:nvPr/>
          </p:nvSpPr>
          <p:spPr bwMode="auto">
            <a:xfrm>
              <a:off x="5052571" y="1569416"/>
              <a:ext cx="83548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100" b="1" smtClean="0">
                  <a:solidFill>
                    <a:srgbClr val="000000"/>
                  </a:solidFill>
                </a:rPr>
                <a:t>Designer:</a:t>
              </a:r>
            </a:p>
            <a:p>
              <a:pPr algn="ctr"/>
              <a:r>
                <a:rPr lang="en-US" sz="1100" b="1" smtClean="0">
                  <a:solidFill>
                    <a:srgbClr val="000000"/>
                  </a:solidFill>
                </a:rPr>
                <a:t>ViệtTN</a:t>
              </a:r>
              <a:endParaRPr lang="en-US" sz="1100" b="1">
                <a:solidFill>
                  <a:srgbClr val="000000"/>
                </a:solidFill>
              </a:endParaRPr>
            </a:p>
          </p:txBody>
        </p:sp>
      </p:grpSp>
    </p:spTree>
    <p:extLst>
      <p:ext uri="{BB962C8B-B14F-4D97-AF65-F5344CB8AC3E}">
        <p14:creationId xmlns:p14="http://schemas.microsoft.com/office/powerpoint/2010/main" val="31190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par>
                                <p:cTn id="27" presetID="10"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500"/>
                                        <p:tgtEl>
                                          <p:spTgt spid="72"/>
                                        </p:tgtEl>
                                      </p:cBhvr>
                                    </p:animEffect>
                                  </p:childTnLst>
                                </p:cTn>
                              </p:par>
                              <p:par>
                                <p:cTn id="30" presetID="10" presetClass="entr" presetSubtype="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10"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par>
                                <p:cTn id="44" presetID="10" presetClass="entr" presetSubtype="0" fill="hold"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par>
                                <p:cTn id="47" presetID="10" presetClass="entr" presetSubtype="0"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3" grpId="0" animBg="1"/>
      <p:bldP spid="6" grpId="0" animBg="1"/>
      <p:bldP spid="7"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629400" cy="868363"/>
          </a:xfrm>
        </p:spPr>
        <p:txBody>
          <a:bodyPr/>
          <a:lstStyle/>
          <a:p>
            <a:r>
              <a:rPr lang="en-US" smtClean="0"/>
              <a:t>Component </a:t>
            </a:r>
            <a:r>
              <a:rPr lang="en-US" dirty="0" smtClean="0"/>
              <a:t>Diagram</a:t>
            </a:r>
            <a:endParaRPr lang="vi-VN" dirty="0"/>
          </a:p>
        </p:txBody>
      </p:sp>
      <p:sp>
        <p:nvSpPr>
          <p:cNvPr id="8" name="TextBox 7"/>
          <p:cNvSpPr txBox="1"/>
          <p:nvPr/>
        </p:nvSpPr>
        <p:spPr>
          <a:xfrm>
            <a:off x="2750403" y="5867400"/>
            <a:ext cx="3643195" cy="369332"/>
          </a:xfrm>
          <a:prstGeom prst="rect">
            <a:avLst/>
          </a:prstGeom>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Webservice Component Diagram</a:t>
            </a:r>
            <a:endParaRPr lang="en-US" dirty="0"/>
          </a:p>
        </p:txBody>
      </p:sp>
      <p:pic>
        <p:nvPicPr>
          <p:cNvPr id="5" name="Picture 4" descr="D:\Capstone\xampp\Share vao day\Lan\web-servicemodel.pn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4114800"/>
          </a:xfrm>
          <a:prstGeom prst="rect">
            <a:avLst/>
          </a:prstGeom>
          <a:noFill/>
          <a:ln>
            <a:noFill/>
          </a:ln>
        </p:spPr>
      </p:pic>
    </p:spTree>
    <p:extLst>
      <p:ext uri="{BB962C8B-B14F-4D97-AF65-F5344CB8AC3E}">
        <p14:creationId xmlns:p14="http://schemas.microsoft.com/office/powerpoint/2010/main" val="851671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629400" cy="868363"/>
          </a:xfrm>
        </p:spPr>
        <p:txBody>
          <a:bodyPr/>
          <a:lstStyle/>
          <a:p>
            <a:r>
              <a:rPr lang="en-US" smtClean="0"/>
              <a:t>Class </a:t>
            </a:r>
            <a:r>
              <a:rPr lang="en-US" dirty="0" smtClean="0"/>
              <a:t>Diagram</a:t>
            </a:r>
            <a:endParaRPr lang="vi-VN" dirty="0"/>
          </a:p>
        </p:txBody>
      </p:sp>
      <p:sp>
        <p:nvSpPr>
          <p:cNvPr id="8" name="TextBox 7"/>
          <p:cNvSpPr txBox="1"/>
          <p:nvPr/>
        </p:nvSpPr>
        <p:spPr>
          <a:xfrm>
            <a:off x="2720643" y="5934781"/>
            <a:ext cx="4007515" cy="369332"/>
          </a:xfrm>
          <a:prstGeom prst="rect">
            <a:avLst/>
          </a:prstGeom>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Map National Parks Class Diagram</a:t>
            </a:r>
            <a:endParaRPr lang="en-US" dirty="0"/>
          </a:p>
        </p:txBody>
      </p:sp>
      <p:pic>
        <p:nvPicPr>
          <p:cNvPr id="5" name="Picture 4" descr="\\MINHHT01946-PC\Share vao day\Presentation cua nhom\New folder\parkClassDiagram2.png"/>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553200" cy="4267199"/>
          </a:xfrm>
          <a:prstGeom prst="rect">
            <a:avLst/>
          </a:prstGeom>
          <a:noFill/>
          <a:ln>
            <a:noFill/>
          </a:ln>
        </p:spPr>
      </p:pic>
    </p:spTree>
    <p:extLst>
      <p:ext uri="{BB962C8B-B14F-4D97-AF65-F5344CB8AC3E}">
        <p14:creationId xmlns:p14="http://schemas.microsoft.com/office/powerpoint/2010/main" val="347373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629400" cy="868363"/>
          </a:xfrm>
        </p:spPr>
        <p:txBody>
          <a:bodyPr/>
          <a:lstStyle/>
          <a:p>
            <a:r>
              <a:rPr lang="en-US" smtClean="0"/>
              <a:t>Sequence </a:t>
            </a:r>
            <a:r>
              <a:rPr lang="en-US" dirty="0" smtClean="0"/>
              <a:t>Diagram</a:t>
            </a:r>
            <a:endParaRPr lang="vi-VN" dirty="0"/>
          </a:p>
        </p:txBody>
      </p:sp>
      <p:sp>
        <p:nvSpPr>
          <p:cNvPr id="8" name="TextBox 7"/>
          <p:cNvSpPr txBox="1"/>
          <p:nvPr/>
        </p:nvSpPr>
        <p:spPr>
          <a:xfrm>
            <a:off x="2520268" y="5934781"/>
            <a:ext cx="4408265" cy="369332"/>
          </a:xfrm>
          <a:prstGeom prst="rect">
            <a:avLst/>
          </a:prstGeom>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View Map Detail Sequence Diagram</a:t>
            </a:r>
            <a:endParaRPr lang="en-US" dirty="0"/>
          </a:p>
        </p:txBody>
      </p:sp>
      <p:pic>
        <p:nvPicPr>
          <p:cNvPr id="6" name="Picture 5" descr="\\MINHHT01946-PC\Share vao day\Presentation cua nhom\SequenceDiagramEdited\new\Map_ClickMapAnnotationSequenceDiagram.png"/>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63000" cy="4495799"/>
          </a:xfrm>
          <a:prstGeom prst="rect">
            <a:avLst/>
          </a:prstGeom>
          <a:noFill/>
          <a:ln>
            <a:noFill/>
          </a:ln>
        </p:spPr>
      </p:pic>
    </p:spTree>
    <p:extLst>
      <p:ext uri="{BB962C8B-B14F-4D97-AF65-F5344CB8AC3E}">
        <p14:creationId xmlns:p14="http://schemas.microsoft.com/office/powerpoint/2010/main" val="9289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629400" cy="868363"/>
          </a:xfrm>
        </p:spPr>
        <p:txBody>
          <a:bodyPr/>
          <a:lstStyle/>
          <a:p>
            <a:r>
              <a:rPr lang="en-US" smtClean="0"/>
              <a:t>Screen </a:t>
            </a:r>
            <a:r>
              <a:rPr lang="en-US" dirty="0" smtClean="0"/>
              <a:t>Design</a:t>
            </a:r>
            <a:endParaRPr lang="vi-VN" dirty="0"/>
          </a:p>
        </p:txBody>
      </p:sp>
      <p:sp>
        <p:nvSpPr>
          <p:cNvPr id="8" name="TextBox 7"/>
          <p:cNvSpPr txBox="1"/>
          <p:nvPr/>
        </p:nvSpPr>
        <p:spPr>
          <a:xfrm>
            <a:off x="3789633" y="5934781"/>
            <a:ext cx="1869535" cy="369332"/>
          </a:xfrm>
          <a:prstGeom prst="rect">
            <a:avLst/>
          </a:prstGeom>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Android screen</a:t>
            </a:r>
          </a:p>
        </p:txBody>
      </p:sp>
      <p:pic>
        <p:nvPicPr>
          <p:cNvPr id="6" name="Picture 5"/>
          <p:cNvPicPr/>
          <p:nvPr/>
        </p:nvPicPr>
        <p:blipFill>
          <a:blip r:embed="rId2"/>
          <a:stretch>
            <a:fillRect/>
          </a:stretch>
        </p:blipFill>
        <p:spPr>
          <a:xfrm>
            <a:off x="147185" y="1244601"/>
            <a:ext cx="2859770" cy="4419600"/>
          </a:xfrm>
          <a:prstGeom prst="rect">
            <a:avLst/>
          </a:prstGeom>
        </p:spPr>
      </p:pic>
      <p:pic>
        <p:nvPicPr>
          <p:cNvPr id="7" name="Picture 6"/>
          <p:cNvPicPr/>
          <p:nvPr/>
        </p:nvPicPr>
        <p:blipFill>
          <a:blip r:embed="rId3"/>
          <a:stretch>
            <a:fillRect/>
          </a:stretch>
        </p:blipFill>
        <p:spPr>
          <a:xfrm>
            <a:off x="3149600" y="1257301"/>
            <a:ext cx="2895600" cy="4406900"/>
          </a:xfrm>
          <a:prstGeom prst="rect">
            <a:avLst/>
          </a:prstGeom>
        </p:spPr>
      </p:pic>
      <p:pic>
        <p:nvPicPr>
          <p:cNvPr id="9" name="Picture 8"/>
          <p:cNvPicPr/>
          <p:nvPr/>
        </p:nvPicPr>
        <p:blipFill>
          <a:blip r:embed="rId4"/>
          <a:stretch>
            <a:fillRect/>
          </a:stretch>
        </p:blipFill>
        <p:spPr>
          <a:xfrm>
            <a:off x="6172200" y="1257301"/>
            <a:ext cx="2787880" cy="4394200"/>
          </a:xfrm>
          <a:prstGeom prst="rect">
            <a:avLst/>
          </a:prstGeom>
        </p:spPr>
      </p:pic>
    </p:spTree>
    <p:extLst>
      <p:ext uri="{BB962C8B-B14F-4D97-AF65-F5344CB8AC3E}">
        <p14:creationId xmlns:p14="http://schemas.microsoft.com/office/powerpoint/2010/main" val="3429326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mtClean="0"/>
              <a:t>Website component diagram</a:t>
            </a:r>
            <a:endParaRPr lang="vi-VN" sz="3600"/>
          </a:p>
        </p:txBody>
      </p:sp>
      <p:sp>
        <p:nvSpPr>
          <p:cNvPr id="6" name="Content Placeholder 5"/>
          <p:cNvSpPr>
            <a:spLocks noGrp="1"/>
          </p:cNvSpPr>
          <p:nvPr>
            <p:ph idx="1"/>
          </p:nvPr>
        </p:nvSpPr>
        <p:spPr/>
        <p:txBody>
          <a:bodyPr/>
          <a:lstStyle/>
          <a:p>
            <a:endParaRPr lang="vi-VN"/>
          </a:p>
        </p:txBody>
      </p:sp>
      <p:sp>
        <p:nvSpPr>
          <p:cNvPr id="5" name="TextBox 4"/>
          <p:cNvSpPr txBox="1"/>
          <p:nvPr/>
        </p:nvSpPr>
        <p:spPr>
          <a:xfrm>
            <a:off x="6781800" y="3200400"/>
            <a:ext cx="1600200" cy="923330"/>
          </a:xfrm>
          <a:prstGeom prst="rect">
            <a:avLst/>
          </a:prstGeom>
          <a:ln/>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mtClean="0"/>
              <a:t>Website component diagram</a:t>
            </a:r>
            <a:endParaRPr lang="en-US" dirty="0"/>
          </a:p>
        </p:txBody>
      </p:sp>
      <p:pic>
        <p:nvPicPr>
          <p:cNvPr id="7" name="Picture 6" descr="D:\Capstone\xampp\Share vao day\Lan\website component.png"/>
          <p:cNvPicPr/>
          <p:nvPr/>
        </p:nvPicPr>
        <p:blipFill>
          <a:blip r:embed="rId2">
            <a:extLst>
              <a:ext uri="{28A0092B-C50C-407E-A947-70E740481C1C}">
                <a14:useLocalDpi xmlns:a14="http://schemas.microsoft.com/office/drawing/2010/main" val="0"/>
              </a:ext>
            </a:extLst>
          </a:blip>
          <a:srcRect/>
          <a:stretch>
            <a:fillRect/>
          </a:stretch>
        </p:blipFill>
        <p:spPr bwMode="auto">
          <a:xfrm>
            <a:off x="479425" y="1438275"/>
            <a:ext cx="5540375" cy="4733925"/>
          </a:xfrm>
          <a:prstGeom prst="rect">
            <a:avLst/>
          </a:prstGeom>
          <a:noFill/>
          <a:ln>
            <a:noFill/>
          </a:ln>
        </p:spPr>
      </p:pic>
    </p:spTree>
    <p:extLst>
      <p:ext uri="{BB962C8B-B14F-4D97-AF65-F5344CB8AC3E}">
        <p14:creationId xmlns:p14="http://schemas.microsoft.com/office/powerpoint/2010/main" val="1080331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Website backend</a:t>
            </a:r>
            <a:endParaRPr lang="vi-VN"/>
          </a:p>
        </p:txBody>
      </p:sp>
      <p:sp>
        <p:nvSpPr>
          <p:cNvPr id="4" name="TextBox 3"/>
          <p:cNvSpPr txBox="1"/>
          <p:nvPr/>
        </p:nvSpPr>
        <p:spPr>
          <a:xfrm>
            <a:off x="2590800" y="5562600"/>
            <a:ext cx="4216400" cy="369332"/>
          </a:xfrm>
          <a:prstGeom prst="rect">
            <a:avLst/>
          </a:prstGeom>
          <a:ln/>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mtClean="0"/>
              <a:t>Manage creatures sequence diagram</a:t>
            </a:r>
            <a:endParaRPr lang="en-US" dirty="0"/>
          </a:p>
        </p:txBody>
      </p:sp>
      <p:pic>
        <p:nvPicPr>
          <p:cNvPr id="2050" name="Picture 2" descr="\\MINHHT01946-PC\Share vao day\Presentation cua nhom\17-04-2013\creature-adm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94" y="1981200"/>
            <a:ext cx="8931206" cy="349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60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Website backend</a:t>
            </a:r>
            <a:endParaRPr lang="vi-VN"/>
          </a:p>
        </p:txBody>
      </p:sp>
      <p:pic>
        <p:nvPicPr>
          <p:cNvPr id="460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82470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110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Website frontend</a:t>
            </a:r>
            <a:endParaRPr lang="vi-VN"/>
          </a:p>
        </p:txBody>
      </p:sp>
      <p:sp>
        <p:nvSpPr>
          <p:cNvPr id="4" name="TextBox 3"/>
          <p:cNvSpPr txBox="1"/>
          <p:nvPr/>
        </p:nvSpPr>
        <p:spPr>
          <a:xfrm>
            <a:off x="2209800" y="5896844"/>
            <a:ext cx="4495800" cy="369332"/>
          </a:xfrm>
          <a:prstGeom prst="rect">
            <a:avLst/>
          </a:prstGeom>
          <a:ln/>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mtClean="0"/>
              <a:t>View news sequence diagram</a:t>
            </a:r>
            <a:endParaRPr lang="en-US" dirty="0"/>
          </a:p>
        </p:txBody>
      </p:sp>
      <p:sp>
        <p:nvSpPr>
          <p:cNvPr id="3" name="Content Placeholder 2"/>
          <p:cNvSpPr>
            <a:spLocks noGrp="1"/>
          </p:cNvSpPr>
          <p:nvPr>
            <p:ph idx="1"/>
          </p:nvPr>
        </p:nvSpPr>
        <p:spPr/>
        <p:txBody>
          <a:bodyPr/>
          <a:lstStyle/>
          <a:p>
            <a:endParaRPr lang="vi-VN"/>
          </a:p>
        </p:txBody>
      </p:sp>
      <p:pic>
        <p:nvPicPr>
          <p:cNvPr id="1026" name="Picture 2" descr="\\MINHHT01946-PC\Share vao day\Presentation cua nhom\17-04-2013\news-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b="24695"/>
          <a:stretch/>
        </p:blipFill>
        <p:spPr bwMode="auto">
          <a:xfrm>
            <a:off x="685799" y="1905000"/>
            <a:ext cx="7732891" cy="37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80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Website frontend</a:t>
            </a:r>
            <a:endParaRPr lang="vi-VN"/>
          </a:p>
        </p:txBody>
      </p:sp>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944115" cy="4340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171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marL="342900" indent="-342900"/>
            <a:r>
              <a:rPr lang="vi-VN" sz="3600" smtClean="0"/>
              <a:t>Entity relationship diagram</a:t>
            </a:r>
            <a:endParaRPr lang="en-US" sz="3600" smtClean="0"/>
          </a:p>
        </p:txBody>
      </p:sp>
      <p:pic>
        <p:nvPicPr>
          <p:cNvPr id="3075" name="Content Placeholder 3" descr="ERD2.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1" y="1255845"/>
            <a:ext cx="3379788" cy="4916355"/>
          </a:xfrm>
        </p:spPr>
      </p:pic>
    </p:spTree>
    <p:extLst>
      <p:ext uri="{BB962C8B-B14F-4D97-AF65-F5344CB8AC3E}">
        <p14:creationId xmlns:p14="http://schemas.microsoft.com/office/powerpoint/2010/main" val="3580407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Contents</a:t>
            </a:r>
          </a:p>
        </p:txBody>
      </p:sp>
      <p:grpSp>
        <p:nvGrpSpPr>
          <p:cNvPr id="7171" name="Group 3"/>
          <p:cNvGrpSpPr>
            <a:grpSpLocks/>
          </p:cNvGrpSpPr>
          <p:nvPr/>
        </p:nvGrpSpPr>
        <p:grpSpPr bwMode="auto">
          <a:xfrm>
            <a:off x="1941080" y="2335665"/>
            <a:ext cx="5311775" cy="688975"/>
            <a:chOff x="720" y="1392"/>
            <a:chExt cx="4058" cy="480"/>
          </a:xfrm>
        </p:grpSpPr>
        <p:sp>
          <p:nvSpPr>
            <p:cNvPr id="717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7173" name="Group 5"/>
            <p:cNvGrpSpPr>
              <a:grpSpLocks/>
            </p:cNvGrpSpPr>
            <p:nvPr/>
          </p:nvGrpSpPr>
          <p:grpSpPr bwMode="auto">
            <a:xfrm>
              <a:off x="730" y="1407"/>
              <a:ext cx="4043" cy="444"/>
              <a:chOff x="744" y="1407"/>
              <a:chExt cx="3988" cy="444"/>
            </a:xfrm>
          </p:grpSpPr>
          <p:sp>
            <p:nvSpPr>
              <p:cNvPr id="717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176" name="Group 8"/>
          <p:cNvGrpSpPr>
            <a:grpSpLocks/>
          </p:cNvGrpSpPr>
          <p:nvPr/>
        </p:nvGrpSpPr>
        <p:grpSpPr bwMode="auto">
          <a:xfrm>
            <a:off x="1941080" y="3200853"/>
            <a:ext cx="5311775" cy="688975"/>
            <a:chOff x="720" y="1392"/>
            <a:chExt cx="4058" cy="480"/>
          </a:xfrm>
        </p:grpSpPr>
        <p:sp>
          <p:nvSpPr>
            <p:cNvPr id="717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7178" name="Group 10"/>
            <p:cNvGrpSpPr>
              <a:grpSpLocks/>
            </p:cNvGrpSpPr>
            <p:nvPr/>
          </p:nvGrpSpPr>
          <p:grpSpPr bwMode="auto">
            <a:xfrm>
              <a:off x="730" y="1407"/>
              <a:ext cx="4043" cy="444"/>
              <a:chOff x="744" y="1407"/>
              <a:chExt cx="3988" cy="444"/>
            </a:xfrm>
          </p:grpSpPr>
          <p:sp>
            <p:nvSpPr>
              <p:cNvPr id="717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8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181" name="Group 13"/>
          <p:cNvGrpSpPr>
            <a:grpSpLocks/>
          </p:cNvGrpSpPr>
          <p:nvPr/>
        </p:nvGrpSpPr>
        <p:grpSpPr bwMode="auto">
          <a:xfrm>
            <a:off x="1941080" y="4058103"/>
            <a:ext cx="5311775" cy="688975"/>
            <a:chOff x="720" y="1392"/>
            <a:chExt cx="4058" cy="480"/>
          </a:xfrm>
        </p:grpSpPr>
        <p:sp>
          <p:nvSpPr>
            <p:cNvPr id="7182"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7183" name="Group 15"/>
            <p:cNvGrpSpPr>
              <a:grpSpLocks/>
            </p:cNvGrpSpPr>
            <p:nvPr/>
          </p:nvGrpSpPr>
          <p:grpSpPr bwMode="auto">
            <a:xfrm>
              <a:off x="730" y="1407"/>
              <a:ext cx="4043" cy="444"/>
              <a:chOff x="744" y="1407"/>
              <a:chExt cx="3988" cy="444"/>
            </a:xfrm>
          </p:grpSpPr>
          <p:sp>
            <p:nvSpPr>
              <p:cNvPr id="7184"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85"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186" name="Group 18"/>
          <p:cNvGrpSpPr>
            <a:grpSpLocks/>
          </p:cNvGrpSpPr>
          <p:nvPr/>
        </p:nvGrpSpPr>
        <p:grpSpPr bwMode="auto">
          <a:xfrm>
            <a:off x="1941080" y="1472065"/>
            <a:ext cx="5311775" cy="688975"/>
            <a:chOff x="720" y="1392"/>
            <a:chExt cx="4058" cy="480"/>
          </a:xfrm>
        </p:grpSpPr>
        <p:sp>
          <p:nvSpPr>
            <p:cNvPr id="718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7188" name="Group 20"/>
            <p:cNvGrpSpPr>
              <a:grpSpLocks/>
            </p:cNvGrpSpPr>
            <p:nvPr/>
          </p:nvGrpSpPr>
          <p:grpSpPr bwMode="auto">
            <a:xfrm>
              <a:off x="730" y="1407"/>
              <a:ext cx="4043" cy="444"/>
              <a:chOff x="744" y="1407"/>
              <a:chExt cx="3988" cy="444"/>
            </a:xfrm>
          </p:grpSpPr>
          <p:sp>
            <p:nvSpPr>
              <p:cNvPr id="718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9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7191" name="Text Box 23"/>
          <p:cNvSpPr txBox="1">
            <a:spLocks noChangeArrowheads="1"/>
          </p:cNvSpPr>
          <p:nvPr/>
        </p:nvSpPr>
        <p:spPr bwMode="white">
          <a:xfrm>
            <a:off x="2407805" y="158636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smtClean="0">
                <a:solidFill>
                  <a:srgbClr val="FFFFFF"/>
                </a:solidFill>
                <a:cs typeface="Arial" charset="0"/>
              </a:rPr>
              <a:t>Introduction</a:t>
            </a:r>
            <a:endParaRPr lang="en-US" sz="2400" b="1">
              <a:solidFill>
                <a:srgbClr val="FFFFFF"/>
              </a:solidFill>
              <a:cs typeface="Arial" charset="0"/>
            </a:endParaRPr>
          </a:p>
        </p:txBody>
      </p:sp>
      <p:sp>
        <p:nvSpPr>
          <p:cNvPr id="7192" name="Text Box 24"/>
          <p:cNvSpPr txBox="1">
            <a:spLocks noChangeArrowheads="1"/>
          </p:cNvSpPr>
          <p:nvPr/>
        </p:nvSpPr>
        <p:spPr bwMode="white">
          <a:xfrm>
            <a:off x="2418918" y="244361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smtClean="0">
                <a:solidFill>
                  <a:srgbClr val="FFFFFF"/>
                </a:solidFill>
                <a:cs typeface="Arial" charset="0"/>
              </a:rPr>
              <a:t>Project management plan</a:t>
            </a:r>
            <a:endParaRPr lang="en-US" sz="2400" b="1">
              <a:solidFill>
                <a:srgbClr val="FFFFFF"/>
              </a:solidFill>
              <a:cs typeface="Arial" charset="0"/>
            </a:endParaRPr>
          </a:p>
        </p:txBody>
      </p:sp>
      <p:sp>
        <p:nvSpPr>
          <p:cNvPr id="7193" name="Text Box 25"/>
          <p:cNvSpPr txBox="1">
            <a:spLocks noChangeArrowheads="1"/>
          </p:cNvSpPr>
          <p:nvPr/>
        </p:nvSpPr>
        <p:spPr bwMode="white">
          <a:xfrm>
            <a:off x="2418918" y="3302453"/>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smtClean="0">
                <a:solidFill>
                  <a:srgbClr val="FFFFFF"/>
                </a:solidFill>
                <a:cs typeface="Arial" charset="0"/>
              </a:rPr>
              <a:t>Requirement specifications</a:t>
            </a:r>
            <a:endParaRPr lang="en-US" sz="2400" b="1">
              <a:solidFill>
                <a:srgbClr val="FFFFFF"/>
              </a:solidFill>
              <a:cs typeface="Arial" charset="0"/>
            </a:endParaRPr>
          </a:p>
        </p:txBody>
      </p:sp>
      <p:sp>
        <p:nvSpPr>
          <p:cNvPr id="7194" name="Text Box 26"/>
          <p:cNvSpPr txBox="1">
            <a:spLocks noChangeArrowheads="1"/>
          </p:cNvSpPr>
          <p:nvPr/>
        </p:nvSpPr>
        <p:spPr bwMode="white">
          <a:xfrm>
            <a:off x="2418918" y="4150178"/>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smtClean="0">
                <a:solidFill>
                  <a:srgbClr val="FFFFFF"/>
                </a:solidFill>
                <a:cs typeface="Arial" charset="0"/>
              </a:rPr>
              <a:t>Design specifications</a:t>
            </a:r>
            <a:endParaRPr lang="en-US" sz="2400" b="1">
              <a:solidFill>
                <a:srgbClr val="FFFFFF"/>
              </a:solidFill>
              <a:cs typeface="Arial" charset="0"/>
            </a:endParaRPr>
          </a:p>
        </p:txBody>
      </p:sp>
      <p:pic>
        <p:nvPicPr>
          <p:cNvPr id="7195" name="Picture 27"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41055" y="4021590"/>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56930" y="3175453"/>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7197" name="Picture 29"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56930" y="2324553"/>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45818" y="1467303"/>
            <a:ext cx="792162" cy="949325"/>
          </a:xfrm>
          <a:prstGeom prst="rect">
            <a:avLst/>
          </a:prstGeom>
          <a:noFill/>
          <a:extLst>
            <a:ext uri="{909E8E84-426E-40DD-AFC4-6F175D3DCCD1}">
              <a14:hiddenFill xmlns:a14="http://schemas.microsoft.com/office/drawing/2010/main">
                <a:solidFill>
                  <a:srgbClr val="FFFFFF"/>
                </a:solidFill>
              </a14:hiddenFill>
            </a:ext>
          </a:extLst>
        </p:spPr>
      </p:pic>
      <p:sp>
        <p:nvSpPr>
          <p:cNvPr id="7199" name="Text Box 31"/>
          <p:cNvSpPr txBox="1">
            <a:spLocks noChangeArrowheads="1"/>
          </p:cNvSpPr>
          <p:nvPr/>
        </p:nvSpPr>
        <p:spPr bwMode="white">
          <a:xfrm>
            <a:off x="2087130" y="415811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FFFF"/>
                </a:solidFill>
                <a:cs typeface="Arial" charset="0"/>
              </a:rPr>
              <a:t>4</a:t>
            </a:r>
          </a:p>
        </p:txBody>
      </p:sp>
      <p:sp>
        <p:nvSpPr>
          <p:cNvPr id="7200" name="Text Box 32"/>
          <p:cNvSpPr txBox="1">
            <a:spLocks noChangeArrowheads="1"/>
          </p:cNvSpPr>
          <p:nvPr/>
        </p:nvSpPr>
        <p:spPr bwMode="white">
          <a:xfrm>
            <a:off x="2066493" y="156414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smtClean="0">
                <a:solidFill>
                  <a:srgbClr val="FFFFFF"/>
                </a:solidFill>
                <a:cs typeface="Arial" charset="0"/>
              </a:rPr>
              <a:t>1</a:t>
            </a:r>
            <a:endParaRPr lang="en-US" sz="2400" b="1">
              <a:solidFill>
                <a:srgbClr val="FFFFFF"/>
              </a:solidFill>
              <a:cs typeface="Arial" charset="0"/>
            </a:endParaRPr>
          </a:p>
        </p:txBody>
      </p:sp>
      <p:sp>
        <p:nvSpPr>
          <p:cNvPr id="7201" name="Text Box 33"/>
          <p:cNvSpPr txBox="1">
            <a:spLocks noChangeArrowheads="1"/>
          </p:cNvSpPr>
          <p:nvPr/>
        </p:nvSpPr>
        <p:spPr bwMode="white">
          <a:xfrm>
            <a:off x="2079193" y="242297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FFFF"/>
                </a:solidFill>
                <a:cs typeface="Arial" charset="0"/>
              </a:rPr>
              <a:t>2</a:t>
            </a:r>
          </a:p>
        </p:txBody>
      </p:sp>
      <p:sp>
        <p:nvSpPr>
          <p:cNvPr id="7202" name="Text Box 34"/>
          <p:cNvSpPr txBox="1">
            <a:spLocks noChangeArrowheads="1"/>
          </p:cNvSpPr>
          <p:nvPr/>
        </p:nvSpPr>
        <p:spPr bwMode="white">
          <a:xfrm>
            <a:off x="2079193" y="331039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FFFF"/>
                </a:solidFill>
                <a:cs typeface="Arial" charset="0"/>
              </a:rPr>
              <a:t>3</a:t>
            </a:r>
          </a:p>
        </p:txBody>
      </p:sp>
      <p:grpSp>
        <p:nvGrpSpPr>
          <p:cNvPr id="62" name="Group 18"/>
          <p:cNvGrpSpPr>
            <a:grpSpLocks/>
          </p:cNvGrpSpPr>
          <p:nvPr/>
        </p:nvGrpSpPr>
        <p:grpSpPr bwMode="auto">
          <a:xfrm>
            <a:off x="1954935" y="4856615"/>
            <a:ext cx="5311775" cy="688975"/>
            <a:chOff x="720" y="1392"/>
            <a:chExt cx="4058" cy="480"/>
          </a:xfrm>
        </p:grpSpPr>
        <p:sp>
          <p:nvSpPr>
            <p:cNvPr id="63"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64" name="Group 20"/>
            <p:cNvGrpSpPr>
              <a:grpSpLocks/>
            </p:cNvGrpSpPr>
            <p:nvPr/>
          </p:nvGrpSpPr>
          <p:grpSpPr bwMode="auto">
            <a:xfrm>
              <a:off x="730" y="1407"/>
              <a:ext cx="4043" cy="444"/>
              <a:chOff x="744" y="1407"/>
              <a:chExt cx="3988" cy="444"/>
            </a:xfrm>
          </p:grpSpPr>
          <p:sp>
            <p:nvSpPr>
              <p:cNvPr id="65"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67" name="Text Box 23"/>
          <p:cNvSpPr txBox="1">
            <a:spLocks noChangeArrowheads="1"/>
          </p:cNvSpPr>
          <p:nvPr/>
        </p:nvSpPr>
        <p:spPr bwMode="white">
          <a:xfrm>
            <a:off x="2421660" y="497091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smtClean="0">
                <a:solidFill>
                  <a:srgbClr val="FFFFFF"/>
                </a:solidFill>
                <a:cs typeface="Arial" charset="0"/>
              </a:rPr>
              <a:t>Test documentation</a:t>
            </a:r>
            <a:endParaRPr lang="en-US" sz="2400" b="1">
              <a:solidFill>
                <a:srgbClr val="FFFFFF"/>
              </a:solidFill>
              <a:cs typeface="Arial" charset="0"/>
            </a:endParaRPr>
          </a:p>
        </p:txBody>
      </p:sp>
      <p:sp>
        <p:nvSpPr>
          <p:cNvPr id="68" name="Text Box 32"/>
          <p:cNvSpPr txBox="1">
            <a:spLocks noChangeArrowheads="1"/>
          </p:cNvSpPr>
          <p:nvPr/>
        </p:nvSpPr>
        <p:spPr bwMode="white">
          <a:xfrm>
            <a:off x="2080348" y="494869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smtClean="0">
                <a:solidFill>
                  <a:srgbClr val="FFFFFF"/>
                </a:solidFill>
                <a:cs typeface="Arial" charset="0"/>
              </a:rPr>
              <a:t>5</a:t>
            </a:r>
            <a:endParaRPr lang="en-US" sz="2400" b="1">
              <a:solidFill>
                <a:srgbClr val="FFFFFF"/>
              </a:solidFill>
              <a:cs typeface="Arial" charset="0"/>
            </a:endParaRPr>
          </a:p>
        </p:txBody>
      </p:sp>
      <p:pic>
        <p:nvPicPr>
          <p:cNvPr id="71" name="Picture 30"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39542" y="4850285"/>
            <a:ext cx="792162" cy="949325"/>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3"/>
          <p:cNvGrpSpPr>
            <a:grpSpLocks/>
          </p:cNvGrpSpPr>
          <p:nvPr/>
        </p:nvGrpSpPr>
        <p:grpSpPr bwMode="auto">
          <a:xfrm>
            <a:off x="1990292" y="5691082"/>
            <a:ext cx="5311775" cy="688975"/>
            <a:chOff x="720" y="1392"/>
            <a:chExt cx="4058" cy="480"/>
          </a:xfrm>
        </p:grpSpPr>
        <p:sp>
          <p:nvSpPr>
            <p:cNvPr id="73"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74" name="Group 5"/>
            <p:cNvGrpSpPr>
              <a:grpSpLocks/>
            </p:cNvGrpSpPr>
            <p:nvPr/>
          </p:nvGrpSpPr>
          <p:grpSpPr bwMode="auto">
            <a:xfrm>
              <a:off x="730" y="1407"/>
              <a:ext cx="4043" cy="444"/>
              <a:chOff x="744" y="1407"/>
              <a:chExt cx="3988" cy="444"/>
            </a:xfrm>
          </p:grpSpPr>
          <p:sp>
            <p:nvSpPr>
              <p:cNvPr id="75"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77" name="Text Box 24"/>
          <p:cNvSpPr txBox="1">
            <a:spLocks noChangeArrowheads="1"/>
          </p:cNvSpPr>
          <p:nvPr/>
        </p:nvSpPr>
        <p:spPr bwMode="white">
          <a:xfrm>
            <a:off x="2468130" y="5799032"/>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smtClean="0">
                <a:solidFill>
                  <a:srgbClr val="FFFFFF"/>
                </a:solidFill>
                <a:cs typeface="Arial" charset="0"/>
              </a:rPr>
              <a:t>Q&amp;A &amp; Demo</a:t>
            </a:r>
            <a:endParaRPr lang="en-US" sz="2400" b="1">
              <a:solidFill>
                <a:srgbClr val="FFFFFF"/>
              </a:solidFill>
              <a:cs typeface="Arial" charset="0"/>
            </a:endParaRPr>
          </a:p>
        </p:txBody>
      </p:sp>
      <p:sp>
        <p:nvSpPr>
          <p:cNvPr id="78" name="Text Box 33"/>
          <p:cNvSpPr txBox="1">
            <a:spLocks noChangeArrowheads="1"/>
          </p:cNvSpPr>
          <p:nvPr/>
        </p:nvSpPr>
        <p:spPr bwMode="white">
          <a:xfrm>
            <a:off x="2128405" y="577839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smtClean="0">
                <a:solidFill>
                  <a:srgbClr val="FFFFFF"/>
                </a:solidFill>
                <a:cs typeface="Arial" charset="0"/>
              </a:rPr>
              <a:t>6</a:t>
            </a:r>
            <a:endParaRPr lang="en-US" sz="2400" b="1">
              <a:solidFill>
                <a:srgbClr val="FFFFFF"/>
              </a:solidFill>
              <a:cs typeface="Arial" charset="0"/>
            </a:endParaRPr>
          </a:p>
        </p:txBody>
      </p:sp>
      <p:pic>
        <p:nvPicPr>
          <p:cNvPr id="79" name="Picture 30"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56931" y="5660546"/>
            <a:ext cx="792162" cy="94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533400"/>
            <a:ext cx="6477000" cy="868363"/>
          </a:xfrm>
        </p:spPr>
        <p:txBody>
          <a:bodyPr/>
          <a:lstStyle/>
          <a:p>
            <a:r>
              <a:rPr lang="vi-VN" sz="3200" smtClean="0"/>
              <a:t>Database Design</a:t>
            </a:r>
            <a:r>
              <a:rPr lang="en-US" smtClean="0"/>
              <a:t/>
            </a:r>
            <a:br>
              <a:rPr lang="en-US" smtClean="0"/>
            </a:br>
            <a:endParaRPr lang="en-US" smtClean="0"/>
          </a:p>
        </p:txBody>
      </p:sp>
      <p:pic>
        <p:nvPicPr>
          <p:cNvPr id="4099"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62200" y="1524000"/>
            <a:ext cx="4375150" cy="4956175"/>
          </a:xfrm>
        </p:spPr>
      </p:pic>
    </p:spTree>
    <p:extLst>
      <p:ext uri="{BB962C8B-B14F-4D97-AF65-F5344CB8AC3E}">
        <p14:creationId xmlns:p14="http://schemas.microsoft.com/office/powerpoint/2010/main" val="2360848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600" dirty="0" smtClean="0">
                <a:solidFill>
                  <a:schemeClr val="tx2"/>
                </a:solidFill>
              </a:rPr>
              <a:t>Part V: Software testing</a:t>
            </a:r>
            <a:endParaRPr lang="en-US" sz="5400" dirty="0"/>
          </a:p>
        </p:txBody>
      </p:sp>
      <p:sp>
        <p:nvSpPr>
          <p:cNvPr id="2051" name="Rectangle 3"/>
          <p:cNvSpPr>
            <a:spLocks noGrp="1" noChangeArrowheads="1"/>
          </p:cNvSpPr>
          <p:nvPr>
            <p:ph type="subTitle" idx="1"/>
          </p:nvPr>
        </p:nvSpPr>
        <p:spPr/>
        <p:txBody>
          <a:bodyPr/>
          <a:lstStyle/>
          <a:p>
            <a:r>
              <a:rPr lang="en-US" smtClean="0"/>
              <a:t>www.vncreatures.net</a:t>
            </a:r>
            <a:endParaRPr lang="en-US"/>
          </a:p>
        </p:txBody>
      </p:sp>
    </p:spTree>
    <p:extLst>
      <p:ext uri="{BB962C8B-B14F-4D97-AF65-F5344CB8AC3E}">
        <p14:creationId xmlns:p14="http://schemas.microsoft.com/office/powerpoint/2010/main" val="274494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model</a:t>
            </a:r>
            <a:endParaRPr lang="vi-VN" dirty="0"/>
          </a:p>
        </p:txBody>
      </p:sp>
      <p:pic>
        <p:nvPicPr>
          <p:cNvPr id="5" name="Content Placeholder 4"/>
          <p:cNvPicPr>
            <a:picLocks noGrp="1"/>
          </p:cNvPicPr>
          <p:nvPr>
            <p:ph idx="1"/>
          </p:nvPr>
        </p:nvPicPr>
        <p:blipFill>
          <a:blip r:embed="rId2"/>
          <a:stretch>
            <a:fillRect/>
          </a:stretch>
        </p:blipFill>
        <p:spPr>
          <a:xfrm>
            <a:off x="1066800" y="1905000"/>
            <a:ext cx="6276975" cy="3562350"/>
          </a:xfrm>
          <a:prstGeom prst="rect">
            <a:avLst/>
          </a:prstGeom>
        </p:spPr>
      </p:pic>
    </p:spTree>
    <p:extLst>
      <p:ext uri="{BB962C8B-B14F-4D97-AF65-F5344CB8AC3E}">
        <p14:creationId xmlns:p14="http://schemas.microsoft.com/office/powerpoint/2010/main" val="1501336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7699584"/>
              </p:ext>
            </p:extLst>
          </p:nvPr>
        </p:nvGraphicFramePr>
        <p:xfrm>
          <a:off x="990600" y="1371600"/>
          <a:ext cx="7162800" cy="4343399"/>
        </p:xfrm>
        <a:graphic>
          <a:graphicData uri="http://schemas.openxmlformats.org/drawingml/2006/table">
            <a:tbl>
              <a:tblPr firstRow="1" firstCol="1" bandRow="1">
                <a:tableStyleId>{5C22544A-7EE6-4342-B048-85BDC9FD1C3A}</a:tableStyleId>
              </a:tblPr>
              <a:tblGrid>
                <a:gridCol w="1663949"/>
                <a:gridCol w="1899211"/>
                <a:gridCol w="3599640"/>
              </a:tblGrid>
              <a:tr h="238049">
                <a:tc>
                  <a:txBody>
                    <a:bodyPr/>
                    <a:lstStyle/>
                    <a:p>
                      <a:pPr algn="just">
                        <a:lnSpc>
                          <a:spcPct val="115000"/>
                        </a:lnSpc>
                        <a:spcAft>
                          <a:spcPts val="0"/>
                        </a:spcAft>
                      </a:pPr>
                      <a:r>
                        <a:rPr lang="en-US" sz="1200" dirty="0">
                          <a:effectLst/>
                        </a:rPr>
                        <a:t>Type of test</a:t>
                      </a:r>
                      <a:endParaRPr lang="en-US" sz="12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200">
                          <a:effectLst/>
                        </a:rPr>
                        <a:t>Target of testing</a:t>
                      </a:r>
                      <a:endParaRPr lang="en-US"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200">
                          <a:effectLst/>
                        </a:rPr>
                        <a:t>Brief description</a:t>
                      </a:r>
                      <a:endParaRPr lang="en-US" sz="1200">
                        <a:effectLst/>
                        <a:latin typeface="Times New Roman"/>
                        <a:ea typeface="Calibri"/>
                        <a:cs typeface="Times New Roman"/>
                      </a:endParaRPr>
                    </a:p>
                  </a:txBody>
                  <a:tcPr marL="68580" marR="68580" marT="0" marB="0"/>
                </a:tc>
              </a:tr>
              <a:tr h="756233">
                <a:tc>
                  <a:txBody>
                    <a:bodyPr/>
                    <a:lstStyle/>
                    <a:p>
                      <a:pPr algn="just">
                        <a:lnSpc>
                          <a:spcPct val="115000"/>
                        </a:lnSpc>
                        <a:spcAft>
                          <a:spcPts val="0"/>
                        </a:spcAft>
                      </a:pPr>
                      <a:r>
                        <a:rPr lang="en-US" sz="1200">
                          <a:effectLst/>
                        </a:rPr>
                        <a:t>Unit testing</a:t>
                      </a:r>
                      <a:endParaRPr lang="en-US"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200">
                          <a:effectLst/>
                        </a:rPr>
                        <a:t>Android and Web</a:t>
                      </a:r>
                      <a:endParaRPr lang="en-US" sz="1200">
                        <a:effectLst/>
                        <a:latin typeface="Times New Roman"/>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200">
                          <a:effectLst/>
                        </a:rPr>
                        <a:t>Developers will be the one in charged.</a:t>
                      </a:r>
                    </a:p>
                    <a:p>
                      <a:pPr marL="342900" lvl="0" indent="-342900" algn="just">
                        <a:lnSpc>
                          <a:spcPct val="115000"/>
                        </a:lnSpc>
                        <a:spcAft>
                          <a:spcPts val="0"/>
                        </a:spcAft>
                        <a:buFont typeface="Symbol"/>
                        <a:buChar char=""/>
                      </a:pPr>
                      <a:r>
                        <a:rPr lang="en-US" sz="1200">
                          <a:effectLst/>
                        </a:rPr>
                        <a:t>Testers collect test result and test driver module</a:t>
                      </a:r>
                      <a:endParaRPr lang="en-US" sz="1200">
                        <a:effectLst/>
                        <a:latin typeface="Times New Roman"/>
                        <a:ea typeface="Calibri"/>
                        <a:cs typeface="Times New Roman"/>
                      </a:endParaRPr>
                    </a:p>
                  </a:txBody>
                  <a:tcPr marL="68580" marR="68580" marT="0" marB="0"/>
                </a:tc>
              </a:tr>
              <a:tr h="497141">
                <a:tc>
                  <a:txBody>
                    <a:bodyPr/>
                    <a:lstStyle/>
                    <a:p>
                      <a:pPr algn="just">
                        <a:lnSpc>
                          <a:spcPct val="115000"/>
                        </a:lnSpc>
                        <a:spcAft>
                          <a:spcPts val="0"/>
                        </a:spcAft>
                      </a:pPr>
                      <a:r>
                        <a:rPr lang="en-US" sz="1200">
                          <a:effectLst/>
                        </a:rPr>
                        <a:t>Functional testing</a:t>
                      </a:r>
                      <a:endParaRPr lang="en-US"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200">
                          <a:effectLst/>
                        </a:rPr>
                        <a:t>Android and Web</a:t>
                      </a:r>
                      <a:endParaRPr lang="en-US" sz="1200">
                        <a:effectLst/>
                        <a:latin typeface="Times New Roman"/>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200">
                          <a:effectLst/>
                        </a:rPr>
                        <a:t>Black box testing type, verify the functionality’s correctness</a:t>
                      </a:r>
                      <a:endParaRPr lang="en-US" sz="1200">
                        <a:effectLst/>
                        <a:latin typeface="Times New Roman"/>
                        <a:ea typeface="Calibri"/>
                        <a:cs typeface="Times New Roman"/>
                      </a:endParaRPr>
                    </a:p>
                  </a:txBody>
                  <a:tcPr marL="68580" marR="68580" marT="0" marB="0"/>
                </a:tc>
              </a:tr>
              <a:tr h="661181">
                <a:tc>
                  <a:txBody>
                    <a:bodyPr/>
                    <a:lstStyle/>
                    <a:p>
                      <a:pPr algn="just">
                        <a:lnSpc>
                          <a:spcPct val="115000"/>
                        </a:lnSpc>
                        <a:spcAft>
                          <a:spcPts val="0"/>
                        </a:spcAft>
                      </a:pPr>
                      <a:r>
                        <a:rPr lang="en-US" sz="1200">
                          <a:effectLst/>
                        </a:rPr>
                        <a:t>Integration testing</a:t>
                      </a:r>
                      <a:endParaRPr lang="en-US"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200">
                          <a:effectLst/>
                        </a:rPr>
                        <a:t>Android and Web</a:t>
                      </a:r>
                      <a:endParaRPr lang="en-US" sz="1200">
                        <a:effectLst/>
                        <a:latin typeface="Times New Roman"/>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200" dirty="0">
                          <a:effectLst/>
                        </a:rPr>
                        <a:t>Testing of integrated modules to verify combined functionality after integration. </a:t>
                      </a:r>
                      <a:endParaRPr lang="en-US" sz="1200" dirty="0">
                        <a:effectLst/>
                        <a:latin typeface="Times New Roman"/>
                        <a:ea typeface="Calibri"/>
                        <a:cs typeface="Times New Roman"/>
                      </a:endParaRPr>
                    </a:p>
                  </a:txBody>
                  <a:tcPr marL="68580" marR="68580" marT="0" marB="0"/>
                </a:tc>
              </a:tr>
              <a:tr h="678329">
                <a:tc>
                  <a:txBody>
                    <a:bodyPr/>
                    <a:lstStyle/>
                    <a:p>
                      <a:pPr algn="just">
                        <a:lnSpc>
                          <a:spcPct val="115000"/>
                        </a:lnSpc>
                        <a:spcAft>
                          <a:spcPts val="0"/>
                        </a:spcAft>
                      </a:pPr>
                      <a:r>
                        <a:rPr lang="en-US" sz="1200">
                          <a:effectLst/>
                        </a:rPr>
                        <a:t>System testing</a:t>
                      </a:r>
                      <a:endParaRPr lang="en-US"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200" dirty="0">
                          <a:effectLst/>
                        </a:rPr>
                        <a:t>Android and Web</a:t>
                      </a:r>
                      <a:endParaRPr lang="en-US" sz="1200" dirty="0">
                        <a:effectLst/>
                        <a:latin typeface="Times New Roman"/>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200" dirty="0">
                          <a:effectLst/>
                        </a:rPr>
                        <a:t>Entire system is tested as per the requirements. </a:t>
                      </a:r>
                      <a:endParaRPr lang="en-US" sz="1200" dirty="0">
                        <a:effectLst/>
                        <a:latin typeface="Times New Roman"/>
                        <a:ea typeface="Calibri"/>
                        <a:cs typeface="Times New Roman"/>
                      </a:endParaRPr>
                    </a:p>
                  </a:txBody>
                  <a:tcPr marL="68580" marR="68580" marT="0" marB="0"/>
                </a:tc>
              </a:tr>
              <a:tr h="497141">
                <a:tc>
                  <a:txBody>
                    <a:bodyPr/>
                    <a:lstStyle/>
                    <a:p>
                      <a:pPr algn="just">
                        <a:lnSpc>
                          <a:spcPct val="115000"/>
                        </a:lnSpc>
                        <a:spcAft>
                          <a:spcPts val="0"/>
                        </a:spcAft>
                      </a:pPr>
                      <a:r>
                        <a:rPr lang="en-US" sz="1200">
                          <a:effectLst/>
                        </a:rPr>
                        <a:t>Usability testing</a:t>
                      </a:r>
                      <a:endParaRPr lang="en-US"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200">
                          <a:effectLst/>
                        </a:rPr>
                        <a:t>Android and Web</a:t>
                      </a:r>
                      <a:endParaRPr lang="en-US" sz="1200">
                        <a:effectLst/>
                        <a:latin typeface="Times New Roman"/>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200">
                          <a:effectLst/>
                        </a:rPr>
                        <a:t>Heavily focus on UI and user-friendly factors</a:t>
                      </a:r>
                      <a:endParaRPr lang="en-US" sz="1200">
                        <a:effectLst/>
                        <a:latin typeface="Times New Roman"/>
                        <a:ea typeface="Calibri"/>
                        <a:cs typeface="Times New Roman"/>
                      </a:endParaRPr>
                    </a:p>
                  </a:txBody>
                  <a:tcPr marL="68580" marR="68580" marT="0" marB="0"/>
                </a:tc>
              </a:tr>
              <a:tr h="1015325">
                <a:tc>
                  <a:txBody>
                    <a:bodyPr/>
                    <a:lstStyle/>
                    <a:p>
                      <a:pPr algn="just">
                        <a:lnSpc>
                          <a:spcPct val="115000"/>
                        </a:lnSpc>
                        <a:spcAft>
                          <a:spcPts val="0"/>
                        </a:spcAft>
                      </a:pPr>
                      <a:r>
                        <a:rPr lang="en-US" sz="1200">
                          <a:effectLst/>
                        </a:rPr>
                        <a:t>Performance testing</a:t>
                      </a:r>
                      <a:endParaRPr lang="en-US"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200">
                          <a:effectLst/>
                        </a:rPr>
                        <a:t>Web</a:t>
                      </a:r>
                      <a:endParaRPr lang="en-US" sz="1200">
                        <a:effectLst/>
                        <a:latin typeface="Times New Roman"/>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200" dirty="0">
                          <a:effectLst/>
                        </a:rPr>
                        <a:t>Due to limited technology and knowledge, performance testing will be tested using </a:t>
                      </a:r>
                      <a:r>
                        <a:rPr lang="en-US" sz="1200" dirty="0" err="1">
                          <a:effectLst/>
                        </a:rPr>
                        <a:t>Yslow</a:t>
                      </a:r>
                      <a:r>
                        <a:rPr lang="en-US" sz="1200" dirty="0">
                          <a:effectLst/>
                        </a:rPr>
                        <a:t>, a Firefox add-on</a:t>
                      </a:r>
                      <a:endParaRPr lang="en-US"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03399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report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0449087"/>
              </p:ext>
            </p:extLst>
          </p:nvPr>
        </p:nvGraphicFramePr>
        <p:xfrm>
          <a:off x="489401" y="1421954"/>
          <a:ext cx="8165198" cy="4135631"/>
        </p:xfrm>
        <a:graphic>
          <a:graphicData uri="http://schemas.openxmlformats.org/drawingml/2006/table">
            <a:tbl>
              <a:tblPr firstRow="1" firstCol="1" bandRow="1">
                <a:tableStyleId>{5C22544A-7EE6-4342-B048-85BDC9FD1C3A}</a:tableStyleId>
              </a:tblPr>
              <a:tblGrid>
                <a:gridCol w="1281936"/>
                <a:gridCol w="2278090"/>
                <a:gridCol w="867145"/>
                <a:gridCol w="1061476"/>
                <a:gridCol w="1097402"/>
                <a:gridCol w="592793"/>
                <a:gridCol w="986356"/>
              </a:tblGrid>
              <a:tr h="321316">
                <a:tc gridSpan="7">
                  <a:txBody>
                    <a:bodyPr/>
                    <a:lstStyle/>
                    <a:p>
                      <a:pPr algn="ctr">
                        <a:lnSpc>
                          <a:spcPct val="115000"/>
                        </a:lnSpc>
                        <a:spcAft>
                          <a:spcPts val="0"/>
                        </a:spcAft>
                      </a:pPr>
                      <a:r>
                        <a:rPr lang="en-US" sz="1200" dirty="0">
                          <a:effectLst/>
                        </a:rPr>
                        <a:t>TEST REPORT</a:t>
                      </a:r>
                      <a:endParaRPr lang="en-US" sz="1200" dirty="0">
                        <a:effectLst/>
                        <a:latin typeface="Times New Roman"/>
                        <a:ea typeface="Calibri"/>
                        <a:cs typeface="Times New Roman"/>
                      </a:endParaRPr>
                    </a:p>
                  </a:txBody>
                  <a:tcPr marL="68043" marR="68043"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666">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r>
              <a:tr h="208666">
                <a:tc>
                  <a:txBody>
                    <a:bodyPr/>
                    <a:lstStyle/>
                    <a:p>
                      <a:pPr algn="l">
                        <a:lnSpc>
                          <a:spcPct val="115000"/>
                        </a:lnSpc>
                        <a:spcAft>
                          <a:spcPts val="0"/>
                        </a:spcAft>
                      </a:pPr>
                      <a:r>
                        <a:rPr lang="en-US" sz="1200">
                          <a:effectLst/>
                        </a:rPr>
                        <a:t>Project Name</a:t>
                      </a:r>
                      <a:endParaRPr lang="en-US" sz="1200">
                        <a:effectLst/>
                        <a:latin typeface="Times New Roman"/>
                        <a:ea typeface="Calibri"/>
                        <a:cs typeface="Times New Roman"/>
                      </a:endParaRPr>
                    </a:p>
                  </a:txBody>
                  <a:tcPr marL="68043" marR="68043" marT="0" marB="0" anchor="ctr"/>
                </a:tc>
                <a:tc gridSpan="2">
                  <a:txBody>
                    <a:bodyPr/>
                    <a:lstStyle/>
                    <a:p>
                      <a:pPr algn="l">
                        <a:lnSpc>
                          <a:spcPct val="115000"/>
                        </a:lnSpc>
                        <a:spcAft>
                          <a:spcPts val="0"/>
                        </a:spcAft>
                      </a:pPr>
                      <a:r>
                        <a:rPr lang="en-US" sz="1200">
                          <a:effectLst/>
                        </a:rPr>
                        <a:t>V-creatures</a:t>
                      </a:r>
                      <a:endParaRPr lang="en-US" sz="1200">
                        <a:effectLst/>
                        <a:latin typeface="Times New Roman"/>
                        <a:ea typeface="Calibri"/>
                        <a:cs typeface="Times New Roman"/>
                      </a:endParaRPr>
                    </a:p>
                  </a:txBody>
                  <a:tcPr marL="68043" marR="68043" marT="0" marB="0" anchor="b"/>
                </a:tc>
                <a:tc hMerge="1">
                  <a:txBody>
                    <a:bodyPr/>
                    <a:lstStyle/>
                    <a:p>
                      <a:endParaRPr lang="en-US"/>
                    </a:p>
                  </a:txBody>
                  <a:tcPr/>
                </a:tc>
                <a:tc gridSpan="2">
                  <a:txBody>
                    <a:bodyPr/>
                    <a:lstStyle/>
                    <a:p>
                      <a:pPr algn="l">
                        <a:lnSpc>
                          <a:spcPct val="115000"/>
                        </a:lnSpc>
                        <a:spcAft>
                          <a:spcPts val="0"/>
                        </a:spcAft>
                      </a:pPr>
                      <a:r>
                        <a:rPr lang="en-US" sz="1200">
                          <a:effectLst/>
                        </a:rPr>
                        <a:t>Creator</a:t>
                      </a:r>
                      <a:endParaRPr lang="en-US" sz="1200">
                        <a:effectLst/>
                        <a:latin typeface="Times New Roman"/>
                        <a:ea typeface="Calibri"/>
                        <a:cs typeface="Times New Roman"/>
                      </a:endParaRPr>
                    </a:p>
                  </a:txBody>
                  <a:tcPr marL="68043" marR="68043" marT="0" marB="0" anchor="b"/>
                </a:tc>
                <a:tc hMerge="1">
                  <a:txBody>
                    <a:bodyPr/>
                    <a:lstStyle/>
                    <a:p>
                      <a:endParaRPr lang="en-US"/>
                    </a:p>
                  </a:txBody>
                  <a:tcPr/>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ChinhNT</a:t>
                      </a:r>
                      <a:endParaRPr lang="en-US" sz="1200">
                        <a:effectLst/>
                        <a:latin typeface="Times New Roman"/>
                        <a:ea typeface="Calibri"/>
                        <a:cs typeface="Times New Roman"/>
                      </a:endParaRPr>
                    </a:p>
                  </a:txBody>
                  <a:tcPr marL="68043" marR="68043" marT="0" marB="0"/>
                </a:tc>
              </a:tr>
              <a:tr h="208666">
                <a:tc>
                  <a:txBody>
                    <a:bodyPr/>
                    <a:lstStyle/>
                    <a:p>
                      <a:pPr algn="l">
                        <a:lnSpc>
                          <a:spcPct val="115000"/>
                        </a:lnSpc>
                        <a:spcAft>
                          <a:spcPts val="0"/>
                        </a:spcAft>
                      </a:pPr>
                      <a:r>
                        <a:rPr lang="en-US" sz="1200">
                          <a:effectLst/>
                        </a:rPr>
                        <a:t>Project Code</a:t>
                      </a:r>
                      <a:endParaRPr lang="en-US" sz="1200">
                        <a:effectLst/>
                        <a:latin typeface="Times New Roman"/>
                        <a:ea typeface="Calibri"/>
                        <a:cs typeface="Times New Roman"/>
                      </a:endParaRPr>
                    </a:p>
                  </a:txBody>
                  <a:tcPr marL="68043" marR="68043" marT="0" marB="0" anchor="ctr"/>
                </a:tc>
                <a:tc gridSpan="2">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hMerge="1">
                  <a:txBody>
                    <a:bodyPr/>
                    <a:lstStyle/>
                    <a:p>
                      <a:endParaRPr lang="en-US"/>
                    </a:p>
                  </a:txBody>
                  <a:tcPr/>
                </a:tc>
                <a:tc gridSpan="2">
                  <a:txBody>
                    <a:bodyPr/>
                    <a:lstStyle/>
                    <a:p>
                      <a:pPr algn="l">
                        <a:lnSpc>
                          <a:spcPct val="115000"/>
                        </a:lnSpc>
                        <a:spcAft>
                          <a:spcPts val="0"/>
                        </a:spcAft>
                      </a:pPr>
                      <a:r>
                        <a:rPr lang="en-US" sz="1200">
                          <a:effectLst/>
                        </a:rPr>
                        <a:t>Reviewer/Approver</a:t>
                      </a:r>
                      <a:endParaRPr lang="en-US" sz="1200">
                        <a:effectLst/>
                        <a:latin typeface="Times New Roman"/>
                        <a:ea typeface="Calibri"/>
                        <a:cs typeface="Times New Roman"/>
                      </a:endParaRPr>
                    </a:p>
                  </a:txBody>
                  <a:tcPr marL="68043" marR="68043" marT="0" marB="0" anchor="b"/>
                </a:tc>
                <a:tc hMerge="1">
                  <a:txBody>
                    <a:bodyPr/>
                    <a:lstStyle/>
                    <a:p>
                      <a:endParaRPr lang="en-US"/>
                    </a:p>
                  </a:txBody>
                  <a:tcPr/>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tc>
              </a:tr>
              <a:tr h="417332">
                <a:tc>
                  <a:txBody>
                    <a:bodyPr/>
                    <a:lstStyle/>
                    <a:p>
                      <a:pPr algn="l">
                        <a:lnSpc>
                          <a:spcPct val="115000"/>
                        </a:lnSpc>
                        <a:spcAft>
                          <a:spcPts val="0"/>
                        </a:spcAft>
                      </a:pPr>
                      <a:r>
                        <a:rPr lang="en-US" sz="1200">
                          <a:effectLst/>
                        </a:rPr>
                        <a:t>Document Code</a:t>
                      </a:r>
                      <a:endParaRPr lang="en-US" sz="1200">
                        <a:effectLst/>
                        <a:latin typeface="Times New Roman"/>
                        <a:ea typeface="Calibri"/>
                        <a:cs typeface="Times New Roman"/>
                      </a:endParaRPr>
                    </a:p>
                  </a:txBody>
                  <a:tcPr marL="68043" marR="68043" marT="0" marB="0" anchor="ctr"/>
                </a:tc>
                <a:tc gridSpan="2">
                  <a:txBody>
                    <a:bodyPr/>
                    <a:lstStyle/>
                    <a:p>
                      <a:pPr algn="l">
                        <a:lnSpc>
                          <a:spcPct val="115000"/>
                        </a:lnSpc>
                        <a:spcAft>
                          <a:spcPts val="0"/>
                        </a:spcAft>
                      </a:pPr>
                      <a:r>
                        <a:rPr lang="en-US" sz="1200">
                          <a:effectLst/>
                        </a:rPr>
                        <a:t>Test report</a:t>
                      </a:r>
                      <a:endParaRPr lang="en-US" sz="1200">
                        <a:effectLst/>
                        <a:latin typeface="Times New Roman"/>
                        <a:ea typeface="Calibri"/>
                        <a:cs typeface="Times New Roman"/>
                      </a:endParaRPr>
                    </a:p>
                  </a:txBody>
                  <a:tcPr marL="68043" marR="68043" marT="0" marB="0" anchor="b"/>
                </a:tc>
                <a:tc hMerge="1">
                  <a:txBody>
                    <a:bodyPr/>
                    <a:lstStyle/>
                    <a:p>
                      <a:endParaRPr lang="en-US"/>
                    </a:p>
                  </a:txBody>
                  <a:tcPr/>
                </a:tc>
                <a:tc gridSpan="2">
                  <a:txBody>
                    <a:bodyPr/>
                    <a:lstStyle/>
                    <a:p>
                      <a:pPr algn="l">
                        <a:lnSpc>
                          <a:spcPct val="115000"/>
                        </a:lnSpc>
                        <a:spcAft>
                          <a:spcPts val="0"/>
                        </a:spcAft>
                      </a:pPr>
                      <a:r>
                        <a:rPr lang="en-US" sz="1200">
                          <a:effectLst/>
                        </a:rPr>
                        <a:t>Issue Date</a:t>
                      </a:r>
                      <a:endParaRPr lang="en-US" sz="1200">
                        <a:effectLst/>
                        <a:latin typeface="Times New Roman"/>
                        <a:ea typeface="Calibri"/>
                        <a:cs typeface="Times New Roman"/>
                      </a:endParaRPr>
                    </a:p>
                  </a:txBody>
                  <a:tcPr marL="68043" marR="68043" marT="0" marB="0" anchor="b"/>
                </a:tc>
                <a:tc hMerge="1">
                  <a:txBody>
                    <a:bodyPr/>
                    <a:lstStyle/>
                    <a:p>
                      <a:endParaRPr lang="en-US"/>
                    </a:p>
                  </a:txBody>
                  <a:tcPr/>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8/4/2013</a:t>
                      </a:r>
                      <a:endParaRPr lang="en-US" sz="1200">
                        <a:effectLst/>
                        <a:latin typeface="Times New Roman"/>
                        <a:ea typeface="Calibri"/>
                        <a:cs typeface="Times New Roman"/>
                      </a:endParaRPr>
                    </a:p>
                  </a:txBody>
                  <a:tcPr marL="68043" marR="68043" marT="0" marB="0"/>
                </a:tc>
              </a:tr>
              <a:tr h="274063">
                <a:tc>
                  <a:txBody>
                    <a:bodyPr/>
                    <a:lstStyle/>
                    <a:p>
                      <a:pPr algn="l">
                        <a:lnSpc>
                          <a:spcPct val="115000"/>
                        </a:lnSpc>
                        <a:spcAft>
                          <a:spcPts val="0"/>
                        </a:spcAft>
                      </a:pPr>
                      <a:r>
                        <a:rPr lang="en-US" sz="1200">
                          <a:effectLst/>
                        </a:rPr>
                        <a:t>Notes</a:t>
                      </a:r>
                      <a:endParaRPr lang="en-US" sz="1200">
                        <a:effectLst/>
                        <a:latin typeface="Times New Roman"/>
                        <a:ea typeface="Calibri"/>
                        <a:cs typeface="Times New Roman"/>
                      </a:endParaRPr>
                    </a:p>
                  </a:txBody>
                  <a:tcPr marL="68043" marR="68043" marT="0" marB="0" anchor="ctr"/>
                </a:tc>
                <a:tc gridSpan="6">
                  <a:txBody>
                    <a:bodyPr/>
                    <a:lstStyle/>
                    <a:p>
                      <a:pPr algn="l">
                        <a:lnSpc>
                          <a:spcPct val="115000"/>
                        </a:lnSpc>
                        <a:spcAft>
                          <a:spcPts val="0"/>
                        </a:spcAft>
                      </a:pPr>
                      <a:r>
                        <a:rPr lang="en-US" sz="1200" dirty="0">
                          <a:effectLst/>
                        </a:rPr>
                        <a:t> </a:t>
                      </a:r>
                      <a:endParaRPr lang="en-US" sz="1200" dirty="0">
                        <a:effectLst/>
                        <a:latin typeface="Times New Roman"/>
                        <a:ea typeface="Calibri"/>
                        <a:cs typeface="Times New Roman"/>
                      </a:endParaRPr>
                    </a:p>
                  </a:txBody>
                  <a:tcPr marL="68043" marR="6804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555">
                <a:tc>
                  <a:txBody>
                    <a:bodyPr/>
                    <a:lstStyle/>
                    <a:p>
                      <a:pPr algn="ctr">
                        <a:lnSpc>
                          <a:spcPct val="115000"/>
                        </a:lnSpc>
                        <a:spcAft>
                          <a:spcPts val="0"/>
                        </a:spcAft>
                      </a:pPr>
                      <a:r>
                        <a:rPr lang="en-US" sz="1100" b="1" dirty="0">
                          <a:effectLst/>
                        </a:rPr>
                        <a:t>No</a:t>
                      </a:r>
                      <a:endParaRPr lang="en-US" sz="1200" b="1" dirty="0">
                        <a:effectLst/>
                        <a:latin typeface="Times New Roman"/>
                        <a:ea typeface="Calibri"/>
                        <a:cs typeface="Times New Roman"/>
                      </a:endParaRPr>
                    </a:p>
                  </a:txBody>
                  <a:tcPr marL="68043" marR="68043" marT="0" marB="0" anchor="ctr"/>
                </a:tc>
                <a:tc>
                  <a:txBody>
                    <a:bodyPr/>
                    <a:lstStyle/>
                    <a:p>
                      <a:pPr algn="ctr">
                        <a:lnSpc>
                          <a:spcPct val="115000"/>
                        </a:lnSpc>
                        <a:spcAft>
                          <a:spcPts val="0"/>
                        </a:spcAft>
                      </a:pPr>
                      <a:r>
                        <a:rPr lang="en-US" sz="1100">
                          <a:effectLst/>
                        </a:rPr>
                        <a:t>Module code</a:t>
                      </a:r>
                      <a:endParaRPr lang="en-US" sz="1200">
                        <a:effectLst/>
                        <a:latin typeface="Times New Roman"/>
                        <a:ea typeface="Calibri"/>
                        <a:cs typeface="Times New Roman"/>
                      </a:endParaRPr>
                    </a:p>
                  </a:txBody>
                  <a:tcPr marL="68043" marR="68043" marT="0" marB="0" anchor="ctr"/>
                </a:tc>
                <a:tc>
                  <a:txBody>
                    <a:bodyPr/>
                    <a:lstStyle/>
                    <a:p>
                      <a:pPr algn="ctr">
                        <a:lnSpc>
                          <a:spcPct val="115000"/>
                        </a:lnSpc>
                        <a:spcAft>
                          <a:spcPts val="0"/>
                        </a:spcAft>
                      </a:pPr>
                      <a:r>
                        <a:rPr lang="en-US" sz="1100" dirty="0">
                          <a:effectLst/>
                        </a:rPr>
                        <a:t>Pass</a:t>
                      </a:r>
                      <a:endParaRPr lang="en-US" sz="1200" dirty="0">
                        <a:effectLst/>
                        <a:latin typeface="Times New Roman"/>
                        <a:ea typeface="Calibri"/>
                        <a:cs typeface="Times New Roman"/>
                      </a:endParaRPr>
                    </a:p>
                  </a:txBody>
                  <a:tcPr marL="68043" marR="68043" marT="0" marB="0" anchor="ctr"/>
                </a:tc>
                <a:tc>
                  <a:txBody>
                    <a:bodyPr/>
                    <a:lstStyle/>
                    <a:p>
                      <a:pPr algn="ctr">
                        <a:lnSpc>
                          <a:spcPct val="115000"/>
                        </a:lnSpc>
                        <a:spcAft>
                          <a:spcPts val="0"/>
                        </a:spcAft>
                      </a:pPr>
                      <a:r>
                        <a:rPr lang="en-US" sz="1100">
                          <a:effectLst/>
                        </a:rPr>
                        <a:t>Fail</a:t>
                      </a:r>
                      <a:endParaRPr lang="en-US" sz="1200">
                        <a:effectLst/>
                        <a:latin typeface="Times New Roman"/>
                        <a:ea typeface="Calibri"/>
                        <a:cs typeface="Times New Roman"/>
                      </a:endParaRPr>
                    </a:p>
                  </a:txBody>
                  <a:tcPr marL="68043" marR="68043" marT="0" marB="0" anchor="ctr"/>
                </a:tc>
                <a:tc>
                  <a:txBody>
                    <a:bodyPr/>
                    <a:lstStyle/>
                    <a:p>
                      <a:pPr algn="ctr">
                        <a:lnSpc>
                          <a:spcPct val="115000"/>
                        </a:lnSpc>
                        <a:spcAft>
                          <a:spcPts val="0"/>
                        </a:spcAft>
                      </a:pPr>
                      <a:r>
                        <a:rPr lang="en-US" sz="1100">
                          <a:effectLst/>
                        </a:rPr>
                        <a:t>Untested</a:t>
                      </a:r>
                      <a:endParaRPr lang="en-US" sz="1200">
                        <a:effectLst/>
                        <a:latin typeface="Times New Roman"/>
                        <a:ea typeface="Calibri"/>
                        <a:cs typeface="Times New Roman"/>
                      </a:endParaRPr>
                    </a:p>
                  </a:txBody>
                  <a:tcPr marL="68043" marR="68043" marT="0" marB="0" anchor="ctr"/>
                </a:tc>
                <a:tc>
                  <a:txBody>
                    <a:bodyPr/>
                    <a:lstStyle/>
                    <a:p>
                      <a:pPr algn="ctr">
                        <a:lnSpc>
                          <a:spcPct val="115000"/>
                        </a:lnSpc>
                        <a:spcAft>
                          <a:spcPts val="0"/>
                        </a:spcAft>
                      </a:pPr>
                      <a:r>
                        <a:rPr lang="en-US" sz="1100">
                          <a:effectLst/>
                        </a:rPr>
                        <a:t>N/A</a:t>
                      </a:r>
                      <a:endParaRPr lang="en-US" sz="1200">
                        <a:effectLst/>
                        <a:latin typeface="Times New Roman"/>
                        <a:ea typeface="Calibri"/>
                        <a:cs typeface="Times New Roman"/>
                      </a:endParaRPr>
                    </a:p>
                  </a:txBody>
                  <a:tcPr marL="68043" marR="68043" marT="0" marB="0" anchor="ctr"/>
                </a:tc>
                <a:tc>
                  <a:txBody>
                    <a:bodyPr/>
                    <a:lstStyle/>
                    <a:p>
                      <a:pPr algn="ctr">
                        <a:lnSpc>
                          <a:spcPct val="115000"/>
                        </a:lnSpc>
                        <a:spcAft>
                          <a:spcPts val="0"/>
                        </a:spcAft>
                      </a:pPr>
                      <a:r>
                        <a:rPr lang="en-US" sz="1100">
                          <a:effectLst/>
                        </a:rPr>
                        <a:t>Number of  test cases</a:t>
                      </a:r>
                      <a:endParaRPr lang="en-US" sz="1200">
                        <a:effectLst/>
                        <a:latin typeface="Times New Roman"/>
                        <a:ea typeface="Calibri"/>
                        <a:cs typeface="Times New Roman"/>
                      </a:endParaRPr>
                    </a:p>
                  </a:txBody>
                  <a:tcPr marL="68043" marR="68043" marT="0" marB="0" anchor="ctr"/>
                </a:tc>
              </a:tr>
              <a:tr h="208666">
                <a:tc>
                  <a:txBody>
                    <a:bodyPr/>
                    <a:lstStyle/>
                    <a:p>
                      <a:pPr algn="ctr">
                        <a:lnSpc>
                          <a:spcPct val="115000"/>
                        </a:lnSpc>
                        <a:spcAft>
                          <a:spcPts val="0"/>
                        </a:spcAft>
                      </a:pPr>
                      <a:r>
                        <a:rPr lang="en-US" sz="1200" dirty="0">
                          <a:effectLst/>
                        </a:rPr>
                        <a:t>1</a:t>
                      </a:r>
                      <a:endParaRPr lang="en-US" sz="1200" dirty="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Search</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32</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1</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33</a:t>
                      </a:r>
                      <a:endParaRPr lang="en-US" sz="1200">
                        <a:effectLst/>
                        <a:latin typeface="Times New Roman"/>
                        <a:ea typeface="Calibri"/>
                        <a:cs typeface="Times New Roman"/>
                      </a:endParaRPr>
                    </a:p>
                  </a:txBody>
                  <a:tcPr marL="68043" marR="68043" marT="0" marB="0" anchor="b"/>
                </a:tc>
              </a:tr>
              <a:tr h="208666">
                <a:tc>
                  <a:txBody>
                    <a:bodyPr/>
                    <a:lstStyle/>
                    <a:p>
                      <a:pPr algn="ctr">
                        <a:lnSpc>
                          <a:spcPct val="115000"/>
                        </a:lnSpc>
                        <a:spcAft>
                          <a:spcPts val="0"/>
                        </a:spcAft>
                      </a:pPr>
                      <a:r>
                        <a:rPr lang="en-US" sz="1200">
                          <a:effectLst/>
                        </a:rPr>
                        <a:t>2</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News</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8</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8</a:t>
                      </a:r>
                      <a:endParaRPr lang="en-US" sz="1200">
                        <a:effectLst/>
                        <a:latin typeface="Times New Roman"/>
                        <a:ea typeface="Calibri"/>
                        <a:cs typeface="Times New Roman"/>
                      </a:endParaRPr>
                    </a:p>
                  </a:txBody>
                  <a:tcPr marL="68043" marR="68043" marT="0" marB="0" anchor="b"/>
                </a:tc>
              </a:tr>
              <a:tr h="208666">
                <a:tc>
                  <a:txBody>
                    <a:bodyPr/>
                    <a:lstStyle/>
                    <a:p>
                      <a:pPr algn="ctr">
                        <a:lnSpc>
                          <a:spcPct val="115000"/>
                        </a:lnSpc>
                        <a:spcAft>
                          <a:spcPts val="0"/>
                        </a:spcAft>
                      </a:pPr>
                      <a:r>
                        <a:rPr lang="en-US" sz="1200">
                          <a:effectLst/>
                        </a:rPr>
                        <a:t>3</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National Park Map</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12</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12</a:t>
                      </a:r>
                      <a:endParaRPr lang="en-US" sz="1200">
                        <a:effectLst/>
                        <a:latin typeface="Times New Roman"/>
                        <a:ea typeface="Calibri"/>
                        <a:cs typeface="Times New Roman"/>
                      </a:endParaRPr>
                    </a:p>
                  </a:txBody>
                  <a:tcPr marL="68043" marR="68043" marT="0" marB="0" anchor="b"/>
                </a:tc>
              </a:tr>
              <a:tr h="208666">
                <a:tc>
                  <a:txBody>
                    <a:bodyPr/>
                    <a:lstStyle/>
                    <a:p>
                      <a:pPr algn="ctr">
                        <a:lnSpc>
                          <a:spcPct val="115000"/>
                        </a:lnSpc>
                        <a:spcAft>
                          <a:spcPts val="0"/>
                        </a:spcAft>
                      </a:pPr>
                      <a:r>
                        <a:rPr lang="en-US" sz="1200">
                          <a:effectLst/>
                        </a:rPr>
                        <a:t>4</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Discussion</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40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3</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43</a:t>
                      </a:r>
                      <a:endParaRPr lang="en-US" sz="1200">
                        <a:effectLst/>
                        <a:latin typeface="Times New Roman"/>
                        <a:ea typeface="Calibri"/>
                        <a:cs typeface="Times New Roman"/>
                      </a:endParaRPr>
                    </a:p>
                  </a:txBody>
                  <a:tcPr marL="68043" marR="68043" marT="0" marB="0" anchor="b"/>
                </a:tc>
              </a:tr>
              <a:tr h="208666">
                <a:tc>
                  <a:txBody>
                    <a:bodyPr/>
                    <a:lstStyle/>
                    <a:p>
                      <a:pPr algn="ctr">
                        <a:lnSpc>
                          <a:spcPct val="115000"/>
                        </a:lnSpc>
                        <a:spcAft>
                          <a:spcPts val="0"/>
                        </a:spcAft>
                      </a:pPr>
                      <a:r>
                        <a:rPr lang="en-US" sz="1200">
                          <a:effectLst/>
                        </a:rPr>
                        <a:t>5</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Website front-end</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55</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2</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57</a:t>
                      </a:r>
                      <a:endParaRPr lang="en-US" sz="1200">
                        <a:effectLst/>
                        <a:latin typeface="Times New Roman"/>
                        <a:ea typeface="Calibri"/>
                        <a:cs typeface="Times New Roman"/>
                      </a:endParaRPr>
                    </a:p>
                  </a:txBody>
                  <a:tcPr marL="68043" marR="68043" marT="0" marB="0" anchor="b"/>
                </a:tc>
              </a:tr>
              <a:tr h="208666">
                <a:tc>
                  <a:txBody>
                    <a:bodyPr/>
                    <a:lstStyle/>
                    <a:p>
                      <a:pPr algn="ctr">
                        <a:lnSpc>
                          <a:spcPct val="115000"/>
                        </a:lnSpc>
                        <a:spcAft>
                          <a:spcPts val="0"/>
                        </a:spcAft>
                      </a:pPr>
                      <a:r>
                        <a:rPr lang="en-US" sz="1200" dirty="0">
                          <a:effectLst/>
                        </a:rPr>
                        <a:t>6</a:t>
                      </a:r>
                      <a:endParaRPr lang="en-US" sz="1200" dirty="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Website back-end</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70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3</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73</a:t>
                      </a:r>
                      <a:endParaRPr lang="en-US" sz="1200">
                        <a:effectLst/>
                        <a:latin typeface="Times New Roman"/>
                        <a:ea typeface="Calibri"/>
                        <a:cs typeface="Times New Roman"/>
                      </a:endParaRPr>
                    </a:p>
                  </a:txBody>
                  <a:tcPr marL="68043" marR="68043" marT="0" marB="0" anchor="b"/>
                </a:tc>
              </a:tr>
              <a:tr h="208666">
                <a:tc>
                  <a:txBody>
                    <a:bodyPr/>
                    <a:lstStyle/>
                    <a:p>
                      <a:pPr algn="ctr">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Sub total</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217</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9</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0</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226</a:t>
                      </a:r>
                      <a:endParaRPr lang="en-US" sz="1200">
                        <a:effectLst/>
                        <a:latin typeface="Times New Roman"/>
                        <a:ea typeface="Calibri"/>
                        <a:cs typeface="Times New Roman"/>
                      </a:endParaRPr>
                    </a:p>
                  </a:txBody>
                  <a:tcPr marL="68043" marR="68043" marT="0" marB="0" anchor="b"/>
                </a:tc>
              </a:tr>
              <a:tr h="208666">
                <a:tc>
                  <a:txBody>
                    <a:bodyPr/>
                    <a:lstStyle/>
                    <a:p>
                      <a:pPr algn="ctr">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dirty="0">
                          <a:effectLst/>
                        </a:rPr>
                        <a:t> </a:t>
                      </a:r>
                      <a:r>
                        <a:rPr lang="en-US" sz="1200" dirty="0" smtClean="0">
                          <a:effectLst/>
                        </a:rPr>
                        <a:t>Number of defect</a:t>
                      </a:r>
                      <a:endParaRPr lang="en-US" sz="1200" dirty="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dirty="0">
                          <a:effectLst/>
                        </a:rPr>
                        <a:t> </a:t>
                      </a:r>
                      <a:endParaRPr lang="en-US" sz="1200" dirty="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dirty="0" smtClean="0">
                          <a:effectLst/>
                        </a:rPr>
                        <a:t>24</a:t>
                      </a:r>
                      <a:r>
                        <a:rPr lang="en-US" sz="1200" dirty="0">
                          <a:effectLst/>
                        </a:rPr>
                        <a:t> </a:t>
                      </a:r>
                      <a:endParaRPr lang="en-US" sz="1200" dirty="0">
                        <a:effectLst/>
                        <a:latin typeface="Times New Roman"/>
                        <a:ea typeface="Calibri"/>
                        <a:cs typeface="Times New Roman"/>
                      </a:endParaRPr>
                    </a:p>
                  </a:txBody>
                  <a:tcPr marL="68043" marR="68043" marT="0" marB="0" anchor="b"/>
                </a:tc>
              </a:tr>
              <a:tr h="208666">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Test coverage</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r">
                        <a:lnSpc>
                          <a:spcPct val="115000"/>
                        </a:lnSpc>
                        <a:spcAft>
                          <a:spcPts val="0"/>
                        </a:spcAft>
                      </a:pPr>
                      <a:r>
                        <a:rPr lang="en-US" sz="1200">
                          <a:effectLst/>
                        </a:rPr>
                        <a:t>100.00</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r>
              <a:tr h="208666">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gridSpan="2">
                  <a:txBody>
                    <a:bodyPr/>
                    <a:lstStyle/>
                    <a:p>
                      <a:pPr algn="l">
                        <a:lnSpc>
                          <a:spcPct val="115000"/>
                        </a:lnSpc>
                        <a:spcAft>
                          <a:spcPts val="0"/>
                        </a:spcAft>
                      </a:pPr>
                      <a:r>
                        <a:rPr lang="en-US" sz="1200">
                          <a:effectLst/>
                        </a:rPr>
                        <a:t>Test successful coverage</a:t>
                      </a:r>
                      <a:endParaRPr lang="en-US" sz="1200">
                        <a:effectLst/>
                        <a:latin typeface="Times New Roman"/>
                        <a:ea typeface="Calibri"/>
                        <a:cs typeface="Times New Roman"/>
                      </a:endParaRPr>
                    </a:p>
                  </a:txBody>
                  <a:tcPr marL="68043" marR="68043" marT="0" marB="0" anchor="b"/>
                </a:tc>
                <a:tc hMerge="1">
                  <a:txBody>
                    <a:bodyPr/>
                    <a:lstStyle/>
                    <a:p>
                      <a:endParaRPr lang="en-US"/>
                    </a:p>
                  </a:txBody>
                  <a:tcPr/>
                </a:tc>
                <a:tc>
                  <a:txBody>
                    <a:bodyPr/>
                    <a:lstStyle/>
                    <a:p>
                      <a:pPr algn="r">
                        <a:lnSpc>
                          <a:spcPct val="115000"/>
                        </a:lnSpc>
                        <a:spcAft>
                          <a:spcPts val="0"/>
                        </a:spcAft>
                      </a:pPr>
                      <a:r>
                        <a:rPr lang="en-US" sz="1200">
                          <a:effectLst/>
                        </a:rPr>
                        <a:t>96.02</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a:t>
                      </a:r>
                      <a:endParaRPr lang="en-US" sz="1200">
                        <a:effectLst/>
                        <a:latin typeface="Times New Roman"/>
                        <a:ea typeface="Calibri"/>
                        <a:cs typeface="Times New Roman"/>
                      </a:endParaRPr>
                    </a:p>
                  </a:txBody>
                  <a:tcPr marL="68043" marR="68043" marT="0" marB="0" anchor="b"/>
                </a:tc>
                <a:tc>
                  <a:txBody>
                    <a:bodyPr/>
                    <a:lstStyle/>
                    <a:p>
                      <a:pPr algn="l">
                        <a:lnSpc>
                          <a:spcPct val="115000"/>
                        </a:lnSpc>
                        <a:spcAft>
                          <a:spcPts val="0"/>
                        </a:spcAft>
                      </a:pPr>
                      <a:r>
                        <a:rPr lang="en-US" sz="1200">
                          <a:effectLst/>
                        </a:rPr>
                        <a:t> </a:t>
                      </a:r>
                      <a:endParaRPr lang="en-US" sz="1200">
                        <a:effectLst/>
                        <a:latin typeface="Times New Roman"/>
                        <a:ea typeface="Calibri"/>
                        <a:cs typeface="Times New Roman"/>
                      </a:endParaRPr>
                    </a:p>
                  </a:txBody>
                  <a:tcPr marL="68043" marR="68043" marT="0" marB="0" anchor="b"/>
                </a:tc>
                <a:tc>
                  <a:txBody>
                    <a:bodyPr/>
                    <a:lstStyle/>
                    <a:p>
                      <a:pPr algn="ctr">
                        <a:lnSpc>
                          <a:spcPct val="115000"/>
                        </a:lnSpc>
                        <a:spcAft>
                          <a:spcPts val="0"/>
                        </a:spcAft>
                      </a:pPr>
                      <a:r>
                        <a:rPr lang="en-US" sz="1200" dirty="0">
                          <a:effectLst/>
                        </a:rPr>
                        <a:t> </a:t>
                      </a:r>
                      <a:endParaRPr lang="en-US" sz="1200" dirty="0">
                        <a:effectLst/>
                        <a:latin typeface="Times New Roman"/>
                        <a:ea typeface="Calibri"/>
                        <a:cs typeface="Times New Roman"/>
                      </a:endParaRPr>
                    </a:p>
                  </a:txBody>
                  <a:tcPr marL="68043" marR="68043" marT="0" marB="0" anchor="b"/>
                </a:tc>
              </a:tr>
            </a:tbl>
          </a:graphicData>
        </a:graphic>
      </p:graphicFrame>
    </p:spTree>
    <p:extLst>
      <p:ext uri="{BB962C8B-B14F-4D97-AF65-F5344CB8AC3E}">
        <p14:creationId xmlns:p14="http://schemas.microsoft.com/office/powerpoint/2010/main" val="190282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unit sample</a:t>
            </a:r>
            <a:endParaRPr lang="vi-VN" dirty="0"/>
          </a:p>
        </p:txBody>
      </p:sp>
      <p:sp>
        <p:nvSpPr>
          <p:cNvPr id="3" name="Content Placeholder 2"/>
          <p:cNvSpPr>
            <a:spLocks noGrp="1"/>
          </p:cNvSpPr>
          <p:nvPr>
            <p:ph idx="1"/>
          </p:nvPr>
        </p:nvSpPr>
        <p:spPr/>
        <p:txBody>
          <a:bodyPr/>
          <a:lstStyle/>
          <a:p>
            <a:pPr marL="0" indent="0">
              <a:buNone/>
            </a:pPr>
            <a:r>
              <a:rPr lang="vi-VN" sz="1200" dirty="0"/>
              <a:t>public void testGetCreatureById() {</a:t>
            </a:r>
          </a:p>
          <a:p>
            <a:pPr marL="0" indent="0">
              <a:buNone/>
            </a:pPr>
            <a:r>
              <a:rPr lang="vi-VN" sz="1200" dirty="0"/>
              <a:t>  CreatureModel creatureModel = new CreatureModel();</a:t>
            </a:r>
          </a:p>
          <a:p>
            <a:pPr marL="0" indent="0">
              <a:buNone/>
            </a:pPr>
            <a:r>
              <a:rPr lang="vi-VN" sz="1200" dirty="0"/>
              <a:t>  Creature creature = new Creature("1", "Ong baryconus diversus",</a:t>
            </a:r>
          </a:p>
          <a:p>
            <a:pPr marL="0" indent="0">
              <a:buNone/>
            </a:pPr>
            <a:r>
              <a:rPr lang="vi-VN" sz="1200" dirty="0"/>
              <a:t>    "Baryconus diversus", "1", "3", null,</a:t>
            </a:r>
          </a:p>
          <a:p>
            <a:pPr marL="0" indent="0">
              <a:buNone/>
            </a:pPr>
            <a:r>
              <a:rPr lang="vi-VN" sz="1200" dirty="0"/>
              <a:t>    "L\u00ea xu\u00e2n Hu\u1ec7", null);</a:t>
            </a:r>
          </a:p>
          <a:p>
            <a:pPr marL="0" indent="0">
              <a:buNone/>
            </a:pPr>
            <a:r>
              <a:rPr lang="vi-VN" sz="1200" dirty="0"/>
              <a:t>  creatureModel = ServiceUtils.parseCreatureModelFromJSON(ServiceUtils</a:t>
            </a:r>
          </a:p>
          <a:p>
            <a:pPr marL="0" indent="0">
              <a:buNone/>
            </a:pPr>
            <a:r>
              <a:rPr lang="vi-VN" sz="1200" dirty="0"/>
              <a:t>    .getCreaturesById("1"));</a:t>
            </a:r>
          </a:p>
          <a:p>
            <a:pPr marL="0" indent="0">
              <a:buNone/>
            </a:pPr>
            <a:r>
              <a:rPr lang="vi-VN" sz="1200" dirty="0"/>
              <a:t>  assertEquals(creature.getId(), creatureModel.get(0).getId());</a:t>
            </a:r>
          </a:p>
          <a:p>
            <a:pPr marL="0" indent="0">
              <a:buNone/>
            </a:pPr>
            <a:r>
              <a:rPr lang="vi-VN" sz="1200" dirty="0"/>
              <a:t>  assertEquals(creature.getVName(), creatureModel.get(0).getVName());</a:t>
            </a:r>
          </a:p>
          <a:p>
            <a:pPr marL="0" indent="0">
              <a:buNone/>
            </a:pPr>
            <a:r>
              <a:rPr lang="vi-VN" sz="1200" dirty="0"/>
              <a:t>  assertEquals(creature.getLatin(), creatureModel.get(0).getLatin());</a:t>
            </a:r>
          </a:p>
          <a:p>
            <a:pPr marL="0" indent="0">
              <a:buNone/>
            </a:pPr>
            <a:r>
              <a:rPr lang="vi-VN" sz="1200" dirty="0"/>
              <a:t>  assertEquals(creature.getImageId(), creatureModel.get(0).getImageId());</a:t>
            </a:r>
          </a:p>
          <a:p>
            <a:pPr marL="0" indent="0">
              <a:buNone/>
            </a:pPr>
            <a:r>
              <a:rPr lang="vi-VN" sz="1200" dirty="0"/>
              <a:t> }</a:t>
            </a:r>
          </a:p>
        </p:txBody>
      </p:sp>
      <p:pic>
        <p:nvPicPr>
          <p:cNvPr id="4" name="Picture 3"/>
          <p:cNvPicPr/>
          <p:nvPr/>
        </p:nvPicPr>
        <p:blipFill>
          <a:blip r:embed="rId2"/>
          <a:stretch>
            <a:fillRect/>
          </a:stretch>
        </p:blipFill>
        <p:spPr>
          <a:xfrm>
            <a:off x="5791200" y="1905000"/>
            <a:ext cx="3048000" cy="4343400"/>
          </a:xfrm>
          <a:prstGeom prst="rect">
            <a:avLst/>
          </a:prstGeom>
        </p:spPr>
      </p:pic>
    </p:spTree>
    <p:extLst>
      <p:ext uri="{BB962C8B-B14F-4D97-AF65-F5344CB8AC3E}">
        <p14:creationId xmlns:p14="http://schemas.microsoft.com/office/powerpoint/2010/main" val="122467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Defect log sample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85595756"/>
              </p:ext>
            </p:extLst>
          </p:nvPr>
        </p:nvGraphicFramePr>
        <p:xfrm>
          <a:off x="76200" y="1295400"/>
          <a:ext cx="8991601" cy="4419599"/>
        </p:xfrm>
        <a:graphic>
          <a:graphicData uri="http://schemas.openxmlformats.org/drawingml/2006/table">
            <a:tbl>
              <a:tblPr>
                <a:tableStyleId>{5C22544A-7EE6-4342-B048-85BDC9FD1C3A}</a:tableStyleId>
              </a:tblPr>
              <a:tblGrid>
                <a:gridCol w="567036"/>
                <a:gridCol w="569467"/>
                <a:gridCol w="1263870"/>
                <a:gridCol w="2586525"/>
                <a:gridCol w="639282"/>
                <a:gridCol w="698068"/>
                <a:gridCol w="793593"/>
                <a:gridCol w="698068"/>
                <a:gridCol w="566091"/>
                <a:gridCol w="609601"/>
              </a:tblGrid>
              <a:tr h="518650">
                <a:tc>
                  <a:txBody>
                    <a:bodyPr/>
                    <a:lstStyle/>
                    <a:p>
                      <a:pPr algn="l" fontAlgn="t"/>
                      <a:r>
                        <a:rPr lang="en-US" sz="1100" b="1" u="none" strike="noStrike">
                          <a:effectLst/>
                        </a:rPr>
                        <a:t>Defect ID</a:t>
                      </a:r>
                      <a:endParaRPr lang="en-US" sz="1100" b="1" i="0" u="none" strike="noStrike">
                        <a:solidFill>
                          <a:srgbClr val="000000"/>
                        </a:solidFill>
                        <a:effectLst/>
                        <a:latin typeface="Calibri"/>
                      </a:endParaRPr>
                    </a:p>
                  </a:txBody>
                  <a:tcPr marL="6731" marR="6731" marT="6731" marB="0"/>
                </a:tc>
                <a:tc>
                  <a:txBody>
                    <a:bodyPr/>
                    <a:lstStyle/>
                    <a:p>
                      <a:pPr algn="l" fontAlgn="t"/>
                      <a:r>
                        <a:rPr lang="en-US" sz="1100" b="1" u="none" strike="noStrike" dirty="0" smtClean="0">
                          <a:effectLst/>
                        </a:rPr>
                        <a:t>Created</a:t>
                      </a:r>
                      <a:endParaRPr lang="en-US" sz="1100" b="1" i="0" u="none" strike="noStrike" dirty="0">
                        <a:solidFill>
                          <a:srgbClr val="000000"/>
                        </a:solidFill>
                        <a:effectLst/>
                        <a:latin typeface="Calibri"/>
                      </a:endParaRPr>
                    </a:p>
                  </a:txBody>
                  <a:tcPr marL="6731" marR="6731" marT="6731" marB="0"/>
                </a:tc>
                <a:tc>
                  <a:txBody>
                    <a:bodyPr/>
                    <a:lstStyle/>
                    <a:p>
                      <a:pPr algn="l" fontAlgn="t"/>
                      <a:r>
                        <a:rPr lang="en-US" sz="1100" b="1" u="none" strike="noStrike">
                          <a:effectLst/>
                        </a:rPr>
                        <a:t>Summary</a:t>
                      </a:r>
                      <a:endParaRPr lang="en-US" sz="1100" b="1" i="0" u="none" strike="noStrike">
                        <a:solidFill>
                          <a:srgbClr val="000000"/>
                        </a:solidFill>
                        <a:effectLst/>
                        <a:latin typeface="Calibri"/>
                      </a:endParaRPr>
                    </a:p>
                  </a:txBody>
                  <a:tcPr marL="6731" marR="6731" marT="6731" marB="0"/>
                </a:tc>
                <a:tc>
                  <a:txBody>
                    <a:bodyPr/>
                    <a:lstStyle/>
                    <a:p>
                      <a:pPr algn="l" fontAlgn="t"/>
                      <a:r>
                        <a:rPr lang="en-US" sz="1100" b="1" u="none" strike="noStrike" dirty="0">
                          <a:effectLst/>
                        </a:rPr>
                        <a:t>Detail Description</a:t>
                      </a:r>
                      <a:endParaRPr lang="en-US" sz="1100" b="1" i="0" u="none" strike="noStrike" dirty="0">
                        <a:solidFill>
                          <a:srgbClr val="000000"/>
                        </a:solidFill>
                        <a:effectLst/>
                        <a:latin typeface="Calibri"/>
                      </a:endParaRPr>
                    </a:p>
                  </a:txBody>
                  <a:tcPr marL="6731" marR="6731" marT="6731" marB="0"/>
                </a:tc>
                <a:tc>
                  <a:txBody>
                    <a:bodyPr/>
                    <a:lstStyle/>
                    <a:p>
                      <a:pPr algn="l" fontAlgn="t"/>
                      <a:r>
                        <a:rPr lang="en-US" sz="1100" b="1" u="none" strike="noStrike">
                          <a:effectLst/>
                        </a:rPr>
                        <a:t>Test case ID</a:t>
                      </a:r>
                      <a:endParaRPr lang="en-US" sz="1100" b="1" i="0" u="none" strike="noStrike">
                        <a:solidFill>
                          <a:srgbClr val="000000"/>
                        </a:solidFill>
                        <a:effectLst/>
                        <a:latin typeface="Calibri"/>
                      </a:endParaRPr>
                    </a:p>
                  </a:txBody>
                  <a:tcPr marL="6731" marR="6731" marT="6731" marB="0"/>
                </a:tc>
                <a:tc>
                  <a:txBody>
                    <a:bodyPr/>
                    <a:lstStyle/>
                    <a:p>
                      <a:pPr algn="l" fontAlgn="t"/>
                      <a:r>
                        <a:rPr lang="en-US" sz="1100" b="1" u="none" strike="noStrike">
                          <a:effectLst/>
                        </a:rPr>
                        <a:t>Type</a:t>
                      </a:r>
                      <a:endParaRPr lang="en-US" sz="1100" b="1" i="0" u="none" strike="noStrike">
                        <a:solidFill>
                          <a:srgbClr val="000000"/>
                        </a:solidFill>
                        <a:effectLst/>
                        <a:latin typeface="Calibri"/>
                      </a:endParaRPr>
                    </a:p>
                  </a:txBody>
                  <a:tcPr marL="6731" marR="6731" marT="6731" marB="0"/>
                </a:tc>
                <a:tc>
                  <a:txBody>
                    <a:bodyPr/>
                    <a:lstStyle/>
                    <a:p>
                      <a:pPr algn="l" fontAlgn="t"/>
                      <a:r>
                        <a:rPr lang="en-US" sz="1100" b="1" u="none" strike="noStrike">
                          <a:effectLst/>
                        </a:rPr>
                        <a:t>Assign to</a:t>
                      </a:r>
                      <a:endParaRPr lang="en-US" sz="1100" b="1" i="0" u="none" strike="noStrike">
                        <a:solidFill>
                          <a:srgbClr val="000000"/>
                        </a:solidFill>
                        <a:effectLst/>
                        <a:latin typeface="Calibri"/>
                      </a:endParaRPr>
                    </a:p>
                  </a:txBody>
                  <a:tcPr marL="6731" marR="6731" marT="6731" marB="0"/>
                </a:tc>
                <a:tc>
                  <a:txBody>
                    <a:bodyPr/>
                    <a:lstStyle/>
                    <a:p>
                      <a:pPr algn="l" fontAlgn="t"/>
                      <a:r>
                        <a:rPr lang="en-US" sz="1100" b="1" u="none" strike="noStrike">
                          <a:effectLst/>
                        </a:rPr>
                        <a:t>Severity</a:t>
                      </a:r>
                      <a:endParaRPr lang="en-US" sz="1100" b="1" i="0" u="none" strike="noStrike">
                        <a:solidFill>
                          <a:srgbClr val="000000"/>
                        </a:solidFill>
                        <a:effectLst/>
                        <a:latin typeface="Calibri"/>
                      </a:endParaRPr>
                    </a:p>
                  </a:txBody>
                  <a:tcPr marL="6731" marR="6731" marT="6731" marB="0"/>
                </a:tc>
                <a:tc>
                  <a:txBody>
                    <a:bodyPr/>
                    <a:lstStyle/>
                    <a:p>
                      <a:pPr algn="l" fontAlgn="t"/>
                      <a:r>
                        <a:rPr lang="en-US" sz="1100" b="1" u="none" strike="noStrike" dirty="0">
                          <a:effectLst/>
                        </a:rPr>
                        <a:t>Status</a:t>
                      </a:r>
                      <a:endParaRPr lang="en-US" sz="1100" b="1" i="0" u="none" strike="noStrike" dirty="0">
                        <a:solidFill>
                          <a:srgbClr val="000000"/>
                        </a:solidFill>
                        <a:effectLst/>
                        <a:latin typeface="Calibri"/>
                      </a:endParaRPr>
                    </a:p>
                  </a:txBody>
                  <a:tcPr marL="6731" marR="6731" marT="6731" marB="0"/>
                </a:tc>
                <a:tc>
                  <a:txBody>
                    <a:bodyPr/>
                    <a:lstStyle/>
                    <a:p>
                      <a:pPr algn="l" fontAlgn="t"/>
                      <a:r>
                        <a:rPr lang="en-US" sz="1100" b="1" u="none" strike="noStrike" dirty="0">
                          <a:effectLst/>
                        </a:rPr>
                        <a:t>Product</a:t>
                      </a:r>
                      <a:endParaRPr lang="en-US" sz="1100" b="1" i="0" u="none" strike="noStrike" dirty="0">
                        <a:solidFill>
                          <a:srgbClr val="000000"/>
                        </a:solidFill>
                        <a:effectLst/>
                        <a:latin typeface="Calibri"/>
                      </a:endParaRPr>
                    </a:p>
                  </a:txBody>
                  <a:tcPr marL="6731" marR="6731" marT="6731" marB="0"/>
                </a:tc>
              </a:tr>
              <a:tr h="1114557">
                <a:tc>
                  <a:txBody>
                    <a:bodyPr/>
                    <a:lstStyle/>
                    <a:p>
                      <a:pPr algn="r" fontAlgn="t"/>
                      <a:r>
                        <a:rPr lang="en-US" sz="1100" u="none" strike="noStrike">
                          <a:effectLst/>
                        </a:rPr>
                        <a:t>1</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ChinhNT</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dirty="0">
                          <a:effectLst/>
                        </a:rPr>
                        <a:t>Searching returns result without order</a:t>
                      </a:r>
                      <a:endParaRPr lang="en-US" sz="1100" b="0" i="0" u="none" strike="noStrike" dirty="0">
                        <a:solidFill>
                          <a:srgbClr val="000000"/>
                        </a:solidFill>
                        <a:effectLst/>
                        <a:latin typeface="Calibri"/>
                      </a:endParaRPr>
                    </a:p>
                  </a:txBody>
                  <a:tcPr marL="6731" marR="6731" marT="6731" marB="0"/>
                </a:tc>
                <a:tc>
                  <a:txBody>
                    <a:bodyPr/>
                    <a:lstStyle/>
                    <a:p>
                      <a:pPr algn="l" fontAlgn="t"/>
                      <a:r>
                        <a:rPr lang="en-US" sz="1100" u="none" strike="noStrike" dirty="0">
                          <a:effectLst/>
                        </a:rPr>
                        <a:t>The result of all searching is not in alphabet order.</a:t>
                      </a:r>
                      <a:br>
                        <a:rPr lang="en-US" sz="1100" u="none" strike="noStrike" dirty="0">
                          <a:effectLst/>
                        </a:rPr>
                      </a:br>
                      <a:r>
                        <a:rPr lang="en-US" sz="1100" u="none" strike="noStrike" dirty="0">
                          <a:effectLst/>
                        </a:rPr>
                        <a:t>See the test case for reproduce steps</a:t>
                      </a:r>
                      <a:br>
                        <a:rPr lang="en-US" sz="1100" u="none" strike="noStrike" dirty="0">
                          <a:effectLst/>
                        </a:rPr>
                      </a:br>
                      <a:r>
                        <a:rPr lang="en-US" sz="1100" u="none" strike="noStrike" dirty="0">
                          <a:effectLst/>
                        </a:rPr>
                        <a:t>Expected result:</a:t>
                      </a:r>
                      <a:br>
                        <a:rPr lang="en-US" sz="1100" u="none" strike="noStrike" dirty="0">
                          <a:effectLst/>
                        </a:rPr>
                      </a:br>
                      <a:r>
                        <a:rPr lang="en-US" sz="1100" u="none" strike="noStrike" dirty="0">
                          <a:effectLst/>
                        </a:rPr>
                        <a:t>Result are back in alphabet order</a:t>
                      </a:r>
                      <a:endParaRPr lang="en-US" sz="1100" b="0" i="0" u="none" strike="noStrike" dirty="0">
                        <a:solidFill>
                          <a:srgbClr val="000000"/>
                        </a:solidFill>
                        <a:effectLst/>
                        <a:latin typeface="Calibri"/>
                      </a:endParaRPr>
                    </a:p>
                  </a:txBody>
                  <a:tcPr marL="6731" marR="6731" marT="6731" marB="0"/>
                </a:tc>
                <a:tc>
                  <a:txBody>
                    <a:bodyPr/>
                    <a:lstStyle/>
                    <a:p>
                      <a:pPr algn="l" fontAlgn="t"/>
                      <a:r>
                        <a:rPr lang="en-US" sz="1100" u="none" strike="noStrike">
                          <a:effectLst/>
                        </a:rPr>
                        <a:t>1.3</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dirty="0">
                          <a:effectLst/>
                        </a:rPr>
                        <a:t>Functional</a:t>
                      </a:r>
                      <a:endParaRPr lang="en-US" sz="1100" b="0" i="0" u="none" strike="noStrike" dirty="0">
                        <a:solidFill>
                          <a:srgbClr val="000000"/>
                        </a:solidFill>
                        <a:effectLst/>
                        <a:latin typeface="Calibri"/>
                      </a:endParaRPr>
                    </a:p>
                  </a:txBody>
                  <a:tcPr marL="6731" marR="6731" marT="6731" marB="0"/>
                </a:tc>
                <a:tc>
                  <a:txBody>
                    <a:bodyPr/>
                    <a:lstStyle/>
                    <a:p>
                      <a:pPr algn="l" fontAlgn="t"/>
                      <a:r>
                        <a:rPr lang="en-US" sz="1100" u="none" strike="noStrike">
                          <a:effectLst/>
                        </a:rPr>
                        <a:t>LanNQ</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Medium</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Done</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Android</a:t>
                      </a:r>
                      <a:endParaRPr lang="en-US" sz="1100" b="0" i="0" u="none" strike="noStrike">
                        <a:solidFill>
                          <a:srgbClr val="000000"/>
                        </a:solidFill>
                        <a:effectLst/>
                        <a:latin typeface="Calibri"/>
                      </a:endParaRPr>
                    </a:p>
                  </a:txBody>
                  <a:tcPr marL="6731" marR="6731" marT="6731" marB="0"/>
                </a:tc>
              </a:tr>
              <a:tr h="1393196">
                <a:tc>
                  <a:txBody>
                    <a:bodyPr/>
                    <a:lstStyle/>
                    <a:p>
                      <a:pPr algn="r" fontAlgn="t"/>
                      <a:r>
                        <a:rPr lang="en-US" sz="1100" u="none" strike="noStrike">
                          <a:effectLst/>
                        </a:rPr>
                        <a:t>2</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ChinhNT</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Creatures details are rigid when scrolling</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When you get into creatures detail screen, scrolling down for the first time will result in uncomfortable twitching and flashing</a:t>
                      </a:r>
                      <a:br>
                        <a:rPr lang="en-US" sz="1100" u="none" strike="noStrike">
                          <a:effectLst/>
                        </a:rPr>
                      </a:br>
                      <a:r>
                        <a:rPr lang="en-US" sz="1100" u="none" strike="noStrike">
                          <a:effectLst/>
                        </a:rPr>
                        <a:t>Expected result:</a:t>
                      </a:r>
                      <a:br>
                        <a:rPr lang="en-US" sz="1100" u="none" strike="noStrike">
                          <a:effectLst/>
                        </a:rPr>
                      </a:br>
                      <a:r>
                        <a:rPr lang="en-US" sz="1100" u="none" strike="noStrike">
                          <a:effectLst/>
                        </a:rPr>
                        <a:t>Smooth scrolling without twitching and flashing</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Adhoc</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dirty="0">
                          <a:effectLst/>
                        </a:rPr>
                        <a:t>Cosmetic</a:t>
                      </a:r>
                      <a:endParaRPr lang="en-US" sz="1100" b="0" i="0" u="none" strike="noStrike" dirty="0">
                        <a:solidFill>
                          <a:srgbClr val="000000"/>
                        </a:solidFill>
                        <a:effectLst/>
                        <a:latin typeface="Calibri"/>
                      </a:endParaRPr>
                    </a:p>
                  </a:txBody>
                  <a:tcPr marL="6731" marR="6731" marT="6731" marB="0"/>
                </a:tc>
                <a:tc>
                  <a:txBody>
                    <a:bodyPr/>
                    <a:lstStyle/>
                    <a:p>
                      <a:pPr algn="l" fontAlgn="t"/>
                      <a:r>
                        <a:rPr lang="en-US" sz="1100" u="none" strike="noStrike">
                          <a:effectLst/>
                        </a:rPr>
                        <a:t>LanNQ</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Low</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Done</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Android</a:t>
                      </a:r>
                      <a:endParaRPr lang="en-US" sz="1100" b="0" i="0" u="none" strike="noStrike">
                        <a:solidFill>
                          <a:srgbClr val="000000"/>
                        </a:solidFill>
                        <a:effectLst/>
                        <a:latin typeface="Calibri"/>
                      </a:endParaRPr>
                    </a:p>
                  </a:txBody>
                  <a:tcPr marL="6731" marR="6731" marT="6731" marB="0"/>
                </a:tc>
              </a:tr>
              <a:tr h="1393196">
                <a:tc>
                  <a:txBody>
                    <a:bodyPr/>
                    <a:lstStyle/>
                    <a:p>
                      <a:pPr algn="r" fontAlgn="t"/>
                      <a:r>
                        <a:rPr lang="en-US" sz="1100" u="none" strike="noStrike">
                          <a:effectLst/>
                        </a:rPr>
                        <a:t>3</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VietTN</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Database for creatures are illogical</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The data in the database shows inconsistency and proved to be illogical:</a:t>
                      </a:r>
                      <a:br>
                        <a:rPr lang="en-US" sz="1100" u="none" strike="noStrike">
                          <a:effectLst/>
                        </a:rPr>
                      </a:br>
                      <a:r>
                        <a:rPr lang="en-US" sz="1100" u="none" strike="noStrike">
                          <a:effectLst/>
                        </a:rPr>
                        <a:t>Expected result:</a:t>
                      </a:r>
                      <a:br>
                        <a:rPr lang="en-US" sz="1100" u="none" strike="noStrike">
                          <a:effectLst/>
                        </a:rPr>
                      </a:br>
                      <a:r>
                        <a:rPr lang="en-US" sz="1100" u="none" strike="noStrike">
                          <a:effectLst/>
                        </a:rPr>
                        <a:t>A Order belongs to only one Family</a:t>
                      </a:r>
                      <a:br>
                        <a:rPr lang="en-US" sz="1100" u="none" strike="noStrike">
                          <a:effectLst/>
                        </a:rPr>
                      </a:br>
                      <a:r>
                        <a:rPr lang="en-US" sz="1100" u="none" strike="noStrike">
                          <a:effectLst/>
                        </a:rPr>
                        <a:t>A Family belongs to only one Class </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Adhoc</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Data</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VietTN</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a:effectLst/>
                        </a:rPr>
                        <a:t>High</a:t>
                      </a:r>
                      <a:endParaRPr lang="en-US" sz="1100" b="0" i="0" u="none" strike="noStrike">
                        <a:solidFill>
                          <a:srgbClr val="000000"/>
                        </a:solidFill>
                        <a:effectLst/>
                        <a:latin typeface="Calibri"/>
                      </a:endParaRPr>
                    </a:p>
                  </a:txBody>
                  <a:tcPr marL="6731" marR="6731" marT="6731" marB="0"/>
                </a:tc>
                <a:tc>
                  <a:txBody>
                    <a:bodyPr/>
                    <a:lstStyle/>
                    <a:p>
                      <a:pPr algn="l" fontAlgn="t"/>
                      <a:r>
                        <a:rPr lang="en-US" sz="1100" u="none" strike="noStrike" dirty="0" smtClean="0">
                          <a:effectLst/>
                        </a:rPr>
                        <a:t>Pending</a:t>
                      </a:r>
                      <a:endParaRPr lang="en-US" sz="1100" b="0" i="0" u="none" strike="noStrike" dirty="0">
                        <a:solidFill>
                          <a:srgbClr val="000000"/>
                        </a:solidFill>
                        <a:effectLst/>
                        <a:latin typeface="Calibri"/>
                      </a:endParaRPr>
                    </a:p>
                  </a:txBody>
                  <a:tcPr marL="6731" marR="6731" marT="6731" marB="0"/>
                </a:tc>
                <a:tc>
                  <a:txBody>
                    <a:bodyPr/>
                    <a:lstStyle/>
                    <a:p>
                      <a:pPr algn="l" fontAlgn="t"/>
                      <a:r>
                        <a:rPr lang="en-US" sz="1100" u="none" strike="noStrike" dirty="0">
                          <a:effectLst/>
                        </a:rPr>
                        <a:t>Android</a:t>
                      </a:r>
                      <a:endParaRPr lang="en-US" sz="1100" b="0" i="0" u="none" strike="noStrike" dirty="0">
                        <a:solidFill>
                          <a:srgbClr val="000000"/>
                        </a:solidFill>
                        <a:effectLst/>
                        <a:latin typeface="Calibri"/>
                      </a:endParaRPr>
                    </a:p>
                  </a:txBody>
                  <a:tcPr marL="6731" marR="6731" marT="6731" marB="0"/>
                </a:tc>
              </a:tr>
            </a:tbl>
          </a:graphicData>
        </a:graphic>
      </p:graphicFrame>
    </p:spTree>
    <p:extLst>
      <p:ext uri="{BB962C8B-B14F-4D97-AF65-F5344CB8AC3E}">
        <p14:creationId xmlns:p14="http://schemas.microsoft.com/office/powerpoint/2010/main" val="555860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mtClean="0"/>
              <a:t>Further development after working with clients</a:t>
            </a:r>
          </a:p>
          <a:p>
            <a:r>
              <a:rPr lang="en-US" smtClean="0"/>
              <a:t>Evaluating and solve pending defects.</a:t>
            </a:r>
          </a:p>
          <a:p>
            <a:r>
              <a:rPr lang="en-US" smtClean="0"/>
              <a:t>Provide trainning for clients in order to fully administrate and use V-creature effectively</a:t>
            </a:r>
            <a:endParaRPr lang="en-US" dirty="0" smtClean="0"/>
          </a:p>
        </p:txBody>
      </p:sp>
    </p:spTree>
    <p:extLst>
      <p:ext uri="{BB962C8B-B14F-4D97-AF65-F5344CB8AC3E}">
        <p14:creationId xmlns:p14="http://schemas.microsoft.com/office/powerpoint/2010/main" val="187677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p:txBody>
          <a:bodyPr/>
          <a:lstStyle/>
          <a:p>
            <a:r>
              <a:rPr lang="en-US"/>
              <a:t>www.themegallery.com</a:t>
            </a:r>
          </a:p>
        </p:txBody>
      </p:sp>
      <p:sp>
        <p:nvSpPr>
          <p:cNvPr id="38916" name="Rectangle 4"/>
          <p:cNvSpPr>
            <a:spLocks noGrp="1" noChangeArrowheads="1"/>
          </p:cNvSpPr>
          <p:nvPr>
            <p:ph type="ctrTitle"/>
          </p:nvPr>
        </p:nvSpPr>
        <p:spPr/>
        <p:txBody>
          <a:bodyPr/>
          <a:lstStyle/>
          <a:p>
            <a:r>
              <a:rPr lang="en-US" sz="6000"/>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600" smtClean="0">
                <a:solidFill>
                  <a:schemeClr val="tx2"/>
                </a:solidFill>
              </a:rPr>
              <a:t>Part I: Introduction</a:t>
            </a:r>
            <a:endParaRPr lang="en-US" sz="5400"/>
          </a:p>
        </p:txBody>
      </p:sp>
      <p:sp>
        <p:nvSpPr>
          <p:cNvPr id="2051" name="Rectangle 3"/>
          <p:cNvSpPr>
            <a:spLocks noGrp="1" noChangeArrowheads="1"/>
          </p:cNvSpPr>
          <p:nvPr>
            <p:ph type="subTitle" idx="1"/>
          </p:nvPr>
        </p:nvSpPr>
        <p:spPr/>
        <p:txBody>
          <a:bodyPr/>
          <a:lstStyle/>
          <a:p>
            <a:r>
              <a:rPr lang="en-US" smtClean="0"/>
              <a:t>www.vncreatures.net</a:t>
            </a:r>
            <a:endParaRPr lang="en-US"/>
          </a:p>
        </p:txBody>
      </p:sp>
    </p:spTree>
    <p:extLst>
      <p:ext uri="{BB962C8B-B14F-4D97-AF65-F5344CB8AC3E}">
        <p14:creationId xmlns:p14="http://schemas.microsoft.com/office/powerpoint/2010/main" val="3835302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Initial Idea</a:t>
            </a:r>
            <a:endParaRPr lang="vi-VN"/>
          </a:p>
        </p:txBody>
      </p:sp>
      <p:sp>
        <p:nvSpPr>
          <p:cNvPr id="3" name="Content Placeholder 2"/>
          <p:cNvSpPr>
            <a:spLocks noGrp="1"/>
          </p:cNvSpPr>
          <p:nvPr>
            <p:ph sz="half" idx="1"/>
          </p:nvPr>
        </p:nvSpPr>
        <p:spPr/>
        <p:txBody>
          <a:bodyPr>
            <a:normAutofit/>
          </a:bodyPr>
          <a:lstStyle/>
          <a:p>
            <a:r>
              <a:rPr lang="en-US" smtClean="0"/>
              <a:t>How can we find information about native Vietnamese creatures? </a:t>
            </a:r>
          </a:p>
          <a:p>
            <a:r>
              <a:rPr lang="en-US" smtClean="0"/>
              <a:t>How can we know and understand more about creatures in Vietnam that are in danger or going to extinct ?</a:t>
            </a:r>
          </a:p>
        </p:txBody>
      </p:sp>
      <p:sp>
        <p:nvSpPr>
          <p:cNvPr id="4" name="Content Placeholder 3"/>
          <p:cNvSpPr>
            <a:spLocks noGrp="1"/>
          </p:cNvSpPr>
          <p:nvPr>
            <p:ph sz="half" idx="2"/>
          </p:nvPr>
        </p:nvSpPr>
        <p:spPr/>
        <p:txBody>
          <a:bodyPr/>
          <a:lstStyle/>
          <a:p>
            <a:endParaRPr lang="vi-VN"/>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2743200" cy="27797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018" y="4162841"/>
            <a:ext cx="2667000" cy="20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5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914"/>
                                        </p:tgtEl>
                                        <p:attrNameLst>
                                          <p:attrName>style.visibility</p:attrName>
                                        </p:attrNameLst>
                                      </p:cBhvr>
                                      <p:to>
                                        <p:strVal val="visible"/>
                                      </p:to>
                                    </p:set>
                                    <p:animEffect transition="in" filter="fade">
                                      <p:cBhvr>
                                        <p:cTn id="21" dur="1000"/>
                                        <p:tgtEl>
                                          <p:spTgt spid="38914"/>
                                        </p:tgtEl>
                                      </p:cBhvr>
                                    </p:animEffect>
                                    <p:anim calcmode="lin" valueType="num">
                                      <p:cBhvr>
                                        <p:cTn id="22" dur="1000" fill="hold"/>
                                        <p:tgtEl>
                                          <p:spTgt spid="38914"/>
                                        </p:tgtEl>
                                        <p:attrNameLst>
                                          <p:attrName>ppt_x</p:attrName>
                                        </p:attrNameLst>
                                      </p:cBhvr>
                                      <p:tavLst>
                                        <p:tav tm="0">
                                          <p:val>
                                            <p:strVal val="#ppt_x"/>
                                          </p:val>
                                        </p:tav>
                                        <p:tav tm="100000">
                                          <p:val>
                                            <p:strVal val="#ppt_x"/>
                                          </p:val>
                                        </p:tav>
                                      </p:tavLst>
                                    </p:anim>
                                    <p:anim calcmode="lin" valueType="num">
                                      <p:cBhvr>
                                        <p:cTn id="23"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915"/>
                                        </p:tgtEl>
                                        <p:attrNameLst>
                                          <p:attrName>style.visibility</p:attrName>
                                        </p:attrNameLst>
                                      </p:cBhvr>
                                      <p:to>
                                        <p:strVal val="visible"/>
                                      </p:to>
                                    </p:set>
                                    <p:animEffect transition="in" filter="fade">
                                      <p:cBhvr>
                                        <p:cTn id="28" dur="1000"/>
                                        <p:tgtEl>
                                          <p:spTgt spid="38915"/>
                                        </p:tgtEl>
                                      </p:cBhvr>
                                    </p:animEffect>
                                    <p:anim calcmode="lin" valueType="num">
                                      <p:cBhvr>
                                        <p:cTn id="29" dur="1000" fill="hold"/>
                                        <p:tgtEl>
                                          <p:spTgt spid="38915"/>
                                        </p:tgtEl>
                                        <p:attrNameLst>
                                          <p:attrName>ppt_x</p:attrName>
                                        </p:attrNameLst>
                                      </p:cBhvr>
                                      <p:tavLst>
                                        <p:tav tm="0">
                                          <p:val>
                                            <p:strVal val="#ppt_x"/>
                                          </p:val>
                                        </p:tav>
                                        <p:tav tm="100000">
                                          <p:val>
                                            <p:strVal val="#ppt_x"/>
                                          </p:val>
                                        </p:tav>
                                      </p:tavLst>
                                    </p:anim>
                                    <p:anim calcmode="lin" valueType="num">
                                      <p:cBhvr>
                                        <p:cTn id="30" dur="1000" fill="hold"/>
                                        <p:tgtEl>
                                          <p:spTgt spid="389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477000" cy="868363"/>
          </a:xfrm>
        </p:spPr>
        <p:txBody>
          <a:bodyPr/>
          <a:lstStyle/>
          <a:p>
            <a:r>
              <a:rPr lang="en-US" smtClean="0"/>
              <a:t>Literature review</a:t>
            </a:r>
            <a:endParaRPr lang="vi-VN"/>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295400"/>
            <a:ext cx="3048000" cy="4572000"/>
          </a:xfrm>
          <a:prstGeom prst="rect">
            <a:avLst/>
          </a:prstGeom>
          <a:ln>
            <a:noFill/>
          </a:ln>
          <a:effectLst>
            <a:outerShdw blurRad="292100" dist="139700" dir="2700000" algn="tl" rotWithShape="0">
              <a:srgbClr val="333333">
                <a:alpha val="65000"/>
              </a:srgbClr>
            </a:outerShdw>
          </a:effectLst>
        </p:spPr>
      </p:pic>
      <p:sp>
        <p:nvSpPr>
          <p:cNvPr id="10" name="Content Placeholder 9"/>
          <p:cNvSpPr>
            <a:spLocks noGrp="1"/>
          </p:cNvSpPr>
          <p:nvPr>
            <p:ph sz="half" idx="2"/>
          </p:nvPr>
        </p:nvSpPr>
        <p:spPr>
          <a:xfrm>
            <a:off x="4572000" y="1371601"/>
            <a:ext cx="4038600" cy="3048000"/>
          </a:xfrm>
        </p:spPr>
        <p:txBody>
          <a:bodyPr/>
          <a:lstStyle/>
          <a:p>
            <a:r>
              <a:rPr lang="en-US" smtClean="0"/>
              <a:t>Huge database.</a:t>
            </a:r>
          </a:p>
          <a:p>
            <a:r>
              <a:rPr lang="en-US" smtClean="0"/>
              <a:t>Suited for searching American national parks information.</a:t>
            </a:r>
          </a:p>
          <a:p>
            <a:r>
              <a:rPr lang="en-US" smtClean="0"/>
              <a:t>English language.</a:t>
            </a:r>
            <a:endParaRPr lang="vi-VN"/>
          </a:p>
        </p:txBody>
      </p:sp>
    </p:spTree>
    <p:extLst>
      <p:ext uri="{BB962C8B-B14F-4D97-AF65-F5344CB8AC3E}">
        <p14:creationId xmlns:p14="http://schemas.microsoft.com/office/powerpoint/2010/main" val="23370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proposal</a:t>
            </a:r>
            <a:endParaRPr lang="vi-VN"/>
          </a:p>
        </p:txBody>
      </p:sp>
      <p:sp>
        <p:nvSpPr>
          <p:cNvPr id="5" name="Rectangle 2"/>
          <p:cNvSpPr>
            <a:spLocks noChangeArrowheads="1"/>
          </p:cNvSpPr>
          <p:nvPr/>
        </p:nvSpPr>
        <p:spPr bwMode="gray">
          <a:xfrm>
            <a:off x="2057400" y="1984179"/>
            <a:ext cx="1943100" cy="1247775"/>
          </a:xfrm>
          <a:prstGeom prst="rect">
            <a:avLst/>
          </a:prstGeom>
          <a:gradFill rotWithShape="1">
            <a:gsLst>
              <a:gs pos="0">
                <a:schemeClr val="folHlink">
                  <a:gamma/>
                  <a:tint val="0"/>
                  <a:invGamma/>
                  <a:alpha val="0"/>
                </a:schemeClr>
              </a:gs>
              <a:gs pos="100000">
                <a:schemeClr val="folHlink">
                  <a:alpha val="5000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lgn="ctr"/>
            <a:endParaRPr lang="vi-VN"/>
          </a:p>
        </p:txBody>
      </p:sp>
      <p:sp>
        <p:nvSpPr>
          <p:cNvPr id="6" name="Rectangle 3"/>
          <p:cNvSpPr>
            <a:spLocks noChangeArrowheads="1"/>
          </p:cNvSpPr>
          <p:nvPr/>
        </p:nvSpPr>
        <p:spPr bwMode="gray">
          <a:xfrm>
            <a:off x="1771650" y="4419600"/>
            <a:ext cx="2071688" cy="1295400"/>
          </a:xfrm>
          <a:prstGeom prst="rect">
            <a:avLst/>
          </a:prstGeom>
          <a:gradFill rotWithShape="1">
            <a:gsLst>
              <a:gs pos="0">
                <a:schemeClr val="hlink">
                  <a:gamma/>
                  <a:tint val="0"/>
                  <a:invGamma/>
                  <a:alpha val="0"/>
                </a:schemeClr>
              </a:gs>
              <a:gs pos="100000">
                <a:schemeClr val="hlink">
                  <a:alpha val="5000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vi-VN"/>
          </a:p>
        </p:txBody>
      </p:sp>
      <p:sp>
        <p:nvSpPr>
          <p:cNvPr id="7" name="Rectangle 4"/>
          <p:cNvSpPr>
            <a:spLocks noChangeArrowheads="1"/>
          </p:cNvSpPr>
          <p:nvPr/>
        </p:nvSpPr>
        <p:spPr bwMode="gray">
          <a:xfrm>
            <a:off x="5238750" y="4392613"/>
            <a:ext cx="1695450" cy="1322387"/>
          </a:xfrm>
          <a:prstGeom prst="rect">
            <a:avLst/>
          </a:prstGeom>
          <a:gradFill rotWithShape="1">
            <a:gsLst>
              <a:gs pos="0">
                <a:schemeClr val="accent2">
                  <a:alpha val="50000"/>
                </a:schemeClr>
              </a:gs>
              <a:gs pos="100000">
                <a:schemeClr val="accent2">
                  <a:gamma/>
                  <a:tint val="0"/>
                  <a:invGamma/>
                  <a:alpha val="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vi-VN"/>
          </a:p>
        </p:txBody>
      </p:sp>
      <p:sp>
        <p:nvSpPr>
          <p:cNvPr id="8" name="Rectangle 5"/>
          <p:cNvSpPr>
            <a:spLocks noChangeArrowheads="1"/>
          </p:cNvSpPr>
          <p:nvPr/>
        </p:nvSpPr>
        <p:spPr bwMode="gray">
          <a:xfrm>
            <a:off x="5211763" y="1905000"/>
            <a:ext cx="1722437" cy="1219200"/>
          </a:xfrm>
          <a:prstGeom prst="rect">
            <a:avLst/>
          </a:prstGeom>
          <a:gradFill rotWithShape="1">
            <a:gsLst>
              <a:gs pos="0">
                <a:schemeClr val="accent1">
                  <a:alpha val="50000"/>
                </a:schemeClr>
              </a:gs>
              <a:gs pos="100000">
                <a:schemeClr val="accent1">
                  <a:gamma/>
                  <a:tint val="0"/>
                  <a:invGamma/>
                  <a:alpha val="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vi-VN"/>
          </a:p>
        </p:txBody>
      </p:sp>
      <p:sp>
        <p:nvSpPr>
          <p:cNvPr id="21" name="Rectangle 18"/>
          <p:cNvSpPr>
            <a:spLocks noChangeArrowheads="1"/>
          </p:cNvSpPr>
          <p:nvPr/>
        </p:nvSpPr>
        <p:spPr bwMode="auto">
          <a:xfrm>
            <a:off x="990600" y="2158425"/>
            <a:ext cx="281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smtClean="0">
                <a:solidFill>
                  <a:srgbClr val="080808"/>
                </a:solidFill>
              </a:rPr>
              <a:t>Users can keep connect and discuss with each other</a:t>
            </a:r>
            <a:endParaRPr lang="en-US" sz="1600">
              <a:solidFill>
                <a:srgbClr val="080808"/>
              </a:solidFill>
            </a:endParaRPr>
          </a:p>
        </p:txBody>
      </p:sp>
      <p:sp>
        <p:nvSpPr>
          <p:cNvPr id="22" name="Rectangle 19"/>
          <p:cNvSpPr>
            <a:spLocks noChangeArrowheads="1"/>
          </p:cNvSpPr>
          <p:nvPr/>
        </p:nvSpPr>
        <p:spPr bwMode="auto">
          <a:xfrm>
            <a:off x="990600" y="4646613"/>
            <a:ext cx="281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smtClean="0">
                <a:solidFill>
                  <a:srgbClr val="080808"/>
                </a:solidFill>
              </a:rPr>
              <a:t>All in Vietnamese language</a:t>
            </a:r>
          </a:p>
          <a:p>
            <a:pPr algn="r"/>
            <a:r>
              <a:rPr lang="en-US" sz="1600" smtClean="0">
                <a:solidFill>
                  <a:srgbClr val="080808"/>
                </a:solidFill>
              </a:rPr>
              <a:t>Viet Nam creatures </a:t>
            </a:r>
          </a:p>
          <a:p>
            <a:pPr algn="r"/>
            <a:r>
              <a:rPr lang="en-US" sz="1600">
                <a:solidFill>
                  <a:srgbClr val="080808"/>
                </a:solidFill>
              </a:rPr>
              <a:t> </a:t>
            </a:r>
            <a:r>
              <a:rPr lang="en-US" sz="1600" smtClean="0">
                <a:solidFill>
                  <a:srgbClr val="080808"/>
                </a:solidFill>
              </a:rPr>
              <a:t>For Vietnamese users</a:t>
            </a:r>
            <a:endParaRPr lang="en-US" sz="1600">
              <a:solidFill>
                <a:srgbClr val="080808"/>
              </a:solidFill>
            </a:endParaRPr>
          </a:p>
        </p:txBody>
      </p:sp>
      <p:sp>
        <p:nvSpPr>
          <p:cNvPr id="23" name="Rectangle 20"/>
          <p:cNvSpPr>
            <a:spLocks noChangeArrowheads="1"/>
          </p:cNvSpPr>
          <p:nvPr/>
        </p:nvSpPr>
        <p:spPr bwMode="auto">
          <a:xfrm>
            <a:off x="5257800" y="2158425"/>
            <a:ext cx="281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smtClean="0">
                <a:solidFill>
                  <a:srgbClr val="080808"/>
                </a:solidFill>
              </a:rPr>
              <a:t>Very userful and truthful information</a:t>
            </a:r>
            <a:endParaRPr lang="en-US" sz="1600">
              <a:solidFill>
                <a:srgbClr val="080808"/>
              </a:solidFill>
            </a:endParaRPr>
          </a:p>
        </p:txBody>
      </p:sp>
      <p:sp>
        <p:nvSpPr>
          <p:cNvPr id="24" name="Rectangle 21"/>
          <p:cNvSpPr>
            <a:spLocks noChangeArrowheads="1"/>
          </p:cNvSpPr>
          <p:nvPr/>
        </p:nvSpPr>
        <p:spPr bwMode="auto">
          <a:xfrm>
            <a:off x="5257800" y="4646613"/>
            <a:ext cx="3124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smtClean="0">
                <a:solidFill>
                  <a:srgbClr val="080808"/>
                </a:solidFill>
              </a:rPr>
              <a:t>Simple and nice layout.</a:t>
            </a:r>
          </a:p>
          <a:p>
            <a:r>
              <a:rPr lang="en-US" sz="1600" smtClean="0">
                <a:solidFill>
                  <a:srgbClr val="080808"/>
                </a:solidFill>
              </a:rPr>
              <a:t>Good performance.</a:t>
            </a:r>
          </a:p>
          <a:p>
            <a:r>
              <a:rPr lang="en-US" sz="1600" smtClean="0">
                <a:solidFill>
                  <a:srgbClr val="080808"/>
                </a:solidFill>
              </a:rPr>
              <a:t>Easy to use</a:t>
            </a:r>
          </a:p>
          <a:p>
            <a:pPr marL="285750" indent="-285750">
              <a:buFont typeface="Arial" pitchFamily="34" charset="0"/>
              <a:buChar char="•"/>
            </a:pPr>
            <a:endParaRPr lang="en-US" sz="1600">
              <a:solidFill>
                <a:srgbClr val="080808"/>
              </a:solidFill>
            </a:endParaRPr>
          </a:p>
        </p:txBody>
      </p:sp>
      <p:grpSp>
        <p:nvGrpSpPr>
          <p:cNvPr id="30" name="Group 29"/>
          <p:cNvGrpSpPr/>
          <p:nvPr/>
        </p:nvGrpSpPr>
        <p:grpSpPr>
          <a:xfrm>
            <a:off x="3840163" y="1774825"/>
            <a:ext cx="1362075" cy="1322388"/>
            <a:chOff x="3840163" y="1774825"/>
            <a:chExt cx="1362075" cy="1322388"/>
          </a:xfrm>
        </p:grpSpPr>
        <p:grpSp>
          <p:nvGrpSpPr>
            <p:cNvPr id="9" name="Group 6"/>
            <p:cNvGrpSpPr>
              <a:grpSpLocks/>
            </p:cNvGrpSpPr>
            <p:nvPr/>
          </p:nvGrpSpPr>
          <p:grpSpPr bwMode="auto">
            <a:xfrm>
              <a:off x="3840163" y="1774825"/>
              <a:ext cx="1362075" cy="1322388"/>
              <a:chOff x="4320" y="1152"/>
              <a:chExt cx="414" cy="402"/>
            </a:xfrm>
          </p:grpSpPr>
          <p:sp>
            <p:nvSpPr>
              <p:cNvPr id="10"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vi-VN"/>
              </a:p>
            </p:txBody>
          </p:sp>
          <p:sp>
            <p:nvSpPr>
              <p:cNvPr id="11" name="Freeform 8"/>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vi-VN"/>
              </a:p>
            </p:txBody>
          </p:sp>
        </p:grpSp>
        <p:sp>
          <p:nvSpPr>
            <p:cNvPr id="25" name="Rectangle 22"/>
            <p:cNvSpPr>
              <a:spLocks noChangeArrowheads="1"/>
            </p:cNvSpPr>
            <p:nvPr/>
          </p:nvSpPr>
          <p:spPr bwMode="white">
            <a:xfrm>
              <a:off x="3909897" y="2276475"/>
              <a:ext cx="12923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smtClean="0">
                  <a:solidFill>
                    <a:srgbClr val="FEFEFE"/>
                  </a:solidFill>
                  <a:effectLst>
                    <a:outerShdw blurRad="38100" dist="38100" dir="2700000" algn="tl">
                      <a:srgbClr val="C0C0C0"/>
                    </a:outerShdw>
                  </a:effectLst>
                </a:rPr>
                <a:t>Informative</a:t>
              </a:r>
              <a:endParaRPr lang="en-US" sz="1600" b="1">
                <a:solidFill>
                  <a:srgbClr val="FEFEFE"/>
                </a:solidFill>
                <a:effectLst>
                  <a:outerShdw blurRad="38100" dist="38100" dir="2700000" algn="tl">
                    <a:srgbClr val="C0C0C0"/>
                  </a:outerShdw>
                </a:effectLst>
              </a:endParaRPr>
            </a:p>
          </p:txBody>
        </p:sp>
      </p:grpSp>
      <p:grpSp>
        <p:nvGrpSpPr>
          <p:cNvPr id="32" name="Group 31"/>
          <p:cNvGrpSpPr/>
          <p:nvPr/>
        </p:nvGrpSpPr>
        <p:grpSpPr>
          <a:xfrm>
            <a:off x="3840163" y="4440238"/>
            <a:ext cx="1362075" cy="1350962"/>
            <a:chOff x="3840163" y="4440238"/>
            <a:chExt cx="1362075" cy="1350962"/>
          </a:xfrm>
        </p:grpSpPr>
        <p:grpSp>
          <p:nvGrpSpPr>
            <p:cNvPr id="15" name="Group 12"/>
            <p:cNvGrpSpPr>
              <a:grpSpLocks/>
            </p:cNvGrpSpPr>
            <p:nvPr/>
          </p:nvGrpSpPr>
          <p:grpSpPr bwMode="auto">
            <a:xfrm>
              <a:off x="3840163" y="4440238"/>
              <a:ext cx="1362075" cy="1350962"/>
              <a:chOff x="4320" y="1152"/>
              <a:chExt cx="414" cy="402"/>
            </a:xfrm>
          </p:grpSpPr>
          <p:sp>
            <p:nvSpPr>
              <p:cNvPr id="16" name="AutoShape 13"/>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vi-VN"/>
              </a:p>
            </p:txBody>
          </p:sp>
          <p:sp>
            <p:nvSpPr>
              <p:cNvPr id="17" name="Freeform 14"/>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vi-VN"/>
              </a:p>
            </p:txBody>
          </p:sp>
        </p:grpSp>
        <p:sp>
          <p:nvSpPr>
            <p:cNvPr id="26" name="Rectangle 23"/>
            <p:cNvSpPr>
              <a:spLocks noChangeArrowheads="1"/>
            </p:cNvSpPr>
            <p:nvPr/>
          </p:nvSpPr>
          <p:spPr bwMode="white">
            <a:xfrm>
              <a:off x="3881555" y="4954588"/>
              <a:ext cx="13206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smtClean="0">
                  <a:solidFill>
                    <a:srgbClr val="FEFEFE"/>
                  </a:solidFill>
                  <a:effectLst>
                    <a:outerShdw blurRad="38100" dist="38100" dir="2700000" algn="tl">
                      <a:srgbClr val="C0C0C0"/>
                    </a:outerShdw>
                  </a:effectLst>
                </a:rPr>
                <a:t>Vietnamese</a:t>
              </a:r>
              <a:endParaRPr lang="en-US" sz="1600" b="1">
                <a:solidFill>
                  <a:srgbClr val="FEFEFE"/>
                </a:solidFill>
                <a:effectLst>
                  <a:outerShdw blurRad="38100" dist="38100" dir="2700000" algn="tl">
                    <a:srgbClr val="C0C0C0"/>
                  </a:outerShdw>
                </a:effectLst>
              </a:endParaRPr>
            </a:p>
          </p:txBody>
        </p:sp>
      </p:grpSp>
      <p:grpSp>
        <p:nvGrpSpPr>
          <p:cNvPr id="31" name="Group 30"/>
          <p:cNvGrpSpPr/>
          <p:nvPr/>
        </p:nvGrpSpPr>
        <p:grpSpPr>
          <a:xfrm>
            <a:off x="5211763" y="3097213"/>
            <a:ext cx="1362075" cy="1322387"/>
            <a:chOff x="5211763" y="3097213"/>
            <a:chExt cx="1362075" cy="1322387"/>
          </a:xfrm>
        </p:grpSpPr>
        <p:grpSp>
          <p:nvGrpSpPr>
            <p:cNvPr id="12" name="Group 9"/>
            <p:cNvGrpSpPr>
              <a:grpSpLocks/>
            </p:cNvGrpSpPr>
            <p:nvPr/>
          </p:nvGrpSpPr>
          <p:grpSpPr bwMode="auto">
            <a:xfrm>
              <a:off x="5211763" y="3097213"/>
              <a:ext cx="1362075" cy="1322387"/>
              <a:chOff x="4320" y="1152"/>
              <a:chExt cx="414" cy="402"/>
            </a:xfrm>
          </p:grpSpPr>
          <p:sp>
            <p:nvSpPr>
              <p:cNvPr id="13"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vi-VN"/>
              </a:p>
            </p:txBody>
          </p:sp>
          <p:sp>
            <p:nvSpPr>
              <p:cNvPr id="14" name="Freeform 11"/>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vi-VN"/>
              </a:p>
            </p:txBody>
          </p:sp>
        </p:grpSp>
        <p:sp>
          <p:nvSpPr>
            <p:cNvPr id="27" name="Rectangle 24"/>
            <p:cNvSpPr>
              <a:spLocks noChangeArrowheads="1"/>
            </p:cNvSpPr>
            <p:nvPr/>
          </p:nvSpPr>
          <p:spPr bwMode="white">
            <a:xfrm>
              <a:off x="5403155" y="3589338"/>
              <a:ext cx="9829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smtClean="0">
                  <a:solidFill>
                    <a:srgbClr val="FEFEFE"/>
                  </a:solidFill>
                  <a:effectLst>
                    <a:outerShdw blurRad="38100" dist="38100" dir="2700000" algn="tl">
                      <a:srgbClr val="C0C0C0"/>
                    </a:outerShdw>
                  </a:effectLst>
                </a:rPr>
                <a:t>Friendly</a:t>
              </a:r>
              <a:endParaRPr lang="en-US" b="1">
                <a:solidFill>
                  <a:srgbClr val="FEFEFE"/>
                </a:solidFill>
                <a:effectLst>
                  <a:outerShdw blurRad="38100" dist="38100" dir="2700000" algn="tl">
                    <a:srgbClr val="C0C0C0"/>
                  </a:outerShdw>
                </a:effectLst>
              </a:endParaRPr>
            </a:p>
          </p:txBody>
        </p:sp>
      </p:grpSp>
      <p:grpSp>
        <p:nvGrpSpPr>
          <p:cNvPr id="33" name="Group 32"/>
          <p:cNvGrpSpPr/>
          <p:nvPr/>
        </p:nvGrpSpPr>
        <p:grpSpPr>
          <a:xfrm>
            <a:off x="2450379" y="3106738"/>
            <a:ext cx="1415772" cy="1322387"/>
            <a:chOff x="2450379" y="3106738"/>
            <a:chExt cx="1415772" cy="1322387"/>
          </a:xfrm>
        </p:grpSpPr>
        <p:grpSp>
          <p:nvGrpSpPr>
            <p:cNvPr id="18" name="Group 15"/>
            <p:cNvGrpSpPr>
              <a:grpSpLocks/>
            </p:cNvGrpSpPr>
            <p:nvPr/>
          </p:nvGrpSpPr>
          <p:grpSpPr bwMode="auto">
            <a:xfrm>
              <a:off x="2478088" y="3106738"/>
              <a:ext cx="1362075" cy="1322387"/>
              <a:chOff x="4320" y="1152"/>
              <a:chExt cx="414" cy="402"/>
            </a:xfrm>
          </p:grpSpPr>
          <p:sp>
            <p:nvSpPr>
              <p:cNvPr id="19"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vi-VN"/>
              </a:p>
            </p:txBody>
          </p:sp>
          <p:sp>
            <p:nvSpPr>
              <p:cNvPr id="20" name="Freeform 17"/>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vi-VN"/>
              </a:p>
            </p:txBody>
          </p:sp>
        </p:grpSp>
        <p:sp>
          <p:nvSpPr>
            <p:cNvPr id="28" name="Rectangle 25"/>
            <p:cNvSpPr>
              <a:spLocks noChangeArrowheads="1"/>
            </p:cNvSpPr>
            <p:nvPr/>
          </p:nvSpPr>
          <p:spPr bwMode="white">
            <a:xfrm>
              <a:off x="2450379" y="3589338"/>
              <a:ext cx="14157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smtClean="0">
                  <a:solidFill>
                    <a:srgbClr val="FEFEFE"/>
                  </a:solidFill>
                  <a:effectLst>
                    <a:outerShdw blurRad="38100" dist="38100" dir="2700000" algn="tl">
                      <a:srgbClr val="C0C0C0"/>
                    </a:outerShdw>
                  </a:effectLst>
                </a:rPr>
                <a:t>Connectivity</a:t>
              </a:r>
              <a:endParaRPr lang="en-US" sz="1600" b="1">
                <a:solidFill>
                  <a:srgbClr val="FEFEFE"/>
                </a:solidFill>
                <a:effectLst>
                  <a:outerShdw blurRad="38100" dist="38100" dir="2700000" algn="tl">
                    <a:srgbClr val="C0C0C0"/>
                  </a:outerShdw>
                </a:effectLst>
              </a:endParaRPr>
            </a:p>
          </p:txBody>
        </p:sp>
      </p:grpSp>
      <p:sp>
        <p:nvSpPr>
          <p:cNvPr id="29" name="Rectangle 26"/>
          <p:cNvSpPr>
            <a:spLocks noChangeArrowheads="1"/>
          </p:cNvSpPr>
          <p:nvPr/>
        </p:nvSpPr>
        <p:spPr bwMode="auto">
          <a:xfrm>
            <a:off x="3886200" y="3614042"/>
            <a:ext cx="1371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smtClean="0">
                <a:solidFill>
                  <a:srgbClr val="CC0000"/>
                </a:solidFill>
              </a:rPr>
              <a:t>VNCreatures</a:t>
            </a:r>
            <a:endParaRPr lang="en-US" sz="1400" b="1">
              <a:solidFill>
                <a:srgbClr val="CC0000"/>
              </a:solidFill>
            </a:endParaRPr>
          </a:p>
        </p:txBody>
      </p:sp>
    </p:spTree>
    <p:extLst>
      <p:ext uri="{BB962C8B-B14F-4D97-AF65-F5344CB8AC3E}">
        <p14:creationId xmlns:p14="http://schemas.microsoft.com/office/powerpoint/2010/main" val="28253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1" grpId="0"/>
      <p:bldP spid="22" grpId="0"/>
      <p:bldP spid="23" grpId="0"/>
      <p:bldP spid="24"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600" smtClean="0">
                <a:solidFill>
                  <a:schemeClr val="tx2"/>
                </a:solidFill>
              </a:rPr>
              <a:t>Part II: Software project management plan</a:t>
            </a:r>
            <a:endParaRPr lang="en-US" sz="5400"/>
          </a:p>
        </p:txBody>
      </p:sp>
      <p:sp>
        <p:nvSpPr>
          <p:cNvPr id="2051" name="Rectangle 3"/>
          <p:cNvSpPr>
            <a:spLocks noGrp="1" noChangeArrowheads="1"/>
          </p:cNvSpPr>
          <p:nvPr>
            <p:ph type="subTitle" idx="1"/>
          </p:nvPr>
        </p:nvSpPr>
        <p:spPr/>
        <p:txBody>
          <a:bodyPr/>
          <a:lstStyle/>
          <a:p>
            <a:r>
              <a:rPr lang="en-US" smtClean="0"/>
              <a:t>www.vncreatures.net</a:t>
            </a:r>
            <a:endParaRPr lang="en-US"/>
          </a:p>
        </p:txBody>
      </p:sp>
    </p:spTree>
    <p:extLst>
      <p:ext uri="{BB962C8B-B14F-4D97-AF65-F5344CB8AC3E}">
        <p14:creationId xmlns:p14="http://schemas.microsoft.com/office/powerpoint/2010/main" val="4253172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574TGp_natural_light_ani">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574TGp_natural_light_ani</Template>
  <TotalTime>1302</TotalTime>
  <Words>1710</Words>
  <Application>Microsoft Office PowerPoint</Application>
  <PresentationFormat>On-screen Show (4:3)</PresentationFormat>
  <Paragraphs>479</Paragraphs>
  <Slides>48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Black</vt:lpstr>
      <vt:lpstr>Calibri</vt:lpstr>
      <vt:lpstr>Symbol</vt:lpstr>
      <vt:lpstr>Times New Roman</vt:lpstr>
      <vt:lpstr>Wingdings</vt:lpstr>
      <vt:lpstr>574TGp_natural_light_ani</vt:lpstr>
      <vt:lpstr>Project Presentation V-creatures</vt:lpstr>
      <vt:lpstr>Group members</vt:lpstr>
      <vt:lpstr>Project organization</vt:lpstr>
      <vt:lpstr>Contents</vt:lpstr>
      <vt:lpstr>Part I: Introduction</vt:lpstr>
      <vt:lpstr>Initial Idea</vt:lpstr>
      <vt:lpstr>Literature review</vt:lpstr>
      <vt:lpstr>Our proposal</vt:lpstr>
      <vt:lpstr>Part II: Software project management plan</vt:lpstr>
      <vt:lpstr>Scope</vt:lpstr>
      <vt:lpstr>Development enviroment</vt:lpstr>
      <vt:lpstr>Development Technologies</vt:lpstr>
      <vt:lpstr>Process model</vt:lpstr>
      <vt:lpstr>Process planning</vt:lpstr>
      <vt:lpstr>Team management</vt:lpstr>
      <vt:lpstr>Risk management</vt:lpstr>
      <vt:lpstr>Part III : Software Requirement Specification</vt:lpstr>
      <vt:lpstr>Software Requirements</vt:lpstr>
      <vt:lpstr>Android and Web frontend</vt:lpstr>
      <vt:lpstr>Website backend</vt:lpstr>
      <vt:lpstr>Use case for Android</vt:lpstr>
      <vt:lpstr>Use case Website backend</vt:lpstr>
      <vt:lpstr>Non-functional requirements</vt:lpstr>
      <vt:lpstr>Non-functional requirements</vt:lpstr>
      <vt:lpstr>Non-functional requirements</vt:lpstr>
      <vt:lpstr>Part IV: Design Specification</vt:lpstr>
      <vt:lpstr>Overall Design</vt:lpstr>
      <vt:lpstr>Design Pattern</vt:lpstr>
      <vt:lpstr>Component Diagram</vt:lpstr>
      <vt:lpstr>Component Diagram</vt:lpstr>
      <vt:lpstr>Class Diagram</vt:lpstr>
      <vt:lpstr>Sequence Diagram</vt:lpstr>
      <vt:lpstr>Screen Design</vt:lpstr>
      <vt:lpstr>Website component diagram</vt:lpstr>
      <vt:lpstr>Website backend</vt:lpstr>
      <vt:lpstr>Website backend</vt:lpstr>
      <vt:lpstr>Website frontend</vt:lpstr>
      <vt:lpstr>Website frontend</vt:lpstr>
      <vt:lpstr>Entity relationship diagram</vt:lpstr>
      <vt:lpstr>Database Design </vt:lpstr>
      <vt:lpstr>Part V: Software testing</vt:lpstr>
      <vt:lpstr>Test model</vt:lpstr>
      <vt:lpstr>Test plan</vt:lpstr>
      <vt:lpstr>Test report</vt:lpstr>
      <vt:lpstr>Test unit sample</vt:lpstr>
      <vt:lpstr>Defect log sample</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Nguyenkain</dc:creator>
  <cp:lastModifiedBy>minhht01946</cp:lastModifiedBy>
  <cp:revision>54</cp:revision>
  <dcterms:created xsi:type="dcterms:W3CDTF">2013-04-11T08:25:20Z</dcterms:created>
  <dcterms:modified xsi:type="dcterms:W3CDTF">2013-04-17T05:57:23Z</dcterms:modified>
</cp:coreProperties>
</file>