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43" r:id="rId1"/>
  </p:sldMasterIdLst>
  <p:notesMasterIdLst>
    <p:notesMasterId r:id="rId39"/>
  </p:notesMasterIdLst>
  <p:handoutMasterIdLst>
    <p:handoutMasterId r:id="rId40"/>
  </p:handoutMasterIdLst>
  <p:sldIdLst>
    <p:sldId id="258" r:id="rId2"/>
    <p:sldId id="257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56" r:id="rId18"/>
    <p:sldId id="357" r:id="rId19"/>
    <p:sldId id="358" r:id="rId20"/>
    <p:sldId id="360" r:id="rId21"/>
    <p:sldId id="359" r:id="rId22"/>
    <p:sldId id="375" r:id="rId23"/>
    <p:sldId id="376" r:id="rId24"/>
    <p:sldId id="377" r:id="rId25"/>
    <p:sldId id="379" r:id="rId26"/>
    <p:sldId id="380" r:id="rId27"/>
    <p:sldId id="335" r:id="rId28"/>
    <p:sldId id="337" r:id="rId29"/>
    <p:sldId id="349" r:id="rId30"/>
    <p:sldId id="341" r:id="rId31"/>
    <p:sldId id="338" r:id="rId32"/>
    <p:sldId id="347" r:id="rId33"/>
    <p:sldId id="303" r:id="rId34"/>
    <p:sldId id="346" r:id="rId35"/>
    <p:sldId id="302" r:id="rId36"/>
    <p:sldId id="308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3" autoAdjust="0"/>
    <p:restoredTop sz="90709" autoAdjust="0"/>
  </p:normalViewPr>
  <p:slideViewPr>
    <p:cSldViewPr>
      <p:cViewPr varScale="1">
        <p:scale>
          <a:sx n="99" d="100"/>
          <a:sy n="99" d="100"/>
        </p:scale>
        <p:origin x="-10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A0A2-154E-0A47-8B76-5E4EBA041F3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852B-45DC-3F43-AE78-0508304FF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1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0FD11-5F92-4D0F-80A3-B47DBA080E92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F22E9-CB9E-4B95-A406-0468E5C10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9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9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7A78A3-2A04-4AFF-835C-BF656210021C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0E1C5EC-7BE2-4C17-958A-0761EBB1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4" r:id="rId1"/>
    <p:sldLayoutId id="2147485045" r:id="rId2"/>
    <p:sldLayoutId id="2147485046" r:id="rId3"/>
    <p:sldLayoutId id="2147485047" r:id="rId4"/>
    <p:sldLayoutId id="2147485048" r:id="rId5"/>
    <p:sldLayoutId id="2147485049" r:id="rId6"/>
    <p:sldLayoutId id="2147485050" r:id="rId7"/>
    <p:sldLayoutId id="2147485051" r:id="rId8"/>
    <p:sldLayoutId id="2147485052" r:id="rId9"/>
    <p:sldLayoutId id="2147485053" r:id="rId10"/>
    <p:sldLayoutId id="2147485054" r:id="rId11"/>
    <p:sldLayoutId id="21474850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5house.us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7797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6215" y="1600200"/>
            <a:ext cx="75821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cs typeface="Calibri"/>
              </a:rPr>
              <a:t>Rental House Finding System</a:t>
            </a:r>
          </a:p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cs typeface="Calibri"/>
              </a:rPr>
              <a:t>Presentation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3604498"/>
            <a:ext cx="3505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/>
                <a:cs typeface="Calibri"/>
              </a:rPr>
              <a:t>RFH Team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Supervisor: Mr. </a:t>
            </a:r>
            <a:r>
              <a:rPr lang="en-US" dirty="0" err="1" smtClean="0">
                <a:latin typeface="Calibri"/>
                <a:cs typeface="Calibri"/>
              </a:rPr>
              <a:t>Phan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Trường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Lâm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pPr algn="ctr"/>
            <a:r>
              <a:rPr lang="en-US" dirty="0" err="1" smtClean="0">
                <a:latin typeface="Calibri"/>
                <a:cs typeface="Calibri"/>
              </a:rPr>
              <a:t>Nguyễn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Việt</a:t>
            </a:r>
            <a:r>
              <a:rPr lang="en-US" dirty="0" smtClean="0">
                <a:latin typeface="Calibri"/>
                <a:cs typeface="Calibri"/>
              </a:rPr>
              <a:t> Nam – 01595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Cao </a:t>
            </a:r>
            <a:r>
              <a:rPr lang="en-US" dirty="0" err="1" smtClean="0">
                <a:latin typeface="Calibri"/>
                <a:cs typeface="Calibri"/>
              </a:rPr>
              <a:t>Quốc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Hưng</a:t>
            </a:r>
            <a:r>
              <a:rPr lang="en-US" dirty="0" smtClean="0">
                <a:latin typeface="Calibri"/>
                <a:cs typeface="Calibri"/>
              </a:rPr>
              <a:t> – 01766</a:t>
            </a:r>
          </a:p>
          <a:p>
            <a:pPr algn="ctr"/>
            <a:r>
              <a:rPr lang="en-US" dirty="0" err="1" smtClean="0">
                <a:latin typeface="Calibri"/>
                <a:cs typeface="Calibri"/>
              </a:rPr>
              <a:t>Võ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Hoàng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Việt</a:t>
            </a:r>
            <a:r>
              <a:rPr lang="en-US" dirty="0" smtClean="0">
                <a:latin typeface="Calibri"/>
                <a:cs typeface="Calibri"/>
              </a:rPr>
              <a:t> – 01388</a:t>
            </a:r>
          </a:p>
          <a:p>
            <a:pPr algn="ctr"/>
            <a:r>
              <a:rPr lang="en-US" dirty="0" err="1" smtClean="0">
                <a:latin typeface="Calibri"/>
                <a:cs typeface="Calibri"/>
              </a:rPr>
              <a:t>Trần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Thị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Bích</a:t>
            </a:r>
            <a:r>
              <a:rPr lang="en-US" dirty="0" smtClean="0">
                <a:latin typeface="Calibri"/>
                <a:cs typeface="Calibri"/>
              </a:rPr>
              <a:t> – 01501</a:t>
            </a:r>
          </a:p>
          <a:p>
            <a:pPr algn="ctr"/>
            <a:r>
              <a:rPr lang="en-US" dirty="0" err="1" smtClean="0">
                <a:latin typeface="Calibri"/>
                <a:cs typeface="Calibri"/>
              </a:rPr>
              <a:t>Nguyễn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Tiến</a:t>
            </a:r>
            <a:r>
              <a:rPr lang="en-US" dirty="0" smtClean="0">
                <a:latin typeface="Calibri"/>
                <a:cs typeface="Calibri"/>
              </a:rPr>
              <a:t> Chung  - 01726</a:t>
            </a:r>
          </a:p>
          <a:p>
            <a:pPr algn="ctr"/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8415"/>
            <a:ext cx="2895600" cy="7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14400" y="914400"/>
            <a:ext cx="30322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1.3 Our Proposal 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447800" y="32766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Visualization: </a:t>
            </a:r>
            <a:r>
              <a:rPr lang="en-US" dirty="0"/>
              <a:t>Improve the interaction between users and visual maps in friendly &amp; direct ways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/>
              <a:buChar char="•"/>
            </a:pPr>
            <a:endParaRPr lang="en-US" b="1" dirty="0"/>
          </a:p>
          <a:p>
            <a:pPr marL="742950" lvl="1" indent="-285750">
              <a:buFont typeface="Arial"/>
              <a:buChar char="•"/>
            </a:pPr>
            <a:r>
              <a:rPr lang="en-US" b="1" dirty="0"/>
              <a:t>Simple flows of </a:t>
            </a:r>
            <a:r>
              <a:rPr lang="en-US" b="1" dirty="0" smtClean="0"/>
              <a:t>interaction: </a:t>
            </a:r>
            <a:r>
              <a:rPr lang="en-US" dirty="0"/>
              <a:t>Improve the interaction between users and visual maps in friendly &amp; direct ways.</a:t>
            </a:r>
          </a:p>
          <a:p>
            <a:pPr lvl="1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15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1: INTRODUCTION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3757062" cy="99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5876" y="152400"/>
            <a:ext cx="875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2: SOFTWARE PROJECT MANAGEMENT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371600" y="1066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2.1 Development Environment</a:t>
            </a:r>
          </a:p>
          <a:p>
            <a:pPr lvl="2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2.2 Process</a:t>
            </a:r>
          </a:p>
          <a:p>
            <a:pPr lvl="2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2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.3 Project Planning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0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5876" y="152400"/>
            <a:ext cx="875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2: SOFTWARE PROJECT MANAGEMENT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54112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2.1 Development Environment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963612" y="2743200"/>
            <a:ext cx="201930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 rot="10800000">
            <a:off x="6030912" y="1792287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1143000" y="1981200"/>
            <a:ext cx="66294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2800" b="1" dirty="0" smtClean="0">
                <a:solidFill>
                  <a:srgbClr val="00B050"/>
                </a:solidFill>
              </a:rPr>
              <a:t>Development Hardware</a:t>
            </a:r>
          </a:p>
          <a:p>
            <a:r>
              <a:rPr lang="en-US" dirty="0"/>
              <a:t>2 Gb of RAM</a:t>
            </a:r>
            <a:r>
              <a:rPr lang="en-US" dirty="0" smtClean="0"/>
              <a:t>,</a:t>
            </a:r>
          </a:p>
          <a:p>
            <a:r>
              <a:rPr lang="en-US" dirty="0" smtClean="0"/>
              <a:t>50 </a:t>
            </a:r>
            <a:r>
              <a:rPr lang="en-US" dirty="0"/>
              <a:t>Gb of hard </a:t>
            </a:r>
            <a:r>
              <a:rPr lang="en-US" dirty="0" smtClean="0"/>
              <a:t>disk</a:t>
            </a:r>
          </a:p>
          <a:p>
            <a:r>
              <a:rPr lang="en-US" dirty="0" smtClean="0"/>
              <a:t>Pentium </a:t>
            </a:r>
            <a:r>
              <a:rPr lang="en-US" dirty="0"/>
              <a:t>dual core 2.0 GHz.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982662" y="4876800"/>
            <a:ext cx="201930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 rot="10800000">
            <a:off x="6049962" y="3925887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DFE29A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1162050" y="4114800"/>
            <a:ext cx="66294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Server Hardware</a:t>
            </a:r>
          </a:p>
          <a:p>
            <a:r>
              <a:rPr lang="en-US" dirty="0" smtClean="0"/>
              <a:t>2 Gb of RAM</a:t>
            </a:r>
          </a:p>
          <a:p>
            <a:pPr lvl="0"/>
            <a:r>
              <a:rPr lang="en-US" dirty="0" smtClean="0"/>
              <a:t>50Gb </a:t>
            </a:r>
            <a:r>
              <a:rPr lang="en-US" dirty="0"/>
              <a:t>of hard </a:t>
            </a:r>
            <a:r>
              <a:rPr lang="en-US" dirty="0" smtClean="0"/>
              <a:t>disk</a:t>
            </a:r>
          </a:p>
          <a:p>
            <a:pPr lvl="0"/>
            <a:r>
              <a:rPr lang="en-US" dirty="0" smtClean="0"/>
              <a:t>Core </a:t>
            </a:r>
            <a:r>
              <a:rPr lang="en-US" dirty="0"/>
              <a:t>2 Duo 2.0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12" y="4267200"/>
            <a:ext cx="21336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80" y="2044879"/>
            <a:ext cx="1598296" cy="13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5876" y="152400"/>
            <a:ext cx="875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2: SOFTWARE PROJECT MANAGEMENT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54112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2.1 Development Environment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1905000"/>
            <a:ext cx="1578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000000"/>
                </a:solidFill>
              </a:rPr>
              <a:t>Framework : 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1219200" y="3124200"/>
            <a:ext cx="1740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smtClean="0"/>
              <a:t>Environment : </a:t>
            </a:r>
            <a:endParaRPr lang="en-US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1371600" y="4495800"/>
            <a:ext cx="1547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/>
              <a:t>Web Server: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91000"/>
            <a:ext cx="1340619" cy="964964"/>
          </a:xfrm>
          <a:prstGeom prst="rect">
            <a:avLst/>
          </a:prstGeom>
        </p:spPr>
      </p:pic>
      <p:pic>
        <p:nvPicPr>
          <p:cNvPr id="33" name="Picture 3" descr="C:\Users\iLucas\Desktop\psn images\VisualStudio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1881789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27141" y="20335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5" name="Picture 3" descr="C:\Users\White Eagle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1266825" cy="7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5876" y="152400"/>
            <a:ext cx="875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2: SOFTWARE PROJECT MANAGEMENT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54112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2.1 Development Environment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11" name="Picture 5" descr="C:\Users\Administrator\Desktop\FSH Project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1470939" cy="9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Administrator\Desktop\FSH Project\Picture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1112227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2303" y="2609910"/>
            <a:ext cx="217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/>
              <a:t>Operating system: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3733800"/>
            <a:ext cx="965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DBMS: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7103" y="4648200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API: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1981200"/>
            <a:ext cx="1879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Source Control: </a:t>
            </a:r>
            <a:endParaRPr lang="en-US" sz="2000" b="1" dirty="0"/>
          </a:p>
        </p:txBody>
      </p:sp>
      <p:pic>
        <p:nvPicPr>
          <p:cNvPr id="17" name="Picture 8" descr="C:\Users\Administrator\Desktop\FSH Project\Picture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1006105" cy="7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Administrator\Desktop\FSH Project\Pictur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1506145" cy="75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52800"/>
            <a:ext cx="2286000" cy="1287780"/>
          </a:xfrm>
          <a:prstGeom prst="rect">
            <a:avLst/>
          </a:prstGeom>
        </p:spPr>
      </p:pic>
      <p:pic>
        <p:nvPicPr>
          <p:cNvPr id="20" name="Picture 4" descr="C:\Users\White Eagle\Desktop\openid-logo-wordma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58" y="4545628"/>
            <a:ext cx="1363861" cy="5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5876" y="152400"/>
            <a:ext cx="875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2: SOFTWARE PROJECT MANAGEMENT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441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2.2 Process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600200"/>
            <a:ext cx="195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Waterfall model</a:t>
            </a:r>
            <a:endParaRPr lang="en-US" b="1" dirty="0"/>
          </a:p>
        </p:txBody>
      </p:sp>
      <p:pic>
        <p:nvPicPr>
          <p:cNvPr id="21" name="Picture 2" descr="C:\Users\White Eagl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862513" cy="40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5876" y="152400"/>
            <a:ext cx="8751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2: SOFTWARE PROJECT MANAGEMENT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441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2.2 Project Planning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:\Users\Nambaby\Desktop\Untitled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12912"/>
            <a:ext cx="6566990" cy="4437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4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libri"/>
                <a:cs typeface="Calibri"/>
              </a:rPr>
              <a:t>Part 3: System Requirement Specifications</a:t>
            </a: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2362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>
                <a:latin typeface="Calibri"/>
                <a:cs typeface="Calibri"/>
              </a:rPr>
              <a:t>User Requirements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96025" y="25908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09800" y="3048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>
                <a:latin typeface="Calibri"/>
                <a:cs typeface="Calibri"/>
              </a:rPr>
              <a:t>System Requirements</a:t>
            </a: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296025" y="3276600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09800" y="3733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Non-functional requirements*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6296025" y="3962400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67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User requirements</a:t>
            </a:r>
          </a:p>
        </p:txBody>
      </p:sp>
      <p:pic>
        <p:nvPicPr>
          <p:cNvPr id="3074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8" y="1331913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iLucas\Desktop\psn images\Requirements-Docu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50" y="1548967"/>
            <a:ext cx="3453949" cy="24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5"/>
          <p:cNvSpPr>
            <a:spLocks noChangeArrowheads="1"/>
          </p:cNvSpPr>
          <p:nvPr/>
        </p:nvSpPr>
        <p:spPr bwMode="gray">
          <a:xfrm>
            <a:off x="387691" y="1729243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1481478" y="1797505"/>
            <a:ext cx="788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Visitor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gray">
          <a:xfrm>
            <a:off x="387691" y="2394405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1481478" y="2462668"/>
            <a:ext cx="1917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Registered User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gray">
          <a:xfrm>
            <a:off x="384516" y="3053218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1478303" y="3121480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Administration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7" name="Oval 51"/>
          <p:cNvSpPr>
            <a:spLocks noChangeArrowheads="1"/>
          </p:cNvSpPr>
          <p:nvPr/>
        </p:nvSpPr>
        <p:spPr bwMode="gray">
          <a:xfrm>
            <a:off x="155916" y="1834018"/>
            <a:ext cx="203200" cy="2016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2"/>
          <p:cNvSpPr>
            <a:spLocks noChangeArrowheads="1"/>
          </p:cNvSpPr>
          <p:nvPr/>
        </p:nvSpPr>
        <p:spPr bwMode="gray">
          <a:xfrm>
            <a:off x="167028" y="2511880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3"/>
          <p:cNvSpPr>
            <a:spLocks noChangeArrowheads="1"/>
          </p:cNvSpPr>
          <p:nvPr/>
        </p:nvSpPr>
        <p:spPr bwMode="gray">
          <a:xfrm>
            <a:off x="167028" y="3183393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8" y="1331913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" y="1993285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8" y="2647334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4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>
                <a:latin typeface="Calibri"/>
                <a:cs typeface="Calibri"/>
              </a:rPr>
              <a:t>User Requirements </a:t>
            </a:r>
            <a:r>
              <a:rPr lang="en-US" sz="3600" b="1" dirty="0" smtClean="0">
                <a:latin typeface="Calibri"/>
                <a:cs typeface="Calibri"/>
              </a:rPr>
              <a:t>– Visitor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gray">
          <a:xfrm>
            <a:off x="886509" y="1916906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1093260" y="1904761"/>
            <a:ext cx="22669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Create a new account </a:t>
            </a:r>
            <a:endParaRPr lang="en-US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gray">
          <a:xfrm>
            <a:off x="900797" y="2586039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1107548" y="2573894"/>
            <a:ext cx="1594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Search for post</a:t>
            </a:r>
            <a:endParaRPr lang="en-US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4" name="AutoShape 45"/>
          <p:cNvSpPr>
            <a:spLocks noChangeArrowheads="1"/>
          </p:cNvSpPr>
          <p:nvPr/>
        </p:nvSpPr>
        <p:spPr bwMode="gray">
          <a:xfrm>
            <a:off x="900797" y="3248025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1107548" y="3235880"/>
            <a:ext cx="3351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Create ,edit , renew &amp; delete post</a:t>
            </a:r>
          </a:p>
        </p:txBody>
      </p:sp>
      <p:sp>
        <p:nvSpPr>
          <p:cNvPr id="36" name="AutoShape 45"/>
          <p:cNvSpPr>
            <a:spLocks noChangeArrowheads="1"/>
          </p:cNvSpPr>
          <p:nvPr/>
        </p:nvSpPr>
        <p:spPr bwMode="gray">
          <a:xfrm>
            <a:off x="900797" y="3911558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1107548" y="3899413"/>
            <a:ext cx="110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View post</a:t>
            </a:r>
            <a:endParaRPr lang="en-US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gray">
          <a:xfrm>
            <a:off x="941388" y="4595813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1148139" y="4583668"/>
            <a:ext cx="26743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View, upload </a:t>
            </a:r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images </a:t>
            </a:r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posts</a:t>
            </a:r>
            <a:endParaRPr lang="en-US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95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15669"/>
            <a:ext cx="1909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Contents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371600" y="1066800"/>
            <a:ext cx="678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1.  Introduction</a:t>
            </a:r>
          </a:p>
          <a:p>
            <a:pPr marL="1428750" lvl="2" indent="-514350">
              <a:buAutoNum type="arabicPeriod" startAt="2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Project Management</a:t>
            </a:r>
          </a:p>
          <a:p>
            <a:pPr marL="1428750" lvl="2" indent="-514350">
              <a:buAutoNum type="arabicPeriod" startAt="2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Requirement Specifications</a:t>
            </a:r>
          </a:p>
          <a:p>
            <a:pPr marL="1428750" lvl="2" indent="-514350">
              <a:buAutoNum type="arabicPeriod" startAt="2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Design Description</a:t>
            </a:r>
          </a:p>
          <a:p>
            <a:pPr marL="1428750" lvl="2" indent="-514350">
              <a:buAutoNum type="arabicPeriod" startAt="2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Test Documentation</a:t>
            </a:r>
          </a:p>
          <a:p>
            <a:pPr marL="1428750" lvl="2" indent="-514350">
              <a:buAutoNum type="arabicPeriod" startAt="2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Summary</a:t>
            </a:r>
          </a:p>
          <a:p>
            <a:pPr marL="1428750" lvl="2" indent="-514350">
              <a:buAutoNum type="arabicPeriod" startAt="2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Demo </a:t>
            </a:r>
          </a:p>
          <a:p>
            <a:pPr marL="1428750" lvl="2" indent="-514350">
              <a:buAutoNum type="arabicPeriod" startAt="2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Q&amp;A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66149"/>
            <a:ext cx="8042276" cy="1336956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latin typeface="Calibri"/>
                <a:cs typeface="Calibri"/>
              </a:rPr>
              <a:t>User Requirements </a:t>
            </a:r>
            <a:r>
              <a:rPr lang="en-US" sz="3600" b="1" dirty="0" smtClean="0">
                <a:latin typeface="Calibri"/>
                <a:cs typeface="Calibri"/>
              </a:rPr>
              <a:t>– Registered Users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gray">
          <a:xfrm>
            <a:off x="1127809" y="1535906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1107171" y="1535906"/>
            <a:ext cx="14430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Login Log out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gray">
          <a:xfrm>
            <a:off x="1142097" y="2205039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1121459" y="2205039"/>
            <a:ext cx="20353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Change User profile</a:t>
            </a:r>
            <a:endParaRPr lang="en-US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4" name="AutoShape 45"/>
          <p:cNvSpPr>
            <a:spLocks noChangeArrowheads="1"/>
          </p:cNvSpPr>
          <p:nvPr/>
        </p:nvSpPr>
        <p:spPr bwMode="gray">
          <a:xfrm>
            <a:off x="1142097" y="2867025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1121459" y="2867025"/>
            <a:ext cx="2513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Reset , Change password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6" name="AutoShape 45"/>
          <p:cNvSpPr>
            <a:spLocks noChangeArrowheads="1"/>
          </p:cNvSpPr>
          <p:nvPr/>
        </p:nvSpPr>
        <p:spPr bwMode="gray">
          <a:xfrm>
            <a:off x="1142097" y="3530558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1121459" y="3530558"/>
            <a:ext cx="32286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Manage Post, Payment, Favorite</a:t>
            </a:r>
            <a:endParaRPr lang="en-US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gray">
          <a:xfrm>
            <a:off x="1182688" y="4214813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1162050" y="4214813"/>
            <a:ext cx="27067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Add , remove Favorite post</a:t>
            </a:r>
            <a:endParaRPr lang="en-US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gray">
          <a:xfrm>
            <a:off x="1162050" y="4944785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1192213" y="4976813"/>
            <a:ext cx="12825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  <a:latin typeface="Calibri"/>
                <a:cs typeface="Calibri"/>
              </a:rPr>
              <a:t>Report post</a:t>
            </a:r>
            <a:endParaRPr lang="en-US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gray">
          <a:xfrm>
            <a:off x="1127809" y="5738813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1157972" y="5770841"/>
            <a:ext cx="26045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Use All Function of Visitor</a:t>
            </a:r>
            <a:endParaRPr lang="en-US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45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User </a:t>
            </a:r>
            <a:r>
              <a:rPr lang="en-US" dirty="0" smtClean="0"/>
              <a:t>Requirements – Admin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Manage Categories</a:t>
            </a:r>
            <a:endParaRPr lang="en-US" sz="2800" dirty="0"/>
          </a:p>
          <a:p>
            <a:pPr lvl="0"/>
            <a:r>
              <a:rPr lang="en-US" sz="2800" dirty="0"/>
              <a:t>Manage </a:t>
            </a:r>
            <a:r>
              <a:rPr lang="en-US" sz="2800" dirty="0" smtClean="0"/>
              <a:t>Reports post</a:t>
            </a:r>
          </a:p>
          <a:p>
            <a:pPr lvl="0"/>
            <a:r>
              <a:rPr lang="en-US" sz="2800" dirty="0"/>
              <a:t>Manage </a:t>
            </a:r>
            <a:r>
              <a:rPr lang="en-US" sz="2800" dirty="0" smtClean="0"/>
              <a:t>Posts</a:t>
            </a:r>
          </a:p>
          <a:p>
            <a:pPr lvl="0"/>
            <a:r>
              <a:rPr lang="en-US" sz="2800" dirty="0" smtClean="0"/>
              <a:t>Manage Bad Post</a:t>
            </a:r>
          </a:p>
          <a:p>
            <a:pPr lvl="0"/>
            <a:r>
              <a:rPr lang="en-US" sz="2800" dirty="0" smtClean="0"/>
              <a:t>Manage Provinces</a:t>
            </a:r>
          </a:p>
          <a:p>
            <a:pPr lvl="0"/>
            <a:r>
              <a:rPr lang="en-US" sz="2800" dirty="0" smtClean="0"/>
              <a:t>Manage </a:t>
            </a:r>
            <a:r>
              <a:rPr lang="en-US" sz="2800" dirty="0" smtClean="0"/>
              <a:t>Districts</a:t>
            </a: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62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6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User </a:t>
            </a:r>
            <a:r>
              <a:rPr lang="en-US" dirty="0" smtClean="0"/>
              <a:t>Requirements – Admin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800" dirty="0"/>
              <a:t>Manage Locations</a:t>
            </a:r>
          </a:p>
          <a:p>
            <a:pPr lvl="0"/>
            <a:r>
              <a:rPr lang="en-US" sz="2800" dirty="0"/>
              <a:t>Manage Post Status</a:t>
            </a:r>
          </a:p>
          <a:p>
            <a:pPr lvl="0"/>
            <a:r>
              <a:rPr lang="en-US" sz="2800" dirty="0"/>
              <a:t>Manage Roles</a:t>
            </a:r>
          </a:p>
          <a:p>
            <a:pPr lvl="0"/>
            <a:r>
              <a:rPr lang="en-US" sz="2800" dirty="0"/>
              <a:t>Manage Payment</a:t>
            </a:r>
          </a:p>
          <a:p>
            <a:pPr lvl="0"/>
            <a:r>
              <a:rPr lang="en-US" sz="2800" dirty="0"/>
              <a:t>Manage Bad Words</a:t>
            </a:r>
          </a:p>
          <a:p>
            <a:pPr lvl="0"/>
            <a:r>
              <a:rPr lang="en-US" sz="2800" dirty="0"/>
              <a:t>Manage Bad Word Types</a:t>
            </a:r>
          </a:p>
          <a:p>
            <a:pPr lvl="0"/>
            <a:r>
              <a:rPr lang="en-US" sz="2800" dirty="0"/>
              <a:t>Manage </a:t>
            </a:r>
            <a:r>
              <a:rPr lang="en-US" sz="2800" dirty="0" smtClean="0"/>
              <a:t>Configuration </a:t>
            </a:r>
            <a:endParaRPr lang="en-US" sz="2800" dirty="0"/>
          </a:p>
          <a:p>
            <a:pPr lvl="0"/>
            <a:r>
              <a:rPr lang="en-US" sz="2800" dirty="0"/>
              <a:t>Use all functions in the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0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System Requirement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916331" y="2524840"/>
            <a:ext cx="7923034" cy="490180"/>
            <a:chOff x="1728" y="1472"/>
            <a:chExt cx="6554" cy="40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58"/>
            <p:cNvSpPr>
              <a:spLocks noChangeShapeType="1"/>
            </p:cNvSpPr>
            <p:nvPr/>
          </p:nvSpPr>
          <p:spPr bwMode="auto">
            <a:xfrm flipV="1">
              <a:off x="1728" y="1776"/>
              <a:ext cx="6554" cy="48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9"/>
            <p:cNvSpPr txBox="1">
              <a:spLocks noChangeArrowheads="1"/>
            </p:cNvSpPr>
            <p:nvPr/>
          </p:nvSpPr>
          <p:spPr bwMode="auto">
            <a:xfrm>
              <a:off x="2168" y="1488"/>
              <a:ext cx="4937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Auto hide the  post after x days posted</a:t>
              </a:r>
              <a:endParaRPr lang="en-US" sz="2400" b="1" dirty="0"/>
            </a:p>
          </p:txBody>
        </p:sp>
      </p:grpSp>
      <p:grpSp>
        <p:nvGrpSpPr>
          <p:cNvPr id="63" name="Group 60"/>
          <p:cNvGrpSpPr>
            <a:grpSpLocks/>
          </p:cNvGrpSpPr>
          <p:nvPr/>
        </p:nvGrpSpPr>
        <p:grpSpPr bwMode="auto">
          <a:xfrm>
            <a:off x="916331" y="3231358"/>
            <a:ext cx="7923034" cy="850462"/>
            <a:chOff x="1728" y="2048"/>
            <a:chExt cx="6554" cy="694"/>
          </a:xfrm>
        </p:grpSpPr>
        <p:sp>
          <p:nvSpPr>
            <p:cNvPr id="64" name="Line 61"/>
            <p:cNvSpPr>
              <a:spLocks noChangeShapeType="1"/>
            </p:cNvSpPr>
            <p:nvPr/>
          </p:nvSpPr>
          <p:spPr bwMode="auto">
            <a:xfrm flipV="1">
              <a:off x="1728" y="2391"/>
              <a:ext cx="6554" cy="9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2168" y="2064"/>
              <a:ext cx="4104" cy="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A</a:t>
              </a:r>
              <a:r>
                <a:rPr lang="en-US" sz="2400" b="1" dirty="0" smtClean="0"/>
                <a:t>uto send </a:t>
              </a:r>
              <a:r>
                <a:rPr lang="en-US" sz="2400" b="1" dirty="0" err="1" smtClean="0"/>
                <a:t>sms</a:t>
              </a:r>
              <a:r>
                <a:rPr lang="en-US" sz="2400" b="1" dirty="0" smtClean="0"/>
                <a:t> to user to notification </a:t>
              </a:r>
            </a:p>
            <a:p>
              <a:r>
                <a:rPr lang="en-US" sz="2400" b="1" dirty="0" smtClean="0"/>
                <a:t>about the topic had Expire</a:t>
              </a:r>
              <a:endParaRPr lang="en-US" sz="2400" b="1" dirty="0"/>
            </a:p>
          </p:txBody>
        </p:sp>
        <p:grpSp>
          <p:nvGrpSpPr>
            <p:cNvPr id="66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7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93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System Requirement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800" dirty="0"/>
              <a:t>Manage Locations</a:t>
            </a:r>
          </a:p>
          <a:p>
            <a:pPr lvl="0"/>
            <a:r>
              <a:rPr lang="en-US" sz="2800" dirty="0"/>
              <a:t>Manage Post Status</a:t>
            </a:r>
          </a:p>
          <a:p>
            <a:pPr lvl="0"/>
            <a:r>
              <a:rPr lang="en-US" sz="2800" dirty="0"/>
              <a:t>Manage Roles</a:t>
            </a:r>
          </a:p>
          <a:p>
            <a:pPr lvl="0"/>
            <a:r>
              <a:rPr lang="en-US" sz="2800" dirty="0"/>
              <a:t>Manage Payment</a:t>
            </a:r>
          </a:p>
          <a:p>
            <a:pPr lvl="0"/>
            <a:r>
              <a:rPr lang="en-US" sz="2800" dirty="0"/>
              <a:t>Manage Bad Words</a:t>
            </a:r>
          </a:p>
          <a:p>
            <a:pPr lvl="0"/>
            <a:r>
              <a:rPr lang="en-US" sz="2800" dirty="0"/>
              <a:t>Manage Bad Word Types</a:t>
            </a:r>
          </a:p>
          <a:p>
            <a:pPr lvl="0"/>
            <a:r>
              <a:rPr lang="en-US" sz="2800" dirty="0"/>
              <a:t>Manage </a:t>
            </a:r>
            <a:r>
              <a:rPr lang="en-US" sz="2800" dirty="0" smtClean="0"/>
              <a:t>Configuration </a:t>
            </a:r>
            <a:endParaRPr lang="en-US" sz="2800" dirty="0"/>
          </a:p>
          <a:p>
            <a:pPr lvl="0"/>
            <a:r>
              <a:rPr lang="en-US" sz="2800" dirty="0"/>
              <a:t>Use all functions in the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3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System Requirement Specification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1371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Non-Functional Requirement</a:t>
            </a:r>
          </a:p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438400" y="1828800"/>
            <a:ext cx="3810000" cy="609600"/>
            <a:chOff x="1440" y="1296"/>
            <a:chExt cx="2400" cy="38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968" y="1296"/>
              <a:ext cx="11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Reliability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438400" y="2514600"/>
            <a:ext cx="3810000" cy="609600"/>
            <a:chOff x="1440" y="1296"/>
            <a:chExt cx="2400" cy="384"/>
          </a:xfrm>
        </p:grpSpPr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1968" y="1296"/>
              <a:ext cx="12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7BA6F3"/>
                      </a:gs>
                      <a:gs pos="100000">
                        <a:srgbClr val="7BA6F3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Availability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38400" y="3276600"/>
            <a:ext cx="3810000" cy="609600"/>
            <a:chOff x="1440" y="1296"/>
            <a:chExt cx="2400" cy="384"/>
          </a:xfrm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1968" y="1296"/>
              <a:ext cx="9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Security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48"/>
          <p:cNvGrpSpPr>
            <a:grpSpLocks/>
          </p:cNvGrpSpPr>
          <p:nvPr/>
        </p:nvGrpSpPr>
        <p:grpSpPr bwMode="auto">
          <a:xfrm>
            <a:off x="2438400" y="4800600"/>
            <a:ext cx="3810000" cy="609600"/>
            <a:chOff x="1440" y="1296"/>
            <a:chExt cx="2400" cy="384"/>
          </a:xfrm>
        </p:grpSpPr>
        <p:grpSp>
          <p:nvGrpSpPr>
            <p:cNvPr id="39" name="Group 49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42" name="Freeform 50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51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2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3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4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5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56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968" y="1296"/>
              <a:ext cx="115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Portability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41" name="Line 58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59"/>
          <p:cNvGrpSpPr>
            <a:grpSpLocks/>
          </p:cNvGrpSpPr>
          <p:nvPr/>
        </p:nvGrpSpPr>
        <p:grpSpPr bwMode="auto">
          <a:xfrm>
            <a:off x="2438400" y="4038600"/>
            <a:ext cx="3810000" cy="609600"/>
            <a:chOff x="1440" y="1296"/>
            <a:chExt cx="2400" cy="384"/>
          </a:xfrm>
        </p:grpSpPr>
        <p:grpSp>
          <p:nvGrpSpPr>
            <p:cNvPr id="50" name="Group 60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53" name="Freeform 61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62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63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4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5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66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67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BA6F3"/>
                  </a:gs>
                  <a:gs pos="100000">
                    <a:srgbClr val="7BA6F3">
                      <a:gamma/>
                      <a:tint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968" y="1296"/>
              <a:ext cx="16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7BA6F3"/>
                      </a:gs>
                      <a:gs pos="100000">
                        <a:srgbClr val="7BA6F3">
                          <a:gamma/>
                          <a:tint val="63529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Maintainability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48"/>
          <p:cNvGrpSpPr>
            <a:grpSpLocks/>
          </p:cNvGrpSpPr>
          <p:nvPr/>
        </p:nvGrpSpPr>
        <p:grpSpPr bwMode="auto">
          <a:xfrm>
            <a:off x="2438400" y="5655578"/>
            <a:ext cx="3810000" cy="609600"/>
            <a:chOff x="1440" y="1296"/>
            <a:chExt cx="2400" cy="384"/>
          </a:xfrm>
        </p:grpSpPr>
        <p:grpSp>
          <p:nvGrpSpPr>
            <p:cNvPr id="61" name="Group 49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64" name="Freeform 50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1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2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3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4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5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6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FF">
                      <a:gamma/>
                      <a:tint val="54510"/>
                      <a:invGamma/>
                    </a:srgbClr>
                  </a:gs>
                  <a:gs pos="100000">
                    <a:srgbClr val="0099F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1968" y="1296"/>
              <a:ext cx="137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Performance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0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5876" y="152400"/>
            <a:ext cx="8162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4: SOFTWARE DESIGN DESCRIPTION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371600" y="1066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2.1 Architecture Design</a:t>
            </a:r>
          </a:p>
          <a:p>
            <a:pPr lvl="2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2.2 Detailed Design</a:t>
            </a:r>
          </a:p>
          <a:p>
            <a:pPr lvl="2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2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.3 Database Design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3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344"/>
            <a:chExt cx="3408" cy="419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966" y="1392"/>
              <a:ext cx="19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B050"/>
                  </a:solidFill>
                </a:rPr>
                <a:t>Architectural design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5" name="Picture 24" descr="Macintosh HD:Users:Nambaby:Desktop:system architec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1528851"/>
            <a:ext cx="5486400" cy="4690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8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920"/>
            <a:chExt cx="3408" cy="419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90" y="1968"/>
              <a:ext cx="19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</a:t>
              </a:r>
              <a:r>
                <a:rPr lang="en-US" sz="2800" dirty="0" smtClean="0">
                  <a:solidFill>
                    <a:srgbClr val="00B050"/>
                  </a:solidFill>
                </a:rPr>
                <a:t>        </a:t>
              </a:r>
              <a:r>
                <a:rPr lang="en-US" sz="2800" dirty="0">
                  <a:solidFill>
                    <a:srgbClr val="00B050"/>
                  </a:solidFill>
                </a:rPr>
                <a:t>Detailed design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895600" y="1538666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Component diagram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Image1.png" descr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3439" y="2438400"/>
            <a:ext cx="6797751" cy="34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920"/>
            <a:chExt cx="3408" cy="419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90" y="1968"/>
              <a:ext cx="19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</a:t>
              </a:r>
              <a:r>
                <a:rPr lang="en-US" sz="2800" dirty="0" smtClean="0">
                  <a:solidFill>
                    <a:srgbClr val="00B050"/>
                  </a:solidFill>
                </a:rPr>
                <a:t>        </a:t>
              </a:r>
              <a:r>
                <a:rPr lang="en-US" sz="2800" dirty="0">
                  <a:solidFill>
                    <a:srgbClr val="00B050"/>
                  </a:solidFill>
                </a:rPr>
                <a:t>Detailed design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676400" y="1524000"/>
            <a:ext cx="6199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PostController</a:t>
            </a:r>
            <a:r>
              <a:rPr lang="en-US" sz="2400" b="1" dirty="0" smtClean="0">
                <a:solidFill>
                  <a:srgbClr val="FF0000"/>
                </a:solidFill>
              </a:rPr>
              <a:t>-Class diagram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Image17.png" descr="Image1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599" y="2362200"/>
            <a:ext cx="5667375" cy="38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15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1: INTRODUCTION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371600" y="1066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1.1 Background</a:t>
            </a:r>
          </a:p>
          <a:p>
            <a:pPr lvl="2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1.2 Literature Review</a:t>
            </a:r>
          </a:p>
          <a:p>
            <a:pPr lvl="2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1.3 Our Proposal &amp; Products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1920"/>
            <a:chExt cx="3408" cy="419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90" y="1968"/>
              <a:ext cx="19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</a:t>
              </a:r>
              <a:r>
                <a:rPr lang="en-US" sz="2800" dirty="0" smtClean="0">
                  <a:solidFill>
                    <a:srgbClr val="00B050"/>
                  </a:solidFill>
                </a:rPr>
                <a:t>        </a:t>
              </a:r>
              <a:r>
                <a:rPr lang="en-US" sz="2800" dirty="0">
                  <a:solidFill>
                    <a:srgbClr val="00B050"/>
                  </a:solidFill>
                </a:rPr>
                <a:t>Detailed design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71600" y="1676400"/>
            <a:ext cx="401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CreatePost</a:t>
            </a:r>
            <a:r>
              <a:rPr lang="en-US" sz="2400" b="1" dirty="0" smtClean="0">
                <a:solidFill>
                  <a:srgbClr val="FF0000"/>
                </a:solidFill>
              </a:rPr>
              <a:t>-Sequence diagram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3" name="Image1.png" descr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85887" y="2209800"/>
            <a:ext cx="6923847" cy="40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5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15669"/>
            <a:ext cx="6968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Part 4: Software Design Description</a:t>
            </a:r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765914" y="914400"/>
            <a:ext cx="5410200" cy="665163"/>
            <a:chOff x="1248" y="2480"/>
            <a:chExt cx="3408" cy="419"/>
          </a:xfrm>
        </p:grpSpPr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1825" y="2530"/>
              <a:ext cx="17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rgbClr val="00B050"/>
                  </a:solidFill>
                </a:rPr>
                <a:t>  </a:t>
              </a:r>
              <a:r>
                <a:rPr lang="en-US" sz="2800" dirty="0" smtClean="0">
                  <a:solidFill>
                    <a:srgbClr val="00B050"/>
                  </a:solidFill>
                </a:rPr>
                <a:t>Database design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37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39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8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8200" y="115669"/>
            <a:ext cx="7226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5: Software Test Documentation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2133600" y="2209800"/>
            <a:ext cx="4876800" cy="457200"/>
            <a:chOff x="1344" y="1392"/>
            <a:chExt cx="3072" cy="288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gray">
            <a:xfrm>
              <a:off x="1680" y="139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68D8F2">
                    <a:gamma/>
                    <a:tint val="36471"/>
                    <a:invGamma/>
                  </a:srgbClr>
                </a:gs>
                <a:gs pos="100000">
                  <a:srgbClr val="68D8F2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68D8F2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>
              <a:off x="1344" y="139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4D98E3">
                    <a:gamma/>
                    <a:shade val="51373"/>
                    <a:invGamma/>
                  </a:srgbClr>
                </a:gs>
                <a:gs pos="50000">
                  <a:srgbClr val="4D98E3"/>
                </a:gs>
                <a:gs pos="100000">
                  <a:srgbClr val="4D98E3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4D98E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b="1" dirty="0"/>
                <a:t>1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2133600" y="2895600"/>
            <a:ext cx="4876800" cy="457200"/>
            <a:chOff x="1344" y="1872"/>
            <a:chExt cx="3072" cy="288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gray">
            <a:xfrm>
              <a:off x="1680" y="1872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36471"/>
                    <a:invGamma/>
                  </a:srgbClr>
                </a:gs>
                <a:gs pos="100000">
                  <a:srgbClr val="9EB0FE"/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9EB0FE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gray">
            <a:xfrm>
              <a:off x="1344" y="1872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A971ED">
                    <a:gamma/>
                    <a:shade val="51373"/>
                    <a:invGamma/>
                  </a:srgbClr>
                </a:gs>
                <a:gs pos="50000">
                  <a:srgbClr val="A971ED"/>
                </a:gs>
                <a:gs pos="100000">
                  <a:srgbClr val="A971ED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A971ED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b="1" dirty="0"/>
                <a:t>2</a:t>
              </a:r>
            </a:p>
          </p:txBody>
        </p:sp>
      </p:grp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2819400" y="223520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Unit </a:t>
            </a:r>
            <a:r>
              <a:rPr lang="en-US" sz="2400" b="1" dirty="0">
                <a:solidFill>
                  <a:srgbClr val="FF0000"/>
                </a:solidFill>
              </a:rPr>
              <a:t>Testing</a:t>
            </a: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819400" y="2909888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Integration Testing</a:t>
            </a:r>
          </a:p>
        </p:txBody>
      </p:sp>
      <p:grpSp>
        <p:nvGrpSpPr>
          <p:cNvPr id="41" name="Group 28"/>
          <p:cNvGrpSpPr>
            <a:grpSpLocks/>
          </p:cNvGrpSpPr>
          <p:nvPr/>
        </p:nvGrpSpPr>
        <p:grpSpPr bwMode="auto">
          <a:xfrm>
            <a:off x="2133600" y="3581402"/>
            <a:ext cx="4876800" cy="487363"/>
            <a:chOff x="1440" y="1488"/>
            <a:chExt cx="3072" cy="307"/>
          </a:xfrm>
        </p:grpSpPr>
        <p:sp>
          <p:nvSpPr>
            <p:cNvPr id="42" name="Rectangle 29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rgbClr val="C9AA5D"/>
                </a:gs>
                <a:gs pos="50000">
                  <a:srgbClr val="C9AA5D">
                    <a:gamma/>
                    <a:tint val="36471"/>
                    <a:invGamma/>
                  </a:srgbClr>
                </a:gs>
                <a:gs pos="100000">
                  <a:srgbClr val="C9AA5D"/>
                </a:gs>
              </a:gsLst>
              <a:lin ang="2700000" scaled="1"/>
            </a:gradFill>
            <a:ln>
              <a:noFill/>
            </a:ln>
            <a:effectLst>
              <a:prstShdw prst="shdw17" dist="63500" dir="5400000">
                <a:srgbClr val="C9AA5D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rgbClr val="C9AA5D">
                    <a:gamma/>
                    <a:shade val="51373"/>
                    <a:invGamma/>
                  </a:srgbClr>
                </a:gs>
                <a:gs pos="50000">
                  <a:srgbClr val="C9AA5D"/>
                </a:gs>
                <a:gs pos="100000">
                  <a:srgbClr val="C9AA5D">
                    <a:gamma/>
                    <a:shade val="51373"/>
                    <a:invGamma/>
                  </a:srgbClr>
                </a:gs>
              </a:gsLst>
              <a:lin ang="0" scaled="1"/>
            </a:gradFill>
            <a:ln>
              <a:noFill/>
            </a:ln>
            <a:effectLst>
              <a:prstShdw prst="shdw17" dist="63500" dir="5400000">
                <a:srgbClr val="C9AA5D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b="1" dirty="0"/>
                <a:t>3</a:t>
              </a: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gray">
            <a:xfrm>
              <a:off x="1872" y="1504"/>
              <a:ext cx="25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System Testing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9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15669"/>
            <a:ext cx="7226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5: Software Test Documentation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53771" y="1600200"/>
            <a:ext cx="31242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Test result: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3-04-17 at 4.43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12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09600" y="6553200"/>
            <a:ext cx="6934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8200" y="115669"/>
            <a:ext cx="7226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5: Software Test Documentation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65137" y="764106"/>
            <a:ext cx="7054863" cy="6836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Test Logs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 descr="Screen Shot 2013-04-17 at 4.44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" b="5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694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15669"/>
            <a:ext cx="3369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6: 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143000"/>
            <a:ext cx="7691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00B050"/>
                </a:solidFill>
              </a:rPr>
              <a:t>Capstone Project: </a:t>
            </a:r>
            <a:r>
              <a:rPr lang="en-US" sz="4000" b="1" dirty="0" smtClean="0"/>
              <a:t>completed</a:t>
            </a:r>
          </a:p>
          <a:p>
            <a:pPr lvl="0"/>
            <a:endParaRPr lang="en-US" sz="4000" b="1" dirty="0" smtClean="0"/>
          </a:p>
          <a:p>
            <a:pPr marL="571500" lvl="0" indent="-571500">
              <a:buFont typeface="Wingdings" pitchFamily="2" charset="2"/>
              <a:buChar char="§"/>
            </a:pPr>
            <a:r>
              <a:rPr lang="en-US" sz="4000" b="1" dirty="0" smtClean="0"/>
              <a:t>Continue </a:t>
            </a:r>
            <a:r>
              <a:rPr lang="en-US" sz="4000" b="1" dirty="0" smtClean="0"/>
              <a:t>developing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b="1" dirty="0"/>
              <a:t>D</a:t>
            </a:r>
            <a:r>
              <a:rPr lang="en-US" sz="4000" b="1" dirty="0" smtClean="0"/>
              <a:t>eploy to </a:t>
            </a:r>
            <a:r>
              <a:rPr lang="en-US" sz="4000" b="1" dirty="0" smtClean="0">
                <a:hlinkClick r:id="rId2"/>
              </a:rPr>
              <a:t>http</a:t>
            </a:r>
            <a:r>
              <a:rPr lang="en-US" sz="4000" b="1" dirty="0">
                <a:hlinkClick r:id="rId2"/>
              </a:rPr>
              <a:t>://</a:t>
            </a:r>
            <a:r>
              <a:rPr lang="en-US" sz="4000" b="1" dirty="0" smtClean="0">
                <a:hlinkClick r:id="rId2"/>
              </a:rPr>
              <a:t>www.5house.us/</a:t>
            </a:r>
            <a:endParaRPr lang="en-US" sz="4000" b="1" dirty="0"/>
          </a:p>
          <a:p>
            <a:pPr marL="571500" lvl="0" indent="-571500">
              <a:buFont typeface="Wingdings" pitchFamily="2" charset="2"/>
              <a:buChar char="§"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8200" y="115669"/>
            <a:ext cx="4793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Part 7: </a:t>
            </a:r>
            <a:r>
              <a:rPr lang="en-US" sz="3600" b="1" dirty="0" smtClean="0">
                <a:solidFill>
                  <a:srgbClr val="0070C0"/>
                </a:solidFill>
              </a:rPr>
              <a:t>Demo - Q&amp;A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 descr="Screen Shot 2013-04-17 at 4.4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257"/>
            <a:ext cx="9144000" cy="33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cld.org/sites/default/files/thank-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27" y="1143000"/>
            <a:ext cx="4876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14400" y="914400"/>
            <a:ext cx="28260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1.1 Background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066800" y="16002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en-US" sz="2400" b="1" dirty="0" smtClean="0">
                <a:latin typeface="Calibri"/>
                <a:cs typeface="Calibri"/>
              </a:rPr>
              <a:t>Nowadays, the </a:t>
            </a:r>
            <a:r>
              <a:rPr lang="en-US" sz="2400" b="1" dirty="0">
                <a:latin typeface="Calibri"/>
                <a:cs typeface="Calibri"/>
              </a:rPr>
              <a:t>need of </a:t>
            </a:r>
            <a:r>
              <a:rPr lang="en-US" sz="2400" b="1" dirty="0" smtClean="0">
                <a:latin typeface="Calibri"/>
                <a:cs typeface="Calibri"/>
              </a:rPr>
              <a:t>finding </a:t>
            </a:r>
            <a:r>
              <a:rPr lang="en-US" sz="2400" b="1" dirty="0">
                <a:latin typeface="Calibri"/>
                <a:cs typeface="Calibri"/>
              </a:rPr>
              <a:t>house for lease is </a:t>
            </a:r>
            <a:r>
              <a:rPr lang="en-US" sz="2400" b="1" dirty="0" smtClean="0">
                <a:latin typeface="Calibri"/>
                <a:cs typeface="Calibri"/>
              </a:rPr>
              <a:t>increased really fast, especially, in big cities. </a:t>
            </a:r>
            <a:endParaRPr lang="en-US" sz="2400" b="1" dirty="0">
              <a:latin typeface="Calibri"/>
              <a:cs typeface="Calibri"/>
            </a:endParaRPr>
          </a:p>
          <a:p>
            <a:endParaRPr lang="en-US" sz="2400" b="1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b="1" dirty="0" smtClean="0">
                <a:latin typeface="Calibri"/>
                <a:cs typeface="Calibri"/>
              </a:rPr>
              <a:t>Renter spends </a:t>
            </a:r>
            <a:r>
              <a:rPr lang="en-US" sz="2400" b="1" dirty="0">
                <a:latin typeface="Calibri"/>
                <a:cs typeface="Calibri"/>
              </a:rPr>
              <a:t>lots of time for asking friends or going to somewhere to find a suitable house for lease.</a:t>
            </a:r>
          </a:p>
          <a:p>
            <a:endParaRPr lang="en-US" sz="2400" b="1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b="1" dirty="0" smtClean="0">
                <a:latin typeface="Calibri"/>
                <a:cs typeface="Calibri"/>
              </a:rPr>
              <a:t>House owner needs much money, time and effort to advertise their properties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15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1: INTRODUCTION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7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14400" y="914400"/>
            <a:ext cx="38272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1.2 Literature Review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066800" y="16002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overview, this website has </a:t>
            </a:r>
            <a:r>
              <a:rPr lang="en-US" b="1" dirty="0"/>
              <a:t>supported users quite well </a:t>
            </a:r>
            <a:r>
              <a:rPr lang="en-US" dirty="0"/>
              <a:t>with many general features of a standard advertisement website; however:</a:t>
            </a:r>
          </a:p>
          <a:p>
            <a:pPr lvl="2"/>
            <a:r>
              <a:rPr lang="en-US" dirty="0" smtClean="0"/>
              <a:t>- Website </a:t>
            </a:r>
            <a:r>
              <a:rPr lang="en-US" dirty="0"/>
              <a:t>does not have comparing between similar topics.</a:t>
            </a:r>
          </a:p>
          <a:p>
            <a:pPr lvl="2"/>
            <a:r>
              <a:rPr lang="en-US" dirty="0" smtClean="0"/>
              <a:t>- It </a:t>
            </a:r>
            <a:r>
              <a:rPr lang="en-US" dirty="0"/>
              <a:t>does not have view history and save favorites function.</a:t>
            </a:r>
          </a:p>
          <a:p>
            <a:pPr lvl="2"/>
            <a:r>
              <a:rPr lang="en-US" dirty="0" smtClean="0"/>
              <a:t>- It </a:t>
            </a:r>
            <a:r>
              <a:rPr lang="en-US" dirty="0"/>
              <a:t>supports Google map but with limitation function implemented on this.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15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1: INTRODUCTION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C:\Users\Administrator\Pictures\xt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307307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4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14400" y="914400"/>
            <a:ext cx="38272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1.2 Literature Review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066800" y="16002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overview, this website has </a:t>
            </a:r>
            <a:r>
              <a:rPr lang="en-US" b="1" dirty="0"/>
              <a:t>supported users quite well </a:t>
            </a:r>
            <a:r>
              <a:rPr lang="en-US" dirty="0"/>
              <a:t>with many general features of a standard advertisement website; however:</a:t>
            </a:r>
          </a:p>
          <a:p>
            <a:pPr lvl="2"/>
            <a:r>
              <a:rPr lang="en-US" dirty="0" smtClean="0"/>
              <a:t>- Website </a:t>
            </a:r>
            <a:r>
              <a:rPr lang="en-US" dirty="0"/>
              <a:t>does not have comparing between similar topics.</a:t>
            </a:r>
          </a:p>
          <a:p>
            <a:pPr lvl="2"/>
            <a:r>
              <a:rPr lang="en-US" dirty="0" smtClean="0"/>
              <a:t>- It </a:t>
            </a:r>
            <a:r>
              <a:rPr lang="en-US" dirty="0"/>
              <a:t>does not have view history and save favorites function.</a:t>
            </a:r>
          </a:p>
          <a:p>
            <a:pPr lvl="2"/>
            <a:r>
              <a:rPr lang="en-US" dirty="0" smtClean="0"/>
              <a:t>- It </a:t>
            </a:r>
            <a:r>
              <a:rPr lang="en-US" dirty="0"/>
              <a:t>supports Google map but with limitation function implemented on this.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15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1: INTRODUCTION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C:\Users\Administrator\Pictures\xt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307307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7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14400" y="914400"/>
            <a:ext cx="38272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1.2 Literature Review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066800" y="16002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dirty="0"/>
              <a:t>Each post has </a:t>
            </a:r>
            <a:r>
              <a:rPr lang="en-US" b="1" dirty="0"/>
              <a:t>enough </a:t>
            </a:r>
            <a:r>
              <a:rPr lang="en-US" b="1" dirty="0" smtClean="0"/>
              <a:t>information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Suggestion </a:t>
            </a:r>
            <a:r>
              <a:rPr lang="en-US" dirty="0"/>
              <a:t>shows rooms on the same district.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/>
              <a:t>Provide more related information </a:t>
            </a:r>
            <a:r>
              <a:rPr lang="en-US" dirty="0"/>
              <a:t>that user may </a:t>
            </a:r>
            <a:r>
              <a:rPr lang="en-US" dirty="0" smtClean="0"/>
              <a:t>need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 </a:t>
            </a:r>
            <a:r>
              <a:rPr lang="en-US" dirty="0"/>
              <a:t>bookmark and rating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Google Map implementation has bug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Suggestion doesn’t show rooms on the same district, which helps users compare among candidate selections.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15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1: INTRODUCTION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Macintosh HD:Users:Nambaby:Desktop:Screen Shot 2013-01-16 at 11.03.10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736893" cy="2769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8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14400" y="914400"/>
            <a:ext cx="38272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1.2 Literature Review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066800" y="16002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dirty="0"/>
              <a:t>It has </a:t>
            </a:r>
            <a:r>
              <a:rPr lang="en-US" b="1" dirty="0"/>
              <a:t>visual </a:t>
            </a:r>
            <a:r>
              <a:rPr lang="en-US" b="1" dirty="0" smtClean="0"/>
              <a:t>interaction</a:t>
            </a:r>
            <a:endParaRPr lang="en-US" b="1" dirty="0"/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Favorite</a:t>
            </a:r>
            <a:r>
              <a:rPr lang="en-US" dirty="0" smtClean="0"/>
              <a:t> </a:t>
            </a:r>
            <a:r>
              <a:rPr lang="en-US" dirty="0"/>
              <a:t>list for users to refer later.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No comparison function between 2 or more positions.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No suggestion for other places near selected positions such as universities, markets, and hospitals…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15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1: INTRODUCTION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Macintosh HD:Users:Nambaby:Desktop:Screen Shot 2013-01-16 at 9.15.2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124200" cy="2478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5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14400" y="914400"/>
            <a:ext cx="30322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cs typeface="Calibri"/>
              </a:rPr>
              <a:t>1.3 Our Proposal </a:t>
            </a:r>
            <a:endParaRPr lang="en-US"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1447800" y="3276600"/>
            <a:ext cx="609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b="1" dirty="0"/>
              <a:t>Quick search </a:t>
            </a:r>
            <a:r>
              <a:rPr lang="en-US" b="1" dirty="0" smtClean="0"/>
              <a:t>function:</a:t>
            </a:r>
            <a:r>
              <a:rPr lang="en-US" dirty="0" smtClean="0"/>
              <a:t> </a:t>
            </a:r>
            <a:r>
              <a:rPr lang="en-US" dirty="0"/>
              <a:t>should be faster, more efficient with suggestion of good and suitable houses, flats for users</a:t>
            </a:r>
            <a:r>
              <a:rPr lang="en-US" dirty="0"/>
              <a:t> </a:t>
            </a:r>
            <a:endParaRPr lang="en-US" b="1" dirty="0" smtClean="0"/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Advanced Search: </a:t>
            </a:r>
            <a:r>
              <a:rPr lang="en-US" dirty="0"/>
              <a:t>: should be faster, more efficient with suggestion of good and suitable houses, flats for users</a:t>
            </a:r>
            <a:r>
              <a:rPr lang="en-US" dirty="0"/>
              <a:t> </a:t>
            </a: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115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/>
                <a:cs typeface="Calibri"/>
              </a:rPr>
              <a:t>PART 1: INTRODUCTION</a:t>
            </a:r>
            <a:endParaRPr lang="en-US" sz="36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3757062" cy="99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4760</TotalTime>
  <Words>883</Words>
  <Application>Microsoft Macintosh PowerPoint</Application>
  <PresentationFormat>On-screen Show (4:3)</PresentationFormat>
  <Paragraphs>195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3: System Requirement Specifications</vt:lpstr>
      <vt:lpstr>User requirements</vt:lpstr>
      <vt:lpstr>User Requirements – Visitor</vt:lpstr>
      <vt:lpstr>User Requirements – Registered Users</vt:lpstr>
      <vt:lpstr>User Requirements – Admin </vt:lpstr>
      <vt:lpstr>User Requirements – Admin </vt:lpstr>
      <vt:lpstr>System Requirement Specification</vt:lpstr>
      <vt:lpstr>System Requirement Specification</vt:lpstr>
      <vt:lpstr>System Requirement Specification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result: </vt:lpstr>
      <vt:lpstr>Test Logs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locdh01284</dc:creator>
  <cp:lastModifiedBy>Nambaby Nguyen</cp:lastModifiedBy>
  <cp:revision>182</cp:revision>
  <dcterms:created xsi:type="dcterms:W3CDTF">2012-12-13T07:17:44Z</dcterms:created>
  <dcterms:modified xsi:type="dcterms:W3CDTF">2013-04-17T09:47:24Z</dcterms:modified>
</cp:coreProperties>
</file>