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6.jpg" ContentType="image/pn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258" r:id="rId4"/>
    <p:sldId id="312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13" r:id="rId14"/>
    <p:sldId id="300" r:id="rId15"/>
    <p:sldId id="302" r:id="rId16"/>
    <p:sldId id="314" r:id="rId17"/>
    <p:sldId id="303" r:id="rId18"/>
    <p:sldId id="304" r:id="rId19"/>
    <p:sldId id="305" r:id="rId20"/>
    <p:sldId id="315" r:id="rId21"/>
    <p:sldId id="306" r:id="rId22"/>
    <p:sldId id="307" r:id="rId23"/>
    <p:sldId id="310" r:id="rId24"/>
    <p:sldId id="308" r:id="rId25"/>
    <p:sldId id="30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2BF"/>
    <a:srgbClr val="EED2E7"/>
    <a:srgbClr val="FFFFFF"/>
    <a:srgbClr val="333333"/>
    <a:srgbClr val="FFFF99"/>
    <a:srgbClr val="C5C5C5"/>
    <a:srgbClr val="C0C0C0"/>
    <a:srgbClr val="DDDDDD"/>
    <a:srgbClr val="70A8DA"/>
    <a:srgbClr val="357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6199" autoAdjust="0"/>
  </p:normalViewPr>
  <p:slideViewPr>
    <p:cSldViewPr>
      <p:cViewPr varScale="1">
        <p:scale>
          <a:sx n="55" d="100"/>
          <a:sy n="55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794EF-B24C-4747-8C2F-D9C1145910E4}" type="datetimeFigureOut">
              <a:rPr lang="en-US" smtClean="0"/>
              <a:t>16-Apr-13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05039-77D7-4351-A424-408C445FD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18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3737DA-EA6B-4BE0-9CB5-EBB786F6C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01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37DA-EA6B-4BE0-9CB5-EBB786F6C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37DA-EA6B-4BE0-9CB5-EBB786F6CC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37DA-EA6B-4BE0-9CB5-EBB786F6CC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B831C-1FBC-4D1D-A820-027EE5FE0486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8A000B9B-6917-45DF-904C-DDDD066439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44628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FFFFFF"/>
                </a:solidFill>
                <a:latin typeface="Arial Black" pitchFamily="34" charset="0"/>
              </a:rPr>
              <a:t>House</a:t>
            </a:r>
            <a:r>
              <a:rPr lang="en-US" sz="2200" baseline="0" smtClean="0">
                <a:solidFill>
                  <a:srgbClr val="FFFFFF"/>
                </a:solidFill>
                <a:latin typeface="Arial Black" pitchFamily="34" charset="0"/>
              </a:rPr>
              <a:t> Finding Management</a:t>
            </a:r>
            <a:endParaRPr lang="en-US" sz="22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3100" grpId="0" animBg="1"/>
      <p:bldP spid="3105" grpId="0" animBg="1"/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BCC7-8A8F-4BB9-AD54-718490E02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7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6E524-EA30-4DB4-8CE8-CACD5F672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5F9AC391-D73B-48C2-8E91-977B4BA372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03C45BE-DEB3-426F-87C3-79C4359CCF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AEA6DED8-A0B7-4E63-A847-AC3A763BCD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883EB68-2529-4D46-A655-5E65A3019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157A2-2C69-4740-8C07-F7A10F812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22E97-DA69-4169-8831-80B6F2B0D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D588-18A3-4504-A340-573B60C80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0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5DD9B-8F48-4E96-B0BD-DD3C663AF7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2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C320F-707A-46B4-9031-7E4B1D542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8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B0F8B-D17F-40E6-8D5E-F6BF1605D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958E6-119A-46A7-9C57-DD9908D25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BF6C-EE9B-4392-8EC9-356D56BDF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6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973CB3B4-07CB-46CE-A83F-2C835D6009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2747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i="1" smtClean="0">
                <a:solidFill>
                  <a:srgbClr val="FFFFFF"/>
                </a:solidFill>
                <a:latin typeface="Times New Roman" pitchFamily="18" charset="0"/>
              </a:rPr>
              <a:t>www.nhatroso.com</a:t>
            </a:r>
            <a:endParaRPr lang="en-US" sz="1100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382"/>
            <a:ext cx="9144000" cy="182429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14400" y="2057400"/>
            <a:ext cx="6019800" cy="1470025"/>
          </a:xfrm>
        </p:spPr>
        <p:txBody>
          <a:bodyPr/>
          <a:lstStyle/>
          <a:p>
            <a:r>
              <a:rPr lang="en-US" sz="2600" smtClean="0">
                <a:solidFill>
                  <a:schemeClr val="tx2"/>
                </a:solidFill>
              </a:rPr>
              <a:t>Supervisor</a:t>
            </a:r>
            <a:r>
              <a:rPr lang="en-US" sz="2600" dirty="0" smtClean="0">
                <a:solidFill>
                  <a:schemeClr val="tx2"/>
                </a:solidFill>
              </a:rPr>
              <a:t>: Mr. </a:t>
            </a:r>
            <a:r>
              <a:rPr lang="en-US" sz="2600" dirty="0" err="1" smtClean="0">
                <a:solidFill>
                  <a:schemeClr val="tx2"/>
                </a:solidFill>
              </a:rPr>
              <a:t>Trần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Đình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Trí</a:t>
            </a: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>&amp; Avengers Team</a:t>
            </a:r>
            <a:br>
              <a:rPr lang="en-US" sz="2600" dirty="0" smtClean="0">
                <a:solidFill>
                  <a:schemeClr val="tx2"/>
                </a:solidFill>
              </a:rPr>
            </a:b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67696"/>
            <a:ext cx="4811713" cy="403225"/>
          </a:xfrm>
        </p:spPr>
        <p:txBody>
          <a:bodyPr/>
          <a:lstStyle/>
          <a:p>
            <a:r>
              <a:rPr lang="en-US" smtClean="0"/>
              <a:t>www.nhatroso.com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00B9B-6917-45DF-904C-DDDD066439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Project Organization</a:t>
            </a:r>
          </a:p>
        </p:txBody>
      </p:sp>
      <p:grpSp>
        <p:nvGrpSpPr>
          <p:cNvPr id="39" name="Group 1"/>
          <p:cNvGrpSpPr>
            <a:grpSpLocks noChangeAspect="1"/>
          </p:cNvGrpSpPr>
          <p:nvPr/>
        </p:nvGrpSpPr>
        <p:grpSpPr bwMode="auto">
          <a:xfrm>
            <a:off x="47736" y="1444475"/>
            <a:ext cx="9220200" cy="4648200"/>
            <a:chOff x="1609" y="3402"/>
            <a:chExt cx="8436" cy="5556"/>
          </a:xfrm>
        </p:grpSpPr>
        <p:sp>
          <p:nvSpPr>
            <p:cNvPr id="40" name="AutoShape 26"/>
            <p:cNvSpPr>
              <a:spLocks noChangeArrowheads="1" noTextEdit="1"/>
            </p:cNvSpPr>
            <p:nvPr/>
          </p:nvSpPr>
          <p:spPr bwMode="auto">
            <a:xfrm>
              <a:off x="1609" y="3402"/>
              <a:ext cx="8436" cy="5556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25"/>
            <p:cNvSpPr>
              <a:spLocks noChangeShapeType="1"/>
            </p:cNvSpPr>
            <p:nvPr/>
          </p:nvSpPr>
          <p:spPr bwMode="auto">
            <a:xfrm>
              <a:off x="5814" y="4666"/>
              <a:ext cx="1" cy="1296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24"/>
            <p:cNvSpPr>
              <a:spLocks noChangeShapeType="1"/>
            </p:cNvSpPr>
            <p:nvPr/>
          </p:nvSpPr>
          <p:spPr bwMode="auto">
            <a:xfrm>
              <a:off x="3740" y="5170"/>
              <a:ext cx="4236" cy="1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utoShape 23"/>
            <p:cNvSpPr>
              <a:spLocks noChangeShapeType="1"/>
            </p:cNvSpPr>
            <p:nvPr/>
          </p:nvSpPr>
          <p:spPr bwMode="auto">
            <a:xfrm>
              <a:off x="7975" y="5170"/>
              <a:ext cx="1" cy="792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22"/>
            <p:cNvSpPr>
              <a:spLocks noChangeShapeType="1"/>
            </p:cNvSpPr>
            <p:nvPr/>
          </p:nvSpPr>
          <p:spPr bwMode="auto">
            <a:xfrm>
              <a:off x="3739" y="5170"/>
              <a:ext cx="1" cy="792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4915" y="5962"/>
              <a:ext cx="1752" cy="369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20000"/>
                      <a:lumOff val="8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Developer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3055" y="5962"/>
              <a:ext cx="1404" cy="677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20000"/>
                      <a:lumOff val="8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Analysis and design team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7063" y="5962"/>
              <a:ext cx="1752" cy="447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20000"/>
                      <a:lumOff val="8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QA &amp; Tester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2299" y="6760"/>
              <a:ext cx="1224" cy="467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BinhNT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2299" y="7361"/>
              <a:ext cx="1224" cy="504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BachNT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AutoShape 16"/>
            <p:cNvSpPr>
              <a:spLocks noChangeShapeType="1"/>
            </p:cNvSpPr>
            <p:nvPr/>
          </p:nvSpPr>
          <p:spPr bwMode="auto">
            <a:xfrm rot="5400000">
              <a:off x="3516" y="6697"/>
              <a:ext cx="273" cy="208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5"/>
            <p:cNvSpPr>
              <a:spLocks noChangeShapeType="1"/>
            </p:cNvSpPr>
            <p:nvPr/>
          </p:nvSpPr>
          <p:spPr bwMode="auto">
            <a:xfrm rot="5400000">
              <a:off x="3231" y="6982"/>
              <a:ext cx="843" cy="208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4375" y="6764"/>
              <a:ext cx="1260" cy="467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DatHT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AutoShape 13"/>
            <p:cNvSpPr>
              <a:spLocks noChangeShapeType="1"/>
            </p:cNvSpPr>
            <p:nvPr/>
          </p:nvSpPr>
          <p:spPr bwMode="auto">
            <a:xfrm rot="5400000">
              <a:off x="5487" y="6583"/>
              <a:ext cx="528" cy="180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4375" y="7322"/>
              <a:ext cx="1260" cy="504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SonNV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AutoShape 10"/>
            <p:cNvSpPr>
              <a:spLocks noChangeShapeType="1"/>
            </p:cNvSpPr>
            <p:nvPr/>
          </p:nvSpPr>
          <p:spPr bwMode="auto">
            <a:xfrm rot="5400000">
              <a:off x="5211" y="6871"/>
              <a:ext cx="1080" cy="180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7"/>
            <p:cNvSpPr>
              <a:spLocks noChangeShapeType="1"/>
            </p:cNvSpPr>
            <p:nvPr/>
          </p:nvSpPr>
          <p:spPr bwMode="auto">
            <a:xfrm rot="5400000">
              <a:off x="7622" y="6595"/>
              <a:ext cx="528" cy="180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6515" y="7501"/>
              <a:ext cx="1260" cy="419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BinhNT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AutoShape 5"/>
            <p:cNvSpPr>
              <a:spLocks noChangeShapeType="1"/>
            </p:cNvSpPr>
            <p:nvPr/>
          </p:nvSpPr>
          <p:spPr bwMode="auto">
            <a:xfrm rot="5400000">
              <a:off x="7345" y="7053"/>
              <a:ext cx="1080" cy="180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4915" y="3973"/>
              <a:ext cx="1877" cy="693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20000"/>
                      <a:lumOff val="8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Project Manager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BinhNT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5410200" y="4267200"/>
            <a:ext cx="1377128" cy="350539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BachNT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10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Planning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598"/>
            <a:ext cx="8010525" cy="49865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4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>
                <a:cs typeface="Arial" charset="0"/>
              </a:rPr>
              <a:t>Requirement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</a:p>
          <a:p>
            <a:endParaRPr lang="en-US" dirty="0" smtClean="0"/>
          </a:p>
          <a:p>
            <a:r>
              <a:rPr lang="en-US" dirty="0" smtClean="0"/>
              <a:t>Functional Requirements</a:t>
            </a:r>
          </a:p>
          <a:p>
            <a:endParaRPr lang="en-US" dirty="0"/>
          </a:p>
          <a:p>
            <a:r>
              <a:rPr lang="en-US" dirty="0" smtClean="0"/>
              <a:t>Non-functional Requirement</a:t>
            </a:r>
          </a:p>
          <a:p>
            <a:endParaRPr lang="en-US" dirty="0"/>
          </a:p>
          <a:p>
            <a:r>
              <a:rPr lang="en-US" dirty="0"/>
              <a:t>Entity Relationship Diagram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Supplier will contact us</a:t>
            </a:r>
          </a:p>
          <a:p>
            <a:r>
              <a:rPr lang="en-US" dirty="0" smtClean="0"/>
              <a:t>We sent Staff to </a:t>
            </a:r>
            <a:r>
              <a:rPr lang="en-US" dirty="0"/>
              <a:t>meet Supplier and check information</a:t>
            </a:r>
          </a:p>
          <a:p>
            <a:r>
              <a:rPr lang="en-US" dirty="0"/>
              <a:t>After confirming, take </a:t>
            </a:r>
            <a:r>
              <a:rPr lang="en-US" dirty="0" smtClean="0"/>
              <a:t>money </a:t>
            </a:r>
            <a:r>
              <a:rPr lang="en-US" dirty="0"/>
              <a:t>for each room</a:t>
            </a:r>
          </a:p>
          <a:p>
            <a:r>
              <a:rPr lang="en-US" dirty="0"/>
              <a:t>Post available room on website</a:t>
            </a:r>
          </a:p>
          <a:p>
            <a:r>
              <a:rPr lang="en-US" dirty="0"/>
              <a:t>Supplier change status room become hired, they will be returned </a:t>
            </a:r>
            <a:r>
              <a:rPr lang="en-US" smtClean="0"/>
              <a:t>some money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Functional Requirement</a:t>
            </a:r>
            <a:endParaRPr lang="en-US" sz="4000" dirty="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457200" y="4191000"/>
            <a:ext cx="2543175" cy="17526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511175" y="4619625"/>
            <a:ext cx="2408238" cy="12473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white">
          <a:xfrm>
            <a:off x="794465" y="4230490"/>
            <a:ext cx="1841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smtClean="0">
                <a:solidFill>
                  <a:srgbClr val="FFFFFF"/>
                </a:solidFill>
                <a:cs typeface="Arial" charset="0"/>
              </a:rPr>
              <a:t>Topic Management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gray">
          <a:xfrm>
            <a:off x="552450" y="4697413"/>
            <a:ext cx="23161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Create Topic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View Topic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Edit Content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Change Status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Delete Topic</a:t>
            </a:r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>
            <a:off x="457200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gray">
          <a:xfrm>
            <a:off x="511175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white">
          <a:xfrm>
            <a:off x="807958" y="1897161"/>
            <a:ext cx="1841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smtClean="0">
                <a:solidFill>
                  <a:srgbClr val="FFFFFF"/>
                </a:solidFill>
                <a:cs typeface="Arial" charset="0"/>
              </a:rPr>
              <a:t>Staff Management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gray">
          <a:xfrm>
            <a:off x="552450" y="2335213"/>
            <a:ext cx="2316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Create Staff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Edit Staff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Delete Staff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3298825" y="3205162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3352800" y="3633787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white">
          <a:xfrm>
            <a:off x="3754438" y="3228975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smtClean="0">
                <a:solidFill>
                  <a:srgbClr val="FFFFFF"/>
                </a:solidFill>
                <a:cs typeface="Arial" charset="0"/>
              </a:rPr>
              <a:t>Search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1" name="Text Box 9"/>
          <p:cNvSpPr txBox="1">
            <a:spLocks noChangeArrowheads="1"/>
          </p:cNvSpPr>
          <p:nvPr/>
        </p:nvSpPr>
        <p:spPr bwMode="gray">
          <a:xfrm>
            <a:off x="3394075" y="3711575"/>
            <a:ext cx="2316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Simple Search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Advanced Search</a:t>
            </a:r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gray">
          <a:xfrm>
            <a:off x="6067425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gray">
          <a:xfrm>
            <a:off x="6121400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white">
          <a:xfrm>
            <a:off x="6270850" y="1852613"/>
            <a:ext cx="21553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smtClean="0">
                <a:solidFill>
                  <a:srgbClr val="FFFFFF"/>
                </a:solidFill>
                <a:cs typeface="Arial" charset="0"/>
              </a:rPr>
              <a:t>Supplier Management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5" name="Text Box 9"/>
          <p:cNvSpPr txBox="1">
            <a:spLocks noChangeArrowheads="1"/>
          </p:cNvSpPr>
          <p:nvPr/>
        </p:nvSpPr>
        <p:spPr bwMode="gray">
          <a:xfrm>
            <a:off x="6162675" y="2335213"/>
            <a:ext cx="2316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Create Supplier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Edit Supplier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Delete Supplier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6077744" y="4190999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gray">
          <a:xfrm>
            <a:off x="6131719" y="4619624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white">
          <a:xfrm>
            <a:off x="6428502" y="4259360"/>
            <a:ext cx="1841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Statistics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6172994" y="4697412"/>
            <a:ext cx="2316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Fees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Rent Room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1" grpId="0" animBg="1"/>
      <p:bldP spid="14342" grpId="0"/>
      <p:bldP spid="14343" grpId="0"/>
      <p:bldP spid="14344" grpId="0" animBg="1"/>
      <p:bldP spid="14345" grpId="0" animBg="1"/>
      <p:bldP spid="14346" grpId="0"/>
      <p:bldP spid="14347" grpId="0"/>
      <p:bldP spid="14348" grpId="0" animBg="1"/>
      <p:bldP spid="14349" grpId="0" animBg="1"/>
      <p:bldP spid="14350" grpId="0"/>
      <p:bldP spid="14351" grpId="0"/>
      <p:bldP spid="14352" grpId="0" animBg="1"/>
      <p:bldP spid="14353" grpId="0" animBg="1"/>
      <p:bldP spid="14354" grpId="0"/>
      <p:bldP spid="14355" grpId="0"/>
      <p:bldP spid="25" grpId="0" animBg="1"/>
      <p:bldP spid="26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gray">
          <a:xfrm>
            <a:off x="5753100" y="3705225"/>
            <a:ext cx="1943100" cy="12477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>
                  <a:alpha val="5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gray">
          <a:xfrm>
            <a:off x="5608637" y="1981200"/>
            <a:ext cx="2071688" cy="12954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>
                  <a:alpha val="5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gray">
          <a:xfrm>
            <a:off x="1503362" y="3209597"/>
            <a:ext cx="1695450" cy="1097619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gray">
          <a:xfrm>
            <a:off x="1476375" y="1295400"/>
            <a:ext cx="1722437" cy="12192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104775" y="1198007"/>
            <a:ext cx="1362075" cy="1322388"/>
            <a:chOff x="4320" y="1152"/>
            <a:chExt cx="414" cy="402"/>
          </a:xfrm>
        </p:grpSpPr>
        <p:sp>
          <p:nvSpPr>
            <p:cNvPr id="2355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104775" y="3055763"/>
            <a:ext cx="1362075" cy="1322387"/>
            <a:chOff x="4320" y="1152"/>
            <a:chExt cx="414" cy="402"/>
          </a:xfrm>
        </p:grpSpPr>
        <p:sp>
          <p:nvSpPr>
            <p:cNvPr id="23562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7677150" y="1925638"/>
            <a:ext cx="1362075" cy="1350962"/>
            <a:chOff x="4320" y="1152"/>
            <a:chExt cx="414" cy="402"/>
          </a:xfrm>
        </p:grpSpPr>
        <p:sp>
          <p:nvSpPr>
            <p:cNvPr id="23565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7680417" y="3646023"/>
            <a:ext cx="1362075" cy="1322387"/>
            <a:chOff x="4320" y="1152"/>
            <a:chExt cx="414" cy="402"/>
          </a:xfrm>
        </p:grpSpPr>
        <p:sp>
          <p:nvSpPr>
            <p:cNvPr id="23568" name="AutoShape 1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202664" y="3925059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80808"/>
                </a:solidFill>
              </a:rPr>
              <a:t>Load time: Depend on Server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80808"/>
                </a:solidFill>
              </a:rPr>
              <a:t>Capacity: Depend on Server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80808"/>
                </a:solidFill>
              </a:rPr>
              <a:t>Compatibility: Chrome </a:t>
            </a:r>
            <a:endParaRPr lang="en-US" sz="1600" dirty="0">
              <a:solidFill>
                <a:srgbClr val="080808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827587" y="2208213"/>
            <a:ext cx="2819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en-US" dirty="0">
                <a:solidFill>
                  <a:srgbClr val="080808"/>
                </a:solidFill>
              </a:rPr>
              <a:t>Follow coding </a:t>
            </a:r>
            <a:r>
              <a:rPr lang="en-US" dirty="0" smtClean="0">
                <a:solidFill>
                  <a:srgbClr val="080808"/>
                </a:solidFill>
              </a:rPr>
              <a:t>standard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n-US" dirty="0" smtClean="0">
                <a:solidFill>
                  <a:srgbClr val="080808"/>
                </a:solidFill>
              </a:rPr>
              <a:t>When maintain, it must have a message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1522412" y="1417638"/>
            <a:ext cx="2819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80808"/>
                </a:solidFill>
              </a:rPr>
              <a:t>Easy to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80808"/>
                </a:solidFill>
              </a:rPr>
              <a:t>Simple and beautiful </a:t>
            </a:r>
            <a:r>
              <a:rPr lang="en-US" dirty="0">
                <a:solidFill>
                  <a:srgbClr val="080808"/>
                </a:solidFill>
              </a:rPr>
              <a:t>i</a:t>
            </a:r>
            <a:r>
              <a:rPr lang="en-US" dirty="0" smtClean="0">
                <a:solidFill>
                  <a:srgbClr val="080808"/>
                </a:solidFill>
              </a:rPr>
              <a:t>nterface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1560512" y="3570113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80808"/>
                </a:solidFill>
              </a:rPr>
              <a:t>Run 24/7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white">
          <a:xfrm>
            <a:off x="188912" y="1699657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EFEFE"/>
                </a:solidFill>
              </a:rPr>
              <a:t>Usability</a:t>
            </a:r>
            <a:endParaRPr lang="en-US" b="1" dirty="0">
              <a:solidFill>
                <a:srgbClr val="FEFEFE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white">
          <a:xfrm>
            <a:off x="7648760" y="2447230"/>
            <a:ext cx="142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EFEFE"/>
                </a:solidFill>
              </a:rPr>
              <a:t>Maintainability</a:t>
            </a:r>
            <a:endParaRPr lang="en-US" sz="1400" b="1" dirty="0">
              <a:solidFill>
                <a:srgbClr val="FEFEFE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white">
          <a:xfrm>
            <a:off x="195262" y="35478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white">
          <a:xfrm>
            <a:off x="7631664" y="4137939"/>
            <a:ext cx="14382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EFEFE"/>
                </a:solidFill>
              </a:rPr>
              <a:t>Performance</a:t>
            </a:r>
            <a:endParaRPr lang="en-US" sz="1600" b="1" dirty="0">
              <a:solidFill>
                <a:srgbClr val="FEFEFE"/>
              </a:solidFill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Non-functional Requirement</a:t>
            </a:r>
            <a:endParaRPr lang="en-US" sz="3600"/>
          </a:p>
        </p:txBody>
      </p:sp>
      <p:sp>
        <p:nvSpPr>
          <p:cNvPr id="2" name="TextBox 1"/>
          <p:cNvSpPr txBox="1"/>
          <p:nvPr/>
        </p:nvSpPr>
        <p:spPr>
          <a:xfrm>
            <a:off x="95250" y="3463951"/>
            <a:ext cx="146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Availability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gray">
          <a:xfrm>
            <a:off x="1524000" y="5139034"/>
            <a:ext cx="2071688" cy="923331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>
                  <a:alpha val="50000"/>
                </a:schemeClr>
              </a:gs>
            </a:gsLst>
            <a:lin ang="108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126063" y="4899424"/>
            <a:ext cx="1362075" cy="1350962"/>
            <a:chOff x="4320" y="1152"/>
            <a:chExt cx="414" cy="402"/>
          </a:xfrm>
        </p:grpSpPr>
        <p:sp>
          <p:nvSpPr>
            <p:cNvPr id="31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1560512" y="5139035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80808"/>
                </a:solidFill>
              </a:rPr>
              <a:t>Password is encrypted 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     by MD5 (available)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white">
          <a:xfrm>
            <a:off x="97673" y="5421016"/>
            <a:ext cx="122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EFEFE"/>
                </a:solidFill>
              </a:rPr>
              <a:t>    Security</a:t>
            </a:r>
            <a:endParaRPr lang="en-US" sz="1600" b="1" dirty="0">
              <a:solidFill>
                <a:srgbClr val="FEFEF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320F-707A-46B4-9031-7E4B1D5427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08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70" grpId="0"/>
      <p:bldP spid="23571" grpId="0"/>
      <p:bldP spid="23572" grpId="0"/>
      <p:bldP spid="23573" grpId="0"/>
      <p:bldP spid="23574" grpId="0"/>
      <p:bldP spid="23575" grpId="0"/>
      <p:bldP spid="23576" grpId="0"/>
      <p:bldP spid="23577" grpId="0"/>
      <p:bldP spid="2" grpId="0"/>
      <p:bldP spid="29" grpId="0" animBg="1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Entity </a:t>
            </a:r>
            <a:r>
              <a:rPr lang="en-US" sz="3200" dirty="0"/>
              <a:t>Relationship Diagram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1541"/>
            <a:ext cx="6286500" cy="45749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320F-707A-46B4-9031-7E4B1D5427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Description  </a:t>
            </a:r>
            <a:endParaRPr lang="en-US" dirty="0"/>
          </a:p>
        </p:txBody>
      </p:sp>
      <p:pic>
        <p:nvPicPr>
          <p:cNvPr id="38" name="Picture 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37473"/>
            <a:ext cx="7924800" cy="4433394"/>
          </a:xfrm>
          <a:prstGeom prst="rect">
            <a:avLst/>
          </a:prstGeom>
        </p:spPr>
      </p:pic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dirty="0" smtClean="0"/>
              <a:t>System Architecture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2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Component Diagram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68195"/>
            <a:ext cx="6439902" cy="3951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56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2286000" cy="2743199"/>
          </a:xfrm>
        </p:spPr>
        <p:txBody>
          <a:bodyPr/>
          <a:lstStyle/>
          <a:p>
            <a:r>
              <a:rPr lang="en-US" dirty="0" smtClean="0"/>
              <a:t>Overall Class Diagram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365233"/>
            <a:ext cx="6019800" cy="51390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8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Members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Tuấn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- Developer</a:t>
            </a:r>
          </a:p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Sơn</a:t>
            </a:r>
            <a:r>
              <a:rPr lang="en-US" dirty="0" smtClean="0"/>
              <a:t> - Developer</a:t>
            </a:r>
          </a:p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Tùng</a:t>
            </a:r>
            <a:r>
              <a:rPr lang="en-US" dirty="0" smtClean="0"/>
              <a:t> </a:t>
            </a:r>
            <a:r>
              <a:rPr lang="en-US" dirty="0" err="1" smtClean="0"/>
              <a:t>Bách</a:t>
            </a:r>
            <a:r>
              <a:rPr lang="en-US" dirty="0" smtClean="0"/>
              <a:t> – Test Lead</a:t>
            </a:r>
          </a:p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- Leader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32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Description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85" y="2158403"/>
            <a:ext cx="4978615" cy="370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245372" cy="45934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733925"/>
          </a:xfrm>
        </p:spPr>
        <p:txBody>
          <a:bodyPr/>
          <a:lstStyle/>
          <a:p>
            <a:r>
              <a:rPr lang="en-US" dirty="0" smtClean="0"/>
              <a:t>Database Table Design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7" y="1752478"/>
            <a:ext cx="7933826" cy="44197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38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553200" cy="868363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Testing: Test Model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7781649">
            <a:off x="3591557" y="3691761"/>
            <a:ext cx="44196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738794">
            <a:off x="1360781" y="3718434"/>
            <a:ext cx="44196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25322" y="1841211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97729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Requirements Analysis</a:t>
            </a: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066091" y="2648977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4769" y="270886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System 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Design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14600" y="3471207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3278" y="353109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Architecture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Design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981325" y="4301239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003" y="4361127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Module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Design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350603" y="5867400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138" y="6018684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Coding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847641" y="1812783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6319" y="194887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Acceptance Testing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28819" y="2623630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7497" y="268351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System 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Testing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050994" y="3415084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672" y="347497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Integration 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Test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612844" y="4298052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11522" y="435794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Unit 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Testing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271407" y="1827290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0085" y="188717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Acceptance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Test Design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290932" y="2685023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89610" y="274491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System 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Test Design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300745" y="3505200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9423" y="356508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Integration 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Test Design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300745" y="4319262"/>
            <a:ext cx="787956" cy="533400"/>
          </a:xfrm>
          <a:prstGeom prst="ellipse">
            <a:avLst/>
          </a:prstGeom>
          <a:solidFill>
            <a:srgbClr val="EED2E7"/>
          </a:solidFill>
          <a:ln w="15875">
            <a:solidFill>
              <a:srgbClr val="D86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99423" y="437915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Unit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Test Design</a:t>
            </a:r>
            <a:endParaRPr lang="en-US" sz="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2410391" y="2107911"/>
            <a:ext cx="1880541" cy="17682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5059731" y="2089546"/>
            <a:ext cx="1763066" cy="26864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853845" y="2933700"/>
            <a:ext cx="1417562" cy="26864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054322" y="2951722"/>
            <a:ext cx="1422678" cy="1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097121" y="3720225"/>
            <a:ext cx="953873" cy="17682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11" idx="1"/>
          </p:cNvCxnSpPr>
          <p:nvPr/>
        </p:nvCxnSpPr>
        <p:spPr>
          <a:xfrm>
            <a:off x="1964769" y="2373997"/>
            <a:ext cx="216715" cy="353095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460069" y="3162309"/>
            <a:ext cx="216715" cy="353095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908578" y="3974418"/>
            <a:ext cx="216715" cy="353095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454268" y="4848933"/>
            <a:ext cx="745155" cy="1299889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7007086" y="2346183"/>
            <a:ext cx="160811" cy="33884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6616492" y="3159906"/>
            <a:ext cx="139352" cy="293625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148179" y="3935186"/>
            <a:ext cx="180836" cy="381035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5216569" y="4834639"/>
            <a:ext cx="616916" cy="1299889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2853845" y="2159743"/>
            <a:ext cx="1345579" cy="79198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3249172" y="2937086"/>
            <a:ext cx="986244" cy="628002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3769281" y="3759831"/>
            <a:ext cx="553582" cy="79198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3756852" y="4589087"/>
            <a:ext cx="543893" cy="10307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5140875" y="4564883"/>
            <a:ext cx="433182" cy="821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4694723" y="4852662"/>
            <a:ext cx="3827" cy="989961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180832" cy="3657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3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3751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745258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889000" y="1219200"/>
            <a:ext cx="8229600" cy="4733925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1AA907"/>
                </a:solidFill>
                <a:latin typeface="Brush Script MT" pitchFamily="66" charset="0"/>
              </a:rPr>
              <a:t>Thank for your watching !</a:t>
            </a:r>
            <a:endParaRPr lang="en-US" sz="4800" b="1" dirty="0">
              <a:solidFill>
                <a:srgbClr val="1AA907"/>
              </a:solidFill>
              <a:latin typeface="Brush Script MT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5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927225" y="2212543"/>
            <a:ext cx="5311775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927225" y="3077731"/>
            <a:ext cx="5311775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1927225" y="3934981"/>
            <a:ext cx="5311775" cy="688975"/>
            <a:chOff x="720" y="1392"/>
            <a:chExt cx="4058" cy="4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4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27225" y="1348943"/>
            <a:ext cx="5311775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393950" y="146324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Introduction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2405063" y="232049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Project Management Plan   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2405063" y="3179331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smtClean="0">
                <a:solidFill>
                  <a:srgbClr val="FFFFFF"/>
                </a:solidFill>
                <a:cs typeface="Arial" charset="0"/>
              </a:rPr>
              <a:t>Requirement Specifications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white">
          <a:xfrm>
            <a:off x="2405063" y="4027056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smtClean="0">
                <a:solidFill>
                  <a:srgbClr val="FFFFFF"/>
                </a:solidFill>
                <a:cs typeface="Arial" charset="0"/>
              </a:rPr>
              <a:t>Design Description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195" name="Picture 27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27200" y="3898468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3052331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2201431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1344181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9" name="Text Box 31"/>
          <p:cNvSpPr txBox="1">
            <a:spLocks noChangeArrowheads="1"/>
          </p:cNvSpPr>
          <p:nvPr/>
        </p:nvSpPr>
        <p:spPr bwMode="white">
          <a:xfrm>
            <a:off x="2073275" y="403499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2052638" y="144101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white">
          <a:xfrm>
            <a:off x="2065338" y="229985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white">
          <a:xfrm>
            <a:off x="2065338" y="318726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1927225" y="4854574"/>
            <a:ext cx="5311775" cy="688975"/>
            <a:chOff x="720" y="1392"/>
            <a:chExt cx="4058" cy="4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" name="Text Box 23"/>
          <p:cNvSpPr txBox="1">
            <a:spLocks noChangeArrowheads="1"/>
          </p:cNvSpPr>
          <p:nvPr/>
        </p:nvSpPr>
        <p:spPr bwMode="white">
          <a:xfrm>
            <a:off x="2393950" y="4968874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Testing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2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4849812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32"/>
          <p:cNvSpPr txBox="1">
            <a:spLocks noChangeArrowheads="1"/>
          </p:cNvSpPr>
          <p:nvPr/>
        </p:nvSpPr>
        <p:spPr bwMode="white">
          <a:xfrm>
            <a:off x="2052638" y="494664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grpSp>
        <p:nvGrpSpPr>
          <p:cNvPr id="58" name="Group 3"/>
          <p:cNvGrpSpPr>
            <a:grpSpLocks/>
          </p:cNvGrpSpPr>
          <p:nvPr/>
        </p:nvGrpSpPr>
        <p:grpSpPr bwMode="auto">
          <a:xfrm>
            <a:off x="1927225" y="5691187"/>
            <a:ext cx="5311775" cy="688975"/>
            <a:chOff x="720" y="1392"/>
            <a:chExt cx="4058" cy="480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" name="Text Box 24"/>
          <p:cNvSpPr txBox="1">
            <a:spLocks noChangeArrowheads="1"/>
          </p:cNvSpPr>
          <p:nvPr/>
        </p:nvSpPr>
        <p:spPr bwMode="white">
          <a:xfrm>
            <a:off x="2405063" y="5799137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smtClean="0">
                <a:solidFill>
                  <a:srgbClr val="FFFFFF"/>
                </a:solidFill>
                <a:cs typeface="Arial" charset="0"/>
              </a:rPr>
              <a:t>Demo &amp; QA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4" name="Picture 29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5680075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33"/>
          <p:cNvSpPr txBox="1">
            <a:spLocks noChangeArrowheads="1"/>
          </p:cNvSpPr>
          <p:nvPr/>
        </p:nvSpPr>
        <p:spPr bwMode="white">
          <a:xfrm>
            <a:off x="2065338" y="57785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2" grpId="0"/>
      <p:bldP spid="7193" grpId="0"/>
      <p:bldP spid="7194" grpId="0"/>
      <p:bldP spid="7199" grpId="0"/>
      <p:bldP spid="7200" grpId="0"/>
      <p:bldP spid="7201" grpId="0"/>
      <p:bldP spid="7202" grpId="0"/>
      <p:bldP spid="41" grpId="0"/>
      <p:bldP spid="43" grpId="0"/>
      <p:bldP spid="63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gray">
          <a:xfrm>
            <a:off x="1905000" y="1905000"/>
            <a:ext cx="1943100" cy="12477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>
                  <a:alpha val="5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gray">
          <a:xfrm>
            <a:off x="1771650" y="4419600"/>
            <a:ext cx="2071688" cy="12954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>
                  <a:alpha val="5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gray">
          <a:xfrm>
            <a:off x="5238750" y="4392613"/>
            <a:ext cx="1695450" cy="1322387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gray">
          <a:xfrm>
            <a:off x="5211763" y="1905000"/>
            <a:ext cx="1722437" cy="12192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3840163" y="1774825"/>
            <a:ext cx="1362075" cy="1322388"/>
            <a:chOff x="4320" y="1152"/>
            <a:chExt cx="414" cy="402"/>
          </a:xfrm>
        </p:grpSpPr>
        <p:sp>
          <p:nvSpPr>
            <p:cNvPr id="2355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5211763" y="3097213"/>
            <a:ext cx="1362075" cy="1322387"/>
            <a:chOff x="4320" y="1152"/>
            <a:chExt cx="414" cy="402"/>
          </a:xfrm>
        </p:grpSpPr>
        <p:sp>
          <p:nvSpPr>
            <p:cNvPr id="23562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3840163" y="4440238"/>
            <a:ext cx="1362075" cy="1350962"/>
            <a:chOff x="4320" y="1152"/>
            <a:chExt cx="414" cy="402"/>
          </a:xfrm>
        </p:grpSpPr>
        <p:sp>
          <p:nvSpPr>
            <p:cNvPr id="23565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2478088" y="3106738"/>
            <a:ext cx="1362075" cy="1322387"/>
            <a:chOff x="4320" y="1152"/>
            <a:chExt cx="414" cy="402"/>
          </a:xfrm>
        </p:grpSpPr>
        <p:sp>
          <p:nvSpPr>
            <p:cNvPr id="23568" name="AutoShape 1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2026202" y="4774912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Easy to use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Exactly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257800" y="4510782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HàTuấn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Đạt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Nguyễn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Vũ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Sơn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Nguyễn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Tùng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Bách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Nguyễn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Thái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Bình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white">
          <a:xfrm>
            <a:off x="3924300" y="2276475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idea</a:t>
            </a:r>
            <a:endParaRPr lang="en-US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white">
          <a:xfrm>
            <a:off x="3914775" y="4954588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Benefit</a:t>
            </a:r>
            <a:endParaRPr lang="en-US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white">
          <a:xfrm>
            <a:off x="5178502" y="3435240"/>
            <a:ext cx="1428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of </a:t>
            </a:r>
          </a:p>
          <a:p>
            <a:r>
              <a:rPr lang="en-US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Developers</a:t>
            </a:r>
            <a:endParaRPr lang="en-US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white">
          <a:xfrm>
            <a:off x="2568575" y="358933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Purpose</a:t>
            </a:r>
            <a:endParaRPr lang="en-US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66" y="3124200"/>
            <a:ext cx="1335372" cy="12953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45" y="2043111"/>
            <a:ext cx="1992883" cy="9429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02" y="1965677"/>
            <a:ext cx="1524000" cy="10978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320F-707A-46B4-9031-7E4B1D5427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14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71" grpId="0"/>
      <p:bldP spid="23573" grpId="0"/>
      <p:bldP spid="23574" grpId="0"/>
      <p:bldP spid="23575" grpId="0"/>
      <p:bldP spid="23576" grpId="0"/>
      <p:bldP spid="235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Project Management Plan</a:t>
            </a:r>
            <a:endParaRPr lang="en-US" sz="360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927225" y="2509406"/>
            <a:ext cx="5311775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927225" y="3374594"/>
            <a:ext cx="5311775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1927225" y="4231844"/>
            <a:ext cx="5311775" cy="688975"/>
            <a:chOff x="720" y="1392"/>
            <a:chExt cx="4058" cy="4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4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27225" y="1645806"/>
            <a:ext cx="5311775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393950" y="1760106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Proposed System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2405063" y="2617356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smtClean="0">
                <a:solidFill>
                  <a:srgbClr val="FFFFFF"/>
                </a:solidFill>
                <a:cs typeface="Arial" charset="0"/>
              </a:rPr>
              <a:t>Development Enviroment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2405063" y="3476194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smtClean="0">
                <a:solidFill>
                  <a:srgbClr val="FFFFFF"/>
                </a:solidFill>
                <a:cs typeface="Arial" charset="0"/>
              </a:rPr>
              <a:t>Process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white">
          <a:xfrm>
            <a:off x="2405063" y="4323919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Project Organization</a:t>
            </a:r>
          </a:p>
        </p:txBody>
      </p:sp>
      <p:pic>
        <p:nvPicPr>
          <p:cNvPr id="7195" name="Picture 27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27200" y="4195331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3349194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2498294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1641044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9" name="Text Box 31"/>
          <p:cNvSpPr txBox="1">
            <a:spLocks noChangeArrowheads="1"/>
          </p:cNvSpPr>
          <p:nvPr/>
        </p:nvSpPr>
        <p:spPr bwMode="white">
          <a:xfrm>
            <a:off x="2073275" y="433185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2052638" y="173788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white">
          <a:xfrm>
            <a:off x="2065338" y="259671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white">
          <a:xfrm>
            <a:off x="2065338" y="348413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1927225" y="5151437"/>
            <a:ext cx="5311775" cy="688975"/>
            <a:chOff x="720" y="1392"/>
            <a:chExt cx="4058" cy="4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" name="Text Box 23"/>
          <p:cNvSpPr txBox="1">
            <a:spLocks noChangeArrowheads="1"/>
          </p:cNvSpPr>
          <p:nvPr/>
        </p:nvSpPr>
        <p:spPr bwMode="white">
          <a:xfrm>
            <a:off x="2393950" y="5265737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Project Planning</a:t>
            </a:r>
          </a:p>
        </p:txBody>
      </p:sp>
      <p:pic>
        <p:nvPicPr>
          <p:cNvPr id="42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5146675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32"/>
          <p:cNvSpPr txBox="1">
            <a:spLocks noChangeArrowheads="1"/>
          </p:cNvSpPr>
          <p:nvPr/>
        </p:nvSpPr>
        <p:spPr bwMode="white">
          <a:xfrm>
            <a:off x="2052638" y="524351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6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2" grpId="0"/>
      <p:bldP spid="7193" grpId="0"/>
      <p:bldP spid="7194" grpId="0"/>
      <p:bldP spid="7199" grpId="0"/>
      <p:bldP spid="7200" grpId="0"/>
      <p:bldP spid="7201" grpId="0"/>
      <p:bldP spid="7202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website will include main function:</a:t>
            </a:r>
          </a:p>
          <a:p>
            <a:endParaRPr lang="en-US" dirty="0"/>
          </a:p>
          <a:p>
            <a:r>
              <a:rPr lang="en-US" dirty="0" smtClean="0"/>
              <a:t>Simple Search</a:t>
            </a:r>
          </a:p>
          <a:p>
            <a:r>
              <a:rPr lang="en-US" dirty="0" smtClean="0"/>
              <a:t>Advanced Search</a:t>
            </a:r>
          </a:p>
          <a:p>
            <a:r>
              <a:rPr lang="en-US" dirty="0" smtClean="0"/>
              <a:t>Contact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4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Development Environment: Hardware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3333750" cy="2914650"/>
          </a:xfrm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dirty="0" smtClean="0">
                <a:solidFill>
                  <a:srgbClr val="333333"/>
                </a:solidFill>
              </a:rPr>
              <a:t>CPU: Intel Core 2 Duo 2.3 GHz or better</a:t>
            </a:r>
          </a:p>
          <a:p>
            <a:endParaRPr lang="en-US" dirty="0" smtClean="0">
              <a:solidFill>
                <a:srgbClr val="333333"/>
              </a:solidFill>
            </a:endParaRPr>
          </a:p>
          <a:p>
            <a:r>
              <a:rPr lang="en-US" dirty="0" smtClean="0">
                <a:solidFill>
                  <a:srgbClr val="333333"/>
                </a:solidFill>
              </a:rPr>
              <a:t>Ram: 1 GB for Windows 7</a:t>
            </a:r>
          </a:p>
          <a:p>
            <a:endParaRPr lang="en-US" dirty="0" smtClean="0">
              <a:solidFill>
                <a:srgbClr val="333333"/>
              </a:solidFill>
            </a:endParaRPr>
          </a:p>
          <a:p>
            <a:r>
              <a:rPr lang="en-US" dirty="0" smtClean="0">
                <a:solidFill>
                  <a:srgbClr val="333333"/>
                </a:solidFill>
              </a:rPr>
              <a:t>Connect internet or USB 3G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92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Development </a:t>
            </a:r>
            <a:r>
              <a:rPr lang="en-US" sz="2400" dirty="0" smtClean="0"/>
              <a:t>Environment: Software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1905000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3969327"/>
            <a:ext cx="2036618" cy="203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9" y="1295400"/>
            <a:ext cx="3429000" cy="2207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37121"/>
            <a:ext cx="415290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92428"/>
            <a:ext cx="3123724" cy="156186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7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Iterative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2" y="2362200"/>
            <a:ext cx="4829175" cy="32289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7A2-2C69-4740-8C07-F7A10F812C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91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 w="158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785</TotalTime>
  <Words>395</Words>
  <Application>Microsoft Office PowerPoint</Application>
  <PresentationFormat>On-screen Show (4:3)</PresentationFormat>
  <Paragraphs>192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574TGp_natural_light_ani</vt:lpstr>
      <vt:lpstr>Supervisor: Mr. Trần Đình Trí &amp; Avengers Team </vt:lpstr>
      <vt:lpstr>The Members</vt:lpstr>
      <vt:lpstr>Contents</vt:lpstr>
      <vt:lpstr>Introduction</vt:lpstr>
      <vt:lpstr>Project Management Plan</vt:lpstr>
      <vt:lpstr>Proposed System</vt:lpstr>
      <vt:lpstr>Development Environment: Hardware</vt:lpstr>
      <vt:lpstr>Development Environment: Software</vt:lpstr>
      <vt:lpstr>Process</vt:lpstr>
      <vt:lpstr>Project Organization</vt:lpstr>
      <vt:lpstr>Project Planning</vt:lpstr>
      <vt:lpstr>Requirement Specifications</vt:lpstr>
      <vt:lpstr>Business Model</vt:lpstr>
      <vt:lpstr>Functional Requirement</vt:lpstr>
      <vt:lpstr>Non-functional Requirement</vt:lpstr>
      <vt:lpstr> Entity Relationship Diagram  </vt:lpstr>
      <vt:lpstr>Design Description  </vt:lpstr>
      <vt:lpstr>Design Description</vt:lpstr>
      <vt:lpstr>Design Description</vt:lpstr>
      <vt:lpstr>Design Description</vt:lpstr>
      <vt:lpstr>Design description</vt:lpstr>
      <vt:lpstr>Testing: Test Model</vt:lpstr>
      <vt:lpstr>Test Report</vt:lpstr>
      <vt:lpstr>Demo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Z</dc:creator>
  <cp:lastModifiedBy>Z</cp:lastModifiedBy>
  <cp:revision>309</cp:revision>
  <dcterms:created xsi:type="dcterms:W3CDTF">2013-04-04T07:33:32Z</dcterms:created>
  <dcterms:modified xsi:type="dcterms:W3CDTF">2013-04-16T08:02:32Z</dcterms:modified>
</cp:coreProperties>
</file>