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3"/>
  </p:notesMasterIdLst>
  <p:sldIdLst>
    <p:sldId id="256" r:id="rId2"/>
    <p:sldId id="293" r:id="rId3"/>
    <p:sldId id="288" r:id="rId4"/>
    <p:sldId id="294" r:id="rId5"/>
    <p:sldId id="331" r:id="rId6"/>
    <p:sldId id="332" r:id="rId7"/>
    <p:sldId id="313" r:id="rId8"/>
    <p:sldId id="296" r:id="rId9"/>
    <p:sldId id="349" r:id="rId10"/>
    <p:sldId id="301" r:id="rId11"/>
    <p:sldId id="306" r:id="rId12"/>
    <p:sldId id="302" r:id="rId13"/>
    <p:sldId id="305" r:id="rId14"/>
    <p:sldId id="350" r:id="rId15"/>
    <p:sldId id="307" r:id="rId16"/>
    <p:sldId id="308" r:id="rId17"/>
    <p:sldId id="310" r:id="rId18"/>
    <p:sldId id="311" r:id="rId19"/>
    <p:sldId id="317" r:id="rId20"/>
    <p:sldId id="319" r:id="rId21"/>
    <p:sldId id="322" r:id="rId22"/>
    <p:sldId id="334" r:id="rId23"/>
    <p:sldId id="260" r:id="rId24"/>
    <p:sldId id="314" r:id="rId25"/>
    <p:sldId id="336" r:id="rId26"/>
    <p:sldId id="280" r:id="rId27"/>
    <p:sldId id="347" r:id="rId28"/>
    <p:sldId id="282" r:id="rId29"/>
    <p:sldId id="283" r:id="rId30"/>
    <p:sldId id="324" r:id="rId31"/>
    <p:sldId id="335" r:id="rId32"/>
    <p:sldId id="338" r:id="rId33"/>
    <p:sldId id="340" r:id="rId34"/>
    <p:sldId id="342" r:id="rId35"/>
    <p:sldId id="344" r:id="rId36"/>
    <p:sldId id="277" r:id="rId37"/>
    <p:sldId id="348" r:id="rId38"/>
    <p:sldId id="298" r:id="rId39"/>
    <p:sldId id="326" r:id="rId40"/>
    <p:sldId id="299" r:id="rId41"/>
    <p:sldId id="345" r:id="rId42"/>
    <p:sldId id="346" r:id="rId43"/>
    <p:sldId id="268" r:id="rId44"/>
    <p:sldId id="270" r:id="rId45"/>
    <p:sldId id="271" r:id="rId46"/>
    <p:sldId id="312" r:id="rId47"/>
    <p:sldId id="273" r:id="rId48"/>
    <p:sldId id="275" r:id="rId49"/>
    <p:sldId id="266" r:id="rId50"/>
    <p:sldId id="262" r:id="rId51"/>
    <p:sldId id="26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8E9066-73AE-47E2-B8C6-BCFB7EFBF3AA}">
          <p14:sldIdLst>
            <p14:sldId id="256"/>
            <p14:sldId id="293"/>
            <p14:sldId id="288"/>
            <p14:sldId id="294"/>
            <p14:sldId id="331"/>
            <p14:sldId id="332"/>
            <p14:sldId id="313"/>
            <p14:sldId id="296"/>
            <p14:sldId id="349"/>
            <p14:sldId id="301"/>
            <p14:sldId id="306"/>
            <p14:sldId id="302"/>
            <p14:sldId id="305"/>
            <p14:sldId id="350"/>
            <p14:sldId id="307"/>
            <p14:sldId id="308"/>
            <p14:sldId id="310"/>
            <p14:sldId id="311"/>
            <p14:sldId id="317"/>
            <p14:sldId id="319"/>
            <p14:sldId id="322"/>
            <p14:sldId id="334"/>
            <p14:sldId id="260"/>
            <p14:sldId id="314"/>
            <p14:sldId id="336"/>
            <p14:sldId id="280"/>
            <p14:sldId id="347"/>
            <p14:sldId id="282"/>
            <p14:sldId id="283"/>
            <p14:sldId id="324"/>
            <p14:sldId id="335"/>
            <p14:sldId id="338"/>
            <p14:sldId id="340"/>
            <p14:sldId id="342"/>
            <p14:sldId id="344"/>
            <p14:sldId id="277"/>
            <p14:sldId id="348"/>
            <p14:sldId id="298"/>
            <p14:sldId id="326"/>
            <p14:sldId id="299"/>
            <p14:sldId id="345"/>
            <p14:sldId id="346"/>
            <p14:sldId id="268"/>
            <p14:sldId id="270"/>
            <p14:sldId id="271"/>
            <p14:sldId id="312"/>
            <p14:sldId id="273"/>
            <p14:sldId id="275"/>
            <p14:sldId id="266"/>
            <p14:sldId id="262"/>
            <p14:sldId id="263"/>
          </p14:sldIdLst>
        </p14:section>
        <p14:section name="Untitled Section" id="{FD40594A-D126-40BB-AB33-148129D045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69659" autoAdjust="0"/>
  </p:normalViewPr>
  <p:slideViewPr>
    <p:cSldViewPr snapToGrid="0">
      <p:cViewPr>
        <p:scale>
          <a:sx n="75" d="100"/>
          <a:sy n="75" d="100"/>
        </p:scale>
        <p:origin x="546" y="-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413B-5159-4E74-8184-D8B0502CC688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28F1-A5D1-4532-8927-31E317B97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Trong </a:t>
            </a:r>
            <a:r>
              <a:rPr lang="en-US" dirty="0" err="1" smtClean="0"/>
              <a:t>phần</a:t>
            </a:r>
            <a:r>
              <a:rPr lang="en-US" baseline="0" dirty="0" smtClean="0"/>
              <a:t> này sẽ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của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và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về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 là </a:t>
            </a:r>
            <a:r>
              <a:rPr lang="en-US" baseline="0" dirty="0" err="1" smtClean="0"/>
              <a:t>máy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về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này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2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Cerebrum: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chóp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đến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tạp</a:t>
            </a:r>
            <a:r>
              <a:rPr lang="en-US" baseline="0" dirty="0" smtClean="0"/>
              <a:t> như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v.v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Được chia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: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Thùy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trán</a:t>
            </a:r>
            <a:r>
              <a:rPr lang="en-US" baseline="0" dirty="0" smtClean="0"/>
              <a:t>: frontal: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đến </a:t>
            </a:r>
            <a:r>
              <a:rPr lang="en-US" baseline="0" dirty="0" err="1" smtClean="0"/>
              <a:t>xử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lẽ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hoạch</a:t>
            </a:r>
            <a:r>
              <a:rPr lang="en-US" baseline="0" dirty="0" smtClean="0"/>
              <a:t>,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của việc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, di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xúc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, tập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…: đây là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sẽ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đến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của chúng ta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Đỉnh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: parietal: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đến di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của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Thùy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chẩm</a:t>
            </a:r>
            <a:r>
              <a:rPr lang="en-US" baseline="0" dirty="0" smtClean="0"/>
              <a:t>: Occipital: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đến vision: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Thùy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dương</a:t>
            </a:r>
            <a:r>
              <a:rPr lang="en-US" baseline="0" dirty="0" smtClean="0"/>
              <a:t>: Temporal Lobe: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về </a:t>
            </a:r>
            <a:r>
              <a:rPr lang="en-US" baseline="0" dirty="0" err="1" smtClean="0"/>
              <a:t>thính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và </a:t>
            </a:r>
            <a:r>
              <a:rPr lang="en-US" baseline="0" dirty="0" err="1" smtClean="0"/>
              <a:t>ngôn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Cerebellum: </a:t>
            </a:r>
            <a:r>
              <a:rPr lang="en-US" sz="1200" dirty="0" err="1" smtClean="0"/>
              <a:t>tiểu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não</a:t>
            </a:r>
            <a:r>
              <a:rPr lang="en-US" sz="1200" baseline="0" dirty="0" smtClean="0"/>
              <a:t>: </a:t>
            </a:r>
            <a:r>
              <a:rPr lang="en-US" sz="1200" baseline="0" dirty="0" err="1" smtClean="0"/>
              <a:t>quy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định</a:t>
            </a:r>
            <a:r>
              <a:rPr lang="en-US" sz="1200" baseline="0" dirty="0" smtClean="0"/>
              <a:t> và </a:t>
            </a:r>
            <a:r>
              <a:rPr lang="en-US" sz="1200" baseline="0" dirty="0" err="1" smtClean="0"/>
              <a:t>phối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hợp</a:t>
            </a:r>
            <a:r>
              <a:rPr lang="en-US" sz="1200" baseline="0" dirty="0" smtClean="0"/>
              <a:t> các </a:t>
            </a:r>
            <a:r>
              <a:rPr lang="en-US" sz="1200" baseline="0" dirty="0" err="1" smtClean="0"/>
              <a:t>chức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năng</a:t>
            </a:r>
            <a:r>
              <a:rPr lang="en-US" sz="1200" baseline="0" dirty="0" smtClean="0"/>
              <a:t> di </a:t>
            </a:r>
            <a:r>
              <a:rPr lang="en-US" sz="1200" baseline="0" dirty="0" err="1" smtClean="0"/>
              <a:t>chuyển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cử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chỉ</a:t>
            </a:r>
            <a:r>
              <a:rPr lang="en-US" sz="1200" baseline="0" dirty="0" smtClean="0"/>
              <a:t> và </a:t>
            </a:r>
            <a:r>
              <a:rPr lang="en-US" sz="1200" baseline="0" dirty="0" err="1" smtClean="0"/>
              <a:t>sự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thăng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bằng</a:t>
            </a:r>
            <a:endParaRPr lang="en-US" sz="1200" baseline="0" dirty="0" smtClean="0"/>
          </a:p>
          <a:p>
            <a:r>
              <a:rPr lang="en-US" dirty="0" smtClean="0"/>
              <a:t>Brainstem: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: các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của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con người như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nhịp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v.v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6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α: frequency band of 8-13 Hz. Amplitude is mostly below 50 µV. This waveband is produced when the body relax, with eyes close and will disappear when the brain is focus and thinking. </a:t>
            </a:r>
          </a:p>
          <a:p>
            <a:pPr marL="171450" indent="-171450">
              <a:buFontTx/>
              <a:buChar char="-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β: frequency band of 14-40 Hz. Amplitude is mostly below 30 µV. This wave is produced when people are conscious and alert </a:t>
            </a:r>
          </a:p>
          <a:p>
            <a:pPr marL="171450" indent="-171450">
              <a:buFontTx/>
              <a:buChar char="-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θ: frequency band of 4-7 Hz. Amplitude is mostly below 30 µV. This wave is produced when people are under emotional pressure, interruption or deep relaxation.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5-29 26 August 2015 </a:t>
            </a:r>
          </a:p>
          <a:p>
            <a:pPr marL="171450" indent="-171450">
              <a:buFontTx/>
              <a:buChar char="-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δ: frequency band of under 4 Hz. Amplitude is between 100-200 µV. In conscious state, most human does not produce δ wave. This wave is produced when people in deep sleep, or unconscious. </a:t>
            </a:r>
          </a:p>
          <a:p>
            <a:pPr marL="171450" indent="-171450">
              <a:buFontTx/>
              <a:buChar char="-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γ: frequency band of above 40 Hz. Amplitude is between 5-10 µV. The γ waveband will not be used in our project because researcher point out that, the other 4 band is the most related to human mental state (Hasegawa &amp;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Oguri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2006).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0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5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đâu</a:t>
            </a:r>
            <a:r>
              <a:rPr lang="en-US" baseline="0" dirty="0" smtClean="0"/>
              <a:t>, file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đuôi</a:t>
            </a:r>
            <a:r>
              <a:rPr lang="en-US" baseline="0" dirty="0" smtClean="0"/>
              <a:t> </a:t>
            </a:r>
            <a:r>
              <a:rPr lang="en-US" baseline="0" smtClean="0"/>
              <a:t>gì</a:t>
            </a:r>
            <a:endParaRPr lang="en-US" smtClean="0"/>
          </a:p>
          <a:p>
            <a:r>
              <a:rPr lang="en-US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07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-Vi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baseline="0" dirty="0" smtClean="0"/>
              <a:t> 1, vi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bậc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8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-Vi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baseline="0" dirty="0" smtClean="0"/>
              <a:t> 1, vi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bậc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8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Gạc</a:t>
            </a:r>
            <a:r>
              <a:rPr lang="en-US" baseline="0" dirty="0" err="1" smtClean="0"/>
              <a:t>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WPT(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EEG)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9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Gạc</a:t>
            </a:r>
            <a:r>
              <a:rPr lang="en-US" baseline="0" dirty="0" err="1" smtClean="0"/>
              <a:t>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WPT(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EEG)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9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sóng</a:t>
            </a:r>
            <a:r>
              <a:rPr lang="en-US" baseline="0" dirty="0" smtClean="0"/>
              <a:t>, ý </a:t>
            </a:r>
            <a:r>
              <a:rPr lang="en-US" baseline="0" dirty="0" err="1" smtClean="0"/>
              <a:t>nghĩa</a:t>
            </a:r>
            <a:endParaRPr lang="en-US" baseline="0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Ghép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5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Ở </a:t>
            </a:r>
            <a:r>
              <a:rPr lang="en-US" dirty="0" err="1" smtClean="0"/>
              <a:t>phần</a:t>
            </a:r>
            <a:r>
              <a:rPr lang="en-US" baseline="0" dirty="0" smtClean="0"/>
              <a:t> này sẽ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về các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của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82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-Vi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baseline="0" dirty="0" smtClean="0"/>
              <a:t> 1, vi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bậc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8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2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2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2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2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2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00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33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-Vi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baseline="0" dirty="0" smtClean="0"/>
              <a:t> 1, vi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bậc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8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báng</a:t>
            </a:r>
            <a:r>
              <a:rPr lang="en-US" baseline="0" dirty="0" smtClean="0"/>
              <a:t> ở 1 slide 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sau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đó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cho</a:t>
            </a:r>
            <a:r>
              <a:rPr lang="en-US" baseline="0" dirty="0" smtClean="0">
                <a:sym typeface="Wingdings" pitchFamily="2" charset="2"/>
              </a:rPr>
              <a:t> slide </a:t>
            </a:r>
            <a:r>
              <a:rPr lang="en-US" baseline="0" dirty="0" err="1" smtClean="0">
                <a:sym typeface="Wingdings" pitchFamily="2" charset="2"/>
              </a:rPr>
              <a:t>sau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nêu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kết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luận</a:t>
            </a:r>
            <a:r>
              <a:rPr lang="en-US" baseline="0" dirty="0" smtClean="0">
                <a:sym typeface="Wingdings" pitchFamily="2" charset="2"/>
              </a:rPr>
              <a:t>(</a:t>
            </a:r>
            <a:r>
              <a:rPr lang="en-US" baseline="0" dirty="0" err="1" smtClean="0">
                <a:sym typeface="Wingdings" pitchFamily="2" charset="2"/>
              </a:rPr>
              <a:t>gạch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đầu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dòng</a:t>
            </a:r>
            <a:r>
              <a:rPr lang="en-US" baseline="0" dirty="0" smtClean="0">
                <a:sym typeface="Wingdings" pitchFamily="2" charset="2"/>
              </a:rPr>
              <a:t>) . Only </a:t>
            </a:r>
            <a:r>
              <a:rPr lang="en-US" baseline="0" dirty="0" err="1" smtClean="0">
                <a:sym typeface="Wingdings" pitchFamily="2" charset="2"/>
              </a:rPr>
              <a:t>kết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luận</a:t>
            </a:r>
            <a:r>
              <a:rPr lang="en-US" baseline="0" dirty="0" smtClean="0">
                <a:sym typeface="Wingdings" pitchFamily="2" charset="2"/>
              </a:rPr>
              <a:t>, k </a:t>
            </a:r>
            <a:r>
              <a:rPr lang="en-US" baseline="0" dirty="0" err="1" smtClean="0">
                <a:sym typeface="Wingdings" pitchFamily="2" charset="2"/>
              </a:rPr>
              <a:t>nên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giải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thích</a:t>
            </a:r>
            <a:endParaRPr lang="en-US" baseline="0" dirty="0" smtClean="0">
              <a:sym typeface="Wingdings" pitchFamily="2" charset="2"/>
            </a:endParaRPr>
          </a:p>
          <a:p>
            <a:endParaRPr lang="en-US" baseline="0" dirty="0" smtClean="0">
              <a:sym typeface="Wingdings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en-US" baseline="0" dirty="0" smtClean="0">
                <a:sym typeface="Wingdings" pitchFamily="2" charset="2"/>
              </a:rPr>
              <a:t>Data </a:t>
            </a:r>
            <a:r>
              <a:rPr lang="en-US" baseline="0" dirty="0" err="1" smtClean="0">
                <a:sym typeface="Wingdings" pitchFamily="2" charset="2"/>
              </a:rPr>
              <a:t>eeg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nhiễu</a:t>
            </a:r>
            <a:r>
              <a:rPr lang="en-US" baseline="0" dirty="0" smtClean="0">
                <a:sym typeface="Wingdings" pitchFamily="2" charset="2"/>
              </a:rPr>
              <a:t>  </a:t>
            </a:r>
            <a:r>
              <a:rPr lang="en-US" baseline="0" dirty="0" err="1" smtClean="0">
                <a:sym typeface="Wingdings" pitchFamily="2" charset="2"/>
              </a:rPr>
              <a:t>lí</a:t>
            </a:r>
            <a:r>
              <a:rPr lang="en-US" baseline="0" dirty="0" smtClean="0">
                <a:sym typeface="Wingdings" pitchFamily="2" charset="2"/>
              </a:rPr>
              <a:t> do, solution</a:t>
            </a:r>
          </a:p>
          <a:p>
            <a:pPr marL="171450" indent="-171450">
              <a:buFont typeface="Wingdings"/>
              <a:buChar char="à"/>
            </a:pPr>
            <a:r>
              <a:rPr lang="en-US" baseline="0" dirty="0" smtClean="0">
                <a:sym typeface="Wingdings" pitchFamily="2" charset="2"/>
              </a:rPr>
              <a:t>SVM and LDA </a:t>
            </a:r>
            <a:r>
              <a:rPr lang="en-US" baseline="0" dirty="0" err="1" smtClean="0">
                <a:sym typeface="Wingdings" pitchFamily="2" charset="2"/>
              </a:rPr>
              <a:t>bị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nhiễu</a:t>
            </a:r>
            <a:r>
              <a:rPr lang="en-US" baseline="0" dirty="0" smtClean="0">
                <a:sym typeface="Wingdings" pitchFamily="2" charset="2"/>
              </a:rPr>
              <a:t> k </a:t>
            </a:r>
            <a:r>
              <a:rPr lang="en-US" baseline="0" dirty="0" err="1" smtClean="0">
                <a:sym typeface="Wingdings" pitchFamily="2" charset="2"/>
              </a:rPr>
              <a:t>ảnh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hưởng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5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các ý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Là 1 project của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Để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người </a:t>
            </a:r>
            <a:r>
              <a:rPr lang="en-US" baseline="0" dirty="0" err="1" smtClean="0"/>
              <a:t>khuyết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tật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Để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về machine learning vào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7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báng</a:t>
            </a:r>
            <a:r>
              <a:rPr lang="en-US" baseline="0" dirty="0" smtClean="0"/>
              <a:t> ở 1 slide 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sau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đó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cho</a:t>
            </a:r>
            <a:r>
              <a:rPr lang="en-US" baseline="0" dirty="0" smtClean="0">
                <a:sym typeface="Wingdings" pitchFamily="2" charset="2"/>
              </a:rPr>
              <a:t> slide </a:t>
            </a:r>
            <a:r>
              <a:rPr lang="en-US" baseline="0" dirty="0" err="1" smtClean="0">
                <a:sym typeface="Wingdings" pitchFamily="2" charset="2"/>
              </a:rPr>
              <a:t>sau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nêu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kết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luận</a:t>
            </a:r>
            <a:r>
              <a:rPr lang="en-US" baseline="0" dirty="0" smtClean="0">
                <a:sym typeface="Wingdings" pitchFamily="2" charset="2"/>
              </a:rPr>
              <a:t>(</a:t>
            </a:r>
            <a:r>
              <a:rPr lang="en-US" baseline="0" dirty="0" err="1" smtClean="0">
                <a:sym typeface="Wingdings" pitchFamily="2" charset="2"/>
              </a:rPr>
              <a:t>gạch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đầu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dòng</a:t>
            </a:r>
            <a:r>
              <a:rPr lang="en-US" baseline="0" dirty="0" smtClean="0">
                <a:sym typeface="Wingdings" pitchFamily="2" charset="2"/>
              </a:rPr>
              <a:t>) . Only </a:t>
            </a:r>
            <a:r>
              <a:rPr lang="en-US" baseline="0" dirty="0" err="1" smtClean="0">
                <a:sym typeface="Wingdings" pitchFamily="2" charset="2"/>
              </a:rPr>
              <a:t>kết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luận</a:t>
            </a:r>
            <a:r>
              <a:rPr lang="en-US" baseline="0" dirty="0" smtClean="0">
                <a:sym typeface="Wingdings" pitchFamily="2" charset="2"/>
              </a:rPr>
              <a:t>, k </a:t>
            </a:r>
            <a:r>
              <a:rPr lang="en-US" baseline="0" dirty="0" err="1" smtClean="0">
                <a:sym typeface="Wingdings" pitchFamily="2" charset="2"/>
              </a:rPr>
              <a:t>nên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giải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thích</a:t>
            </a:r>
            <a:endParaRPr lang="en-US" baseline="0" dirty="0" smtClean="0">
              <a:sym typeface="Wingdings" pitchFamily="2" charset="2"/>
            </a:endParaRPr>
          </a:p>
          <a:p>
            <a:endParaRPr lang="en-US" baseline="0" dirty="0" smtClean="0">
              <a:sym typeface="Wingdings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en-US" baseline="0" dirty="0" smtClean="0">
                <a:sym typeface="Wingdings" pitchFamily="2" charset="2"/>
              </a:rPr>
              <a:t>Data </a:t>
            </a:r>
            <a:r>
              <a:rPr lang="en-US" baseline="0" dirty="0" err="1" smtClean="0">
                <a:sym typeface="Wingdings" pitchFamily="2" charset="2"/>
              </a:rPr>
              <a:t>eeg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nhiễu</a:t>
            </a:r>
            <a:r>
              <a:rPr lang="en-US" baseline="0" dirty="0" smtClean="0">
                <a:sym typeface="Wingdings" pitchFamily="2" charset="2"/>
              </a:rPr>
              <a:t>  </a:t>
            </a:r>
            <a:r>
              <a:rPr lang="en-US" baseline="0" dirty="0" err="1" smtClean="0">
                <a:sym typeface="Wingdings" pitchFamily="2" charset="2"/>
              </a:rPr>
              <a:t>lí</a:t>
            </a:r>
            <a:r>
              <a:rPr lang="en-US" baseline="0" dirty="0" smtClean="0">
                <a:sym typeface="Wingdings" pitchFamily="2" charset="2"/>
              </a:rPr>
              <a:t> do, solution</a:t>
            </a:r>
          </a:p>
          <a:p>
            <a:pPr marL="171450" indent="-171450">
              <a:buFont typeface="Wingdings"/>
              <a:buChar char="à"/>
            </a:pPr>
            <a:r>
              <a:rPr lang="en-US" baseline="0" dirty="0" smtClean="0">
                <a:sym typeface="Wingdings" pitchFamily="2" charset="2"/>
              </a:rPr>
              <a:t>SVM and LDA </a:t>
            </a:r>
            <a:r>
              <a:rPr lang="en-US" baseline="0" dirty="0" err="1" smtClean="0">
                <a:sym typeface="Wingdings" pitchFamily="2" charset="2"/>
              </a:rPr>
              <a:t>bị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nhiễu</a:t>
            </a:r>
            <a:r>
              <a:rPr lang="en-US" baseline="0" dirty="0" smtClean="0">
                <a:sym typeface="Wingdings" pitchFamily="2" charset="2"/>
              </a:rPr>
              <a:t> k </a:t>
            </a:r>
            <a:r>
              <a:rPr lang="en-US" baseline="0" dirty="0" err="1" smtClean="0">
                <a:sym typeface="Wingdings" pitchFamily="2" charset="2"/>
              </a:rPr>
              <a:t>ảnh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hưởng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54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2 features có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là PSD và Wavelet Packet Transform vì cùng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tần</a:t>
            </a:r>
            <a:r>
              <a:rPr lang="en-US" baseline="0" dirty="0" smtClean="0"/>
              <a:t> số: frequency domain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Các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trưng</a:t>
            </a:r>
            <a:r>
              <a:rPr lang="en-US" baseline="0" dirty="0" smtClean="0"/>
              <a:t> còn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thấp</a:t>
            </a:r>
            <a:r>
              <a:rPr lang="en-US" baseline="0" dirty="0" smtClean="0"/>
              <a:t>, do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được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về các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của </a:t>
            </a:r>
            <a:r>
              <a:rPr lang="en-US" baseline="0" dirty="0" err="1" smtClean="0"/>
              <a:t>não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85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các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trưng</a:t>
            </a:r>
            <a:r>
              <a:rPr lang="en-US" baseline="0" dirty="0" smtClean="0"/>
              <a:t> thì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47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tần</a:t>
            </a:r>
            <a:r>
              <a:rPr lang="en-US" baseline="0" dirty="0" smtClean="0"/>
              <a:t> số có sức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đến classification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7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54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Neural</a:t>
            </a:r>
            <a:r>
              <a:rPr lang="en-US" baseline="0" dirty="0" smtClean="0"/>
              <a:t> network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endParaRPr lang="en-US" baseline="0" dirty="0" smtClean="0"/>
          </a:p>
          <a:p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thì 2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04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Nhieu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nguoi</a:t>
            </a:r>
            <a:r>
              <a:rPr lang="en-US" baseline="0" dirty="0" smtClean="0"/>
              <a:t> &lt; 1 </a:t>
            </a:r>
            <a:r>
              <a:rPr lang="en-US" baseline="0" dirty="0" err="1" smtClean="0"/>
              <a:t>nguoi</a:t>
            </a:r>
            <a:r>
              <a:rPr lang="en-US" baseline="0" dirty="0" smtClean="0"/>
              <a:t> (tai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Thangvm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thap</a:t>
            </a:r>
            <a:r>
              <a:rPr lang="en-US" baseline="0" dirty="0" smtClean="0"/>
              <a:t> qua’ (tai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9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-Show data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duoc</a:t>
            </a:r>
            <a:r>
              <a:rPr lang="en-US" baseline="0" dirty="0" smtClean="0"/>
              <a:t>, show qua’ </a:t>
            </a:r>
            <a:r>
              <a:rPr lang="en-US" baseline="0" dirty="0" err="1" smtClean="0"/>
              <a:t>trinh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</a:t>
            </a:r>
            <a:r>
              <a:rPr lang="en-US" baseline="0" dirty="0" smtClean="0"/>
              <a:t> li data </a:t>
            </a:r>
            <a:r>
              <a:rPr lang="en-US" baseline="0" dirty="0" smtClean="0">
                <a:sym typeface="Wingdings" pitchFamily="2" charset="2"/>
              </a:rPr>
              <a:t>--&gt;  feature -&gt;&gt; method</a:t>
            </a:r>
          </a:p>
          <a:p>
            <a:r>
              <a:rPr lang="en-US" baseline="0" dirty="0" smtClean="0">
                <a:sym typeface="Wingdings" pitchFamily="2" charset="2"/>
              </a:rPr>
              <a:t>-</a:t>
            </a:r>
            <a:r>
              <a:rPr lang="en-US" baseline="0" dirty="0" err="1" smtClean="0">
                <a:sym typeface="Wingdings" pitchFamily="2" charset="2"/>
              </a:rPr>
              <a:t>Chay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thử</a:t>
            </a:r>
            <a:r>
              <a:rPr lang="en-US" baseline="0" dirty="0" smtClean="0">
                <a:sym typeface="Wingdings" pitchFamily="2" charset="2"/>
              </a:rPr>
              <a:t> 1 </a:t>
            </a:r>
            <a:r>
              <a:rPr lang="en-US" baseline="0" smtClean="0">
                <a:sym typeface="Wingdings" pitchFamily="2" charset="2"/>
              </a:rPr>
              <a:t>bảng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khi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thuyết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trình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đich</a:t>
            </a:r>
            <a:r>
              <a:rPr lang="en-US" baseline="0" dirty="0" smtClean="0"/>
              <a:t> của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, so </a:t>
            </a:r>
            <a:r>
              <a:rPr lang="en-US" baseline="0" dirty="0" err="1" smtClean="0"/>
              <a:t>sánh</a:t>
            </a:r>
            <a:r>
              <a:rPr lang="en-US" baseline="0" dirty="0" smtClean="0"/>
              <a:t> và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khuyến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nghị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phải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&gt; 70%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và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Electroencephalography: </a:t>
            </a:r>
            <a:r>
              <a:rPr lang="en-US" sz="1200" dirty="0" err="1" smtClean="0"/>
              <a:t>phương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pháp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thu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tín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hiệu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điện</a:t>
            </a:r>
            <a:r>
              <a:rPr lang="en-US" sz="1200" baseline="0" dirty="0" smtClean="0"/>
              <a:t> của </a:t>
            </a:r>
            <a:r>
              <a:rPr lang="en-US" sz="1200" baseline="0" dirty="0" err="1" smtClean="0"/>
              <a:t>não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trên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5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EEG</a:t>
            </a:r>
            <a:r>
              <a:rPr lang="en-US" baseline="0" dirty="0" smtClean="0"/>
              <a:t> được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như thế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Khi</a:t>
            </a:r>
            <a:r>
              <a:rPr lang="en-US" baseline="0" dirty="0" smtClean="0"/>
              <a:t> 1 neuron được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các ion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thường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do phải </a:t>
            </a:r>
            <a:r>
              <a:rPr lang="en-US" baseline="0" dirty="0" err="1" smtClean="0"/>
              <a:t>đâm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xuyên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hộp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sọ</a:t>
            </a:r>
            <a:r>
              <a:rPr lang="en-US" baseline="0" dirty="0" smtClean="0"/>
              <a:t> và da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được </a:t>
            </a:r>
            <a:r>
              <a:rPr lang="en-US" baseline="0" dirty="0" err="1" smtClean="0"/>
              <a:t>khuếch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22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cực</a:t>
            </a:r>
            <a:r>
              <a:rPr lang="en-US" baseline="0" dirty="0" smtClean="0"/>
              <a:t> 10-20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10-20 là % </a:t>
            </a:r>
            <a:r>
              <a:rPr lang="en-US" baseline="0" dirty="0" err="1" smtClean="0"/>
              <a:t>khoảng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các </a:t>
            </a:r>
            <a:r>
              <a:rPr lang="en-US" baseline="0" dirty="0" err="1" smtClean="0"/>
              <a:t>điểm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Có 5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Frontal Lobe: </a:t>
            </a:r>
            <a:r>
              <a:rPr lang="en-US" baseline="0" dirty="0" err="1" smtClean="0"/>
              <a:t>thùy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trán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Temporal lobe: </a:t>
            </a:r>
            <a:r>
              <a:rPr lang="en-US" baseline="0" dirty="0" err="1" smtClean="0"/>
              <a:t>thùy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dương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Central: </a:t>
            </a:r>
            <a:r>
              <a:rPr lang="en-US" baseline="0" dirty="0" err="1" smtClean="0"/>
              <a:t>đỉnh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Parietal Lobe: </a:t>
            </a:r>
            <a:r>
              <a:rPr lang="en-US" baseline="0" dirty="0" err="1" smtClean="0"/>
              <a:t>đỉnh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Occipital Lobe: </a:t>
            </a:r>
            <a:r>
              <a:rPr lang="en-US" baseline="0" dirty="0" err="1" smtClean="0"/>
              <a:t>thùy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chẩm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28F1-A5D1-4532-8927-31E317B97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7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7010-3190-4EB8-B86E-42E06952026D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C23F-9227-4C5B-A386-5A05BAE173E8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01CD-E2F1-48B6-8B79-59002B8BE2CB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40DF-B9E1-4AD9-B330-801230E52DC7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167-B021-47B2-81CC-97020B7727AC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F64D-A902-48DB-B1CF-B743CD7CBE0A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274-16B5-44BB-ACE6-92B7279E38D2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B53B-9977-4AFD-A630-626022DA1E46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70D2-5949-4C4D-8D7C-32E4812136FD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51734F-69CB-4E3D-ACC4-DA041518AD24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0FF-D0DD-4837-AF5C-1BD854B2C3EC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2283BD-2534-4B4D-AE01-235BADBC0968}" type="datetime1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Brain-Computer Interfaces: Method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hoang</a:t>
            </a:r>
            <a:r>
              <a:rPr lang="en-US" dirty="0" smtClean="0"/>
              <a:t> </a:t>
            </a:r>
            <a:r>
              <a:rPr lang="en-US" dirty="0" err="1" smtClean="0"/>
              <a:t>viet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&amp; Nguyen </a:t>
            </a:r>
            <a:r>
              <a:rPr lang="en-US" dirty="0" err="1" smtClean="0"/>
              <a:t>huy</a:t>
            </a:r>
            <a:r>
              <a:rPr lang="en-US" dirty="0" smtClean="0"/>
              <a:t> </a:t>
            </a:r>
            <a:r>
              <a:rPr lang="en-US" dirty="0" err="1" smtClean="0"/>
              <a:t>tung</a:t>
            </a:r>
            <a:endParaRPr lang="en-US" dirty="0" smtClean="0"/>
          </a:p>
          <a:p>
            <a:r>
              <a:rPr lang="en-US" dirty="0"/>
              <a:t>Bachelor of Computer Science</a:t>
            </a:r>
          </a:p>
        </p:txBody>
      </p:sp>
      <p:pic>
        <p:nvPicPr>
          <p:cNvPr id="7" name="Picture 6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1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 smtClean="0"/>
              <a:t>The 10-20 placement system</a:t>
            </a:r>
          </a:p>
          <a:p>
            <a:pPr marL="27432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9" name="Picture 8" descr="http://larryheadinstitute.com/wp-content/uploads/2012/07/10-20placement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64" y="2682508"/>
            <a:ext cx="2663825" cy="2759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72887"/>
              </p:ext>
            </p:extLst>
          </p:nvPr>
        </p:nvGraphicFramePr>
        <p:xfrm>
          <a:off x="5828714" y="2952138"/>
          <a:ext cx="5480050" cy="2229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932"/>
                <a:gridCol w="4732118"/>
              </a:tblGrid>
              <a:tr h="37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Electrode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Lobe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Frontal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Temporal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Central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Parietal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Occipital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3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The Brain Structure </a:t>
            </a:r>
            <a:endParaRPr lang="en-IE" sz="2400" dirty="0" smtClean="0"/>
          </a:p>
          <a:p>
            <a:pPr marL="27432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50" y="2935841"/>
            <a:ext cx="27432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The Brain Structure </a:t>
            </a:r>
            <a:endParaRPr lang="en-IE" sz="2400" dirty="0" smtClean="0"/>
          </a:p>
          <a:p>
            <a:pPr marL="27432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34" y="2747751"/>
            <a:ext cx="2743200" cy="2219325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921219" y="2122917"/>
            <a:ext cx="4219242" cy="389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cerebrum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Largest part of the brain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Associate with higher brain 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Divided </a:t>
            </a:r>
            <a:r>
              <a:rPr lang="en-US" sz="2000" dirty="0"/>
              <a:t>into 4 </a:t>
            </a:r>
            <a:r>
              <a:rPr lang="en-US" sz="2000" dirty="0" smtClean="0"/>
              <a:t>parts: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Frontal Lobe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Parietal Lobe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Occipital Lobe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 smtClean="0"/>
              <a:t>Temporal Lobe</a:t>
            </a: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The Brain Structure </a:t>
            </a:r>
            <a:endParaRPr lang="en-IE" sz="2400" dirty="0" smtClean="0"/>
          </a:p>
          <a:p>
            <a:pPr marL="27432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51" y="2713102"/>
            <a:ext cx="2743200" cy="22193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0093" y="2547875"/>
            <a:ext cx="419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cerebellum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  known as little brain</a:t>
            </a:r>
            <a:endParaRPr lang="en-US" sz="2000" dirty="0"/>
          </a:p>
          <a:p>
            <a:pPr lvl="0"/>
            <a:endParaRPr lang="en-US" sz="1400" dirty="0"/>
          </a:p>
          <a:p>
            <a:r>
              <a:rPr lang="en-US" sz="3200" dirty="0"/>
              <a:t>The </a:t>
            </a:r>
            <a:r>
              <a:rPr lang="en-US" sz="3200" dirty="0" smtClean="0"/>
              <a:t>brainstem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 simplest part of the brain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38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/>
              <a:t>The Brain Structure </a:t>
            </a:r>
            <a:endParaRPr lang="en-IE" sz="2400" dirty="0" smtClean="0"/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Brain produced electricity, can be categorized into 5 wavebands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Each type of wave is a reflection of brain current state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Alpha: relax with eyes close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Beta: conscious and alert.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Delta: deep sleep or unconscious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Theta: deep relaxation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Gamma: currently on researching</a:t>
            </a:r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83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273050" y="197468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dirty="0"/>
              <a:t>The </a:t>
            </a:r>
            <a:r>
              <a:rPr lang="en-IE" sz="2800" b="1" dirty="0" smtClean="0"/>
              <a:t>devices</a:t>
            </a:r>
            <a:endParaRPr lang="en-IE" sz="2800" b="1" dirty="0"/>
          </a:p>
          <a:p>
            <a:pPr marL="27432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1" name="Picture 10" descr="https://emotiv.com/bitrix/components/epanel/store.headset/templates/.default/images/he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96" y="2331300"/>
            <a:ext cx="2743200" cy="30522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852477" y="5702182"/>
            <a:ext cx="1929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Emotiv</a:t>
            </a:r>
            <a:r>
              <a:rPr lang="en-US" sz="1600" dirty="0"/>
              <a:t> </a:t>
            </a:r>
            <a:r>
              <a:rPr lang="en-US" sz="1600" dirty="0" err="1"/>
              <a:t>Epoc</a:t>
            </a:r>
            <a:r>
              <a:rPr lang="en-US" sz="1600" dirty="0"/>
              <a:t> headset</a:t>
            </a:r>
          </a:p>
          <a:p>
            <a:endParaRPr lang="en-US" sz="1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9786"/>
              </p:ext>
            </p:extLst>
          </p:nvPr>
        </p:nvGraphicFramePr>
        <p:xfrm>
          <a:off x="1341120" y="2651758"/>
          <a:ext cx="6736081" cy="3050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431"/>
                <a:gridCol w="4639650"/>
              </a:tblGrid>
              <a:tr h="3554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Name of product: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 err="1">
                          <a:effectLst/>
                        </a:rPr>
                        <a:t>Emotiv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Epoc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1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Number of channels: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14 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5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Number of references: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5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Location of electrodes: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F3, F7, F3, FC5, T7, P7, O1, O2, P8, T8, FC6, F4, F8, AF4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1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Price: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$399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1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273050" y="197468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dirty="0"/>
              <a:t>The </a:t>
            </a:r>
            <a:r>
              <a:rPr lang="en-IE" sz="2800" b="1" dirty="0" smtClean="0"/>
              <a:t>devices</a:t>
            </a:r>
            <a:endParaRPr lang="en-IE" sz="2800" b="1" dirty="0"/>
          </a:p>
          <a:p>
            <a:pPr marL="27432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711800" y="5353357"/>
            <a:ext cx="2386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BrainQuiry</a:t>
            </a:r>
            <a:r>
              <a:rPr lang="en-US" sz="1600" dirty="0"/>
              <a:t> PET EEG device</a:t>
            </a:r>
          </a:p>
        </p:txBody>
      </p:sp>
      <p:pic>
        <p:nvPicPr>
          <p:cNvPr id="10" name="Picture 9" descr="http://www.brainquiry.com/images/5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800" y="2955470"/>
            <a:ext cx="2381250" cy="20617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32901"/>
              </p:ext>
            </p:extLst>
          </p:nvPr>
        </p:nvGraphicFramePr>
        <p:xfrm>
          <a:off x="1346670" y="2636520"/>
          <a:ext cx="6928650" cy="3055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669"/>
                <a:gridCol w="5053981"/>
              </a:tblGrid>
              <a:tr h="579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Name of product: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 err="1">
                          <a:effectLst/>
                        </a:rPr>
                        <a:t>BrainQuiry</a:t>
                      </a:r>
                      <a:r>
                        <a:rPr lang="en-US" sz="1200" dirty="0">
                          <a:effectLst/>
                        </a:rPr>
                        <a:t> PET EEG 2.0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6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Number of channels: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2 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4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Number of references: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41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Location of electrodes: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Vary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6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Price: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$2,160.00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273050" y="197468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dirty="0"/>
              <a:t>The </a:t>
            </a:r>
            <a:r>
              <a:rPr lang="en-IE" sz="2800" b="1" dirty="0" smtClean="0"/>
              <a:t>devices</a:t>
            </a:r>
            <a:endParaRPr lang="en-IE" sz="2800" b="1" dirty="0"/>
          </a:p>
          <a:p>
            <a:pPr marL="27432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359251" y="5353357"/>
            <a:ext cx="1887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Neurosky</a:t>
            </a:r>
            <a:r>
              <a:rPr lang="en-US" sz="1600" dirty="0"/>
              <a:t> </a:t>
            </a:r>
            <a:r>
              <a:rPr lang="en-US" sz="1600" dirty="0" err="1"/>
              <a:t>Mindwave</a:t>
            </a:r>
            <a:endParaRPr lang="en-US" sz="1600" dirty="0"/>
          </a:p>
        </p:txBody>
      </p:sp>
      <p:pic>
        <p:nvPicPr>
          <p:cNvPr id="11" name="Picture 10" descr="MindWav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2850466"/>
            <a:ext cx="2286000" cy="205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67895"/>
              </p:ext>
            </p:extLst>
          </p:nvPr>
        </p:nvGraphicFramePr>
        <p:xfrm>
          <a:off x="1371600" y="2621281"/>
          <a:ext cx="7042150" cy="3070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379"/>
                <a:gridCol w="5136771"/>
              </a:tblGrid>
              <a:tr h="414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Name of product: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 err="1">
                          <a:effectLst/>
                        </a:rPr>
                        <a:t>NeuroSky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Mindwave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4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Number of channels: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2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Number of references: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2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Location of electrodes: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Fp1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7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Price:</a:t>
                      </a:r>
                      <a:endParaRPr lang="en-US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$79.99</a:t>
                      </a:r>
                      <a:endParaRPr lang="en-US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273050" y="197468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dirty="0"/>
              <a:t>The </a:t>
            </a:r>
            <a:r>
              <a:rPr lang="en-IE" sz="2800" b="1" dirty="0" smtClean="0"/>
              <a:t>devices</a:t>
            </a:r>
            <a:endParaRPr lang="en-IE" sz="2800" b="1" dirty="0"/>
          </a:p>
          <a:p>
            <a:pPr marL="27432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82148" y="5353357"/>
            <a:ext cx="157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Olimex</a:t>
            </a:r>
            <a:r>
              <a:rPr lang="en-US" sz="1600" dirty="0"/>
              <a:t> EEG-SMT</a:t>
            </a:r>
          </a:p>
        </p:txBody>
      </p:sp>
      <p:pic>
        <p:nvPicPr>
          <p:cNvPr id="10" name="Picture 9" descr="EEG-SMT - Open Source Hardware Boar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2" y="2887818"/>
            <a:ext cx="2957195" cy="2197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31262"/>
              </p:ext>
            </p:extLst>
          </p:nvPr>
        </p:nvGraphicFramePr>
        <p:xfrm>
          <a:off x="1402764" y="2722538"/>
          <a:ext cx="6857316" cy="3114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369"/>
                <a:gridCol w="5001947"/>
              </a:tblGrid>
              <a:tr h="507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Name of product: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 err="1">
                          <a:effectLst/>
                        </a:rPr>
                        <a:t>Olimex</a:t>
                      </a:r>
                      <a:r>
                        <a:rPr lang="en-US" sz="1200" dirty="0">
                          <a:effectLst/>
                        </a:rPr>
                        <a:t> EEG-SMT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3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Number of channels: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0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Number of references: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0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Location of electrodes: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Vary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3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Price:</a:t>
                      </a:r>
                      <a:endParaRPr lang="en-US" sz="12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99.00 EUR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Data </a:t>
            </a:r>
            <a:r>
              <a:rPr lang="en-US" dirty="0" smtClean="0"/>
              <a:t>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188732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IE" sz="2800" dirty="0" smtClean="0"/>
              <a:t>The </a:t>
            </a:r>
            <a:r>
              <a:rPr lang="en-IE" sz="2800" dirty="0"/>
              <a:t>Helper Training </a:t>
            </a:r>
            <a:r>
              <a:rPr lang="en-IE" sz="2800" dirty="0" smtClean="0"/>
              <a:t>Software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sample rate of 256Hz, </a:t>
            </a:r>
            <a:r>
              <a:rPr lang="en-US" sz="2800" dirty="0" smtClean="0"/>
              <a:t>High </a:t>
            </a:r>
            <a:r>
              <a:rPr lang="en-US" sz="2800" dirty="0"/>
              <a:t>Pass Filter at 0.16Hz and Low Pass Filter at </a:t>
            </a:r>
            <a:r>
              <a:rPr lang="en-US" sz="2800" dirty="0" smtClean="0"/>
              <a:t>64Hz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/>
              <a:t>minutes </a:t>
            </a:r>
            <a:r>
              <a:rPr lang="en-US" sz="2800" dirty="0" smtClean="0"/>
              <a:t>,  60 seconds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Cambria"/>
                <a:ea typeface="MS Mincho"/>
                <a:cs typeface="Times New Roman"/>
              </a:rPr>
              <a:t>MATLAB file format (.mat</a:t>
            </a:r>
            <a:r>
              <a:rPr lang="en-US" sz="2800" dirty="0" smtClean="0">
                <a:latin typeface="Cambria"/>
                <a:ea typeface="MS Mincho"/>
                <a:cs typeface="Times New Roman"/>
              </a:rPr>
              <a:t>)</a:t>
            </a:r>
            <a:endParaRPr lang="en-US" sz="2800" dirty="0" smtClean="0"/>
          </a:p>
          <a:p>
            <a:pPr marL="201168" lvl="1" indent="0">
              <a:buNone/>
            </a:pP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8" name="Picture 7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60" y="1990513"/>
            <a:ext cx="2057400" cy="3429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120726" y="2326380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+mj-lt"/>
            </a:endParaRPr>
          </a:p>
          <a:p>
            <a:pPr marL="384048" lvl="2" indent="0">
              <a:buFont typeface="Calibri" pitchFamily="34" charset="0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012" y="5688595"/>
            <a:ext cx="2302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The Helper Training Software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61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3963"/>
            <a:ext cx="10058400" cy="4023360"/>
          </a:xfrm>
        </p:spPr>
        <p:txBody>
          <a:bodyPr>
            <a:normAutofit lnSpcReduction="10000"/>
          </a:bodyPr>
          <a:lstStyle/>
          <a:p>
            <a:pPr lvl="8">
              <a:buFont typeface="Wingdings" pitchFamily="2" charset="2"/>
              <a:buChar char="ü"/>
            </a:pPr>
            <a:r>
              <a:rPr lang="en-US" sz="3200" dirty="0" smtClean="0"/>
              <a:t>Idea</a:t>
            </a:r>
          </a:p>
          <a:p>
            <a:pPr lvl="8">
              <a:buFont typeface="Wingdings" pitchFamily="2" charset="2"/>
              <a:buChar char="ü"/>
            </a:pPr>
            <a:r>
              <a:rPr lang="en-US" sz="3200" dirty="0"/>
              <a:t>Scope of </a:t>
            </a:r>
            <a:r>
              <a:rPr lang="en-US" sz="3200" dirty="0" smtClean="0"/>
              <a:t>project</a:t>
            </a:r>
          </a:p>
          <a:p>
            <a:pPr lvl="8">
              <a:buFont typeface="Wingdings" pitchFamily="2" charset="2"/>
              <a:buChar char="ü"/>
            </a:pPr>
            <a:r>
              <a:rPr lang="en-US" sz="3200" dirty="0" smtClean="0"/>
              <a:t>Data Recording</a:t>
            </a:r>
          </a:p>
          <a:p>
            <a:pPr lvl="8">
              <a:buFont typeface="Wingdings" pitchFamily="2" charset="2"/>
              <a:buChar char="ü"/>
            </a:pPr>
            <a:r>
              <a:rPr lang="en-US" sz="3200" dirty="0" smtClean="0"/>
              <a:t>Features</a:t>
            </a:r>
          </a:p>
          <a:p>
            <a:pPr lvl="8">
              <a:buFont typeface="Wingdings" pitchFamily="2" charset="2"/>
              <a:buChar char="ü"/>
            </a:pPr>
            <a:r>
              <a:rPr lang="en-US" sz="3200" dirty="0" smtClean="0"/>
              <a:t>Methods</a:t>
            </a:r>
          </a:p>
          <a:p>
            <a:pPr lvl="8">
              <a:buFont typeface="Wingdings" pitchFamily="2" charset="2"/>
              <a:buChar char="ü"/>
            </a:pPr>
            <a:r>
              <a:rPr lang="en-US" sz="3200" dirty="0" smtClean="0"/>
              <a:t>Experiment</a:t>
            </a:r>
          </a:p>
          <a:p>
            <a:pPr lvl="8">
              <a:buFont typeface="Wingdings" pitchFamily="2" charset="2"/>
              <a:buChar char="ü"/>
            </a:pPr>
            <a:r>
              <a:rPr lang="en-US" sz="3200" dirty="0" smtClean="0"/>
              <a:t>Demos</a:t>
            </a:r>
          </a:p>
          <a:p>
            <a:pPr lvl="8">
              <a:buFont typeface="Wingdings" pitchFamily="2" charset="2"/>
              <a:buChar char="ü"/>
            </a:pPr>
            <a:r>
              <a:rPr lang="en-US" sz="3200" dirty="0" smtClean="0"/>
              <a:t>Q&amp;A</a:t>
            </a:r>
          </a:p>
          <a:p>
            <a:pPr marL="1471400" lvl="8" indent="0">
              <a:buNone/>
            </a:pPr>
            <a:endParaRPr lang="en-US" sz="3200" dirty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1" y="2217124"/>
            <a:ext cx="3644411" cy="25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Data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188732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201168" lvl="1" indent="0">
              <a:buNone/>
            </a:pP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8" name="Picture 7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89625"/>
              </p:ext>
            </p:extLst>
          </p:nvPr>
        </p:nvGraphicFramePr>
        <p:xfrm>
          <a:off x="1508760" y="1950721"/>
          <a:ext cx="9342119" cy="429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137"/>
                <a:gridCol w="1815986"/>
                <a:gridCol w="2028834"/>
                <a:gridCol w="2200081"/>
                <a:gridCol w="2200081"/>
              </a:tblGrid>
              <a:tr h="2796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 dirty="0">
                          <a:effectLst/>
                        </a:rPr>
                        <a:t>Array name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Data Type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 dirty="0">
                          <a:effectLst/>
                        </a:rPr>
                        <a:t>Array shape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Array contents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7168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dataSignal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 dirty="0">
                          <a:effectLst/>
                        </a:rPr>
                        <a:t>uint16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2xN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Data of 2 EEG channels, N is number of samples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2796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Fs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double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1x1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Sampling Frequency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9646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 dirty="0">
                          <a:effectLst/>
                        </a:rPr>
                        <a:t>direction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char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Name of brain’s state (up, down, left, right, undefined, etc.)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46907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startTime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char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1x19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Time the recording started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5593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endTime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char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1x19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Time the recording finished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27967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user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char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Name of test subject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2796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double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1x1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Age of test subject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469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gender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</a:rPr>
                        <a:t>char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en-US" sz="1100" dirty="0">
                          <a:effectLst/>
                        </a:rPr>
                        <a:t>Gender of test subject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Features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47800" y="3459480"/>
            <a:ext cx="18288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Data collecting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53840" y="3459480"/>
            <a:ext cx="18288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Feature Exacting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5988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6592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Experiment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8264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88680" y="390144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Features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692140" y="2011680"/>
            <a:ext cx="1813560" cy="701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5580" y="3154680"/>
            <a:ext cx="1813560" cy="701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Frequency Domain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7240" y="3169920"/>
            <a:ext cx="1813560" cy="701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Domain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8340" y="4785360"/>
            <a:ext cx="1203960" cy="701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1960" y="4785360"/>
            <a:ext cx="1203960" cy="701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Wavelet Transform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66560" y="4800600"/>
            <a:ext cx="1203960" cy="701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Mean first &amp; mean second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2040" y="4800600"/>
            <a:ext cx="120396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Skewness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16235" y="4785360"/>
            <a:ext cx="1203960" cy="701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Kurtosis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4" idx="1"/>
            <a:endCxn id="14" idx="0"/>
          </p:cNvCxnSpPr>
          <p:nvPr/>
        </p:nvCxnSpPr>
        <p:spPr>
          <a:xfrm flipH="1">
            <a:off x="3642360" y="2362200"/>
            <a:ext cx="2049780" cy="792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0"/>
            <a:endCxn id="4" idx="3"/>
          </p:cNvCxnSpPr>
          <p:nvPr/>
        </p:nvCxnSpPr>
        <p:spPr>
          <a:xfrm flipH="1" flipV="1">
            <a:off x="7505700" y="2362200"/>
            <a:ext cx="1798320" cy="80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2"/>
            <a:endCxn id="16" idx="0"/>
          </p:cNvCxnSpPr>
          <p:nvPr/>
        </p:nvCxnSpPr>
        <p:spPr>
          <a:xfrm flipH="1">
            <a:off x="2560320" y="3855720"/>
            <a:ext cx="1082040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0"/>
            <a:endCxn id="14" idx="2"/>
          </p:cNvCxnSpPr>
          <p:nvPr/>
        </p:nvCxnSpPr>
        <p:spPr>
          <a:xfrm flipH="1" flipV="1">
            <a:off x="3642360" y="3855720"/>
            <a:ext cx="1211580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2"/>
            <a:endCxn id="19" idx="0"/>
          </p:cNvCxnSpPr>
          <p:nvPr/>
        </p:nvCxnSpPr>
        <p:spPr>
          <a:xfrm flipH="1">
            <a:off x="7368540" y="3870960"/>
            <a:ext cx="1935480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2"/>
            <a:endCxn id="21" idx="0"/>
          </p:cNvCxnSpPr>
          <p:nvPr/>
        </p:nvCxnSpPr>
        <p:spPr>
          <a:xfrm>
            <a:off x="9304020" y="3870960"/>
            <a:ext cx="0" cy="92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2"/>
            <a:endCxn id="24" idx="0"/>
          </p:cNvCxnSpPr>
          <p:nvPr/>
        </p:nvCxnSpPr>
        <p:spPr>
          <a:xfrm>
            <a:off x="9304020" y="3870960"/>
            <a:ext cx="181419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Features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>
                  <a:buFont typeface="Arial" pitchFamily="34" charset="0"/>
                  <a:buChar char="•"/>
                </a:pPr>
                <a:r>
                  <a:rPr lang="en-US" sz="2400" b="1" dirty="0" smtClean="0"/>
                  <a:t>Means </a:t>
                </a:r>
                <a:r>
                  <a:rPr lang="en-US" sz="2400" b="1" dirty="0"/>
                  <a:t>of the absolute values of the first and second </a:t>
                </a:r>
                <a:r>
                  <a:rPr lang="en-US" sz="2400" b="1" dirty="0" smtClean="0"/>
                  <a:t>differences</a:t>
                </a:r>
              </a:p>
              <a:p>
                <a:pPr marL="201168" lvl="1" indent="0">
                  <a:buNone/>
                </a:pPr>
                <a:endParaRPr lang="en-US" sz="2400" b="1" dirty="0" smtClean="0"/>
              </a:p>
              <a:p>
                <a:pPr algn="ctr"/>
                <a:r>
                  <a:rPr lang="en-US" dirty="0"/>
                  <a:t>The means of the absolute values of the first differences of the raw signals: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The </a:t>
                </a:r>
                <a:r>
                  <a:rPr lang="en-US" dirty="0"/>
                  <a:t>means of the absolute values of the second differences of the raw signals: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  <a:p>
                <a:pPr lvl="1" algn="ctr">
                  <a:buFont typeface="Arial" pitchFamily="34" charset="0"/>
                  <a:buChar char="•"/>
                </a:pPr>
                <a:endParaRPr lang="en-US" b="1" dirty="0"/>
              </a:p>
              <a:p>
                <a:pPr lvl="1">
                  <a:buFont typeface="Arial" pitchFamily="34" charset="0"/>
                  <a:buChar char="•"/>
                </a:pPr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6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01168" lvl="1" indent="0">
              <a:buNone/>
            </a:pPr>
            <a:r>
              <a:rPr lang="en-US" sz="5100" b="1" dirty="0" smtClean="0"/>
              <a:t>Wavelet </a:t>
            </a:r>
            <a:r>
              <a:rPr lang="en-US" sz="5100" b="1" dirty="0"/>
              <a:t>Packet Transform (WPT</a:t>
            </a:r>
            <a:r>
              <a:rPr lang="en-US" sz="5100" b="1" dirty="0" smtClean="0"/>
              <a:t>):</a:t>
            </a:r>
          </a:p>
          <a:p>
            <a:pPr marL="201168" lvl="1" indent="0">
              <a:buNone/>
            </a:pPr>
            <a:endParaRPr lang="en-US" sz="2400" b="1" dirty="0" smtClean="0"/>
          </a:p>
          <a:p>
            <a:pPr marL="201168" lvl="1" indent="0">
              <a:buNone/>
            </a:pPr>
            <a:endParaRPr lang="en-US" sz="2400" b="1" dirty="0"/>
          </a:p>
          <a:p>
            <a:pPr marL="201168" lvl="1" indent="0">
              <a:buNone/>
            </a:pPr>
            <a:endParaRPr lang="en-US" sz="2400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200" dirty="0" smtClean="0">
                <a:latin typeface="Times New Roman" pitchFamily="18" charset="0"/>
              </a:rPr>
              <a:t>Provide </a:t>
            </a:r>
            <a:r>
              <a:rPr lang="en-US" sz="4200" dirty="0">
                <a:latin typeface="Times New Roman" pitchFamily="18" charset="0"/>
              </a:rPr>
              <a:t>the time-frequency </a:t>
            </a:r>
            <a:r>
              <a:rPr lang="en-US" sz="4200" dirty="0" smtClean="0">
                <a:latin typeface="Times New Roman" pitchFamily="18" charset="0"/>
              </a:rPr>
              <a:t>representation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4200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200" dirty="0" smtClean="0"/>
              <a:t>Processing </a:t>
            </a:r>
            <a:r>
              <a:rPr lang="en-US" sz="4200" dirty="0"/>
              <a:t>and analyzing the EEG </a:t>
            </a:r>
            <a:r>
              <a:rPr lang="en-US" sz="4200" dirty="0" smtClean="0"/>
              <a:t>signals, localize </a:t>
            </a:r>
            <a:r>
              <a:rPr lang="en-US" sz="4200" dirty="0"/>
              <a:t>the artifact </a:t>
            </a:r>
            <a:r>
              <a:rPr lang="en-US" sz="4200" dirty="0" smtClean="0"/>
              <a:t>component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4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200" dirty="0"/>
              <a:t>An alternative approach to the Fourier </a:t>
            </a:r>
            <a:r>
              <a:rPr lang="en-US" sz="4200" dirty="0" smtClean="0"/>
              <a:t>transform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4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200" dirty="0"/>
              <a:t>It can analyze non-stationary </a:t>
            </a:r>
            <a:r>
              <a:rPr lang="en-US" sz="4200" dirty="0" smtClean="0"/>
              <a:t>signals</a:t>
            </a:r>
            <a:r>
              <a:rPr lang="en-US" sz="2000" dirty="0" smtClean="0"/>
              <a:t>	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749808" lvl="4" indent="0">
              <a:buNone/>
            </a:pPr>
            <a:r>
              <a:rPr lang="en-US" sz="2000" b="1" dirty="0"/>
              <a:t>	</a:t>
            </a:r>
            <a:endParaRPr lang="en-US" sz="2000" b="1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7" name="Picture 6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0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385560" cy="4023360"/>
              </a:xfrm>
            </p:spPr>
            <p:txBody>
              <a:bodyPr>
                <a:normAutofit fontScale="62500" lnSpcReduction="20000"/>
              </a:bodyPr>
              <a:lstStyle/>
              <a:p>
                <a:pPr marL="201168" lvl="1" indent="0">
                  <a:buNone/>
                </a:pPr>
                <a:r>
                  <a:rPr lang="en-US" sz="3800" b="1" dirty="0" smtClean="0"/>
                  <a:t>Wavelet Packet Transform (WPT):</a:t>
                </a:r>
              </a:p>
              <a:p>
                <a:pPr marL="201168" lvl="1" indent="0">
                  <a:buNone/>
                </a:pPr>
                <a:endParaRPr lang="en-US" sz="2600" b="1" dirty="0"/>
              </a:p>
              <a:p>
                <a:pPr marL="201168" lvl="1" indent="0">
                  <a:buNone/>
                </a:pPr>
                <a:endParaRPr lang="en-US" sz="2600" b="1" dirty="0" smtClean="0"/>
              </a:p>
              <a:p>
                <a:pPr lvl="0"/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(0,0)</m:t>
                        </m:r>
                      </m:sub>
                    </m:sSub>
                  </m:oMath>
                </a14:m>
                <a:r>
                  <a:rPr lang="en-US" sz="3200" dirty="0"/>
                  <a:t> = raw </a:t>
                </a:r>
                <a:r>
                  <a:rPr lang="en-US" sz="3200" dirty="0" smtClean="0"/>
                  <a:t>data. </a:t>
                </a:r>
                <a:r>
                  <a:rPr lang="en-US" sz="3200" dirty="0"/>
                  <a:t>At each node, there are 4 features are </a:t>
                </a:r>
                <a:r>
                  <a:rPr lang="en-US" sz="3200" dirty="0" smtClean="0"/>
                  <a:t>computed: </a:t>
                </a:r>
              </a:p>
              <a:p>
                <a:pPr lvl="0"/>
                <a:endParaRPr lang="en-US" sz="3200" dirty="0"/>
              </a:p>
              <a:p>
                <a:pPr lvl="1"/>
                <a:r>
                  <a:rPr lang="en-US" sz="3200" dirty="0"/>
                  <a:t>Maximum of the wavelet coefficients </a:t>
                </a:r>
                <a:endParaRPr lang="en-US" sz="3200" dirty="0" smtClean="0"/>
              </a:p>
              <a:p>
                <a:pPr lvl="1"/>
                <a:r>
                  <a:rPr lang="en-US" sz="3200" dirty="0" smtClean="0"/>
                  <a:t>Minimum </a:t>
                </a:r>
                <a:r>
                  <a:rPr lang="en-US" sz="3200" dirty="0"/>
                  <a:t>of the wavelet coefficients </a:t>
                </a:r>
              </a:p>
              <a:p>
                <a:pPr lvl="1"/>
                <a:r>
                  <a:rPr lang="en-US" sz="3200" dirty="0"/>
                  <a:t>Mean of the wavelet coefficients </a:t>
                </a:r>
              </a:p>
              <a:p>
                <a:pPr lvl="1"/>
                <a:r>
                  <a:rPr lang="en-US" sz="3200" dirty="0"/>
                  <a:t>Standard  deviation  of  the  wavelet  </a:t>
                </a:r>
                <a:r>
                  <a:rPr lang="en-US" sz="3200" dirty="0" smtClean="0"/>
                  <a:t>coefficients </a:t>
                </a:r>
                <a:endParaRPr lang="en-US" sz="3200" dirty="0"/>
              </a:p>
              <a:p>
                <a:pPr marL="201168" lvl="1" indent="0">
                  <a:buNone/>
                </a:pPr>
                <a:endParaRPr lang="en-US" sz="2400" b="1" dirty="0"/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2000" b="1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385560" cy="4023360"/>
              </a:xfrm>
              <a:blipFill rotWithShape="1">
                <a:blip r:embed="rId3"/>
                <a:stretch>
                  <a:fillRect l="-954" t="-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7" name="Picture 6" descr="cropped-logo-co-kem-3-sao-0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80" y="2049780"/>
            <a:ext cx="43053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80824"/>
              </a:xfrm>
            </p:spPr>
            <p:txBody>
              <a:bodyPr numCol="3">
                <a:normAutofit/>
              </a:bodyPr>
              <a:lstStyle/>
              <a:p>
                <a:r>
                  <a:rPr lang="en-US" dirty="0" smtClean="0"/>
                  <a:t> Features: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Power Spectral Density</a:t>
                </a:r>
              </a:p>
              <a:p>
                <a:pPr lvl="4" algn="just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Fast Fourier </a:t>
                </a:r>
                <a:r>
                  <a:rPr lang="en-US" sz="1800" dirty="0" smtClean="0"/>
                  <a:t>Transform</a:t>
                </a:r>
                <a:r>
                  <a:rPr lang="en-US" dirty="0" smtClean="0"/>
                  <a:t>:      </a:t>
                </a:r>
              </a:p>
              <a:p>
                <a:pPr lvl="4" algn="just">
                  <a:buFont typeface="Wingdings" panose="05000000000000000000" pitchFamily="2" charset="2"/>
                  <a:buChar char="§"/>
                </a:pPr>
                <a:endParaRPr lang="en-US" i="1" dirty="0"/>
              </a:p>
              <a:p>
                <a:pPr marL="749808" lvl="4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749808" lvl="4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80824"/>
              </a:xfrm>
              <a:blipFill rotWithShape="0">
                <a:blip r:embed="rId3"/>
                <a:stretch>
                  <a:fillRect l="-61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5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80824"/>
              </a:xfrm>
            </p:spPr>
            <p:txBody>
              <a:bodyPr numCol="2">
                <a:normAutofit/>
              </a:bodyPr>
              <a:lstStyle/>
              <a:p>
                <a:r>
                  <a:rPr lang="en-US" dirty="0" smtClean="0"/>
                  <a:t> Features: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Power Spectral </a:t>
                </a:r>
                <a:r>
                  <a:rPr lang="en-US" dirty="0" smtClean="0"/>
                  <a:t>Density</a:t>
                </a:r>
              </a:p>
              <a:p>
                <a:pPr lvl="4" algn="just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The energy </a:t>
                </a:r>
                <a:r>
                  <a:rPr lang="en-US" sz="1800" dirty="0" smtClean="0"/>
                  <a:t>value: </a:t>
                </a:r>
                <a:endParaRPr lang="en-US" sz="1800" dirty="0"/>
              </a:p>
              <a:p>
                <a:pPr marL="749808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𝑓</m:t>
                          </m:r>
                          <m:r>
                            <a:rPr lang="en-US" sz="1800" i="1">
                              <a:latin typeface="Cambria Math"/>
                            </a:rPr>
                            <m:t>=8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13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𝑓</m:t>
                          </m:r>
                          <m:r>
                            <a:rPr lang="en-US" sz="1800" i="1">
                              <a:latin typeface="Cambria Math"/>
                            </a:rPr>
                            <m:t>=14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30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 marL="749808" lvl="4" indent="0">
                  <a:buNone/>
                </a:pPr>
                <a:endParaRPr lang="en-US" sz="1800" dirty="0" smtClean="0"/>
              </a:p>
              <a:p>
                <a:pPr marL="749808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𝛿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𝑓</m:t>
                          </m:r>
                          <m:r>
                            <a:rPr lang="en-US" sz="1800" i="1">
                              <a:latin typeface="Cambria Math"/>
                            </a:rPr>
                            <m:t>=4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7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𝑓</m:t>
                          </m:r>
                          <m:r>
                            <a:rPr lang="en-US" sz="1800" i="1">
                              <a:latin typeface="Cambria Math"/>
                            </a:rPr>
                            <m:t>=0.5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 marL="749808" lvl="4" indent="0">
                  <a:buNone/>
                </a:pPr>
                <a:endParaRPr lang="en-US" dirty="0" smtClean="0"/>
              </a:p>
              <a:p>
                <a:pPr lvl="4"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 </a:t>
                </a:r>
                <a:r>
                  <a:rPr lang="en-US" sz="1800" dirty="0"/>
                  <a:t>T</a:t>
                </a:r>
                <a:r>
                  <a:rPr lang="en-US" sz="1800" dirty="0" smtClean="0"/>
                  <a:t>he </a:t>
                </a:r>
                <a:r>
                  <a:rPr lang="en-US" sz="1800" dirty="0"/>
                  <a:t>ratio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𝛽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 smtClean="0"/>
              </a:p>
              <a:p>
                <a:pPr marL="749808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𝑅</m:t>
                      </m:r>
                      <m:r>
                        <a:rPr lang="en-US" sz="1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pPr lvl="4"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80824"/>
              </a:xfrm>
              <a:blipFill rotWithShape="0">
                <a:blip r:embed="rId2"/>
                <a:stretch>
                  <a:fillRect l="-61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7" name="Picture 6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1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80824"/>
              </a:xfrm>
            </p:spPr>
            <p:txBody>
              <a:bodyPr numCol="1">
                <a:normAutofit/>
              </a:bodyPr>
              <a:lstStyle/>
              <a:p>
                <a:r>
                  <a:rPr lang="en-US" dirty="0" smtClean="0"/>
                  <a:t> Features:</a:t>
                </a:r>
                <a:endParaRPr lang="en-US" dirty="0"/>
              </a:p>
              <a:p>
                <a:pPr lvl="3" algn="just"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Skewness:</a:t>
                </a:r>
              </a:p>
              <a:p>
                <a:pPr lvl="4" algn="just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R</a:t>
                </a:r>
                <a:r>
                  <a:rPr lang="en-US" sz="1800" dirty="0" smtClean="0"/>
                  <a:t>epresents </a:t>
                </a:r>
                <a:r>
                  <a:rPr lang="en-US" sz="1800" dirty="0"/>
                  <a:t>the asymmetrical degree of </a:t>
                </a:r>
                <a:r>
                  <a:rPr lang="en-US" sz="1800" dirty="0" smtClean="0"/>
                  <a:t>the data </a:t>
                </a:r>
                <a:r>
                  <a:rPr lang="en-US" sz="1800" dirty="0"/>
                  <a:t>around the </a:t>
                </a:r>
                <a:r>
                  <a:rPr lang="en-US" sz="1800" dirty="0" smtClean="0"/>
                  <a:t>mean.</a:t>
                </a:r>
              </a:p>
              <a:p>
                <a:pPr lvl="4" algn="just"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If skewness &gt; 0 : data lean toward the negative</a:t>
                </a:r>
              </a:p>
              <a:p>
                <a:pPr lvl="4" algn="just"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If skewness &lt; 0 : data lean toward the positive </a:t>
                </a:r>
              </a:p>
              <a:p>
                <a:pPr lvl="4" algn="just"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Defined: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𝑠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𝐸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 smtClean="0"/>
              </a:p>
              <a:p>
                <a:pPr lvl="4" algn="just"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 marL="749808" lvl="4" indent="0" algn="just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80824"/>
              </a:xfrm>
              <a:blipFill rotWithShape="0">
                <a:blip r:embed="rId2"/>
                <a:stretch>
                  <a:fillRect l="-61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chubbyrevision.weebly.com/uploads/1/0/5/8/10584247/13358100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17" y="3918404"/>
            <a:ext cx="51149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80824"/>
              </a:xfrm>
            </p:spPr>
            <p:txBody>
              <a:bodyPr numCol="1">
                <a:normAutofit/>
              </a:bodyPr>
              <a:lstStyle/>
              <a:p>
                <a:r>
                  <a:rPr lang="en-US" dirty="0" smtClean="0"/>
                  <a:t> Features:</a:t>
                </a:r>
                <a:endParaRPr lang="en-US" dirty="0"/>
              </a:p>
              <a:p>
                <a:pPr lvl="3" algn="just"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Kurtosis:</a:t>
                </a:r>
              </a:p>
              <a:p>
                <a:pPr lvl="4" algn="just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R</a:t>
                </a:r>
                <a:r>
                  <a:rPr lang="en-US" sz="1800" dirty="0" smtClean="0"/>
                  <a:t>epresents </a:t>
                </a:r>
                <a:r>
                  <a:rPr lang="en-US" sz="1800" dirty="0"/>
                  <a:t>the sharpness of the data distribution</a:t>
                </a:r>
                <a:r>
                  <a:rPr lang="en-US" sz="1800" dirty="0" smtClean="0"/>
                  <a:t>.</a:t>
                </a:r>
              </a:p>
              <a:p>
                <a:pPr lvl="4" algn="just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With normal distribution, Kurtosis = 3 </a:t>
                </a:r>
              </a:p>
              <a:p>
                <a:pPr lvl="4" algn="just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If </a:t>
                </a:r>
                <a:r>
                  <a:rPr lang="en-US" sz="1800" dirty="0"/>
                  <a:t>Kurtosis </a:t>
                </a:r>
                <a:r>
                  <a:rPr lang="en-US" sz="1800" dirty="0" smtClean="0"/>
                  <a:t>&lt; 3: </a:t>
                </a:r>
                <a:r>
                  <a:rPr lang="en-US" sz="1800" dirty="0"/>
                  <a:t>the distribution graph will be flatter</a:t>
                </a:r>
                <a:endParaRPr lang="en-US" sz="1800" dirty="0" smtClean="0"/>
              </a:p>
              <a:p>
                <a:pPr lvl="4" algn="just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If </a:t>
                </a:r>
                <a:r>
                  <a:rPr lang="en-US" sz="1800" dirty="0"/>
                  <a:t>Kurtosis &gt; 3</a:t>
                </a:r>
                <a:r>
                  <a:rPr lang="en-US" sz="1800" dirty="0" smtClean="0"/>
                  <a:t>: </a:t>
                </a:r>
                <a:r>
                  <a:rPr lang="en-US" sz="1800" dirty="0"/>
                  <a:t>the distribution graph will be sharper</a:t>
                </a:r>
                <a:endParaRPr lang="en-US" sz="1800" dirty="0" smtClean="0"/>
              </a:p>
              <a:p>
                <a:pPr lvl="4" algn="just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Defined: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𝑘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𝐸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  <a:p>
                <a:pPr lvl="4"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 lvl="4"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80824"/>
              </a:xfrm>
              <a:blipFill rotWithShape="0">
                <a:blip r:embed="rId2"/>
                <a:stretch>
                  <a:fillRect l="-61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statisticsviews.com/SpringboardWebApp/userfiles/stats/image/kurtos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57" y="4136146"/>
            <a:ext cx="4857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3963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 project by the FPT Technology Research Institute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To help disabled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To applied knowledge learned in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georgeessien.com/wp-content/uploads/2013/03/ideas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89" y="2314249"/>
            <a:ext cx="2330003" cy="27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2060" y="1889760"/>
            <a:ext cx="10058400" cy="4023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Methods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47800" y="3459480"/>
            <a:ext cx="18288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Data collecting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53840" y="3459480"/>
            <a:ext cx="18288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Feature Exacting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59880" y="3459480"/>
            <a:ext cx="18288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6592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Experiment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8264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88680" y="390144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9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Methods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556885" y="2011680"/>
            <a:ext cx="2183130" cy="701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2050" y="4259580"/>
            <a:ext cx="159258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Naive Bayes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83280" y="4244340"/>
            <a:ext cx="160020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Support Vector Machine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1200" y="4229100"/>
            <a:ext cx="17145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Neural Network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04860" y="4244340"/>
            <a:ext cx="149352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Linear </a:t>
            </a:r>
            <a:r>
              <a:rPr lang="en-US" dirty="0" smtClean="0">
                <a:solidFill>
                  <a:schemeClr val="tx1"/>
                </a:solidFill>
              </a:rPr>
              <a:t>Discriminant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16233" y="4282440"/>
            <a:ext cx="1370965" cy="822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K-Nearest Neighbor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4" idx="2"/>
            <a:endCxn id="16" idx="0"/>
          </p:cNvCxnSpPr>
          <p:nvPr/>
        </p:nvCxnSpPr>
        <p:spPr>
          <a:xfrm flipH="1">
            <a:off x="1958340" y="2712720"/>
            <a:ext cx="4690110" cy="1546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0"/>
            <a:endCxn id="4" idx="2"/>
          </p:cNvCxnSpPr>
          <p:nvPr/>
        </p:nvCxnSpPr>
        <p:spPr>
          <a:xfrm flipH="1" flipV="1">
            <a:off x="6648450" y="2712720"/>
            <a:ext cx="4553266" cy="1569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  <a:endCxn id="18" idx="0"/>
          </p:cNvCxnSpPr>
          <p:nvPr/>
        </p:nvCxnSpPr>
        <p:spPr>
          <a:xfrm flipH="1">
            <a:off x="4183380" y="2712720"/>
            <a:ext cx="2465070" cy="1531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2"/>
            <a:endCxn id="19" idx="0"/>
          </p:cNvCxnSpPr>
          <p:nvPr/>
        </p:nvCxnSpPr>
        <p:spPr>
          <a:xfrm>
            <a:off x="6648450" y="2712720"/>
            <a:ext cx="0" cy="1516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2"/>
            <a:endCxn id="21" idx="0"/>
          </p:cNvCxnSpPr>
          <p:nvPr/>
        </p:nvCxnSpPr>
        <p:spPr>
          <a:xfrm>
            <a:off x="6648450" y="2712720"/>
            <a:ext cx="2503170" cy="1531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 smtClean="0"/>
                  <a:t>Naive </a:t>
                </a:r>
                <a:r>
                  <a:rPr lang="en-US" sz="2400" b="1" dirty="0"/>
                  <a:t>Bayes </a:t>
                </a:r>
                <a:endParaRPr lang="en-US" sz="2400" b="1" dirty="0" smtClean="0"/>
              </a:p>
              <a:p>
                <a:endParaRPr lang="en-US" sz="2400" b="1" dirty="0" smtClean="0"/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2000" dirty="0"/>
                  <a:t>S</a:t>
                </a:r>
                <a:r>
                  <a:rPr lang="en-US" sz="2000" dirty="0" smtClean="0"/>
                  <a:t>implicity</a:t>
                </a:r>
                <a:r>
                  <a:rPr lang="en-US" sz="2000" dirty="0"/>
                  <a:t>, versatility, efficiency, and comprehensibility (</a:t>
                </a:r>
                <a:r>
                  <a:rPr lang="en-US" sz="2000" dirty="0" err="1"/>
                  <a:t>Kononenko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1993)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2000" dirty="0" smtClean="0"/>
                  <a:t>Based </a:t>
                </a:r>
                <a:r>
                  <a:rPr lang="en-US" sz="2000" dirty="0"/>
                  <a:t>on the principle of Maximum a Posteriori (MAP</a:t>
                </a:r>
                <a:r>
                  <a:rPr lang="en-US" sz="2000" dirty="0" smtClean="0"/>
                  <a:t>).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2000" dirty="0"/>
                  <a:t>K classes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, . . . 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} </m:t>
                    </m:r>
                  </m:oMath>
                </a14:m>
                <a:r>
                  <a:rPr lang="en-US" sz="2000" dirty="0"/>
                  <a:t>with prior probabilities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, . . . , 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2000" dirty="0"/>
                  <a:t>A</a:t>
                </a:r>
                <a:r>
                  <a:rPr lang="en-US" sz="2000" dirty="0" smtClean="0"/>
                  <a:t>ssign the </a:t>
                </a:r>
                <a:r>
                  <a:rPr lang="en-US" sz="2000" dirty="0"/>
                  <a:t>class label c to an unknown example with features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 = 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. . . 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such that</a:t>
                </a:r>
                <a:r>
                  <a:rPr lang="en-US" sz="2000" dirty="0" smtClean="0"/>
                  <a:t>: </a:t>
                </a:r>
                <a:endParaRPr lang="en-US" sz="2000" dirty="0"/>
              </a:p>
              <a:p>
                <a:r>
                  <a:rPr lang="en-US" sz="2000" dirty="0" smtClean="0"/>
                  <a:t>                                              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𝑎𝑟𝑔𝑚𝑎𝑥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 = 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. . . 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itchFamily="2" charset="2"/>
                  <a:buChar char="q"/>
                </a:pPr>
                <a:endParaRPr lang="en-US" sz="2000" dirty="0" smtClean="0"/>
              </a:p>
              <a:p>
                <a:pPr lvl="1">
                  <a:buFont typeface="Wingdings" pitchFamily="2" charset="2"/>
                  <a:buChar char="q"/>
                </a:pPr>
                <a:endParaRPr lang="en-US" sz="2000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Support Vector </a:t>
            </a:r>
            <a:r>
              <a:rPr lang="en-US" sz="2400" b="1" dirty="0" smtClean="0"/>
              <a:t>Machine(SVM)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Based </a:t>
            </a:r>
            <a:r>
              <a:rPr lang="en-US" sz="2000" dirty="0"/>
              <a:t>upon the ideal of maximizing the margin, i.e.., the distance from the nearest training points (Cortes &amp; Vladimir, 1995).</a:t>
            </a:r>
          </a:p>
          <a:p>
            <a:pPr lvl="1">
              <a:buFont typeface="Wingdings" pitchFamily="2" charset="2"/>
              <a:buChar char="v"/>
            </a:pPr>
            <a:endParaRPr lang="en-US" sz="2200" b="1" dirty="0" smtClean="0"/>
          </a:p>
          <a:p>
            <a:endParaRPr lang="en-US" sz="2400" b="1" dirty="0" smtClean="0"/>
          </a:p>
          <a:p>
            <a:pPr marL="201168" lvl="1" indent="0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endParaRPr lang="en-US" sz="2000" b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5" y="2867977"/>
            <a:ext cx="508698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Neural Network - </a:t>
            </a:r>
            <a:r>
              <a:rPr lang="en-US" sz="2400" b="1" dirty="0" smtClean="0"/>
              <a:t>Multilayer Perceptron (MLP):</a:t>
            </a:r>
          </a:p>
          <a:p>
            <a:endParaRPr lang="en-US" sz="2400" b="1" dirty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Includes</a:t>
            </a:r>
            <a:r>
              <a:rPr lang="en-US" sz="2000" dirty="0"/>
              <a:t>: an input layer, possibly one or several hidden layers, and an output </a:t>
            </a:r>
            <a:r>
              <a:rPr lang="en-US" sz="2000" dirty="0" smtClean="0"/>
              <a:t>layer</a:t>
            </a:r>
          </a:p>
          <a:p>
            <a:pPr lvl="1">
              <a:buFont typeface="Wingdings" pitchFamily="2" charset="2"/>
              <a:buChar char="Ø"/>
            </a:pP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One neuron’s input is linked with the output of the previous layer’s </a:t>
            </a:r>
            <a:r>
              <a:rPr lang="en-US" sz="2000" dirty="0" smtClean="0"/>
              <a:t>neurons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The neurons of the output layer </a:t>
            </a:r>
            <a:r>
              <a:rPr lang="en-US" sz="2000" dirty="0" smtClean="0"/>
              <a:t>= the </a:t>
            </a:r>
            <a:r>
              <a:rPr lang="en-US" sz="2000" dirty="0"/>
              <a:t>class of the input vector</a:t>
            </a:r>
            <a:endParaRPr lang="en-US" sz="2000" b="1" dirty="0" smtClean="0"/>
          </a:p>
          <a:p>
            <a:pPr lvl="1"/>
            <a:endParaRPr lang="en-US" sz="2200" b="1" dirty="0" smtClean="0"/>
          </a:p>
          <a:p>
            <a:endParaRPr lang="en-US" sz="2400" b="1" dirty="0"/>
          </a:p>
          <a:p>
            <a:endParaRPr lang="en-US" sz="2200" b="1" dirty="0" smtClean="0"/>
          </a:p>
          <a:p>
            <a:endParaRPr lang="en-US" sz="2400" b="1" dirty="0" smtClean="0"/>
          </a:p>
          <a:p>
            <a:pPr marL="201168" lvl="1" indent="0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endParaRPr lang="en-US" sz="2000" b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7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Neural Network - </a:t>
            </a:r>
            <a:r>
              <a:rPr lang="en-US" sz="2400" b="1" dirty="0" smtClean="0"/>
              <a:t>Multilayer Perceptron (MLP):</a:t>
            </a:r>
          </a:p>
          <a:p>
            <a:endParaRPr lang="en-US" sz="2400" b="1" dirty="0"/>
          </a:p>
          <a:p>
            <a:pPr lvl="1"/>
            <a:endParaRPr lang="en-US" sz="2200" b="1" dirty="0" smtClean="0"/>
          </a:p>
          <a:p>
            <a:endParaRPr lang="en-US" sz="2400" b="1" dirty="0"/>
          </a:p>
          <a:p>
            <a:endParaRPr lang="en-US" sz="2200" b="1" dirty="0" smtClean="0"/>
          </a:p>
          <a:p>
            <a:endParaRPr lang="en-US" sz="2400" b="1" dirty="0" smtClean="0"/>
          </a:p>
          <a:p>
            <a:pPr marL="201168" lvl="1" indent="0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endParaRPr lang="en-US" sz="2000" b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2438400"/>
            <a:ext cx="387096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z="2400" dirty="0" smtClean="0"/>
              <a:t>Linear Discriminant Analysis</a:t>
            </a:r>
            <a:r>
              <a:rPr lang="en-US" dirty="0" smtClean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 construct a hyper plane with projection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 smtClean="0"/>
              <a:t>low computational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 one-versus-all </a:t>
            </a:r>
            <a:r>
              <a:rPr lang="en-US" sz="1800" dirty="0"/>
              <a:t>when classify &gt; 2 classes</a:t>
            </a:r>
            <a:endParaRPr lang="en-US" sz="18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i.stack.imgur.com/9k7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341452"/>
            <a:ext cx="3395980" cy="30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z="2400" dirty="0" smtClean="0"/>
              <a:t>K-Nearest Neighbors</a:t>
            </a:r>
            <a:r>
              <a:rPr lang="en-US" dirty="0" smtClean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 simple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 smtClean="0"/>
              <a:t>assign features to class according to it’s neighbor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 not popular in BCI field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bdewilde.github.io/assets/images/2012-10-26-knn-concep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75524"/>
            <a:ext cx="5058093" cy="37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5174565" cy="4023360"/>
          </a:xfrm>
        </p:spPr>
        <p:txBody>
          <a:bodyPr/>
          <a:lstStyle/>
          <a:p>
            <a:pPr marL="384048" lvl="2" indent="0"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Removal noise:</a:t>
            </a:r>
          </a:p>
          <a:p>
            <a:pPr lvl="2"/>
            <a:r>
              <a:rPr lang="en-US" sz="2000" dirty="0" smtClean="0"/>
              <a:t>Remove spike</a:t>
            </a:r>
          </a:p>
          <a:p>
            <a:pPr lvl="2"/>
            <a:r>
              <a:rPr lang="en-US" sz="2000" dirty="0" smtClean="0"/>
              <a:t>Remove trend</a:t>
            </a:r>
          </a:p>
          <a:p>
            <a:pPr lvl="1"/>
            <a:r>
              <a:rPr lang="en-US" sz="2800" dirty="0" smtClean="0"/>
              <a:t>Cross validation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24" y="2213198"/>
            <a:ext cx="5315840" cy="33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2060" y="1889760"/>
            <a:ext cx="10058400" cy="4023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3459480"/>
            <a:ext cx="18288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Data collecting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53840" y="3459480"/>
            <a:ext cx="18288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Feature Exacting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59880" y="3459480"/>
            <a:ext cx="18288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65920" y="3459480"/>
            <a:ext cx="18288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Experiment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8264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88680" y="390144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IE" dirty="0" smtClean="0"/>
              <a:t>Scope of Project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Overview, comparison and recommendation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To find the best solution for the problem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Target classification rate: 70%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12" y="3714111"/>
            <a:ext cx="2936323" cy="24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81846" cy="4023360"/>
          </a:xfrm>
        </p:spPr>
        <p:txBody>
          <a:bodyPr/>
          <a:lstStyle/>
          <a:p>
            <a:pPr marL="201168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Data Structure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Noise Removal </a:t>
            </a:r>
            <a:r>
              <a:rPr lang="en-US" sz="2000" dirty="0" smtClean="0"/>
              <a:t>Efficiency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Features Impact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Classifier Efficiency</a:t>
            </a:r>
            <a:endParaRPr lang="en-US" sz="2000" b="1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8" name="Picture 7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120726" y="2326380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+mj-lt"/>
            </a:endParaRPr>
          </a:p>
          <a:p>
            <a:pPr marL="384048" lvl="2" indent="0">
              <a:buFont typeface="Calibri" pitchFamily="34" charset="0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68" y="2185703"/>
            <a:ext cx="4061615" cy="27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.1 Noise Removal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20751" cy="40233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8" name="Picture 7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68570"/>
              </p:ext>
            </p:extLst>
          </p:nvPr>
        </p:nvGraphicFramePr>
        <p:xfrm>
          <a:off x="2266143" y="2121826"/>
          <a:ext cx="7487457" cy="3643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375"/>
                <a:gridCol w="2343134"/>
                <a:gridCol w="2343134"/>
                <a:gridCol w="1620814"/>
              </a:tblGrid>
              <a:tr h="605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Noise</a:t>
                      </a:r>
                      <a:r>
                        <a:rPr lang="en-US" sz="1400" baseline="0" dirty="0" smtClean="0">
                          <a:effectLst/>
                        </a:rPr>
                        <a:t> Removed</a:t>
                      </a:r>
                      <a:r>
                        <a:rPr lang="en-US" sz="1400" dirty="0" smtClean="0">
                          <a:effectLst/>
                        </a:rPr>
                        <a:t>(%)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Noise</a:t>
                      </a:r>
                      <a:r>
                        <a:rPr lang="en-US" sz="1400" baseline="0" dirty="0" smtClean="0">
                          <a:effectLst/>
                        </a:rPr>
                        <a:t> is not removed</a:t>
                      </a:r>
                      <a:r>
                        <a:rPr lang="en-US" sz="1400" dirty="0" smtClean="0">
                          <a:effectLst/>
                        </a:rPr>
                        <a:t>(%)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Naive Bayes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83.81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70.95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LDA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87.74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90.00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SVM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87.08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K-Nearest Neighbor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82.32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66.72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Neural Network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96.10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90.90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29110" y="5765525"/>
            <a:ext cx="44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Accuracy of methods when using 5 </a:t>
            </a:r>
            <a:r>
              <a:rPr lang="en-US" sz="1400" dirty="0" smtClean="0"/>
              <a:t>features with </a:t>
            </a:r>
            <a:r>
              <a:rPr lang="en-US" sz="1400" dirty="0"/>
              <a:t>t</a:t>
            </a:r>
            <a:r>
              <a:rPr lang="en-US" sz="1400" dirty="0" smtClean="0"/>
              <a:t>wo </a:t>
            </a:r>
            <a:r>
              <a:rPr lang="en-US" sz="1400" dirty="0"/>
              <a:t>classes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6220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.1 Noise Removal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829800" cy="40233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8" name="Picture 7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7280" y="1845734"/>
            <a:ext cx="1008184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EEG </a:t>
            </a:r>
            <a:r>
              <a:rPr lang="en-US" sz="2000" dirty="0"/>
              <a:t>data is collected with so much </a:t>
            </a:r>
            <a:r>
              <a:rPr lang="en-US" sz="2000" dirty="0" smtClean="0"/>
              <a:t>noise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The noise does not affect LDA and SVM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Neural Network is best method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86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 </a:t>
            </a:r>
            <a:r>
              <a:rPr lang="en-US" dirty="0"/>
              <a:t>Features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78658" cy="4023360"/>
          </a:xfrm>
        </p:spPr>
        <p:txBody>
          <a:bodyPr/>
          <a:lstStyle/>
          <a:p>
            <a:r>
              <a:rPr lang="en-US" sz="2400" dirty="0" smtClean="0"/>
              <a:t>Features Impact </a:t>
            </a:r>
          </a:p>
          <a:p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73914"/>
              </p:ext>
            </p:extLst>
          </p:nvPr>
        </p:nvGraphicFramePr>
        <p:xfrm>
          <a:off x="3147678" y="2459940"/>
          <a:ext cx="5899818" cy="2377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271"/>
                <a:gridCol w="3572020"/>
                <a:gridCol w="1373527"/>
              </a:tblGrid>
              <a:tr h="504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Feature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Accuracy(%)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PSD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first and second difference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Wavelet Packet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96.60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Skewness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Kurtosis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67.50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39832" y="5048835"/>
            <a:ext cx="391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Accuracy of each feature  with Neural Network and </a:t>
            </a:r>
            <a:r>
              <a:rPr lang="en-US" sz="1400" dirty="0" smtClean="0"/>
              <a:t>noise removal applied 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9" name="Picture 8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7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.2 </a:t>
            </a:r>
            <a:r>
              <a:rPr lang="en-US" dirty="0"/>
              <a:t>Features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023360"/>
          </a:xfrm>
        </p:spPr>
        <p:txBody>
          <a:bodyPr/>
          <a:lstStyle/>
          <a:p>
            <a:r>
              <a:rPr lang="en-US" sz="2400" dirty="0" smtClean="0"/>
              <a:t>Features </a:t>
            </a:r>
            <a:r>
              <a:rPr lang="en-US" sz="2400" dirty="0"/>
              <a:t>Impact 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47968"/>
              </p:ext>
            </p:extLst>
          </p:nvPr>
        </p:nvGraphicFramePr>
        <p:xfrm>
          <a:off x="3880949" y="2632491"/>
          <a:ext cx="4433276" cy="2152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26"/>
                <a:gridCol w="1827290"/>
                <a:gridCol w="2134360"/>
              </a:tblGrid>
              <a:tr h="437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Features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Accuracy (%)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14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PSD, Mean first difference, Mean second difference, </a:t>
                      </a:r>
                      <a:r>
                        <a:rPr lang="en-US" sz="1200" dirty="0" err="1">
                          <a:effectLst/>
                        </a:rPr>
                        <a:t>Skewness</a:t>
                      </a:r>
                      <a:r>
                        <a:rPr lang="en-US" sz="1200" dirty="0">
                          <a:effectLst/>
                        </a:rPr>
                        <a:t>, Kurtosis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96.10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7" name="Picture 6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48187" y="508000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Classification rate when combine features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.2 </a:t>
            </a:r>
            <a:r>
              <a:rPr lang="en-US" dirty="0"/>
              <a:t>Features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Features </a:t>
            </a:r>
            <a:r>
              <a:rPr lang="en-US" sz="2400" dirty="0"/>
              <a:t>Impact 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02767"/>
              </p:ext>
            </p:extLst>
          </p:nvPr>
        </p:nvGraphicFramePr>
        <p:xfrm>
          <a:off x="3505199" y="1870508"/>
          <a:ext cx="3543300" cy="4174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592"/>
                <a:gridCol w="1299611"/>
                <a:gridCol w="1463097"/>
              </a:tblGrid>
              <a:tr h="15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Features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Accuracy (%)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312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PSD, Mean first difference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87.00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312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PSD, Mean second difference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93.50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172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PSD, Skewness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93.50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156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PSD, Kurtosis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91.1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469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Mean first difference, second difference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87.00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469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 first difference, </a:t>
                      </a:r>
                      <a:r>
                        <a:rPr lang="en-US" sz="1000" dirty="0" err="1">
                          <a:effectLst/>
                        </a:rPr>
                        <a:t>Skewness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74.00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312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Mean first difference, Kurtosis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66.20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469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Mean second difference, Skewness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87.00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312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Mean second difference, Kurtosis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75.30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  <a:tr h="156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Skewness, Kurtosis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70.10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871" marR="55871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99030"/>
              </p:ext>
            </p:extLst>
          </p:nvPr>
        </p:nvGraphicFramePr>
        <p:xfrm>
          <a:off x="7960924" y="1887415"/>
          <a:ext cx="3716016" cy="4137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16"/>
                <a:gridCol w="1630158"/>
                <a:gridCol w="1789042"/>
              </a:tblGrid>
              <a:tr h="258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Features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Accuracy (%)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775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PSD, Mean first difference, Mean second difference, Skewness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94.80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775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PSD, Mean first difference, Mean second difference, Kurtosis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90.90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775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PSD, Mean first difference, Skewness, Kurtosis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96.10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775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PSD, Mean second difference, Skewness, Kurtosis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93.50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  <a:tr h="775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Mean first difference , Mean second difference, </a:t>
                      </a:r>
                      <a:r>
                        <a:rPr lang="en-US" sz="1100" dirty="0" err="1">
                          <a:effectLst/>
                        </a:rPr>
                        <a:t>Skewness</a:t>
                      </a:r>
                      <a:r>
                        <a:rPr lang="en-US" sz="1100" dirty="0">
                          <a:effectLst/>
                        </a:rPr>
                        <a:t>, Kurtosis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76.60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55" marR="62855" marT="0" marB="0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8" name="Picture 7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2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.3 </a:t>
            </a:r>
            <a:r>
              <a:rPr lang="en-US" dirty="0"/>
              <a:t>Classifier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Classifier Efficiency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used 5 classification methods in our </a:t>
            </a:r>
            <a:r>
              <a:rPr lang="en-US" dirty="0" smtClean="0"/>
              <a:t>research</a:t>
            </a:r>
            <a:r>
              <a:rPr lang="en-US" dirty="0"/>
              <a:t> </a:t>
            </a:r>
            <a:r>
              <a:rPr lang="en-US" dirty="0" smtClean="0"/>
              <a:t>:  </a:t>
            </a:r>
            <a:r>
              <a:rPr lang="en-US" dirty="0"/>
              <a:t>Naïve Bayes, LDA, SVM, K-Nearest Neighbor and Neural </a:t>
            </a:r>
            <a:r>
              <a:rPr lang="en-US" dirty="0" smtClean="0"/>
              <a:t>Network.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Which is best method in our BCI?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11" name="Picture 10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5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</a:t>
            </a:r>
            <a:r>
              <a:rPr lang="en-US" dirty="0"/>
              <a:t>Classifier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449" y="1845734"/>
            <a:ext cx="6288259" cy="4023360"/>
          </a:xfrm>
        </p:spPr>
        <p:txBody>
          <a:bodyPr/>
          <a:lstStyle/>
          <a:p>
            <a:r>
              <a:rPr lang="en-US" sz="2400" dirty="0" smtClean="0"/>
              <a:t>Classifier Efficiency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11" name="Picture 10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15946"/>
              </p:ext>
            </p:extLst>
          </p:nvPr>
        </p:nvGraphicFramePr>
        <p:xfrm>
          <a:off x="3686185" y="2321883"/>
          <a:ext cx="3807388" cy="3250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368"/>
                <a:gridCol w="1269326"/>
                <a:gridCol w="951847"/>
                <a:gridCol w="951847"/>
              </a:tblGrid>
              <a:tr h="54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Accuracy(2 directions)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Accuracy(4 directions)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Naïve Bayes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85.83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65.25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LDA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86.66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71.87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SVM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88.15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73.54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K-Nearest Neighbor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80.83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43.16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Neural Network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</a:rPr>
                        <a:t>96.10</a:t>
                      </a:r>
                      <a:endParaRPr lang="en-US" sz="1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77.40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7</a:t>
            </a:r>
            <a:r>
              <a:rPr lang="en-US" dirty="0" smtClean="0"/>
              <a:t>.4 </a:t>
            </a:r>
            <a:r>
              <a:rPr lang="en-US" dirty="0"/>
              <a:t>Number of test </a:t>
            </a:r>
            <a:r>
              <a:rPr lang="en-US" dirty="0" smtClean="0"/>
              <a:t>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522720" cy="4023360"/>
          </a:xfrm>
        </p:spPr>
        <p:txBody>
          <a:bodyPr/>
          <a:lstStyle/>
          <a:p>
            <a:r>
              <a:rPr lang="en-US" sz="2400" dirty="0" smtClean="0"/>
              <a:t>Number </a:t>
            </a:r>
            <a:r>
              <a:rPr lang="en-US" sz="2400" dirty="0"/>
              <a:t>of test </a:t>
            </a:r>
            <a:r>
              <a:rPr lang="en-US" sz="2400" dirty="0" smtClean="0"/>
              <a:t>subjects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latin typeface="Times New Roman"/>
                <a:ea typeface="Times New Roman"/>
              </a:rPr>
              <a:t>T</a:t>
            </a:r>
            <a:r>
              <a:rPr lang="en-US" sz="1800" dirty="0" smtClean="0"/>
              <a:t>he </a:t>
            </a:r>
            <a:r>
              <a:rPr lang="en-US" sz="1800" dirty="0"/>
              <a:t>classification rate of each subject are overall much greater than the result of </a:t>
            </a:r>
            <a:r>
              <a:rPr lang="en-US" sz="1800" dirty="0" smtClean="0"/>
              <a:t>all </a:t>
            </a:r>
            <a:r>
              <a:rPr lang="en-US" sz="1800" dirty="0"/>
              <a:t>of them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sz="1800" dirty="0" smtClean="0"/>
              <a:t>Why?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difference between the thinking of each </a:t>
            </a:r>
            <a:r>
              <a:rPr lang="en-US" dirty="0" smtClean="0"/>
              <a:t>person.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The difference </a:t>
            </a:r>
            <a:r>
              <a:rPr lang="en-US" dirty="0" smtClean="0"/>
              <a:t>between </a:t>
            </a:r>
            <a:r>
              <a:rPr lang="en-US" dirty="0"/>
              <a:t>how the electrodes was </a:t>
            </a:r>
            <a:r>
              <a:rPr lang="en-US" dirty="0" smtClean="0"/>
              <a:t>placed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The difference </a:t>
            </a:r>
            <a:r>
              <a:rPr lang="en-US" dirty="0" smtClean="0"/>
              <a:t>between </a:t>
            </a:r>
            <a:r>
              <a:rPr lang="en-US" dirty="0"/>
              <a:t>the times the test was executed.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11" name="Picture 10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58846"/>
              </p:ext>
            </p:extLst>
          </p:nvPr>
        </p:nvGraphicFramePr>
        <p:xfrm>
          <a:off x="7913077" y="2274280"/>
          <a:ext cx="3938953" cy="3001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1343599"/>
                <a:gridCol w="1104247"/>
                <a:gridCol w="904953"/>
              </a:tblGrid>
              <a:tr h="562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Subject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Accuracy(2 directions)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Accuracy(4 directions)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Dungkt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87.40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68.20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Dungnt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83.80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66.30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Thangvm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58.30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48.60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Tuanpm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72.20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Tunglt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75.00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67.80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46.30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2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2138811"/>
            <a:ext cx="10058400" cy="40233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have better result when classify up and down class than when we classify 4 </a:t>
            </a:r>
            <a:r>
              <a:rPr lang="en-US" dirty="0" smtClean="0"/>
              <a:t>directions.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Neural Network have the best classification rate when the signal is </a:t>
            </a:r>
            <a:r>
              <a:rPr lang="en-US" dirty="0" smtClean="0"/>
              <a:t>clean,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worst classifier to use </a:t>
            </a:r>
            <a:r>
              <a:rPr lang="en-US" dirty="0" smtClean="0"/>
              <a:t>was the K-Nearest Neighbor.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tatistical </a:t>
            </a:r>
            <a:r>
              <a:rPr lang="en-US" dirty="0" smtClean="0"/>
              <a:t>features does </a:t>
            </a:r>
            <a:r>
              <a:rPr lang="en-US" dirty="0"/>
              <a:t>not work well in classification of human brain’s signal</a:t>
            </a:r>
            <a:r>
              <a:rPr lang="en-US" dirty="0" smtClean="0"/>
              <a:t>. </a:t>
            </a:r>
            <a:r>
              <a:rPr lang="en-US" dirty="0"/>
              <a:t>Power Spectral Density </a:t>
            </a:r>
            <a:r>
              <a:rPr lang="en-US" dirty="0" smtClean="0"/>
              <a:t>and </a:t>
            </a:r>
            <a:r>
              <a:rPr lang="en-US" dirty="0"/>
              <a:t>Wavelet Transform </a:t>
            </a:r>
            <a:r>
              <a:rPr lang="en-US" dirty="0" smtClean="0"/>
              <a:t>are </a:t>
            </a:r>
            <a:r>
              <a:rPr lang="en-US" dirty="0" smtClean="0"/>
              <a:t>best </a:t>
            </a:r>
            <a:r>
              <a:rPr lang="en-US" dirty="0" smtClean="0"/>
              <a:t>features in our research.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can achieve better classification rate when we only classify the signal of each test subject at a time, rather than combine all result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4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Data Recording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5384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Feature Exacting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5988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6592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Experiment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8264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88680" y="390144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5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and Answer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7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Data </a:t>
            </a:r>
            <a:r>
              <a:rPr lang="en-US" dirty="0" smtClean="0"/>
              <a:t>Recording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3459480"/>
            <a:ext cx="18288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Data recording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5384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Feature Exacting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5988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65920" y="3459480"/>
            <a:ext cx="182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Experiment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82640" y="391668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488680" y="3901440"/>
            <a:ext cx="777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Data Recording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The 10-20 electrodes placement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The Brain Structure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The 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38538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Hoang Viet </a:t>
            </a:r>
            <a:r>
              <a:rPr lang="en-US" dirty="0" err="1" smtClean="0"/>
              <a:t>Anh</a:t>
            </a:r>
            <a:r>
              <a:rPr lang="en-US" dirty="0" smtClean="0"/>
              <a:t> &amp; Nguyen </a:t>
            </a:r>
            <a:r>
              <a:rPr lang="en-US" dirty="0" err="1" smtClean="0"/>
              <a:t>Huy</a:t>
            </a:r>
            <a:r>
              <a:rPr lang="en-US" dirty="0" smtClean="0"/>
              <a:t>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Electroencephalography</a:t>
            </a:r>
          </a:p>
          <a:p>
            <a:pPr marL="0" lvl="3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1600" dirty="0" smtClean="0"/>
          </a:p>
          <a:p>
            <a:pPr marL="0" lvl="3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1600" dirty="0"/>
          </a:p>
          <a:p>
            <a:pPr marL="0" lvl="3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1600" dirty="0" smtClean="0"/>
          </a:p>
          <a:p>
            <a:pPr marL="0" lvl="3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000" dirty="0" smtClean="0"/>
              <a:t>Method of recording electrical activity of the brain along the scalp*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100" dirty="0" smtClean="0"/>
              <a:t>* Wikipedia</a:t>
            </a:r>
          </a:p>
        </p:txBody>
      </p:sp>
    </p:spTree>
    <p:extLst>
      <p:ext uri="{BB962C8B-B14F-4D97-AF65-F5344CB8AC3E}">
        <p14:creationId xmlns:p14="http://schemas.microsoft.com/office/powerpoint/2010/main" val="2490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Recording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Hoang Viet Anh &amp; Nguyen Huy Tung - FPT University - Bachelor of Computer Science</a:t>
            </a:r>
            <a:endParaRPr lang="en-US" dirty="0"/>
          </a:p>
        </p:txBody>
      </p:sp>
      <p:pic>
        <p:nvPicPr>
          <p:cNvPr id="6" name="Picture 5" descr="cropped-logo-co-kem-3-sao-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0"/>
            <a:ext cx="37782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Electroencephalography</a:t>
            </a:r>
          </a:p>
          <a:p>
            <a:pPr marL="285750" lvl="3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How </a:t>
            </a:r>
            <a:r>
              <a:rPr lang="en-US" sz="2000" dirty="0"/>
              <a:t>EEG is </a:t>
            </a:r>
            <a:r>
              <a:rPr lang="en-US" sz="2000" dirty="0" smtClean="0"/>
              <a:t>produced?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When a </a:t>
            </a:r>
            <a:r>
              <a:rPr lang="en-US" sz="2000" dirty="0"/>
              <a:t>neuron is activated, a current flow is </a:t>
            </a:r>
            <a:r>
              <a:rPr lang="en-US" sz="2000" dirty="0" smtClean="0"/>
              <a:t>produced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Mostly consist </a:t>
            </a:r>
            <a:r>
              <a:rPr lang="en-US" sz="2000" dirty="0"/>
              <a:t>Na+, K+, Ca++, and Cl- </a:t>
            </a:r>
            <a:r>
              <a:rPr lang="en-US" sz="2000" dirty="0" smtClean="0"/>
              <a:t>ions </a:t>
            </a:r>
            <a:r>
              <a:rPr lang="en-US" sz="2000" dirty="0"/>
              <a:t>(Atwood &amp; Mackay, 1989</a:t>
            </a:r>
            <a:r>
              <a:rPr lang="en-US" sz="2000" dirty="0" smtClean="0"/>
              <a:t>).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Weak signal, need massively amplified. </a:t>
            </a:r>
            <a:r>
              <a:rPr lang="en-US" sz="2000" dirty="0"/>
              <a:t>(Tyner &amp; Knott, 1989).</a:t>
            </a:r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ourier New" pitchFamily="49" charset="0"/>
              <a:buChar char="o"/>
            </a:pP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688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2044</TotalTime>
  <Words>3414</Words>
  <Application>Microsoft Office PowerPoint</Application>
  <PresentationFormat>Widescreen</PresentationFormat>
  <Paragraphs>744</Paragraphs>
  <Slides>51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Cambria</vt:lpstr>
      <vt:lpstr>Cambria Math</vt:lpstr>
      <vt:lpstr>Courier New</vt:lpstr>
      <vt:lpstr>MS Mincho</vt:lpstr>
      <vt:lpstr>Times New Roman</vt:lpstr>
      <vt:lpstr>Wingdings</vt:lpstr>
      <vt:lpstr>Retrospect</vt:lpstr>
      <vt:lpstr>Brain-Computer Interfaces: Method Overview</vt:lpstr>
      <vt:lpstr>Introduction</vt:lpstr>
      <vt:lpstr>1. Idea</vt:lpstr>
      <vt:lpstr>2. Scope of Project</vt:lpstr>
      <vt:lpstr>Our Approach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3. Data Recording</vt:lpstr>
      <vt:lpstr>4. Features</vt:lpstr>
      <vt:lpstr>4. Features</vt:lpstr>
      <vt:lpstr>4. Features</vt:lpstr>
      <vt:lpstr>4. Features</vt:lpstr>
      <vt:lpstr>4. Features</vt:lpstr>
      <vt:lpstr>4. Features</vt:lpstr>
      <vt:lpstr>4. Features</vt:lpstr>
      <vt:lpstr>4. Features</vt:lpstr>
      <vt:lpstr>4. Features</vt:lpstr>
      <vt:lpstr>5. Methods</vt:lpstr>
      <vt:lpstr>5. Methods</vt:lpstr>
      <vt:lpstr>5. Methods</vt:lpstr>
      <vt:lpstr>5. Methods</vt:lpstr>
      <vt:lpstr>5. Methods</vt:lpstr>
      <vt:lpstr>5. Methods</vt:lpstr>
      <vt:lpstr>5. Methods</vt:lpstr>
      <vt:lpstr>5. Methods</vt:lpstr>
      <vt:lpstr>6. Other</vt:lpstr>
      <vt:lpstr>PowerPoint Presentation</vt:lpstr>
      <vt:lpstr>7. Experiment</vt:lpstr>
      <vt:lpstr>7.1 Noise Removal Efficiency</vt:lpstr>
      <vt:lpstr>7.1 Noise Removal Efficiency</vt:lpstr>
      <vt:lpstr>7.2 Features Impact </vt:lpstr>
      <vt:lpstr>7.2 Features Impact </vt:lpstr>
      <vt:lpstr>7.2 Features Impact </vt:lpstr>
      <vt:lpstr>7.3 Classifier Efficiency</vt:lpstr>
      <vt:lpstr>7.3 Classifier Efficiency</vt:lpstr>
      <vt:lpstr> 7.4 Number of test subjects</vt:lpstr>
      <vt:lpstr>8. Conclusion</vt:lpstr>
      <vt:lpstr>9.  Demo</vt:lpstr>
      <vt:lpstr>Question and Answer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Brain-Computer Interfaces: Method Overview</dc:title>
  <dc:creator>hellbaby93@gmail.com</dc:creator>
  <cp:lastModifiedBy>hellbaby93@gmail.com</cp:lastModifiedBy>
  <cp:revision>669</cp:revision>
  <dcterms:created xsi:type="dcterms:W3CDTF">2015-08-23T06:26:06Z</dcterms:created>
  <dcterms:modified xsi:type="dcterms:W3CDTF">2015-08-31T17:07:34Z</dcterms:modified>
</cp:coreProperties>
</file>