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09" r:id="rId23"/>
    <p:sldId id="280" r:id="rId24"/>
    <p:sldId id="281" r:id="rId25"/>
    <p:sldId id="282" r:id="rId26"/>
    <p:sldId id="311" r:id="rId27"/>
    <p:sldId id="293" r:id="rId28"/>
    <p:sldId id="295" r:id="rId29"/>
    <p:sldId id="296" r:id="rId30"/>
    <p:sldId id="297" r:id="rId31"/>
    <p:sldId id="313" r:id="rId32"/>
    <p:sldId id="298" r:id="rId33"/>
    <p:sldId id="299" r:id="rId34"/>
    <p:sldId id="300" r:id="rId35"/>
    <p:sldId id="306" r:id="rId36"/>
    <p:sldId id="307" r:id="rId37"/>
    <p:sldId id="308" r:id="rId38"/>
    <p:sldId id="289" r:id="rId39"/>
    <p:sldId id="284" r:id="rId40"/>
    <p:sldId id="312" r:id="rId41"/>
    <p:sldId id="285" r:id="rId42"/>
    <p:sldId id="286" r:id="rId43"/>
    <p:sldId id="287" r:id="rId44"/>
    <p:sldId id="288" r:id="rId45"/>
    <p:sldId id="290" r:id="rId46"/>
    <p:sldId id="302" r:id="rId47"/>
    <p:sldId id="305" r:id="rId48"/>
    <p:sldId id="303" r:id="rId49"/>
    <p:sldId id="304" r:id="rId5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PT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 autoAdjust="0"/>
    <p:restoredTop sz="95313"/>
  </p:normalViewPr>
  <p:slideViewPr>
    <p:cSldViewPr snapToGrid="0">
      <p:cViewPr varScale="1">
        <p:scale>
          <a:sx n="69" d="100"/>
          <a:sy n="69" d="100"/>
        </p:scale>
        <p:origin x="72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8877A-D59B-4A35-910F-8F496E4753EF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49AE35-0212-443D-8F19-4D8FB8103D49}">
      <dgm:prSet phldrT="[Text]"/>
      <dgm:spPr/>
      <dgm:t>
        <a:bodyPr/>
        <a:lstStyle/>
        <a:p>
          <a:r>
            <a:rPr lang="en-US" dirty="0" smtClean="0"/>
            <a:t>3.2</a:t>
          </a:r>
          <a:endParaRPr lang="en-US" dirty="0"/>
        </a:p>
      </dgm:t>
    </dgm:pt>
    <dgm:pt modelId="{548AEE42-5238-4D2B-A54A-224C804A0ACD}" type="parTrans" cxnId="{CC0BA1D5-E89E-4C0C-8970-B79BAD644BF0}">
      <dgm:prSet/>
      <dgm:spPr/>
      <dgm:t>
        <a:bodyPr/>
        <a:lstStyle/>
        <a:p>
          <a:endParaRPr lang="en-US"/>
        </a:p>
      </dgm:t>
    </dgm:pt>
    <dgm:pt modelId="{EE63451F-9249-42A1-92E4-71AC29DE5416}" type="sibTrans" cxnId="{CC0BA1D5-E89E-4C0C-8970-B79BAD644BF0}">
      <dgm:prSet/>
      <dgm:spPr/>
      <dgm:t>
        <a:bodyPr/>
        <a:lstStyle/>
        <a:p>
          <a:endParaRPr lang="en-US"/>
        </a:p>
      </dgm:t>
    </dgm:pt>
    <dgm:pt modelId="{FBB4AE42-3DDC-4D06-B37B-9CDC477F1295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Functional Requirements</a:t>
          </a:r>
          <a:endParaRPr lang="en-US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2463F-AF6C-410A-8406-886A9402FB42}" type="parTrans" cxnId="{7CDA98EA-CCCA-4321-BEDB-0C7E0D9FFFE3}">
      <dgm:prSet/>
      <dgm:spPr/>
      <dgm:t>
        <a:bodyPr/>
        <a:lstStyle/>
        <a:p>
          <a:endParaRPr lang="en-US"/>
        </a:p>
      </dgm:t>
    </dgm:pt>
    <dgm:pt modelId="{9429A4CE-01EB-4753-9C3D-1C72C0573B8E}" type="sibTrans" cxnId="{7CDA98EA-CCCA-4321-BEDB-0C7E0D9FFFE3}">
      <dgm:prSet/>
      <dgm:spPr/>
      <dgm:t>
        <a:bodyPr/>
        <a:lstStyle/>
        <a:p>
          <a:endParaRPr lang="en-US"/>
        </a:p>
      </dgm:t>
    </dgm:pt>
    <dgm:pt modelId="{D5CF8B5C-16F5-45E5-BA55-FBCF26912259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Non-Functional Requirements</a:t>
          </a:r>
          <a:endParaRPr lang="en-US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4DBA5-DEE8-4364-95FD-DCE5BD1B8486}" type="parTrans" cxnId="{8DD9378E-17DC-4170-AC72-1232B24FC251}">
      <dgm:prSet/>
      <dgm:spPr/>
      <dgm:t>
        <a:bodyPr/>
        <a:lstStyle/>
        <a:p>
          <a:endParaRPr lang="en-US"/>
        </a:p>
      </dgm:t>
    </dgm:pt>
    <dgm:pt modelId="{4F12CA02-C255-4515-A536-1EED2339265E}" type="sibTrans" cxnId="{8DD9378E-17DC-4170-AC72-1232B24FC251}">
      <dgm:prSet/>
      <dgm:spPr/>
      <dgm:t>
        <a:bodyPr/>
        <a:lstStyle/>
        <a:p>
          <a:endParaRPr lang="en-US"/>
        </a:p>
      </dgm:t>
    </dgm:pt>
    <dgm:pt modelId="{0D3C2E46-3FA5-47FD-A1D5-C761C16248C1}">
      <dgm:prSet/>
      <dgm:spPr/>
      <dgm:t>
        <a:bodyPr/>
        <a:lstStyle/>
        <a:p>
          <a:r>
            <a:rPr lang="en-US" dirty="0" smtClean="0"/>
            <a:t>3.1</a:t>
          </a:r>
          <a:endParaRPr lang="en-US" dirty="0"/>
        </a:p>
      </dgm:t>
    </dgm:pt>
    <dgm:pt modelId="{93854F36-6A17-441F-8E05-46C24F92DA77}" type="parTrans" cxnId="{7D40D335-986A-443D-BAA7-4D65D6FCBAF0}">
      <dgm:prSet/>
      <dgm:spPr/>
      <dgm:t>
        <a:bodyPr/>
        <a:lstStyle/>
        <a:p>
          <a:endParaRPr lang="en-US"/>
        </a:p>
      </dgm:t>
    </dgm:pt>
    <dgm:pt modelId="{8EDFFC5C-3D08-48C7-B657-66BBFA6FF6E5}" type="sibTrans" cxnId="{7D40D335-986A-443D-BAA7-4D65D6FCBAF0}">
      <dgm:prSet/>
      <dgm:spPr/>
      <dgm:t>
        <a:bodyPr/>
        <a:lstStyle/>
        <a:p>
          <a:endParaRPr lang="en-US"/>
        </a:p>
      </dgm:t>
    </dgm:pt>
    <dgm:pt modelId="{1A1D36DA-F66B-4A1A-9BCE-FDD97C5E35D0}">
      <dgm:prSet custT="1"/>
      <dgm:spPr/>
      <dgm:t>
        <a:bodyPr/>
        <a:lstStyle/>
        <a:p>
          <a:r>
            <a:rPr lang="en-US" altLang="ja-JP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 Users</a:t>
          </a:r>
          <a:endParaRPr lang="vi-VN" sz="2800" dirty="0"/>
        </a:p>
      </dgm:t>
    </dgm:pt>
    <dgm:pt modelId="{357BB33B-3BAC-44C9-A4FE-36BBAD0793E5}" type="parTrans" cxnId="{73A11ED9-12A0-4002-B8BD-B21070215C53}">
      <dgm:prSet/>
      <dgm:spPr/>
      <dgm:t>
        <a:bodyPr/>
        <a:lstStyle/>
        <a:p>
          <a:endParaRPr lang="vi-VN"/>
        </a:p>
      </dgm:t>
    </dgm:pt>
    <dgm:pt modelId="{7E7E961A-6027-4035-A752-128986B6D1D9}" type="sibTrans" cxnId="{73A11ED9-12A0-4002-B8BD-B21070215C53}">
      <dgm:prSet/>
      <dgm:spPr/>
      <dgm:t>
        <a:bodyPr/>
        <a:lstStyle/>
        <a:p>
          <a:endParaRPr lang="vi-VN"/>
        </a:p>
      </dgm:t>
    </dgm:pt>
    <dgm:pt modelId="{E368CB27-F1F5-4C0F-BF20-F2F4D52775E8}">
      <dgm:prSet phldrT="[Text]"/>
      <dgm:spPr/>
      <dgm:t>
        <a:bodyPr/>
        <a:lstStyle/>
        <a:p>
          <a:r>
            <a:rPr lang="en-US" dirty="0" smtClean="0"/>
            <a:t>3.3</a:t>
          </a:r>
          <a:endParaRPr lang="en-US" dirty="0"/>
        </a:p>
      </dgm:t>
    </dgm:pt>
    <dgm:pt modelId="{D57B2C7D-3626-42AA-B18C-6061576F3218}" type="sibTrans" cxnId="{0293BE86-1D1B-45A8-B3F1-84FDA1748017}">
      <dgm:prSet/>
      <dgm:spPr/>
      <dgm:t>
        <a:bodyPr/>
        <a:lstStyle/>
        <a:p>
          <a:endParaRPr lang="en-US"/>
        </a:p>
      </dgm:t>
    </dgm:pt>
    <dgm:pt modelId="{A18713FE-7E10-4DAB-9259-411B44CC100A}" type="parTrans" cxnId="{0293BE86-1D1B-45A8-B3F1-84FDA1748017}">
      <dgm:prSet/>
      <dgm:spPr/>
      <dgm:t>
        <a:bodyPr/>
        <a:lstStyle/>
        <a:p>
          <a:endParaRPr lang="en-US"/>
        </a:p>
      </dgm:t>
    </dgm:pt>
    <dgm:pt modelId="{9B9D8889-19E5-4FAD-8A6F-48C3A20652B1}" type="pres">
      <dgm:prSet presAssocID="{A338877A-D59B-4A35-910F-8F496E4753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5E9FF6-FA8D-4FE0-95B8-13EA91F709B9}" type="pres">
      <dgm:prSet presAssocID="{0D3C2E46-3FA5-47FD-A1D5-C761C16248C1}" presName="composite" presStyleCnt="0"/>
      <dgm:spPr/>
    </dgm:pt>
    <dgm:pt modelId="{10553112-79C8-4FEB-B20A-1A0435D6B5F5}" type="pres">
      <dgm:prSet presAssocID="{0D3C2E46-3FA5-47FD-A1D5-C761C16248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57F6B-1A34-460C-A320-7434F60975FE}" type="pres">
      <dgm:prSet presAssocID="{0D3C2E46-3FA5-47FD-A1D5-C761C16248C1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2AED-E2EA-4632-8783-9F3625B26CD2}" type="pres">
      <dgm:prSet presAssocID="{8EDFFC5C-3D08-48C7-B657-66BBFA6FF6E5}" presName="sp" presStyleCnt="0"/>
      <dgm:spPr/>
    </dgm:pt>
    <dgm:pt modelId="{1BB6103E-9346-43F7-9D2F-F65459F7FE69}" type="pres">
      <dgm:prSet presAssocID="{4E49AE35-0212-443D-8F19-4D8FB8103D49}" presName="composite" presStyleCnt="0"/>
      <dgm:spPr/>
      <dgm:t>
        <a:bodyPr/>
        <a:lstStyle/>
        <a:p>
          <a:endParaRPr lang="en-US"/>
        </a:p>
      </dgm:t>
    </dgm:pt>
    <dgm:pt modelId="{9E7CDDCB-13A0-40A9-986D-D6BA931259A9}" type="pres">
      <dgm:prSet presAssocID="{4E49AE35-0212-443D-8F19-4D8FB8103D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CED57-AC44-45E8-A7FD-BB6BB827892D}" type="pres">
      <dgm:prSet presAssocID="{4E49AE35-0212-443D-8F19-4D8FB8103D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1B342-14F4-4145-AC99-7CF21899999C}" type="pres">
      <dgm:prSet presAssocID="{EE63451F-9249-42A1-92E4-71AC29DE5416}" presName="sp" presStyleCnt="0"/>
      <dgm:spPr/>
      <dgm:t>
        <a:bodyPr/>
        <a:lstStyle/>
        <a:p>
          <a:endParaRPr lang="en-US"/>
        </a:p>
      </dgm:t>
    </dgm:pt>
    <dgm:pt modelId="{12CE7D97-D732-485A-888C-AEF06E9845D5}" type="pres">
      <dgm:prSet presAssocID="{E368CB27-F1F5-4C0F-BF20-F2F4D52775E8}" presName="composite" presStyleCnt="0"/>
      <dgm:spPr/>
      <dgm:t>
        <a:bodyPr/>
        <a:lstStyle/>
        <a:p>
          <a:endParaRPr lang="en-US"/>
        </a:p>
      </dgm:t>
    </dgm:pt>
    <dgm:pt modelId="{3B48293F-B410-4ACF-9681-9F1572D8B922}" type="pres">
      <dgm:prSet presAssocID="{E368CB27-F1F5-4C0F-BF20-F2F4D52775E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E5FB-E3FA-41B5-9D69-2413BEBE05D2}" type="pres">
      <dgm:prSet presAssocID="{E368CB27-F1F5-4C0F-BF20-F2F4D52775E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0B833-CD4E-4F24-B30E-0CFA71024313}" type="presOf" srcId="{4E49AE35-0212-443D-8F19-4D8FB8103D49}" destId="{9E7CDDCB-13A0-40A9-986D-D6BA931259A9}" srcOrd="0" destOrd="0" presId="urn:microsoft.com/office/officeart/2005/8/layout/chevron2"/>
    <dgm:cxn modelId="{7D40D335-986A-443D-BAA7-4D65D6FCBAF0}" srcId="{A338877A-D59B-4A35-910F-8F496E4753EF}" destId="{0D3C2E46-3FA5-47FD-A1D5-C761C16248C1}" srcOrd="0" destOrd="0" parTransId="{93854F36-6A17-441F-8E05-46C24F92DA77}" sibTransId="{8EDFFC5C-3D08-48C7-B657-66BBFA6FF6E5}"/>
    <dgm:cxn modelId="{5D04BDD5-FEE2-4490-986B-47645EC30173}" type="presOf" srcId="{FBB4AE42-3DDC-4D06-B37B-9CDC477F1295}" destId="{8E3CED57-AC44-45E8-A7FD-BB6BB827892D}" srcOrd="0" destOrd="0" presId="urn:microsoft.com/office/officeart/2005/8/layout/chevron2"/>
    <dgm:cxn modelId="{73A11ED9-12A0-4002-B8BD-B21070215C53}" srcId="{0D3C2E46-3FA5-47FD-A1D5-C761C16248C1}" destId="{1A1D36DA-F66B-4A1A-9BCE-FDD97C5E35D0}" srcOrd="0" destOrd="0" parTransId="{357BB33B-3BAC-44C9-A4FE-36BBAD0793E5}" sibTransId="{7E7E961A-6027-4035-A752-128986B6D1D9}"/>
    <dgm:cxn modelId="{3F3C1031-8D5B-4C0D-BB70-66B5AE6FB7AA}" type="presOf" srcId="{1A1D36DA-F66B-4A1A-9BCE-FDD97C5E35D0}" destId="{62E57F6B-1A34-460C-A320-7434F60975FE}" srcOrd="0" destOrd="0" presId="urn:microsoft.com/office/officeart/2005/8/layout/chevron2"/>
    <dgm:cxn modelId="{DB078A7A-37FD-4E19-A57B-C817146EE17A}" type="presOf" srcId="{D5CF8B5C-16F5-45E5-BA55-FBCF26912259}" destId="{2EDBE5FB-E3FA-41B5-9D69-2413BEBE05D2}" srcOrd="0" destOrd="0" presId="urn:microsoft.com/office/officeart/2005/8/layout/chevron2"/>
    <dgm:cxn modelId="{22602CFB-B4D2-405E-AE33-DB9DB5E4A374}" type="presOf" srcId="{E368CB27-F1F5-4C0F-BF20-F2F4D52775E8}" destId="{3B48293F-B410-4ACF-9681-9F1572D8B922}" srcOrd="0" destOrd="0" presId="urn:microsoft.com/office/officeart/2005/8/layout/chevron2"/>
    <dgm:cxn modelId="{CE0A2110-702C-4242-9BBE-5CD920957B1A}" type="presOf" srcId="{0D3C2E46-3FA5-47FD-A1D5-C761C16248C1}" destId="{10553112-79C8-4FEB-B20A-1A0435D6B5F5}" srcOrd="0" destOrd="0" presId="urn:microsoft.com/office/officeart/2005/8/layout/chevron2"/>
    <dgm:cxn modelId="{CC0BA1D5-E89E-4C0C-8970-B79BAD644BF0}" srcId="{A338877A-D59B-4A35-910F-8F496E4753EF}" destId="{4E49AE35-0212-443D-8F19-4D8FB8103D49}" srcOrd="1" destOrd="0" parTransId="{548AEE42-5238-4D2B-A54A-224C804A0ACD}" sibTransId="{EE63451F-9249-42A1-92E4-71AC29DE5416}"/>
    <dgm:cxn modelId="{0293BE86-1D1B-45A8-B3F1-84FDA1748017}" srcId="{A338877A-D59B-4A35-910F-8F496E4753EF}" destId="{E368CB27-F1F5-4C0F-BF20-F2F4D52775E8}" srcOrd="2" destOrd="0" parTransId="{A18713FE-7E10-4DAB-9259-411B44CC100A}" sibTransId="{D57B2C7D-3626-42AA-B18C-6061576F3218}"/>
    <dgm:cxn modelId="{7CDA98EA-CCCA-4321-BEDB-0C7E0D9FFFE3}" srcId="{4E49AE35-0212-443D-8F19-4D8FB8103D49}" destId="{FBB4AE42-3DDC-4D06-B37B-9CDC477F1295}" srcOrd="0" destOrd="0" parTransId="{4672463F-AF6C-410A-8406-886A9402FB42}" sibTransId="{9429A4CE-01EB-4753-9C3D-1C72C0573B8E}"/>
    <dgm:cxn modelId="{8DD9378E-17DC-4170-AC72-1232B24FC251}" srcId="{E368CB27-F1F5-4C0F-BF20-F2F4D52775E8}" destId="{D5CF8B5C-16F5-45E5-BA55-FBCF26912259}" srcOrd="0" destOrd="0" parTransId="{15E4DBA5-DEE8-4364-95FD-DCE5BD1B8486}" sibTransId="{4F12CA02-C255-4515-A536-1EED2339265E}"/>
    <dgm:cxn modelId="{3CF8E060-2F32-4E16-96B7-249482207D85}" type="presOf" srcId="{A338877A-D59B-4A35-910F-8F496E4753EF}" destId="{9B9D8889-19E5-4FAD-8A6F-48C3A20652B1}" srcOrd="0" destOrd="0" presId="urn:microsoft.com/office/officeart/2005/8/layout/chevron2"/>
    <dgm:cxn modelId="{39AC50B9-7A5C-4BE9-89A0-EFBFBCE265BD}" type="presParOf" srcId="{9B9D8889-19E5-4FAD-8A6F-48C3A20652B1}" destId="{E55E9FF6-FA8D-4FE0-95B8-13EA91F709B9}" srcOrd="0" destOrd="0" presId="urn:microsoft.com/office/officeart/2005/8/layout/chevron2"/>
    <dgm:cxn modelId="{60B68095-2155-43F6-94CA-35D4CBE3C9AD}" type="presParOf" srcId="{E55E9FF6-FA8D-4FE0-95B8-13EA91F709B9}" destId="{10553112-79C8-4FEB-B20A-1A0435D6B5F5}" srcOrd="0" destOrd="0" presId="urn:microsoft.com/office/officeart/2005/8/layout/chevron2"/>
    <dgm:cxn modelId="{CEFB21CB-C541-4081-A122-639BE59C6901}" type="presParOf" srcId="{E55E9FF6-FA8D-4FE0-95B8-13EA91F709B9}" destId="{62E57F6B-1A34-460C-A320-7434F60975FE}" srcOrd="1" destOrd="0" presId="urn:microsoft.com/office/officeart/2005/8/layout/chevron2"/>
    <dgm:cxn modelId="{6F56E1AD-2297-409E-A874-45F12F8561AD}" type="presParOf" srcId="{9B9D8889-19E5-4FAD-8A6F-48C3A20652B1}" destId="{03272AED-E2EA-4632-8783-9F3625B26CD2}" srcOrd="1" destOrd="0" presId="urn:microsoft.com/office/officeart/2005/8/layout/chevron2"/>
    <dgm:cxn modelId="{215B3184-D8C7-4FD1-82AB-BE3C4181658F}" type="presParOf" srcId="{9B9D8889-19E5-4FAD-8A6F-48C3A20652B1}" destId="{1BB6103E-9346-43F7-9D2F-F65459F7FE69}" srcOrd="2" destOrd="0" presId="urn:microsoft.com/office/officeart/2005/8/layout/chevron2"/>
    <dgm:cxn modelId="{A051A3EC-054E-4671-BFDF-48F4E5954931}" type="presParOf" srcId="{1BB6103E-9346-43F7-9D2F-F65459F7FE69}" destId="{9E7CDDCB-13A0-40A9-986D-D6BA931259A9}" srcOrd="0" destOrd="0" presId="urn:microsoft.com/office/officeart/2005/8/layout/chevron2"/>
    <dgm:cxn modelId="{20612302-565C-46EF-9481-8BB130504508}" type="presParOf" srcId="{1BB6103E-9346-43F7-9D2F-F65459F7FE69}" destId="{8E3CED57-AC44-45E8-A7FD-BB6BB827892D}" srcOrd="1" destOrd="0" presId="urn:microsoft.com/office/officeart/2005/8/layout/chevron2"/>
    <dgm:cxn modelId="{943969CE-C29B-4199-928B-06920AEC7BC8}" type="presParOf" srcId="{9B9D8889-19E5-4FAD-8A6F-48C3A20652B1}" destId="{CE51B342-14F4-4145-AC99-7CF21899999C}" srcOrd="3" destOrd="0" presId="urn:microsoft.com/office/officeart/2005/8/layout/chevron2"/>
    <dgm:cxn modelId="{7F448B66-19D7-42EA-AFB6-F93C2D56A9E6}" type="presParOf" srcId="{9B9D8889-19E5-4FAD-8A6F-48C3A20652B1}" destId="{12CE7D97-D732-485A-888C-AEF06E9845D5}" srcOrd="4" destOrd="0" presId="urn:microsoft.com/office/officeart/2005/8/layout/chevron2"/>
    <dgm:cxn modelId="{1FC185CC-291B-4FC8-9111-5B06F9EDC019}" type="presParOf" srcId="{12CE7D97-D732-485A-888C-AEF06E9845D5}" destId="{3B48293F-B410-4ACF-9681-9F1572D8B922}" srcOrd="0" destOrd="0" presId="urn:microsoft.com/office/officeart/2005/8/layout/chevron2"/>
    <dgm:cxn modelId="{7EC1246F-99A5-4D75-9DDC-A426D2512134}" type="presParOf" srcId="{12CE7D97-D732-485A-888C-AEF06E9845D5}" destId="{2EDBE5FB-E3FA-41B5-9D69-2413BEBE05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53112-79C8-4FEB-B20A-1A0435D6B5F5}">
      <dsp:nvSpPr>
        <dsp:cNvPr id="0" name=""/>
        <dsp:cNvSpPr/>
      </dsp:nvSpPr>
      <dsp:spPr>
        <a:xfrm rot="5400000">
          <a:off x="-226908" y="229395"/>
          <a:ext cx="1512726" cy="105890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3.1</a:t>
          </a:r>
          <a:endParaRPr lang="en-US" sz="2900" kern="1200" dirty="0"/>
        </a:p>
      </dsp:txBody>
      <dsp:txXfrm rot="-5400000">
        <a:off x="1" y="531940"/>
        <a:ext cx="1058908" cy="453818"/>
      </dsp:txXfrm>
    </dsp:sp>
    <dsp:sp modelId="{62E57F6B-1A34-460C-A320-7434F60975FE}">
      <dsp:nvSpPr>
        <dsp:cNvPr id="0" name=""/>
        <dsp:cNvSpPr/>
      </dsp:nvSpPr>
      <dsp:spPr>
        <a:xfrm rot="5400000">
          <a:off x="4551863" y="-3490468"/>
          <a:ext cx="983272" cy="7969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 Users</a:t>
          </a:r>
          <a:endParaRPr lang="vi-VN" sz="2800" kern="1200" dirty="0"/>
        </a:p>
      </dsp:txBody>
      <dsp:txXfrm rot="-5400000">
        <a:off x="1058909" y="50485"/>
        <a:ext cx="7921182" cy="887274"/>
      </dsp:txXfrm>
    </dsp:sp>
    <dsp:sp modelId="{9E7CDDCB-13A0-40A9-986D-D6BA931259A9}">
      <dsp:nvSpPr>
        <dsp:cNvPr id="0" name=""/>
        <dsp:cNvSpPr/>
      </dsp:nvSpPr>
      <dsp:spPr>
        <a:xfrm rot="5400000">
          <a:off x="-226908" y="1546995"/>
          <a:ext cx="1512726" cy="1058908"/>
        </a:xfrm>
        <a:prstGeom prst="chevron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 w="9525" cap="rnd" cmpd="sng" algn="ctr">
          <a:solidFill>
            <a:schemeClr val="accent5">
              <a:hueOff val="1074947"/>
              <a:satOff val="-11617"/>
              <a:lumOff val="-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3.2</a:t>
          </a:r>
          <a:endParaRPr lang="en-US" sz="2900" kern="1200" dirty="0"/>
        </a:p>
      </dsp:txBody>
      <dsp:txXfrm rot="-5400000">
        <a:off x="1" y="1849540"/>
        <a:ext cx="1058908" cy="453818"/>
      </dsp:txXfrm>
    </dsp:sp>
    <dsp:sp modelId="{8E3CED57-AC44-45E8-A7FD-BB6BB827892D}">
      <dsp:nvSpPr>
        <dsp:cNvPr id="0" name=""/>
        <dsp:cNvSpPr/>
      </dsp:nvSpPr>
      <dsp:spPr>
        <a:xfrm rot="5400000">
          <a:off x="4551863" y="-2172867"/>
          <a:ext cx="983272" cy="7969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074947"/>
              <a:satOff val="-11617"/>
              <a:lumOff val="-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Functional Requirements</a:t>
          </a:r>
          <a:endParaRPr lang="en-US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58909" y="1368086"/>
        <a:ext cx="7921182" cy="887274"/>
      </dsp:txXfrm>
    </dsp:sp>
    <dsp:sp modelId="{3B48293F-B410-4ACF-9681-9F1572D8B922}">
      <dsp:nvSpPr>
        <dsp:cNvPr id="0" name=""/>
        <dsp:cNvSpPr/>
      </dsp:nvSpPr>
      <dsp:spPr>
        <a:xfrm rot="5400000">
          <a:off x="-226908" y="2864596"/>
          <a:ext cx="1512726" cy="1058908"/>
        </a:xfrm>
        <a:prstGeom prst="chevron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 w="9525" cap="rnd" cmpd="sng" algn="ctr">
          <a:solidFill>
            <a:schemeClr val="accent5">
              <a:hueOff val="2149893"/>
              <a:satOff val="-23233"/>
              <a:lumOff val="-74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3.3</a:t>
          </a:r>
          <a:endParaRPr lang="en-US" sz="2900" kern="1200" dirty="0"/>
        </a:p>
      </dsp:txBody>
      <dsp:txXfrm rot="-5400000">
        <a:off x="1" y="3167141"/>
        <a:ext cx="1058908" cy="453818"/>
      </dsp:txXfrm>
    </dsp:sp>
    <dsp:sp modelId="{2EDBE5FB-E3FA-41B5-9D69-2413BEBE05D2}">
      <dsp:nvSpPr>
        <dsp:cNvPr id="0" name=""/>
        <dsp:cNvSpPr/>
      </dsp:nvSpPr>
      <dsp:spPr>
        <a:xfrm rot="5400000">
          <a:off x="4551863" y="-855267"/>
          <a:ext cx="983272" cy="7969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149893"/>
              <a:satOff val="-23233"/>
              <a:lumOff val="-74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Non-Functional Requirements</a:t>
          </a:r>
          <a:endParaRPr lang="en-US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58909" y="2685686"/>
        <a:ext cx="7921182" cy="887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973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72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18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257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516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4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451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065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030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024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116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751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38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5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8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693C-AA46-4393-A09B-1CD61E72AA61}" type="datetimeFigureOut">
              <a:rPr lang="vi-VN" smtClean="0"/>
              <a:t>08/01/2016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062BC4-B2E4-4F45-9C9B-9020396E9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689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774" y="607936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buClrTx/>
              <a:defRPr/>
            </a:pPr>
            <a:r>
              <a:rPr lang="en-US" altLang="ja-JP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en-US" altLang="ja-JP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	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0"/>
              </a:spcBef>
              <a:buClrTx/>
              <a:defRPr/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0"/>
              </a:spcBef>
              <a:buClrTx/>
              <a:defRPr/>
            </a:pPr>
            <a:r>
              <a:rPr lang="en-US" altLang="ja-JP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en-US" altLang="ja-JP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ja-JP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SE02589</a:t>
            </a:r>
          </a:p>
          <a:p>
            <a:pPr defTabSz="914400">
              <a:spcBef>
                <a:spcPts val="0"/>
              </a:spcBef>
              <a:buClrTx/>
              <a:defRPr/>
            </a:pPr>
            <a:endParaRPr lang="en-US" altLang="ja-JP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0"/>
              </a:spcBef>
              <a:buClrTx/>
              <a:defRPr/>
            </a:pPr>
            <a:r>
              <a:rPr lang="en-US" altLang="ja-JP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Member:       	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SE02443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SE02683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SE02879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01767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088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343955" y="624110"/>
            <a:ext cx="9160657" cy="715293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	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22" y="1696993"/>
            <a:ext cx="5546748" cy="4158299"/>
          </a:xfrm>
        </p:spPr>
      </p:pic>
    </p:spTree>
    <p:extLst>
      <p:ext uri="{BB962C8B-B14F-4D97-AF65-F5344CB8AC3E}">
        <p14:creationId xmlns:p14="http://schemas.microsoft.com/office/powerpoint/2010/main" val="1961179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354028" y="632348"/>
            <a:ext cx="8911687" cy="650898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	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57" y="1785870"/>
            <a:ext cx="7766828" cy="4366709"/>
          </a:xfrm>
        </p:spPr>
      </p:pic>
    </p:spTree>
    <p:extLst>
      <p:ext uri="{BB962C8B-B14F-4D97-AF65-F5344CB8AC3E}">
        <p14:creationId xmlns:p14="http://schemas.microsoft.com/office/powerpoint/2010/main" val="3081919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119749" y="562084"/>
            <a:ext cx="8911687" cy="1217569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en-US" altLang="ja-JP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ools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1449859" y="1267778"/>
            <a:ext cx="10618573" cy="5590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Tools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Tools for project management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endParaRPr lang="en-US" altLang="ja-JP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Tools 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 </a:t>
            </a:r>
            <a:r>
              <a:rPr lang="en-US" altLang="ja-JP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developing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15" y="2167634"/>
            <a:ext cx="900000" cy="900000"/>
          </a:xfrm>
          <a:prstGeom prst="rect">
            <a:avLst/>
          </a:prstGeom>
        </p:spPr>
      </p:pic>
      <p:sp>
        <p:nvSpPr>
          <p:cNvPr id="7" name="TextBox 26"/>
          <p:cNvSpPr txBox="1"/>
          <p:nvPr/>
        </p:nvSpPr>
        <p:spPr>
          <a:xfrm>
            <a:off x="2351033" y="3123114"/>
            <a:ext cx="123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TortoiseGit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43" y="2123929"/>
            <a:ext cx="900000" cy="9000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51" y="2114088"/>
            <a:ext cx="900000" cy="900000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17" y="2093234"/>
            <a:ext cx="900000" cy="900000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68" y="2093234"/>
            <a:ext cx="900000" cy="900000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3779884" y="3130957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2013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102603" y="311762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2013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6486292" y="3119881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2013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062488" y="3073612"/>
            <a:ext cx="123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 2013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̉nh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49" y="4443508"/>
            <a:ext cx="1719694" cy="958923"/>
          </a:xfrm>
          <a:prstGeom prst="rect">
            <a:avLst/>
          </a:prstGeom>
        </p:spPr>
      </p:pic>
      <p:sp>
        <p:nvSpPr>
          <p:cNvPr id="20" name="TextBox 29"/>
          <p:cNvSpPr txBox="1"/>
          <p:nvPr/>
        </p:nvSpPr>
        <p:spPr>
          <a:xfrm>
            <a:off x="2450554" y="5703985"/>
            <a:ext cx="19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studio 2015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5894806" y="564698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8473572" y="5616202"/>
            <a:ext cx="255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SQL </a:t>
            </a:r>
            <a:r>
              <a:rPr lang="en-US" sz="2000" dirty="0" smtClean="0"/>
              <a:t>Server 2008 R2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48" y="2001627"/>
            <a:ext cx="1066007" cy="1066007"/>
          </a:xfrm>
          <a:prstGeom prst="rect">
            <a:avLst/>
          </a:prstGeom>
        </p:spPr>
      </p:pic>
      <p:sp>
        <p:nvSpPr>
          <p:cNvPr id="26" name="TextBox 23"/>
          <p:cNvSpPr txBox="1"/>
          <p:nvPr/>
        </p:nvSpPr>
        <p:spPr>
          <a:xfrm>
            <a:off x="9602953" y="3067634"/>
            <a:ext cx="190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 2013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39" y="4372759"/>
            <a:ext cx="1631776" cy="10296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44" y="4352475"/>
            <a:ext cx="1545283" cy="10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02619" y="654856"/>
            <a:ext cx="8911687" cy="663777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altLang="ja-JP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  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43" y="1762898"/>
            <a:ext cx="7846577" cy="41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0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	Communication 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3981" y="2218598"/>
            <a:ext cx="9134856" cy="4926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3 hours/day, 2 days/week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Location: library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minutes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09" y="2078555"/>
            <a:ext cx="845380" cy="575409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88" y="3851197"/>
            <a:ext cx="1252811" cy="470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69" y="4674086"/>
            <a:ext cx="1012264" cy="550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16" y="3030489"/>
            <a:ext cx="379737" cy="379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05" y="3660097"/>
            <a:ext cx="852792" cy="8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62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/>
          <p:cNvSpPr>
            <a:spLocks noGrp="1"/>
          </p:cNvSpPr>
          <p:nvPr>
            <p:ph type="title"/>
          </p:nvPr>
        </p:nvSpPr>
        <p:spPr>
          <a:xfrm>
            <a:off x="2310636" y="-384859"/>
            <a:ext cx="8911687" cy="1906073"/>
          </a:xfrm>
        </p:spPr>
        <p:txBody>
          <a:bodyPr>
            <a:normAutofit/>
          </a:bodyPr>
          <a:lstStyle/>
          <a:p>
            <a:pPr algn="ctr"/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Specification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991379"/>
              </p:ext>
            </p:extLst>
          </p:nvPr>
        </p:nvGraphicFramePr>
        <p:xfrm>
          <a:off x="2218946" y="2039692"/>
          <a:ext cx="902809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2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54957" y="620318"/>
            <a:ext cx="8911687" cy="62514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	System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2551736" y="1467879"/>
            <a:ext cx="8860386" cy="50729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actors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ja-JP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43" y="2078862"/>
            <a:ext cx="1331585" cy="1103754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43" y="4207026"/>
            <a:ext cx="1374940" cy="1161420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6867167" y="3365399"/>
            <a:ext cx="250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Personal User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6616080" y="5492979"/>
            <a:ext cx="264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tura MT Script Capitals" pitchFamily="66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</a:t>
            </a:r>
            <a:endParaRPr lang="en-US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97" y="2164986"/>
            <a:ext cx="995749" cy="995749"/>
          </a:xfrm>
          <a:prstGeom prst="rect">
            <a:avLst/>
          </a:prstGeom>
        </p:spPr>
      </p:pic>
      <p:sp>
        <p:nvSpPr>
          <p:cNvPr id="9" name="TextBox 10"/>
          <p:cNvSpPr txBox="1"/>
          <p:nvPr/>
        </p:nvSpPr>
        <p:spPr>
          <a:xfrm>
            <a:off x="2850216" y="3396177"/>
            <a:ext cx="264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tura MT Script Capitals" pitchFamily="66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Guest</a:t>
            </a:r>
            <a:endParaRPr lang="en-US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27" y="4181720"/>
            <a:ext cx="1214687" cy="1186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0216" y="5492978"/>
            <a:ext cx="264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tura MT Script Capitals" pitchFamily="66" charset="0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User</a:t>
            </a:r>
            <a:endParaRPr lang="en-US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83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670217" y="618444"/>
            <a:ext cx="8911687" cy="689535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	Functional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1826914" y="1614617"/>
            <a:ext cx="8915400" cy="3777622"/>
          </a:xfrm>
        </p:spPr>
        <p:txBody>
          <a:bodyPr/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endParaRPr lang="en-US" altLang="ja-JP" sz="2800" b="1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Accounts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Messages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 Account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09" y="1614617"/>
            <a:ext cx="54959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103601" y="648174"/>
            <a:ext cx="8911687" cy="689535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	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sp>
        <p:nvSpPr>
          <p:cNvPr id="5" name="Hình chữ nhật 4"/>
          <p:cNvSpPr/>
          <p:nvPr/>
        </p:nvSpPr>
        <p:spPr>
          <a:xfrm>
            <a:off x="1639097" y="1819356"/>
            <a:ext cx="7669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 </a:t>
            </a:r>
          </a:p>
          <a:p>
            <a:pPr marL="45720" indent="0">
              <a:buNone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Personal User</a:t>
            </a:r>
          </a:p>
          <a:p>
            <a:pPr marL="960120" lvl="2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85" y="3584563"/>
            <a:ext cx="5029902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0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103601" y="648174"/>
            <a:ext cx="8911687" cy="689535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	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sp>
        <p:nvSpPr>
          <p:cNvPr id="5" name="Hình chữ nhật 4"/>
          <p:cNvSpPr/>
          <p:nvPr/>
        </p:nvSpPr>
        <p:spPr>
          <a:xfrm>
            <a:off x="1639097" y="1819356"/>
            <a:ext cx="827669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User</a:t>
            </a:r>
          </a:p>
          <a:p>
            <a:pPr marL="45720" indent="0">
              <a:buNone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			 				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Logout 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password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Forgot password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avatar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profile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events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Event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Unjoin Event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news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member profile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0120" lvl="2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dirty="0"/>
          </a:p>
        </p:txBody>
      </p:sp>
      <p:sp>
        <p:nvSpPr>
          <p:cNvPr id="4" name="Hình chữ nhật 4"/>
          <p:cNvSpPr/>
          <p:nvPr/>
        </p:nvSpPr>
        <p:spPr>
          <a:xfrm>
            <a:off x="5395214" y="1970358"/>
            <a:ext cx="756256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profile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message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message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 message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blood type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events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news</a:t>
            </a:r>
          </a:p>
          <a:p>
            <a:pPr marL="124587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username</a:t>
            </a:r>
          </a:p>
          <a:p>
            <a:pPr marL="960120" lvl="2" algn="just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				</a:t>
            </a:r>
          </a:p>
          <a:p>
            <a:pPr marL="960120" lvl="2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696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414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Outline 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Content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455831"/>
          </a:xfrm>
        </p:spPr>
        <p:txBody>
          <a:bodyPr/>
          <a:lstStyle/>
          <a:p>
            <a:pPr marL="0" indent="0" defTabSz="5400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ja-JP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ja-JP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Specification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ja-JP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and Evaluation</a:t>
            </a:r>
            <a:endParaRPr lang="en-US" altLang="ja-JP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ja-JP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and Future development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ja-JP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ja-JP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 and Q&amp;A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103601" y="648174"/>
            <a:ext cx="8911687" cy="689535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	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sp>
        <p:nvSpPr>
          <p:cNvPr id="5" name="Hình chữ nhật 4"/>
          <p:cNvSpPr/>
          <p:nvPr/>
        </p:nvSpPr>
        <p:spPr>
          <a:xfrm>
            <a:off x="1639097" y="1819356"/>
            <a:ext cx="76696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User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User can do like Personal User, and:</a:t>
            </a: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events</a:t>
            </a: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events</a:t>
            </a: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News</a:t>
            </a: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News</a:t>
            </a: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 location</a:t>
            </a: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 events</a:t>
            </a:r>
          </a:p>
          <a:p>
            <a:pPr marL="141732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42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103601" y="648174"/>
            <a:ext cx="8911687" cy="689535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	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sp>
        <p:nvSpPr>
          <p:cNvPr id="5" name="Hình chữ nhật 4"/>
          <p:cNvSpPr/>
          <p:nvPr/>
        </p:nvSpPr>
        <p:spPr>
          <a:xfrm>
            <a:off x="1639097" y="1819356"/>
            <a:ext cx="76696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 can do like Personal User and Organization User, and:</a:t>
            </a: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 account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97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039" y="1416907"/>
            <a:ext cx="8915400" cy="5025081"/>
          </a:xfrm>
        </p:spPr>
        <p:txBody>
          <a:bodyPr/>
          <a:lstStyle/>
          <a:p>
            <a:r>
              <a:rPr lang="en-US" dirty="0" err="1" smtClean="0"/>
              <a:t>Usecase</a:t>
            </a:r>
            <a:r>
              <a:rPr lang="en-US" dirty="0" smtClean="0"/>
              <a:t> specification</a:t>
            </a: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19" y="3574610"/>
            <a:ext cx="4496209" cy="1408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93" y="1573449"/>
            <a:ext cx="3327492" cy="320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92" y="4774367"/>
            <a:ext cx="3327493" cy="16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119676" y="640934"/>
            <a:ext cx="9714449" cy="715293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	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Non-functional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7360" y="1687131"/>
            <a:ext cx="8926068" cy="4713669"/>
          </a:xfrm>
        </p:spPr>
        <p:txBody>
          <a:bodyPr>
            <a:normAutofit/>
          </a:bodyPr>
          <a:lstStyle/>
          <a:p>
            <a:pPr marL="502920" indent="-457200"/>
            <a:r>
              <a:rPr lang="en-US" sz="28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Interfaces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Friendly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simply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is elegant, not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flashy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Scalability system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216275" y="639223"/>
            <a:ext cx="9340961" cy="741051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	Non-functional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9780" y="1642810"/>
            <a:ext cx="10212140" cy="4183488"/>
          </a:xfrm>
        </p:spPr>
        <p:txBody>
          <a:bodyPr>
            <a:normAutofit/>
          </a:bodyPr>
          <a:lstStyle/>
          <a:p>
            <a:pPr marL="502920" indent="-457200"/>
            <a:r>
              <a:rPr lang="en-US" altLang="ja-JP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Requirements</a:t>
            </a:r>
            <a:endParaRPr lang="en-US" altLang="ja-JP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8054" y="495604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60" y="2653745"/>
            <a:ext cx="1968456" cy="19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21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485042" y="680558"/>
            <a:ext cx="9134899" cy="728172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	Non-functional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9369" y="1715784"/>
            <a:ext cx="9470572" cy="4349932"/>
          </a:xfrm>
        </p:spPr>
        <p:txBody>
          <a:bodyPr/>
          <a:lstStyle/>
          <a:p>
            <a:pPr marL="502920" indent="-457200"/>
            <a:r>
              <a:rPr lang="en-US" altLang="ja-JP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Hardware Requirements</a:t>
            </a:r>
          </a:p>
          <a:p>
            <a:pPr marL="4572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ja-JP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 with </a:t>
            </a:r>
            <a:r>
              <a:rPr lang="en-US" altLang="ja-JP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altLang="ja-JP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connection.</a:t>
            </a:r>
            <a:endParaRPr lang="en-US" altLang="ja-JP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0" y="3213530"/>
            <a:ext cx="2204896" cy="2216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6" y="310241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5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485042" y="680558"/>
            <a:ext cx="9134899" cy="728172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	Non-functional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42" y="2313096"/>
            <a:ext cx="1590457" cy="1590457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13" y="4359172"/>
            <a:ext cx="1591194" cy="1591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89" y="2312359"/>
            <a:ext cx="1591194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23" y="4359172"/>
            <a:ext cx="1603387" cy="15911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39593" y="3989840"/>
            <a:ext cx="14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Availability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4306898" y="5950366"/>
            <a:ext cx="19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Maintainability</a:t>
            </a:r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7037708" y="3989840"/>
            <a:ext cx="110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</a:t>
            </a:r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8898991" y="5950366"/>
            <a:ext cx="15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Portability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2701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421228" y="640585"/>
            <a:ext cx="9083384" cy="663777"/>
          </a:xfrm>
        </p:spPr>
        <p:txBody>
          <a:bodyPr/>
          <a:lstStyle/>
          <a:p>
            <a:pPr algn="ctr"/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Design Description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	System Architecture Design</a:t>
            </a:r>
          </a:p>
          <a:p>
            <a:pPr marL="45720" lvl="0" indent="0">
              <a:buNone/>
            </a:pP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	</a:t>
            </a: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Diagram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	</a:t>
            </a: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Diagram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	</a:t>
            </a: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Explanation</a:t>
            </a:r>
          </a:p>
          <a:p>
            <a:pPr marL="45720" lvl="0" indent="0">
              <a:buNone/>
            </a:pP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	</a:t>
            </a: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Diagram</a:t>
            </a:r>
          </a:p>
          <a:p>
            <a:pPr marL="45720" lvl="0" indent="0">
              <a:buNone/>
            </a:pP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.6	Entity Relationship Diagram</a:t>
            </a: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	Table Database</a:t>
            </a: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	Interface</a:t>
            </a:r>
          </a:p>
        </p:txBody>
      </p:sp>
    </p:spTree>
    <p:extLst>
      <p:ext uri="{BB962C8B-B14F-4D97-AF65-F5344CB8AC3E}">
        <p14:creationId xmlns:p14="http://schemas.microsoft.com/office/powerpoint/2010/main" val="191712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30243" y="686840"/>
            <a:ext cx="9340961" cy="7410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	System Architecture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21" y="2150076"/>
            <a:ext cx="8050733" cy="35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81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664341" y="629175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	Component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36" y="1781263"/>
            <a:ext cx="3590175" cy="4278056"/>
          </a:xfrm>
        </p:spPr>
      </p:pic>
    </p:spTree>
    <p:extLst>
      <p:ext uri="{BB962C8B-B14F-4D97-AF65-F5344CB8AC3E}">
        <p14:creationId xmlns:p14="http://schemas.microsoft.com/office/powerpoint/2010/main" val="97611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197509" y="594682"/>
            <a:ext cx="8911687" cy="72817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Introduction</a:t>
            </a:r>
            <a:endParaRPr lang="en-US" dirty="0"/>
          </a:p>
        </p:txBody>
      </p:sp>
      <p:grpSp>
        <p:nvGrpSpPr>
          <p:cNvPr id="5" name="Nhóm 4"/>
          <p:cNvGrpSpPr/>
          <p:nvPr/>
        </p:nvGrpSpPr>
        <p:grpSpPr>
          <a:xfrm>
            <a:off x="3249114" y="1505826"/>
            <a:ext cx="8023677" cy="859869"/>
            <a:chOff x="585890" y="399539"/>
            <a:chExt cx="8482044" cy="799495"/>
          </a:xfrm>
          <a:scene3d>
            <a:camera prst="orthographicFront"/>
            <a:lightRig rig="flat" dir="t"/>
          </a:scene3d>
        </p:grpSpPr>
        <p:sp>
          <p:nvSpPr>
            <p:cNvPr id="6" name="Hình chữ nhật 5"/>
            <p:cNvSpPr/>
            <p:nvPr/>
          </p:nvSpPr>
          <p:spPr>
            <a:xfrm>
              <a:off x="585890" y="399539"/>
              <a:ext cx="8482044" cy="799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Hình chữ nhật 6"/>
            <p:cNvSpPr/>
            <p:nvPr/>
          </p:nvSpPr>
          <p:spPr>
            <a:xfrm>
              <a:off x="585890" y="399539"/>
              <a:ext cx="8482044" cy="799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34600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2400" b="1" kern="1200" dirty="0" smtClean="0">
                  <a:solidFill>
                    <a:srgbClr val="00206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rPr>
                <a:t>1.1	</a:t>
              </a:r>
              <a:r>
                <a:rPr lang="en-US" sz="2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Current Situation</a:t>
              </a:r>
              <a:endPara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/>
          <p:cNvGrpSpPr/>
          <p:nvPr/>
        </p:nvGrpSpPr>
        <p:grpSpPr>
          <a:xfrm>
            <a:off x="3249114" y="4873667"/>
            <a:ext cx="8023677" cy="799495"/>
            <a:chOff x="1044259" y="2798442"/>
            <a:chExt cx="8023675" cy="799495"/>
          </a:xfrm>
          <a:scene3d>
            <a:camera prst="orthographicFront"/>
            <a:lightRig rig="flat" dir="t"/>
          </a:scene3d>
        </p:grpSpPr>
        <p:sp>
          <p:nvSpPr>
            <p:cNvPr id="24" name="Hình chữ nhật 23"/>
            <p:cNvSpPr/>
            <p:nvPr/>
          </p:nvSpPr>
          <p:spPr>
            <a:xfrm>
              <a:off x="1044259" y="2798442"/>
              <a:ext cx="8023675" cy="799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5" name="Hình chữ nhật 24"/>
            <p:cNvSpPr/>
            <p:nvPr/>
          </p:nvSpPr>
          <p:spPr>
            <a:xfrm>
              <a:off x="1044259" y="2798442"/>
              <a:ext cx="8023675" cy="799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34600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2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1.4	</a:t>
              </a:r>
              <a:r>
                <a:rPr lang="en-US" altLang="ja-JP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Proposal</a:t>
              </a:r>
              <a:endParaRPr lang="en-US" sz="24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Hình chữ nhật 24"/>
          <p:cNvSpPr/>
          <p:nvPr/>
        </p:nvSpPr>
        <p:spPr>
          <a:xfrm>
            <a:off x="3249117" y="2686347"/>
            <a:ext cx="8023675" cy="79949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634600" tIns="60960" rIns="60960" bIns="6096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4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	</a:t>
            </a:r>
            <a:r>
              <a:rPr lang="en-US" altLang="ja-JP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Application</a:t>
            </a:r>
            <a:endParaRPr lang="en-US" sz="2400" kern="1200" dirty="0">
              <a:solidFill>
                <a:srgbClr val="002060"/>
              </a:solidFill>
            </a:endParaRPr>
          </a:p>
        </p:txBody>
      </p:sp>
      <p:grpSp>
        <p:nvGrpSpPr>
          <p:cNvPr id="19" name="Nhóm 22"/>
          <p:cNvGrpSpPr/>
          <p:nvPr/>
        </p:nvGrpSpPr>
        <p:grpSpPr>
          <a:xfrm>
            <a:off x="3249113" y="3753520"/>
            <a:ext cx="8023677" cy="802179"/>
            <a:chOff x="978813" y="2798442"/>
            <a:chExt cx="8154565" cy="802179"/>
          </a:xfrm>
          <a:scene3d>
            <a:camera prst="orthographicFront"/>
            <a:lightRig rig="flat" dir="t"/>
          </a:scene3d>
        </p:grpSpPr>
        <p:sp>
          <p:nvSpPr>
            <p:cNvPr id="20" name="Hình chữ nhật 23"/>
            <p:cNvSpPr/>
            <p:nvPr/>
          </p:nvSpPr>
          <p:spPr>
            <a:xfrm>
              <a:off x="1044259" y="2798442"/>
              <a:ext cx="8023675" cy="799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1" name="Hình chữ nhật 24"/>
            <p:cNvSpPr/>
            <p:nvPr/>
          </p:nvSpPr>
          <p:spPr>
            <a:xfrm>
              <a:off x="978813" y="2801126"/>
              <a:ext cx="8154565" cy="799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34600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2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1.3	</a:t>
              </a:r>
              <a:r>
                <a:rPr lang="en-US" altLang="ja-JP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Idea</a:t>
              </a:r>
              <a:endParaRPr lang="en-US" sz="24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897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13768" y="670364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	Class Diagram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44407" y="1411415"/>
            <a:ext cx="10212140" cy="5055288"/>
          </a:xfrm>
        </p:spPr>
        <p:txBody>
          <a:bodyPr>
            <a:normAutofit/>
          </a:bodyPr>
          <a:lstStyle/>
          <a:p>
            <a:pPr marL="502920" indent="-457200"/>
            <a:r>
              <a:rPr lang="en-US" altLang="ja-JP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 diagram server</a:t>
            </a:r>
            <a:endParaRPr lang="en-US" altLang="ja-JP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6" y="1963640"/>
            <a:ext cx="8225971" cy="55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89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13768" y="670364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	Class Diagram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44407" y="1411415"/>
            <a:ext cx="10212140" cy="5055288"/>
          </a:xfrm>
        </p:spPr>
        <p:txBody>
          <a:bodyPr>
            <a:normAutofit/>
          </a:bodyPr>
          <a:lstStyle/>
          <a:p>
            <a:pPr marL="502920" indent="-457200"/>
            <a:r>
              <a:rPr lang="en-US" altLang="ja-JP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 diagram client</a:t>
            </a:r>
            <a:endParaRPr lang="en-US" altLang="ja-JP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62995"/>
            <a:ext cx="5791199" cy="47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1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13768" y="670364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	Class Explanation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30" y="1573427"/>
            <a:ext cx="5703009" cy="50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13768" y="670364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	Sequence Diagram</a:t>
            </a:r>
            <a:endParaRPr lang="en-US" dirty="0"/>
          </a:p>
        </p:txBody>
      </p:sp>
      <p:pic>
        <p:nvPicPr>
          <p:cNvPr id="5" name="Picture 4" descr="C:\Users\Administrator\Desktop\ImageSequenceNews\Login_Diagr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70" y="1584410"/>
            <a:ext cx="6541359" cy="4577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1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13768" y="670364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	Entity Relationship Diagram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81" y="1884218"/>
            <a:ext cx="8116400" cy="41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59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13768" y="670364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	Table Database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8" y="1411415"/>
            <a:ext cx="6979579" cy="50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7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886763" y="1395294"/>
            <a:ext cx="9340961" cy="48737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Table Data Dictionary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8" y="2051304"/>
            <a:ext cx="6115904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62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318352" y="629175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	Interface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84" y="1713471"/>
            <a:ext cx="2511094" cy="4122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46" y="1713471"/>
            <a:ext cx="2559935" cy="4122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96" y="1713471"/>
            <a:ext cx="2509499" cy="41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3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421228" y="681775"/>
            <a:ext cx="9083384" cy="66377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Testing and Evaluation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	Test Strategy</a:t>
            </a:r>
          </a:p>
          <a:p>
            <a:pPr marL="4572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	Test Model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	Test Plan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	Test Process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	Test Cases</a:t>
            </a:r>
            <a:endParaRPr lang="en-US" altLang="ja-JP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	Test Report</a:t>
            </a: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	Checklists</a:t>
            </a:r>
          </a:p>
          <a:p>
            <a:pPr marL="45720" lv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	Evaluation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38481" y="563272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	Test Strategy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9780" y="1642810"/>
            <a:ext cx="10212140" cy="4183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53374" y="1493948"/>
            <a:ext cx="8926068" cy="471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divide into two kind of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</a:p>
          <a:p>
            <a:pPr marL="902970" lvl="1" indent="-457200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</a:p>
          <a:p>
            <a:pPr marL="1303020" lvl="2" indent="-4572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requirement (Cross check document)</a:t>
            </a:r>
          </a:p>
          <a:p>
            <a:pPr marL="1303020" lvl="2" indent="-4572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coding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2970" lvl="1" indent="-457200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</a:p>
          <a:p>
            <a:pPr marL="1303020" lvl="2" indent="-4572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testing (Developer performing)</a:t>
            </a:r>
          </a:p>
          <a:p>
            <a:pPr marL="1303020" lvl="2" indent="-4572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testing (Tester performing)</a:t>
            </a:r>
          </a:p>
          <a:p>
            <a:pPr marL="1303020" lvl="2" indent="-4572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testing (Tester performing)</a:t>
            </a:r>
          </a:p>
          <a:p>
            <a:pPr marL="1303020" lvl="2" indent="-4572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testing (Some FPT university’s student performing)</a:t>
            </a:r>
          </a:p>
          <a:p>
            <a:pPr marL="1303020" lvl="2" indent="-4572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892709" y="640585"/>
            <a:ext cx="8911687" cy="7410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1.1	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Current Situation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2614379" y="1647038"/>
            <a:ext cx="8915400" cy="9199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emand </a:t>
            </a: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on donated blood is a very important problem</a:t>
            </a:r>
            <a:endParaRPr lang="en-US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 </a:t>
            </a:r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need more apps about searching blood and blood </a:t>
            </a:r>
            <a:r>
              <a:rPr 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bank</a:t>
            </a:r>
          </a:p>
        </p:txBody>
      </p:sp>
      <p:sp>
        <p:nvSpPr>
          <p:cNvPr id="4" name="Chỗ dành sẵn cho Nội dung 2"/>
          <p:cNvSpPr txBox="1">
            <a:spLocks/>
          </p:cNvSpPr>
          <p:nvPr/>
        </p:nvSpPr>
        <p:spPr>
          <a:xfrm>
            <a:off x="2614379" y="2688671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According to the statistics:</a:t>
            </a:r>
            <a:endParaRPr lang="en-US" sz="20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/>
            <a:r>
              <a:rPr lang="vi-VN" dirty="0">
                <a:latin typeface="Century Gothic" charset="0"/>
                <a:ea typeface="Century Gothic" charset="0"/>
                <a:cs typeface="Century Gothic" charset="0"/>
              </a:rPr>
              <a:t>1200-1500 units of blood needed each day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/>
            <a:r>
              <a:rPr lang="vi-VN" dirty="0">
                <a:latin typeface="Century Gothic" charset="0"/>
                <a:ea typeface="Century Gothic" charset="0"/>
                <a:cs typeface="Century Gothic" charset="0"/>
              </a:rPr>
              <a:t>At the beginning of 2/2015 in inventories sometimes left with only 4 units of blood A and falls into crisis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/>
            <a:r>
              <a:rPr lang="vi-VN" dirty="0">
                <a:latin typeface="Century Gothic" charset="0"/>
                <a:ea typeface="Century Gothic" charset="0"/>
                <a:cs typeface="Century Gothic" charset="0"/>
              </a:rPr>
              <a:t>23/06/2015, the blood bank of the Hematology Institute - Central Blood Transfusion only about 5,000 units of blood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85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38481" y="563272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	Test Model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9780" y="1642810"/>
            <a:ext cx="10212140" cy="4183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2" y="1642810"/>
            <a:ext cx="5983605" cy="4168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3730" y="5964730"/>
            <a:ext cx="1100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V-Model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14974" y="563272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	Test Plan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9780" y="1642810"/>
            <a:ext cx="10212140" cy="4183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73" y="1350880"/>
            <a:ext cx="5219832" cy="46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670243" y="596224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	Test Process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9780" y="1642810"/>
            <a:ext cx="10212140" cy="4183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0" y="2540000"/>
            <a:ext cx="7796184" cy="24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480772" y="532355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	Test Cases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9034" y="1337275"/>
            <a:ext cx="10212140" cy="4183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6904" y="1254053"/>
            <a:ext cx="9470572" cy="510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/>
            <a:r>
              <a:rPr lang="en-US" altLang="ja-JP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 cases sample</a:t>
            </a:r>
          </a:p>
          <a:p>
            <a:pPr marL="45720" indent="0">
              <a:buFont typeface="Wingdings 3" charset="2"/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ja-JP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14" y="1856734"/>
            <a:ext cx="7613659" cy="47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71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480772" y="532355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	Test Report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9034" y="1337275"/>
            <a:ext cx="10212140" cy="4183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6904" y="1254053"/>
            <a:ext cx="9470572" cy="510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altLang="ja-JP" sz="28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" indent="0">
              <a:buFont typeface="Wingdings 3" charset="2"/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ja-JP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39" y="1496715"/>
            <a:ext cx="5505421" cy="48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480772" y="532355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	Checklists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9034" y="1337275"/>
            <a:ext cx="10212140" cy="4183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ja-JP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6904" y="1254053"/>
            <a:ext cx="9470572" cy="510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altLang="ja-JP" sz="28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" indent="0">
              <a:buFont typeface="Wingdings 3" charset="2"/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ja-JP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57293" y="1218486"/>
            <a:ext cx="9470572" cy="510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/>
            <a:r>
              <a:rPr lang="en-US" altLang="ja-JP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Checklists sample</a:t>
            </a:r>
          </a:p>
          <a:p>
            <a:pPr marL="45720" indent="0">
              <a:buFont typeface="Wingdings 3" charset="2"/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ja-JP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24" y="2509477"/>
            <a:ext cx="6643710" cy="28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0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480772" y="532355"/>
            <a:ext cx="9340961" cy="7410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	Evaluation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6904" y="1254053"/>
            <a:ext cx="9470572" cy="510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3" charset="2"/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ja-JP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9034" y="1490335"/>
            <a:ext cx="9470572" cy="510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altLang="ja-JP" sz="28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" indent="0">
              <a:buFont typeface="Wingdings 3" charset="2"/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ja-JP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490" y="1680519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tried my best, but it still has some functions that are not complete</a:t>
            </a:r>
            <a:r>
              <a:rPr lang="en-US" dirty="0" smtClean="0"/>
              <a:t>, and </a:t>
            </a:r>
            <a:r>
              <a:rPr lang="en-US" dirty="0"/>
              <a:t>we will complete these functions in the </a:t>
            </a:r>
            <a:r>
              <a:rPr lang="en-US" dirty="0" smtClean="0"/>
              <a:t>future.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1889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86904" y="647245"/>
            <a:ext cx="9340961" cy="7410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Maintain and Future Development	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6904" y="1254053"/>
            <a:ext cx="9470572" cy="510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3" charset="2"/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ja-JP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9034" y="1490335"/>
            <a:ext cx="9470572" cy="510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altLang="ja-JP" sz="28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" indent="0">
              <a:buFont typeface="Wingdings 3" charset="2"/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ja-JP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882" y="1918021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vi-VN" sz="2000" dirty="0" smtClean="0"/>
              <a:t>Maintain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Fix GUI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Update and fix code</a:t>
            </a:r>
            <a:endParaRPr lang="vi-VN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vi-VN" sz="2000" dirty="0" smtClean="0"/>
              <a:t>Future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more interactivity between users (share, follow,…)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Adding support for other </a:t>
            </a:r>
            <a:r>
              <a:rPr lang="en-US" dirty="0" smtClean="0"/>
              <a:t>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Integrate </a:t>
            </a:r>
            <a:r>
              <a:rPr lang="en-US" dirty="0"/>
              <a:t>G</a:t>
            </a:r>
            <a:r>
              <a:rPr lang="en-US" dirty="0" smtClean="0"/>
              <a:t>oogle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for searching by blood </a:t>
            </a:r>
            <a:r>
              <a:rPr lang="en-US" dirty="0" smtClean="0"/>
              <a:t>constituents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vi-VN" dirty="0"/>
          </a:p>
          <a:p>
            <a:pPr>
              <a:buFont typeface="Wingdings" panose="05000000000000000000" pitchFamily="2" charset="2"/>
              <a:buChar char="v"/>
            </a:pPr>
            <a:endParaRPr lang="vi-VN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41642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115130" y="615872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Demo and 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Demo</a:t>
            </a:r>
          </a:p>
          <a:p>
            <a:r>
              <a:rPr lang="en-US" sz="3600" dirty="0" smtClean="0"/>
              <a:t>Q &amp; 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49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2037277" y="2034746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dirty="0" smtClean="0">
                <a:solidFill>
                  <a:srgbClr val="0070C0"/>
                </a:solidFill>
              </a:rPr>
              <a:t>THANKS FOR YOUR LISTENING</a:t>
            </a:r>
            <a:endParaRPr lang="en-US" sz="7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73942" y="660466"/>
            <a:ext cx="8911687" cy="676656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	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Application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0" y="1535545"/>
            <a:ext cx="4887012" cy="431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50" y="1569026"/>
            <a:ext cx="2624435" cy="4237183"/>
          </a:xfrm>
          <a:prstGeom prst="rect">
            <a:avLst/>
          </a:prstGeom>
        </p:spPr>
      </p:pic>
      <p:sp>
        <p:nvSpPr>
          <p:cNvPr id="9" name="TextBox 26"/>
          <p:cNvSpPr txBox="1"/>
          <p:nvPr/>
        </p:nvSpPr>
        <p:spPr>
          <a:xfrm>
            <a:off x="3136125" y="618817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Blood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6"/>
          <p:cNvSpPr txBox="1"/>
          <p:nvPr/>
        </p:nvSpPr>
        <p:spPr>
          <a:xfrm>
            <a:off x="8516305" y="6188174"/>
            <a:ext cx="116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Hong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629098" y="681775"/>
            <a:ext cx="8911687" cy="676656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	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Build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application with: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community to help people that needed blood can easily find a group with same type of blood to cover danger situation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selling blood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developing community </a:t>
            </a:r>
            <a:endParaRPr lang="en-US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629098" y="632348"/>
            <a:ext cx="8911687" cy="741051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	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2447545" y="1695719"/>
            <a:ext cx="8915400" cy="3777622"/>
          </a:xfrm>
        </p:spPr>
        <p:txBody>
          <a:bodyPr>
            <a:normAutofit/>
          </a:bodyPr>
          <a:lstStyle/>
          <a:p>
            <a:pPr marL="342900" lvl="2" indent="-342900">
              <a:buFont typeface="Times New Roman" panose="02020603050405020304" pitchFamily="18" charset="0"/>
              <a:buChar char="♣"/>
            </a:pP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join in blood donations without wasting time for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register.</a:t>
            </a: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users can find out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 about the people who have same blood group and contact them when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necessary.</a:t>
            </a: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searching by the blood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type.</a:t>
            </a: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for providing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statistics.</a:t>
            </a: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Team's member can communicate through message systems or through mobile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phone.</a:t>
            </a: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administrator create and manage news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easily.</a:t>
            </a: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users.</a:t>
            </a: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endParaRPr lang="en-US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endParaRPr lang="en-US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endParaRPr lang="en-US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Font typeface="Times New Roman" panose="02020603050405020304" pitchFamily="18" charset="0"/>
              <a:buChar char="♣"/>
            </a:pP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84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421228" y="681775"/>
            <a:ext cx="9083384" cy="663777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ja-JP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	Software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Model</a:t>
            </a: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	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  <a:p>
            <a:pPr marL="4572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	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ools &amp; Technique</a:t>
            </a:r>
            <a:endParaRPr lang="en-US" altLang="ja-JP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	Risks  </a:t>
            </a:r>
            <a:r>
              <a:rPr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45720" lvl="0" indent="0">
              <a:buNone/>
            </a:pPr>
            <a:r>
              <a:rPr lang="en-US" altLang="ja-JP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	Communication management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56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08038" y="617245"/>
            <a:ext cx="8911687" cy="69257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	</a:t>
            </a:r>
            <a:r>
              <a:rPr lang="en-US" altLang="ja-JP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oftware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6" y="1891517"/>
            <a:ext cx="4586957" cy="37149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15" y="1891516"/>
            <a:ext cx="5624113" cy="3714957"/>
          </a:xfrm>
          <a:prstGeom prst="rect">
            <a:avLst/>
          </a:prstGeom>
        </p:spPr>
      </p:pic>
      <p:sp>
        <p:nvSpPr>
          <p:cNvPr id="5" name="TextBox 26"/>
          <p:cNvSpPr txBox="1"/>
          <p:nvPr/>
        </p:nvSpPr>
        <p:spPr>
          <a:xfrm>
            <a:off x="3228488" y="5818842"/>
            <a:ext cx="16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 Model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6"/>
          <p:cNvSpPr txBox="1"/>
          <p:nvPr/>
        </p:nvSpPr>
        <p:spPr>
          <a:xfrm>
            <a:off x="8323378" y="5828011"/>
            <a:ext cx="263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Interative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Waterfall Model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58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436</Words>
  <Application>Microsoft Office PowerPoint</Application>
  <PresentationFormat>Widescreen</PresentationFormat>
  <Paragraphs>274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メイリオ</vt:lpstr>
      <vt:lpstr>SimSun</vt:lpstr>
      <vt:lpstr>Arial</vt:lpstr>
      <vt:lpstr>Century Gothic</vt:lpstr>
      <vt:lpstr>Tahoma</vt:lpstr>
      <vt:lpstr>Times New Roman</vt:lpstr>
      <vt:lpstr>Wingdings</vt:lpstr>
      <vt:lpstr>Wingdings 3</vt:lpstr>
      <vt:lpstr>Wisp</vt:lpstr>
      <vt:lpstr>Blood Bank</vt:lpstr>
      <vt:lpstr>Outline of Content</vt:lpstr>
      <vt:lpstr>1. Introduction</vt:lpstr>
      <vt:lpstr>1.1 Current Situation</vt:lpstr>
      <vt:lpstr>1.2 Existing Application</vt:lpstr>
      <vt:lpstr>1.3 Idea</vt:lpstr>
      <vt:lpstr>1.4 Proposal</vt:lpstr>
      <vt:lpstr>2. Project Management</vt:lpstr>
      <vt:lpstr>2.1 Software Process Model</vt:lpstr>
      <vt:lpstr>2.2 Project Organization</vt:lpstr>
      <vt:lpstr>2.3 Project Schedule</vt:lpstr>
      <vt:lpstr>2.4 Tools &amp; Technique</vt:lpstr>
      <vt:lpstr>2.5 Risks  management</vt:lpstr>
      <vt:lpstr>2.6 Communication management</vt:lpstr>
      <vt:lpstr>  3. Software Requirement Specification</vt:lpstr>
      <vt:lpstr>3.1 System Users</vt:lpstr>
      <vt:lpstr>3.2 Functional Requirements</vt:lpstr>
      <vt:lpstr>3.2 Functional Requirements</vt:lpstr>
      <vt:lpstr>3.2 Functional Requirements</vt:lpstr>
      <vt:lpstr>3.2 Functional Requirements</vt:lpstr>
      <vt:lpstr>3.2 Functional Requirements</vt:lpstr>
      <vt:lpstr>PowerPoint Presentation</vt:lpstr>
      <vt:lpstr>3.3 Non-functional Requirements</vt:lpstr>
      <vt:lpstr>3.3 Non-functional Requirements</vt:lpstr>
      <vt:lpstr>3.3 Non-functional Requirements</vt:lpstr>
      <vt:lpstr>3.3 Non-functional Requirements</vt:lpstr>
      <vt:lpstr>4.  Software Design Description</vt:lpstr>
      <vt:lpstr>4.1 System Architecture Design</vt:lpstr>
      <vt:lpstr>4.2 Component Diagram</vt:lpstr>
      <vt:lpstr>4.3 Class Diagram</vt:lpstr>
      <vt:lpstr>4.3 Class Diagram</vt:lpstr>
      <vt:lpstr>4.4 Class Explanation</vt:lpstr>
      <vt:lpstr>4.5 Sequence Diagram</vt:lpstr>
      <vt:lpstr>4.6 Entity Relationship Diagram</vt:lpstr>
      <vt:lpstr>4.7 Table Database</vt:lpstr>
      <vt:lpstr>Table Data Dictionary</vt:lpstr>
      <vt:lpstr>4.8 Interface</vt:lpstr>
      <vt:lpstr>5. Testing and Evaluation</vt:lpstr>
      <vt:lpstr>5.1 Test Strategy</vt:lpstr>
      <vt:lpstr>5.2 Test Model</vt:lpstr>
      <vt:lpstr>5.3 Test Plan</vt:lpstr>
      <vt:lpstr>5.4 Test Process</vt:lpstr>
      <vt:lpstr>5.5 Test Cases</vt:lpstr>
      <vt:lpstr>5.6 Test Report</vt:lpstr>
      <vt:lpstr>5.7 Checklists</vt:lpstr>
      <vt:lpstr>5.8 Evaluation</vt:lpstr>
      <vt:lpstr>6.  Maintain and Future Development </vt:lpstr>
      <vt:lpstr>7.  Demo and Q &amp; 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BanK</dc:title>
  <dc:creator>LapPT</dc:creator>
  <cp:lastModifiedBy>Pham Tung</cp:lastModifiedBy>
  <cp:revision>142</cp:revision>
  <dcterms:created xsi:type="dcterms:W3CDTF">2015-12-09T14:21:26Z</dcterms:created>
  <dcterms:modified xsi:type="dcterms:W3CDTF">2016-01-08T01:20:12Z</dcterms:modified>
</cp:coreProperties>
</file>