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59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1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9240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3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23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05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94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4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3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5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0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75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0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25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1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9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 operational leasing to </a:t>
            </a:r>
            <a:r>
              <a:rPr lang="en-US" dirty="0" smtClean="0"/>
              <a:t>SMEs </a:t>
            </a:r>
            <a:r>
              <a:rPr lang="en-US" dirty="0" smtClean="0"/>
              <a:t>enterprise in Vietnam – the case study about </a:t>
            </a:r>
            <a:r>
              <a:rPr lang="en-US" dirty="0" err="1" smtClean="0"/>
              <a:t>vietcombank</a:t>
            </a:r>
            <a:r>
              <a:rPr lang="en-US" dirty="0" smtClean="0"/>
              <a:t> leasing ltd.co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632158"/>
            <a:ext cx="8676222" cy="17686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Group 15</a:t>
            </a:r>
          </a:p>
          <a:p>
            <a:r>
              <a:rPr lang="en-US" dirty="0" smtClean="0"/>
              <a:t>Nguyen Hong </a:t>
            </a:r>
            <a:r>
              <a:rPr lang="en-US" dirty="0" err="1" smtClean="0"/>
              <a:t>Nhat</a:t>
            </a:r>
            <a:endParaRPr lang="en-US" dirty="0" smtClean="0"/>
          </a:p>
          <a:p>
            <a:r>
              <a:rPr lang="en-US" dirty="0" smtClean="0"/>
              <a:t>Vu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Nhan</a:t>
            </a:r>
            <a:endParaRPr lang="en-US" dirty="0" smtClean="0"/>
          </a:p>
          <a:p>
            <a:r>
              <a:rPr lang="en-US" dirty="0" smtClean="0"/>
              <a:t>Nguyen Hoang Minh</a:t>
            </a:r>
          </a:p>
          <a:p>
            <a:r>
              <a:rPr lang="en-US" dirty="0" smtClean="0"/>
              <a:t>Luc Minh Hung</a:t>
            </a:r>
          </a:p>
          <a:p>
            <a:r>
              <a:rPr lang="en-US" dirty="0" smtClean="0"/>
              <a:t>Nguyen </a:t>
            </a:r>
            <a:r>
              <a:rPr lang="en-US" dirty="0" err="1" smtClean="0"/>
              <a:t>Thanh</a:t>
            </a:r>
            <a:r>
              <a:rPr lang="en-US" dirty="0" smtClean="0"/>
              <a:t> Truong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14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V.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effectLst/>
              </a:rPr>
              <a:t>cooperate with the third party 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the </a:t>
            </a:r>
            <a:r>
              <a:rPr lang="en-US" dirty="0">
                <a:effectLst/>
              </a:rPr>
              <a:t>machines invested for rent should be concentrated in developing and potential industries in the future to restrict inventory items or having no customer</a:t>
            </a:r>
            <a:r>
              <a:rPr lang="en-US" dirty="0" smtClean="0">
                <a:effectLst/>
              </a:rPr>
              <a:t>.</a:t>
            </a:r>
          </a:p>
          <a:p>
            <a:pPr>
              <a:buFontTx/>
              <a:buChar char="-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8572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VI. Limitation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-the information from unofficial sources, which are not guaranteed by the individual </a:t>
            </a:r>
            <a:r>
              <a:rPr lang="en-US" dirty="0" smtClean="0"/>
              <a:t>or </a:t>
            </a:r>
            <a:r>
              <a:rPr lang="en-US" dirty="0" smtClean="0">
                <a:effectLst/>
              </a:rPr>
              <a:t>organization </a:t>
            </a:r>
            <a:r>
              <a:rPr lang="en-US" dirty="0">
                <a:effectLst/>
              </a:rPr>
              <a:t>authorized. </a:t>
            </a:r>
            <a:endParaRPr lang="en-US" dirty="0" smtClean="0">
              <a:effectLst/>
            </a:endParaRPr>
          </a:p>
          <a:p>
            <a:r>
              <a:rPr lang="en-US" dirty="0">
                <a:effectLst/>
              </a:rPr>
              <a:t>-</a:t>
            </a:r>
            <a:r>
              <a:rPr lang="en-US" dirty="0" smtClean="0">
                <a:effectLst/>
              </a:rPr>
              <a:t>used </a:t>
            </a:r>
            <a:r>
              <a:rPr lang="en-US" dirty="0">
                <a:effectLst/>
              </a:rPr>
              <a:t>data of the third </a:t>
            </a:r>
            <a:r>
              <a:rPr lang="en-US" dirty="0" smtClean="0">
                <a:effectLst/>
              </a:rPr>
              <a:t>party</a:t>
            </a:r>
          </a:p>
          <a:p>
            <a:r>
              <a:rPr lang="en-US" dirty="0" smtClean="0">
                <a:effectLst/>
              </a:rPr>
              <a:t>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33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VII.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gave the readers the importance of applying operational leasing to SMEs enterprise in </a:t>
            </a:r>
            <a:r>
              <a:rPr lang="en-US" dirty="0" smtClean="0"/>
              <a:t>Vietnam</a:t>
            </a:r>
          </a:p>
          <a:p>
            <a:r>
              <a:rPr lang="en-US" dirty="0"/>
              <a:t>brought some limitations of the research as well as recommendations for the organizations in </a:t>
            </a:r>
            <a:r>
              <a:rPr lang="en-US" dirty="0" smtClean="0"/>
              <a:t>Vietnam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0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Topic background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Vietcombank</a:t>
            </a:r>
            <a:r>
              <a:rPr lang="en-US" dirty="0" smtClean="0"/>
              <a:t> leasing background</a:t>
            </a:r>
          </a:p>
          <a:p>
            <a:r>
              <a:rPr lang="en-US" dirty="0" smtClean="0"/>
              <a:t>- Research questions, the relationship between research objectives and questions</a:t>
            </a:r>
          </a:p>
          <a:p>
            <a:r>
              <a:rPr lang="en-US" dirty="0" smtClean="0"/>
              <a:t>- structure of thesis </a:t>
            </a:r>
          </a:p>
          <a:p>
            <a:r>
              <a:rPr lang="en-US" dirty="0" smtClean="0"/>
              <a:t>-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6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II. LITERATURE </a:t>
            </a:r>
            <a:r>
              <a:rPr lang="en-US" dirty="0">
                <a:effectLst/>
              </a:rPr>
              <a:t>REVIEW AND </a:t>
            </a:r>
            <a:r>
              <a:rPr lang="en-US" dirty="0" smtClean="0">
                <a:effectLst/>
              </a:rPr>
              <a:t>THEORETICAL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- Literature review</a:t>
            </a:r>
            <a:endParaRPr lang="en-US" dirty="0"/>
          </a:p>
          <a:p>
            <a:r>
              <a:rPr lang="en-US" dirty="0" smtClean="0">
                <a:effectLst/>
              </a:rPr>
              <a:t>- Literature gap</a:t>
            </a:r>
          </a:p>
          <a:p>
            <a:r>
              <a:rPr lang="en-US" dirty="0" smtClean="0">
                <a:effectLst/>
              </a:rPr>
              <a:t>- Theory </a:t>
            </a:r>
            <a:r>
              <a:rPr lang="en-US" dirty="0">
                <a:effectLst/>
              </a:rPr>
              <a:t>and theoretical </a:t>
            </a:r>
            <a:r>
              <a:rPr lang="en-US" dirty="0" smtClean="0">
                <a:effectLst/>
              </a:rPr>
              <a:t>model</a:t>
            </a:r>
          </a:p>
          <a:p>
            <a:r>
              <a:rPr lang="en-US" dirty="0" smtClean="0">
                <a:effectLst/>
              </a:rPr>
              <a:t>- 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n-US" dirty="0" smtClean="0">
                <a:effectLst/>
              </a:rPr>
              <a:t>. </a:t>
            </a:r>
            <a:r>
              <a:rPr lang="en-US" dirty="0" smtClean="0">
                <a:effectLst/>
              </a:rPr>
              <a:t>LITERATURE </a:t>
            </a:r>
            <a:r>
              <a:rPr lang="en-US" dirty="0">
                <a:effectLst/>
              </a:rPr>
              <a:t>REVIEW AND </a:t>
            </a:r>
            <a:r>
              <a:rPr lang="en-US" dirty="0" smtClean="0">
                <a:effectLst/>
              </a:rPr>
              <a:t>THEORETICAL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Literature review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Summary </a:t>
            </a:r>
            <a:r>
              <a:rPr lang="en-US" dirty="0">
                <a:effectLst/>
              </a:rPr>
              <a:t>of </a:t>
            </a:r>
            <a:r>
              <a:rPr lang="en-US" dirty="0" err="1">
                <a:effectLst/>
              </a:rPr>
              <a:t>researchings</a:t>
            </a:r>
            <a:r>
              <a:rPr lang="en-US" dirty="0">
                <a:effectLst/>
              </a:rPr>
              <a:t> about the impacts of operational leasing to </a:t>
            </a:r>
            <a:r>
              <a:rPr lang="en-US" dirty="0" smtClean="0">
                <a:effectLst/>
              </a:rPr>
              <a:t>SMEs</a:t>
            </a:r>
          </a:p>
          <a:p>
            <a:pPr>
              <a:buFontTx/>
              <a:buChar char="-"/>
            </a:pPr>
            <a:r>
              <a:rPr lang="en-US" dirty="0">
                <a:effectLst/>
              </a:rPr>
              <a:t>Comparison and </a:t>
            </a:r>
            <a:r>
              <a:rPr lang="en-US" dirty="0" smtClean="0">
                <a:effectLst/>
              </a:rPr>
              <a:t>summary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Literature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7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dirty="0" smtClean="0">
                <a:effectLst/>
              </a:rPr>
              <a:t>LITERATURE </a:t>
            </a:r>
            <a:r>
              <a:rPr lang="en-US" dirty="0">
                <a:effectLst/>
              </a:rPr>
              <a:t>REVIEW AND </a:t>
            </a:r>
            <a:r>
              <a:rPr lang="en-US" dirty="0" smtClean="0">
                <a:effectLst/>
              </a:rPr>
              <a:t>THEORETICAL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514601"/>
            <a:ext cx="9905998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Theory </a:t>
            </a:r>
            <a:r>
              <a:rPr lang="en-US" dirty="0">
                <a:effectLst/>
              </a:rPr>
              <a:t>and theoretical </a:t>
            </a:r>
            <a:r>
              <a:rPr lang="en-US" dirty="0" smtClean="0">
                <a:effectLst/>
              </a:rPr>
              <a:t>model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Operational </a:t>
            </a:r>
            <a:r>
              <a:rPr lang="en-US" dirty="0">
                <a:effectLst/>
              </a:rPr>
              <a:t>leasing </a:t>
            </a:r>
            <a:r>
              <a:rPr lang="en-US" dirty="0" smtClean="0">
                <a:effectLst/>
              </a:rPr>
              <a:t>definition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The </a:t>
            </a:r>
            <a:r>
              <a:rPr lang="en-US" dirty="0">
                <a:effectLst/>
              </a:rPr>
              <a:t>benefits of operational </a:t>
            </a:r>
            <a:r>
              <a:rPr lang="en-US" dirty="0" smtClean="0">
                <a:effectLst/>
              </a:rPr>
              <a:t>leasing 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Operational </a:t>
            </a:r>
            <a:r>
              <a:rPr lang="en-US" dirty="0">
                <a:effectLst/>
              </a:rPr>
              <a:t>leasing situation in Vietnam’s </a:t>
            </a:r>
            <a:r>
              <a:rPr lang="en-US" dirty="0" smtClean="0">
                <a:effectLst/>
              </a:rPr>
              <a:t>market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+  </a:t>
            </a:r>
            <a:r>
              <a:rPr lang="en-US" dirty="0">
                <a:effectLst/>
              </a:rPr>
              <a:t>Overview about operational leasing situation over the </a:t>
            </a:r>
            <a:r>
              <a:rPr lang="en-US" dirty="0" smtClean="0">
                <a:effectLst/>
              </a:rPr>
              <a:t>world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        +  </a:t>
            </a:r>
            <a:r>
              <a:rPr lang="en-US" dirty="0">
                <a:effectLst/>
              </a:rPr>
              <a:t>Operational leasing situation among Vietnam’s </a:t>
            </a:r>
            <a:r>
              <a:rPr lang="en-US" dirty="0" smtClean="0">
                <a:effectLst/>
              </a:rPr>
              <a:t>market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- </a:t>
            </a:r>
            <a:r>
              <a:rPr lang="en-US" dirty="0">
                <a:effectLst/>
              </a:rPr>
              <a:t>Operational leasing impacts on SMEs’ performance under the DCF model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5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n-US" dirty="0" smtClean="0">
                <a:effectLst/>
              </a:rPr>
              <a:t>. </a:t>
            </a:r>
            <a:r>
              <a:rPr lang="en-US" dirty="0" smtClean="0">
                <a:effectLst/>
              </a:rPr>
              <a:t>LITERATURE </a:t>
            </a:r>
            <a:r>
              <a:rPr lang="en-US" dirty="0">
                <a:effectLst/>
              </a:rPr>
              <a:t>REVIEW AND </a:t>
            </a:r>
            <a:r>
              <a:rPr lang="en-US" dirty="0" smtClean="0">
                <a:effectLst/>
              </a:rPr>
              <a:t>THEORETICAL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smtClean="0">
                <a:effectLst/>
              </a:rPr>
              <a:t>Discounted </a:t>
            </a:r>
            <a:r>
              <a:rPr lang="en-US" sz="1400" dirty="0">
                <a:effectLst/>
              </a:rPr>
              <a:t>Cash Flow =𝐶𝑎𝑠ℎ𝐹𝑙𝑜𝑤</a:t>
            </a:r>
            <a:r>
              <a:rPr lang="en-US" sz="1400" dirty="0" smtClean="0">
                <a:effectLst/>
              </a:rPr>
              <a:t>1/(</a:t>
            </a:r>
            <a:r>
              <a:rPr lang="en-US" sz="1400" dirty="0">
                <a:effectLst/>
              </a:rPr>
              <a:t>1+𝑖𝑛𝑡𝑒𝑟𝑒𝑠𝑡 𝑟𝑎𝑡𝑒)1+𝐶𝑎𝑠ℎ𝐹𝑙𝑜𝑤</a:t>
            </a:r>
            <a:r>
              <a:rPr lang="en-US" sz="1400" dirty="0" smtClean="0">
                <a:effectLst/>
              </a:rPr>
              <a:t>2/(</a:t>
            </a:r>
            <a:r>
              <a:rPr lang="en-US" sz="1400" dirty="0">
                <a:effectLst/>
              </a:rPr>
              <a:t>1+𝑖𝑛𝑡𝑒𝑟𝑒𝑠𝑡 𝑟𝑎𝑡𝑒)2+…+𝐶𝑎𝑠ℎ</a:t>
            </a:r>
            <a:r>
              <a:rPr lang="en-US" sz="1400" dirty="0" smtClean="0">
                <a:effectLst/>
              </a:rPr>
              <a:t>𝐹𝑙𝑜𝑤𝑛/(</a:t>
            </a:r>
            <a:r>
              <a:rPr lang="en-US" sz="1400" dirty="0">
                <a:effectLst/>
              </a:rPr>
              <a:t>1+𝑖𝑛𝑡𝑒𝑟𝑒𝑠𝑡 𝑟𝑎𝑡𝑒)</a:t>
            </a:r>
            <a:r>
              <a:rPr lang="en-US" sz="1400" dirty="0" smtClean="0">
                <a:effectLst/>
              </a:rPr>
              <a:t>𝑛</a:t>
            </a:r>
          </a:p>
          <a:p>
            <a:pPr marL="0" indent="0">
              <a:buNone/>
            </a:pPr>
            <a:r>
              <a:rPr lang="en-US" sz="1400" dirty="0">
                <a:effectLst/>
              </a:rPr>
              <a:t>Cash flow = Future cash flow – Tax </a:t>
            </a:r>
            <a:r>
              <a:rPr lang="en-US" sz="1400" dirty="0" smtClean="0">
                <a:effectLst/>
              </a:rPr>
              <a:t>benefit</a:t>
            </a:r>
          </a:p>
          <a:p>
            <a:pPr marL="0" indent="0">
              <a:buNone/>
            </a:pPr>
            <a:r>
              <a:rPr lang="en-US" sz="1400" dirty="0">
                <a:effectLst/>
              </a:rPr>
              <a:t>𝑊𝐴𝐶𝐶=𝐷𝑉×𝑅𝑑×(1−𝑇𝐶)+𝐸𝑉×𝑅𝑒</a:t>
            </a:r>
            <a:endParaRPr lang="en-US" sz="1400" dirty="0" smtClean="0">
              <a:effectLst/>
            </a:endParaRP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609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</a:t>
            </a:r>
            <a:r>
              <a:rPr lang="en-US" dirty="0" smtClean="0"/>
              <a:t>. </a:t>
            </a:r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Research method</a:t>
            </a:r>
          </a:p>
          <a:p>
            <a:r>
              <a:rPr lang="en-US" dirty="0" smtClean="0"/>
              <a:t>- Data </a:t>
            </a:r>
            <a:r>
              <a:rPr lang="en-US" dirty="0"/>
              <a:t>collection </a:t>
            </a:r>
            <a:r>
              <a:rPr lang="en-US" dirty="0" smtClean="0"/>
              <a:t>methods</a:t>
            </a:r>
          </a:p>
          <a:p>
            <a:r>
              <a:rPr lang="en-US" dirty="0" smtClean="0"/>
              <a:t>- Data </a:t>
            </a:r>
            <a:r>
              <a:rPr lang="en-US" dirty="0"/>
              <a:t>analysis </a:t>
            </a:r>
            <a:r>
              <a:rPr lang="en-US" dirty="0" smtClean="0"/>
              <a:t>methods</a:t>
            </a:r>
          </a:p>
          <a:p>
            <a:r>
              <a:rPr lang="en-US" dirty="0">
                <a:effectLst/>
              </a:rPr>
              <a:t>-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Ethical </a:t>
            </a:r>
            <a:r>
              <a:rPr lang="en-US" dirty="0" smtClean="0">
                <a:effectLst/>
              </a:rPr>
              <a:t>considerations</a:t>
            </a:r>
          </a:p>
          <a:p>
            <a:r>
              <a:rPr lang="en-US" dirty="0" smtClean="0">
                <a:effectLst/>
              </a:rPr>
              <a:t>- Limitations </a:t>
            </a:r>
            <a:r>
              <a:rPr lang="en-US" dirty="0">
                <a:effectLst/>
              </a:rPr>
              <a:t>of the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</a:t>
            </a:r>
            <a:r>
              <a:rPr lang="en-US" dirty="0" smtClean="0"/>
              <a:t>. </a:t>
            </a:r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 reasons for operational </a:t>
            </a:r>
            <a:r>
              <a:rPr lang="en-US" dirty="0" smtClean="0">
                <a:effectLst/>
              </a:rPr>
              <a:t>leasing</a:t>
            </a:r>
          </a:p>
          <a:p>
            <a:r>
              <a:rPr lang="en-US" dirty="0">
                <a:effectLst/>
              </a:rPr>
              <a:t>Advantages about </a:t>
            </a:r>
            <a:r>
              <a:rPr lang="en-US" dirty="0" smtClean="0">
                <a:effectLst/>
              </a:rPr>
              <a:t>finance</a:t>
            </a:r>
          </a:p>
          <a:p>
            <a:r>
              <a:rPr lang="en-US">
                <a:effectLst/>
              </a:rPr>
              <a:t>Apply operational leasing in Vietnam</a:t>
            </a:r>
            <a:endParaRPr lang="en-US" b="1" dirty="0"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6503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 V. CONCLUSION </a:t>
            </a:r>
            <a:r>
              <a:rPr lang="en-US" dirty="0">
                <a:effectLst/>
              </a:rPr>
              <a:t>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Question 1: What are the advantages of SME Operational leasing compare to SME bank loans</a:t>
            </a:r>
            <a:r>
              <a:rPr lang="en-US" dirty="0" smtClean="0">
                <a:effectLst/>
              </a:rPr>
              <a:t>?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-   advantageous </a:t>
            </a:r>
            <a:r>
              <a:rPr lang="en-US" dirty="0">
                <a:effectLst/>
              </a:rPr>
              <a:t>in utilizing’s purpose of the </a:t>
            </a:r>
            <a:r>
              <a:rPr lang="en-US" dirty="0" smtClean="0">
                <a:effectLst/>
              </a:rPr>
              <a:t>enterprises</a:t>
            </a:r>
          </a:p>
          <a:p>
            <a:pPr>
              <a:buFontTx/>
              <a:buChar char="-"/>
            </a:pPr>
            <a:r>
              <a:rPr lang="en-US" dirty="0" smtClean="0">
                <a:effectLst/>
              </a:rPr>
              <a:t>economizes </a:t>
            </a:r>
            <a:r>
              <a:rPr lang="en-US" dirty="0">
                <a:effectLst/>
              </a:rPr>
              <a:t>on source of capital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-   Tax benefit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Question </a:t>
            </a:r>
            <a:r>
              <a:rPr lang="en-US" dirty="0">
                <a:effectLst/>
              </a:rPr>
              <a:t>2: Why should the operational leasing </a:t>
            </a:r>
            <a:r>
              <a:rPr lang="en-US" dirty="0" err="1">
                <a:effectLst/>
              </a:rPr>
              <a:t>bedeployed</a:t>
            </a:r>
            <a:r>
              <a:rPr lang="en-US" dirty="0">
                <a:effectLst/>
              </a:rPr>
              <a:t> in Vietnam</a:t>
            </a:r>
            <a:r>
              <a:rPr lang="en-US" dirty="0" smtClean="0">
                <a:effectLst/>
              </a:rPr>
              <a:t>?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-</a:t>
            </a:r>
            <a:r>
              <a:rPr lang="en-US" dirty="0" smtClean="0">
                <a:effectLst/>
              </a:rPr>
              <a:t>help </a:t>
            </a:r>
            <a:r>
              <a:rPr lang="en-US" dirty="0">
                <a:effectLst/>
              </a:rPr>
              <a:t>the SMEs to add a new option in the approaching the </a:t>
            </a:r>
            <a:r>
              <a:rPr lang="en-US" dirty="0" smtClean="0">
                <a:effectLst/>
              </a:rPr>
              <a:t>capital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-Enterprises </a:t>
            </a:r>
            <a:r>
              <a:rPr lang="en-US" dirty="0">
                <a:effectLst/>
              </a:rPr>
              <a:t>will save the leasing cost and not involve the </a:t>
            </a:r>
            <a:r>
              <a:rPr lang="en-US" dirty="0" smtClean="0">
                <a:effectLst/>
              </a:rPr>
              <a:t>intermediary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Question 3: How SMEs in Vietnam can apply operational leasing</a:t>
            </a:r>
            <a:r>
              <a:rPr lang="en-US" dirty="0" smtClean="0">
                <a:effectLst/>
              </a:rPr>
              <a:t>?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1468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</TotalTime>
  <Words>454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Apply operational leasing to SMEs enterprise in Vietnam – the case study about vietcombank leasing ltd.co</vt:lpstr>
      <vt:lpstr>I. Introduction</vt:lpstr>
      <vt:lpstr>II. LITERATURE REVIEW AND THEORETICAL MODELS</vt:lpstr>
      <vt:lpstr>II. LITERATURE REVIEW AND THEORETICAL MODELS</vt:lpstr>
      <vt:lpstr>II. LITERATURE REVIEW AND THEORETICAL MODELS</vt:lpstr>
      <vt:lpstr>II. LITERATURE REVIEW AND THEORETICAL MODELS</vt:lpstr>
      <vt:lpstr>III. METHODOLOGY</vt:lpstr>
      <vt:lpstr>IV. Data analysis</vt:lpstr>
      <vt:lpstr> V. CONCLUSION AND RECOMMENDATIONS</vt:lpstr>
      <vt:lpstr>V. Recommendation</vt:lpstr>
      <vt:lpstr>VI. Limitation and conclusion</vt:lpstr>
      <vt:lpstr>VII. 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 operational leasing to SmeS enterprise in Vietnam – the case study about vietcombank leasing ltd.co</dc:title>
  <dc:creator>Nguyen Hoang Minh</dc:creator>
  <cp:lastModifiedBy>truong</cp:lastModifiedBy>
  <cp:revision>12</cp:revision>
  <dcterms:created xsi:type="dcterms:W3CDTF">2015-04-15T06:46:24Z</dcterms:created>
  <dcterms:modified xsi:type="dcterms:W3CDTF">2015-04-16T02:11:18Z</dcterms:modified>
</cp:coreProperties>
</file>