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40"/>
  </p:handoutMasterIdLst>
  <p:sldIdLst>
    <p:sldId id="256" r:id="rId2"/>
    <p:sldId id="291" r:id="rId3"/>
    <p:sldId id="282" r:id="rId4"/>
    <p:sldId id="257" r:id="rId5"/>
    <p:sldId id="267" r:id="rId6"/>
    <p:sldId id="293" r:id="rId7"/>
    <p:sldId id="332" r:id="rId8"/>
    <p:sldId id="330" r:id="rId9"/>
    <p:sldId id="283" r:id="rId10"/>
    <p:sldId id="329" r:id="rId11"/>
    <p:sldId id="336" r:id="rId12"/>
    <p:sldId id="295" r:id="rId13"/>
    <p:sldId id="306" r:id="rId14"/>
    <p:sldId id="284" r:id="rId15"/>
    <p:sldId id="338" r:id="rId16"/>
    <p:sldId id="259" r:id="rId17"/>
    <p:sldId id="337" r:id="rId18"/>
    <p:sldId id="339" r:id="rId19"/>
    <p:sldId id="340" r:id="rId20"/>
    <p:sldId id="341" r:id="rId21"/>
    <p:sldId id="324" r:id="rId22"/>
    <p:sldId id="342" r:id="rId23"/>
    <p:sldId id="343" r:id="rId24"/>
    <p:sldId id="286" r:id="rId25"/>
    <p:sldId id="273" r:id="rId26"/>
    <p:sldId id="300" r:id="rId27"/>
    <p:sldId id="325" r:id="rId28"/>
    <p:sldId id="333" r:id="rId29"/>
    <p:sldId id="326" r:id="rId30"/>
    <p:sldId id="334" r:id="rId31"/>
    <p:sldId id="327" r:id="rId32"/>
    <p:sldId id="335" r:id="rId33"/>
    <p:sldId id="287" r:id="rId34"/>
    <p:sldId id="288" r:id="rId35"/>
    <p:sldId id="289" r:id="rId36"/>
    <p:sldId id="290" r:id="rId37"/>
    <p:sldId id="328" r:id="rId38"/>
    <p:sldId id="30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Anh Everlasting" initials="MAE" lastIdx="3" clrIdx="0">
    <p:extLst>
      <p:ext uri="{19B8F6BF-5375-455C-9EA6-DF929625EA0E}">
        <p15:presenceInfo xmlns:p15="http://schemas.microsoft.com/office/powerpoint/2012/main" xmlns="" userId="Mai Anh Everlast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2A7"/>
    <a:srgbClr val="00CC99"/>
    <a:srgbClr val="FF0066"/>
    <a:srgbClr val="9900FF"/>
    <a:srgbClr val="06D0E8"/>
    <a:srgbClr val="38A5D0"/>
    <a:srgbClr val="0070C0"/>
    <a:srgbClr val="06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4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72" y="-678"/>
      </p:cViewPr>
      <p:guideLst>
        <p:guide orient="horz" pos="218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381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0.436</c:v>
                </c:pt>
                <c:pt idx="1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vi-V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dPt>
            <c:idx val="0"/>
            <c:bubble3D val="0"/>
            <c:spPr>
              <a:solidFill>
                <a:srgbClr val="00CC99"/>
              </a:solidFill>
            </c:spPr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381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vi-V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dPt>
            <c:idx val="0"/>
            <c:bubble3D val="0"/>
            <c:spPr>
              <a:solidFill>
                <a:srgbClr val="FF0066"/>
              </a:solidFill>
            </c:spPr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38100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vi-VN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75A64-93FE-4CB5-990E-089EDF48BC15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BF25DC-37B7-4AE9-8C23-6AAEB8FBAF17}">
      <dgm:prSet phldrT="[Text]"/>
      <dgm:spPr>
        <a:noFill/>
      </dgm:spPr>
      <dgm:t>
        <a:bodyPr/>
        <a:lstStyle/>
        <a:p>
          <a:endParaRPr lang="en-US" dirty="0"/>
        </a:p>
      </dgm:t>
    </dgm:pt>
    <dgm:pt modelId="{E3B8A620-43C0-452D-8E97-566554318DFF}" type="parTrans" cxnId="{A3FB9347-2A80-4883-A05B-10BF6E66D6E3}">
      <dgm:prSet/>
      <dgm:spPr/>
      <dgm:t>
        <a:bodyPr/>
        <a:lstStyle/>
        <a:p>
          <a:endParaRPr lang="en-US"/>
        </a:p>
      </dgm:t>
    </dgm:pt>
    <dgm:pt modelId="{4E8AF0E4-9FB2-4AAC-8D1A-2EC0E1393067}" type="sibTrans" cxnId="{A3FB9347-2A80-4883-A05B-10BF6E66D6E3}">
      <dgm:prSet/>
      <dgm:spPr/>
      <dgm:t>
        <a:bodyPr/>
        <a:lstStyle/>
        <a:p>
          <a:endParaRPr lang="en-US"/>
        </a:p>
      </dgm:t>
    </dgm:pt>
    <dgm:pt modelId="{94BFD56F-058E-44BD-8C95-15538F4C56F8}" type="pres">
      <dgm:prSet presAssocID="{F0175A64-93FE-4CB5-990E-089EDF48B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CAA8D8-FC24-4AC5-882B-8E46DAA44B6E}" type="pres">
      <dgm:prSet presAssocID="{A6BF25DC-37B7-4AE9-8C23-6AAEB8FBAF17}" presName="composite" presStyleCnt="0"/>
      <dgm:spPr/>
    </dgm:pt>
    <dgm:pt modelId="{3399F5D3-DDD0-402B-951E-BB27E3087B4F}" type="pres">
      <dgm:prSet presAssocID="{A6BF25DC-37B7-4AE9-8C23-6AAEB8FBAF17}" presName="rect1" presStyleLbl="bgShp" presStyleIdx="0" presStyleCnt="1" custScaleY="119070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1581476-3519-4BE2-A75A-6D984F1040FE}" type="pres">
      <dgm:prSet presAssocID="{A6BF25DC-37B7-4AE9-8C23-6AAEB8FBAF17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FB9347-2A80-4883-A05B-10BF6E66D6E3}" srcId="{F0175A64-93FE-4CB5-990E-089EDF48BC15}" destId="{A6BF25DC-37B7-4AE9-8C23-6AAEB8FBAF17}" srcOrd="0" destOrd="0" parTransId="{E3B8A620-43C0-452D-8E97-566554318DFF}" sibTransId="{4E8AF0E4-9FB2-4AAC-8D1A-2EC0E1393067}"/>
    <dgm:cxn modelId="{1A44BFC3-31DF-4FE6-999F-B43F8AD11231}" type="presOf" srcId="{F0175A64-93FE-4CB5-990E-089EDF48BC15}" destId="{94BFD56F-058E-44BD-8C95-15538F4C56F8}" srcOrd="0" destOrd="0" presId="urn:microsoft.com/office/officeart/2008/layout/BendingPictureSemiTransparentText"/>
    <dgm:cxn modelId="{A27FA63B-2973-4195-8FB5-3500FD676483}" type="presOf" srcId="{A6BF25DC-37B7-4AE9-8C23-6AAEB8FBAF17}" destId="{E1581476-3519-4BE2-A75A-6D984F1040FE}" srcOrd="0" destOrd="0" presId="urn:microsoft.com/office/officeart/2008/layout/BendingPictureSemiTransparentText"/>
    <dgm:cxn modelId="{0F783CB5-0784-4E96-B7D2-756D267F614D}" type="presParOf" srcId="{94BFD56F-058E-44BD-8C95-15538F4C56F8}" destId="{2BCAA8D8-FC24-4AC5-882B-8E46DAA44B6E}" srcOrd="0" destOrd="0" presId="urn:microsoft.com/office/officeart/2008/layout/BendingPictureSemiTransparentText"/>
    <dgm:cxn modelId="{93D6E026-3D95-42CF-BD72-686013EEF2AF}" type="presParOf" srcId="{2BCAA8D8-FC24-4AC5-882B-8E46DAA44B6E}" destId="{3399F5D3-DDD0-402B-951E-BB27E3087B4F}" srcOrd="0" destOrd="0" presId="urn:microsoft.com/office/officeart/2008/layout/BendingPictureSemiTransparentText"/>
    <dgm:cxn modelId="{DC1091F0-213F-41A8-A7DB-2901B01E88ED}" type="presParOf" srcId="{2BCAA8D8-FC24-4AC5-882B-8E46DAA44B6E}" destId="{E1581476-3519-4BE2-A75A-6D984F1040F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202094" custScaleY="246154" custLinFactNeighborX="-33960" custLinFactNeighborY="-13186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effectLst/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9317F-8FF1-4428-90BE-F136B1CE51EB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76390162-CE99-48E3-BAB7-F991DEA7A968}" type="presOf" srcId="{B3E39A80-D6B7-4E26-B22E-327D37299CB1}" destId="{BDA71D6A-C3D1-411E-9EAC-6386FFEE52C2}" srcOrd="0" destOrd="0" presId="urn:microsoft.com/office/officeart/2008/layout/BendingPictureSemiTransparentText"/>
    <dgm:cxn modelId="{D1344A4F-3B1D-429B-B1D2-037125E8B359}" type="presParOf" srcId="{BDA71D6A-C3D1-411E-9EAC-6386FFEE52C2}" destId="{0B2273E3-B9E3-4A02-93CF-275511BE0699}" srcOrd="0" destOrd="0" presId="urn:microsoft.com/office/officeart/2008/layout/BendingPictureSemiTransparentText"/>
    <dgm:cxn modelId="{DBC3D429-4216-45F2-B37D-B0B1A5320A20}" type="presParOf" srcId="{0B2273E3-B9E3-4A02-93CF-275511BE0699}" destId="{367DAC4B-08E7-4BA7-A970-D0115453FB5A}" srcOrd="0" destOrd="0" presId="urn:microsoft.com/office/officeart/2008/layout/BendingPictureSemiTransparentText"/>
    <dgm:cxn modelId="{BE69F38F-D726-4BE8-8BAE-8964101DB863}" type="presParOf" srcId="{0B2273E3-B9E3-4A02-93CF-275511BE0699}" destId="{7AC81859-B11C-4EE9-8379-B9AF70890D88}" srcOrd="1" destOrd="0" presId="urn:microsoft.com/office/officeart/2008/layout/BendingPictureSemiTransparentText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75A64-93FE-4CB5-990E-089EDF48BC15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BF25DC-37B7-4AE9-8C23-6AAEB8FBAF17}">
      <dgm:prSet phldrT="[Text]"/>
      <dgm:spPr>
        <a:noFill/>
      </dgm:spPr>
      <dgm:t>
        <a:bodyPr/>
        <a:lstStyle/>
        <a:p>
          <a:endParaRPr lang="en-US" dirty="0"/>
        </a:p>
      </dgm:t>
    </dgm:pt>
    <dgm:pt modelId="{E3B8A620-43C0-452D-8E97-566554318DFF}" type="parTrans" cxnId="{A3FB9347-2A80-4883-A05B-10BF6E66D6E3}">
      <dgm:prSet/>
      <dgm:spPr/>
      <dgm:t>
        <a:bodyPr/>
        <a:lstStyle/>
        <a:p>
          <a:endParaRPr lang="en-US"/>
        </a:p>
      </dgm:t>
    </dgm:pt>
    <dgm:pt modelId="{4E8AF0E4-9FB2-4AAC-8D1A-2EC0E1393067}" type="sibTrans" cxnId="{A3FB9347-2A80-4883-A05B-10BF6E66D6E3}">
      <dgm:prSet/>
      <dgm:spPr/>
      <dgm:t>
        <a:bodyPr/>
        <a:lstStyle/>
        <a:p>
          <a:endParaRPr lang="en-US"/>
        </a:p>
      </dgm:t>
    </dgm:pt>
    <dgm:pt modelId="{94BFD56F-058E-44BD-8C95-15538F4C56F8}" type="pres">
      <dgm:prSet presAssocID="{F0175A64-93FE-4CB5-990E-089EDF48B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CAA8D8-FC24-4AC5-882B-8E46DAA44B6E}" type="pres">
      <dgm:prSet presAssocID="{A6BF25DC-37B7-4AE9-8C23-6AAEB8FBAF17}" presName="composite" presStyleCnt="0"/>
      <dgm:spPr/>
    </dgm:pt>
    <dgm:pt modelId="{3399F5D3-DDD0-402B-951E-BB27E3087B4F}" type="pres">
      <dgm:prSet presAssocID="{A6BF25DC-37B7-4AE9-8C23-6AAEB8FBAF17}" presName="rect1" presStyleLbl="bgShp" presStyleIdx="0" presStyleCnt="1" custScaleY="119070"/>
      <dgm:spPr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1581476-3519-4BE2-A75A-6D984F1040FE}" type="pres">
      <dgm:prSet presAssocID="{A6BF25DC-37B7-4AE9-8C23-6AAEB8FBAF17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FB9347-2A80-4883-A05B-10BF6E66D6E3}" srcId="{F0175A64-93FE-4CB5-990E-089EDF48BC15}" destId="{A6BF25DC-37B7-4AE9-8C23-6AAEB8FBAF17}" srcOrd="0" destOrd="0" parTransId="{E3B8A620-43C0-452D-8E97-566554318DFF}" sibTransId="{4E8AF0E4-9FB2-4AAC-8D1A-2EC0E1393067}"/>
    <dgm:cxn modelId="{E472895C-AB1A-4738-A4AF-5977881D0286}" type="presOf" srcId="{A6BF25DC-37B7-4AE9-8C23-6AAEB8FBAF17}" destId="{E1581476-3519-4BE2-A75A-6D984F1040FE}" srcOrd="0" destOrd="0" presId="urn:microsoft.com/office/officeart/2008/layout/BendingPictureSemiTransparentText"/>
    <dgm:cxn modelId="{135C0B3B-D2FC-4DC6-9F70-7146848F95DD}" type="presOf" srcId="{F0175A64-93FE-4CB5-990E-089EDF48BC15}" destId="{94BFD56F-058E-44BD-8C95-15538F4C56F8}" srcOrd="0" destOrd="0" presId="urn:microsoft.com/office/officeart/2008/layout/BendingPictureSemiTransparentText"/>
    <dgm:cxn modelId="{C3CE9FB5-12DC-43EF-B3E0-DA81E631B948}" type="presParOf" srcId="{94BFD56F-058E-44BD-8C95-15538F4C56F8}" destId="{2BCAA8D8-FC24-4AC5-882B-8E46DAA44B6E}" srcOrd="0" destOrd="0" presId="urn:microsoft.com/office/officeart/2008/layout/BendingPictureSemiTransparentText"/>
    <dgm:cxn modelId="{359D4097-394B-4721-8FBC-31722230B7CB}" type="presParOf" srcId="{2BCAA8D8-FC24-4AC5-882B-8E46DAA44B6E}" destId="{3399F5D3-DDD0-402B-951E-BB27E3087B4F}" srcOrd="0" destOrd="0" presId="urn:microsoft.com/office/officeart/2008/layout/BendingPictureSemiTransparentText"/>
    <dgm:cxn modelId="{0F29543A-6A64-4931-A457-1F8FEE85A92E}" type="presParOf" srcId="{2BCAA8D8-FC24-4AC5-882B-8E46DAA44B6E}" destId="{E1581476-3519-4BE2-A75A-6D984F1040F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75A64-93FE-4CB5-990E-089EDF48BC15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BF25DC-37B7-4AE9-8C23-6AAEB8FBAF17}">
      <dgm:prSet phldrT="[Text]"/>
      <dgm:spPr>
        <a:noFill/>
      </dgm:spPr>
      <dgm:t>
        <a:bodyPr/>
        <a:lstStyle/>
        <a:p>
          <a:endParaRPr lang="en-US" dirty="0"/>
        </a:p>
      </dgm:t>
    </dgm:pt>
    <dgm:pt modelId="{E3B8A620-43C0-452D-8E97-566554318DFF}" type="parTrans" cxnId="{A3FB9347-2A80-4883-A05B-10BF6E66D6E3}">
      <dgm:prSet/>
      <dgm:spPr/>
      <dgm:t>
        <a:bodyPr/>
        <a:lstStyle/>
        <a:p>
          <a:endParaRPr lang="en-US"/>
        </a:p>
      </dgm:t>
    </dgm:pt>
    <dgm:pt modelId="{4E8AF0E4-9FB2-4AAC-8D1A-2EC0E1393067}" type="sibTrans" cxnId="{A3FB9347-2A80-4883-A05B-10BF6E66D6E3}">
      <dgm:prSet/>
      <dgm:spPr/>
      <dgm:t>
        <a:bodyPr/>
        <a:lstStyle/>
        <a:p>
          <a:endParaRPr lang="en-US"/>
        </a:p>
      </dgm:t>
    </dgm:pt>
    <dgm:pt modelId="{94BFD56F-058E-44BD-8C95-15538F4C56F8}" type="pres">
      <dgm:prSet presAssocID="{F0175A64-93FE-4CB5-990E-089EDF48B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CAA8D8-FC24-4AC5-882B-8E46DAA44B6E}" type="pres">
      <dgm:prSet presAssocID="{A6BF25DC-37B7-4AE9-8C23-6AAEB8FBAF17}" presName="composite" presStyleCnt="0"/>
      <dgm:spPr/>
    </dgm:pt>
    <dgm:pt modelId="{3399F5D3-DDD0-402B-951E-BB27E3087B4F}" type="pres">
      <dgm:prSet presAssocID="{A6BF25DC-37B7-4AE9-8C23-6AAEB8FBAF17}" presName="rect1" presStyleLbl="bgShp" presStyleIdx="0" presStyleCnt="1" custScaleY="119070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1581476-3519-4BE2-A75A-6D984F1040FE}" type="pres">
      <dgm:prSet presAssocID="{A6BF25DC-37B7-4AE9-8C23-6AAEB8FBAF17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FB9347-2A80-4883-A05B-10BF6E66D6E3}" srcId="{F0175A64-93FE-4CB5-990E-089EDF48BC15}" destId="{A6BF25DC-37B7-4AE9-8C23-6AAEB8FBAF17}" srcOrd="0" destOrd="0" parTransId="{E3B8A620-43C0-452D-8E97-566554318DFF}" sibTransId="{4E8AF0E4-9FB2-4AAC-8D1A-2EC0E1393067}"/>
    <dgm:cxn modelId="{4F156CC6-AF27-4B20-9DFB-EF57580A1115}" type="presOf" srcId="{A6BF25DC-37B7-4AE9-8C23-6AAEB8FBAF17}" destId="{E1581476-3519-4BE2-A75A-6D984F1040FE}" srcOrd="0" destOrd="0" presId="urn:microsoft.com/office/officeart/2008/layout/BendingPictureSemiTransparentText"/>
    <dgm:cxn modelId="{7D5C8DD0-EC23-4303-9F68-33351B63AA0C}" type="presOf" srcId="{F0175A64-93FE-4CB5-990E-089EDF48BC15}" destId="{94BFD56F-058E-44BD-8C95-15538F4C56F8}" srcOrd="0" destOrd="0" presId="urn:microsoft.com/office/officeart/2008/layout/BendingPictureSemiTransparentText"/>
    <dgm:cxn modelId="{EA1158B9-355A-4180-9B21-10BEAA10BD72}" type="presParOf" srcId="{94BFD56F-058E-44BD-8C95-15538F4C56F8}" destId="{2BCAA8D8-FC24-4AC5-882B-8E46DAA44B6E}" srcOrd="0" destOrd="0" presId="urn:microsoft.com/office/officeart/2008/layout/BendingPictureSemiTransparentText"/>
    <dgm:cxn modelId="{D22F0A7D-68DC-4879-B75C-18C0B8E41591}" type="presParOf" srcId="{2BCAA8D8-FC24-4AC5-882B-8E46DAA44B6E}" destId="{3399F5D3-DDD0-402B-951E-BB27E3087B4F}" srcOrd="0" destOrd="0" presId="urn:microsoft.com/office/officeart/2008/layout/BendingPictureSemiTransparentText"/>
    <dgm:cxn modelId="{73162C25-6F73-44E9-9E2C-123FD3EF9AFA}" type="presParOf" srcId="{2BCAA8D8-FC24-4AC5-882B-8E46DAA44B6E}" destId="{E1581476-3519-4BE2-A75A-6D984F1040F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175A64-93FE-4CB5-990E-089EDF48BC15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BF25DC-37B7-4AE9-8C23-6AAEB8FBAF17}">
      <dgm:prSet phldrT="[Text]"/>
      <dgm:spPr>
        <a:noFill/>
      </dgm:spPr>
      <dgm:t>
        <a:bodyPr/>
        <a:lstStyle/>
        <a:p>
          <a:endParaRPr lang="en-US" dirty="0"/>
        </a:p>
      </dgm:t>
    </dgm:pt>
    <dgm:pt modelId="{E3B8A620-43C0-452D-8E97-566554318DFF}" type="parTrans" cxnId="{A3FB9347-2A80-4883-A05B-10BF6E66D6E3}">
      <dgm:prSet/>
      <dgm:spPr/>
      <dgm:t>
        <a:bodyPr/>
        <a:lstStyle/>
        <a:p>
          <a:endParaRPr lang="en-US"/>
        </a:p>
      </dgm:t>
    </dgm:pt>
    <dgm:pt modelId="{4E8AF0E4-9FB2-4AAC-8D1A-2EC0E1393067}" type="sibTrans" cxnId="{A3FB9347-2A80-4883-A05B-10BF6E66D6E3}">
      <dgm:prSet/>
      <dgm:spPr/>
      <dgm:t>
        <a:bodyPr/>
        <a:lstStyle/>
        <a:p>
          <a:endParaRPr lang="en-US"/>
        </a:p>
      </dgm:t>
    </dgm:pt>
    <dgm:pt modelId="{94BFD56F-058E-44BD-8C95-15538F4C56F8}" type="pres">
      <dgm:prSet presAssocID="{F0175A64-93FE-4CB5-990E-089EDF48B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CAA8D8-FC24-4AC5-882B-8E46DAA44B6E}" type="pres">
      <dgm:prSet presAssocID="{A6BF25DC-37B7-4AE9-8C23-6AAEB8FBAF17}" presName="composite" presStyleCnt="0"/>
      <dgm:spPr/>
    </dgm:pt>
    <dgm:pt modelId="{3399F5D3-DDD0-402B-951E-BB27E3087B4F}" type="pres">
      <dgm:prSet presAssocID="{A6BF25DC-37B7-4AE9-8C23-6AAEB8FBAF17}" presName="rect1" presStyleLbl="bgShp" presStyleIdx="0" presStyleCnt="1" custScaleY="119070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1581476-3519-4BE2-A75A-6D984F1040FE}" type="pres">
      <dgm:prSet presAssocID="{A6BF25DC-37B7-4AE9-8C23-6AAEB8FBAF17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FB9347-2A80-4883-A05B-10BF6E66D6E3}" srcId="{F0175A64-93FE-4CB5-990E-089EDF48BC15}" destId="{A6BF25DC-37B7-4AE9-8C23-6AAEB8FBAF17}" srcOrd="0" destOrd="0" parTransId="{E3B8A620-43C0-452D-8E97-566554318DFF}" sibTransId="{4E8AF0E4-9FB2-4AAC-8D1A-2EC0E1393067}"/>
    <dgm:cxn modelId="{579FC641-6557-46D1-86A2-37EEB9EF4509}" type="presOf" srcId="{F0175A64-93FE-4CB5-990E-089EDF48BC15}" destId="{94BFD56F-058E-44BD-8C95-15538F4C56F8}" srcOrd="0" destOrd="0" presId="urn:microsoft.com/office/officeart/2008/layout/BendingPictureSemiTransparentText"/>
    <dgm:cxn modelId="{C82E3066-DB9A-439E-B65E-11E3E33D91D3}" type="presOf" srcId="{A6BF25DC-37B7-4AE9-8C23-6AAEB8FBAF17}" destId="{E1581476-3519-4BE2-A75A-6D984F1040FE}" srcOrd="0" destOrd="0" presId="urn:microsoft.com/office/officeart/2008/layout/BendingPictureSemiTransparentText"/>
    <dgm:cxn modelId="{EFC56765-F19D-460C-A758-B8C582134D6E}" type="presParOf" srcId="{94BFD56F-058E-44BD-8C95-15538F4C56F8}" destId="{2BCAA8D8-FC24-4AC5-882B-8E46DAA44B6E}" srcOrd="0" destOrd="0" presId="urn:microsoft.com/office/officeart/2008/layout/BendingPictureSemiTransparentText"/>
    <dgm:cxn modelId="{200F2A87-282E-4D37-83D4-E27A0FBDAA12}" type="presParOf" srcId="{2BCAA8D8-FC24-4AC5-882B-8E46DAA44B6E}" destId="{3399F5D3-DDD0-402B-951E-BB27E3087B4F}" srcOrd="0" destOrd="0" presId="urn:microsoft.com/office/officeart/2008/layout/BendingPictureSemiTransparentText"/>
    <dgm:cxn modelId="{17B1BCFD-8395-43F5-A77D-A330B78EE7CD}" type="presParOf" srcId="{2BCAA8D8-FC24-4AC5-882B-8E46DAA44B6E}" destId="{E1581476-3519-4BE2-A75A-6D984F1040F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175A64-93FE-4CB5-990E-089EDF48BC15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BF25DC-37B7-4AE9-8C23-6AAEB8FBAF17}">
      <dgm:prSet phldrT="[Text]"/>
      <dgm:spPr>
        <a:noFill/>
      </dgm:spPr>
      <dgm:t>
        <a:bodyPr/>
        <a:lstStyle/>
        <a:p>
          <a:endParaRPr lang="en-US" dirty="0"/>
        </a:p>
      </dgm:t>
    </dgm:pt>
    <dgm:pt modelId="{E3B8A620-43C0-452D-8E97-566554318DFF}" type="parTrans" cxnId="{A3FB9347-2A80-4883-A05B-10BF6E66D6E3}">
      <dgm:prSet/>
      <dgm:spPr/>
      <dgm:t>
        <a:bodyPr/>
        <a:lstStyle/>
        <a:p>
          <a:endParaRPr lang="en-US"/>
        </a:p>
      </dgm:t>
    </dgm:pt>
    <dgm:pt modelId="{4E8AF0E4-9FB2-4AAC-8D1A-2EC0E1393067}" type="sibTrans" cxnId="{A3FB9347-2A80-4883-A05B-10BF6E66D6E3}">
      <dgm:prSet/>
      <dgm:spPr/>
      <dgm:t>
        <a:bodyPr/>
        <a:lstStyle/>
        <a:p>
          <a:endParaRPr lang="en-US"/>
        </a:p>
      </dgm:t>
    </dgm:pt>
    <dgm:pt modelId="{94BFD56F-058E-44BD-8C95-15538F4C56F8}" type="pres">
      <dgm:prSet presAssocID="{F0175A64-93FE-4CB5-990E-089EDF48B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CAA8D8-FC24-4AC5-882B-8E46DAA44B6E}" type="pres">
      <dgm:prSet presAssocID="{A6BF25DC-37B7-4AE9-8C23-6AAEB8FBAF17}" presName="composite" presStyleCnt="0"/>
      <dgm:spPr/>
    </dgm:pt>
    <dgm:pt modelId="{3399F5D3-DDD0-402B-951E-BB27E3087B4F}" type="pres">
      <dgm:prSet presAssocID="{A6BF25DC-37B7-4AE9-8C23-6AAEB8FBAF17}" presName="rect1" presStyleLbl="bgShp" presStyleIdx="0" presStyleCnt="1" custScaleY="119070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1581476-3519-4BE2-A75A-6D984F1040FE}" type="pres">
      <dgm:prSet presAssocID="{A6BF25DC-37B7-4AE9-8C23-6AAEB8FBAF17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1BB996-2A58-4389-80B5-7979A921E4DC}" type="presOf" srcId="{A6BF25DC-37B7-4AE9-8C23-6AAEB8FBAF17}" destId="{E1581476-3519-4BE2-A75A-6D984F1040FE}" srcOrd="0" destOrd="0" presId="urn:microsoft.com/office/officeart/2008/layout/BendingPictureSemiTransparentText"/>
    <dgm:cxn modelId="{A3FB9347-2A80-4883-A05B-10BF6E66D6E3}" srcId="{F0175A64-93FE-4CB5-990E-089EDF48BC15}" destId="{A6BF25DC-37B7-4AE9-8C23-6AAEB8FBAF17}" srcOrd="0" destOrd="0" parTransId="{E3B8A620-43C0-452D-8E97-566554318DFF}" sibTransId="{4E8AF0E4-9FB2-4AAC-8D1A-2EC0E1393067}"/>
    <dgm:cxn modelId="{EFB616E3-4152-4347-A5FD-2B24FDCD5E31}" type="presOf" srcId="{F0175A64-93FE-4CB5-990E-089EDF48BC15}" destId="{94BFD56F-058E-44BD-8C95-15538F4C56F8}" srcOrd="0" destOrd="0" presId="urn:microsoft.com/office/officeart/2008/layout/BendingPictureSemiTransparentText"/>
    <dgm:cxn modelId="{8E54F4F6-92DE-4443-8842-3174B7602818}" type="presParOf" srcId="{94BFD56F-058E-44BD-8C95-15538F4C56F8}" destId="{2BCAA8D8-FC24-4AC5-882B-8E46DAA44B6E}" srcOrd="0" destOrd="0" presId="urn:microsoft.com/office/officeart/2008/layout/BendingPictureSemiTransparentText"/>
    <dgm:cxn modelId="{D3B486A4-3162-4053-AB26-94792C903021}" type="presParOf" srcId="{2BCAA8D8-FC24-4AC5-882B-8E46DAA44B6E}" destId="{3399F5D3-DDD0-402B-951E-BB27E3087B4F}" srcOrd="0" destOrd="0" presId="urn:microsoft.com/office/officeart/2008/layout/BendingPictureSemiTransparentText"/>
    <dgm:cxn modelId="{4E9F42FC-4EA5-4961-BFC8-726FCA94F752}" type="presParOf" srcId="{2BCAA8D8-FC24-4AC5-882B-8E46DAA44B6E}" destId="{E1581476-3519-4BE2-A75A-6D984F1040F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32E615-015B-42AC-905D-A5E1BDF2427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s-MY"/>
        </a:p>
      </dgm:t>
    </dgm:pt>
    <dgm:pt modelId="{E5C065CA-266B-47C5-93F5-4A614DF3CAEE}">
      <dgm:prSet phldrT="[Text]" custT="1"/>
      <dgm:spPr>
        <a:solidFill>
          <a:srgbClr val="0070C0"/>
        </a:solidFill>
        <a:ln w="57150">
          <a:noFill/>
        </a:ln>
        <a:effectLst/>
      </dgm:spPr>
      <dgm:t>
        <a:bodyPr/>
        <a:lstStyle/>
        <a:p>
          <a:pPr algn="l"/>
          <a:r>
            <a:rPr lang="en-US" sz="1600" dirty="0" smtClean="0">
              <a:effectLst/>
              <a:latin typeface="Bebas Neue" panose="020B0000000000000000" pitchFamily="34" charset="0"/>
            </a:rPr>
            <a:t>Interview with customers</a:t>
          </a:r>
          <a:endParaRPr lang="ms-MY" sz="1600" dirty="0">
            <a:effectLst/>
            <a:latin typeface="Bebas Neue" panose="020B0000000000000000" pitchFamily="34" charset="0"/>
          </a:endParaRPr>
        </a:p>
      </dgm:t>
    </dgm:pt>
    <dgm:pt modelId="{6BF5610E-4406-476E-8755-633474B934C9}" type="parTrans" cxnId="{F37BC1CA-B56E-47AD-ABC6-AE830EC4DBAB}">
      <dgm:prSet/>
      <dgm:spPr/>
      <dgm:t>
        <a:bodyPr/>
        <a:lstStyle/>
        <a:p>
          <a:pPr algn="l"/>
          <a:endParaRPr lang="ms-MY" sz="1100"/>
        </a:p>
      </dgm:t>
    </dgm:pt>
    <dgm:pt modelId="{B70DD633-A95C-4049-9DEF-16452A64EA8D}" type="sibTrans" cxnId="{F37BC1CA-B56E-47AD-ABC6-AE830EC4DBAB}">
      <dgm:prSet/>
      <dgm:spPr/>
      <dgm:t>
        <a:bodyPr/>
        <a:lstStyle/>
        <a:p>
          <a:pPr algn="l"/>
          <a:endParaRPr lang="ms-MY" sz="1100"/>
        </a:p>
      </dgm:t>
    </dgm:pt>
    <dgm:pt modelId="{8F818BEB-1A4F-402C-8D3D-3269C514DD24}">
      <dgm:prSet phldrT="[Text]" custT="1"/>
      <dgm:spPr>
        <a:solidFill>
          <a:srgbClr val="00CC99"/>
        </a:solidFill>
        <a:ln w="57150">
          <a:noFill/>
        </a:ln>
        <a:effectLst/>
      </dgm:spPr>
      <dgm:t>
        <a:bodyPr/>
        <a:lstStyle/>
        <a:p>
          <a:pPr algn="l"/>
          <a:r>
            <a:rPr lang="en-US" sz="1600" dirty="0" smtClean="0">
              <a:effectLst/>
              <a:latin typeface="Bebas Neue" panose="020B0000000000000000" pitchFamily="34" charset="0"/>
            </a:rPr>
            <a:t>Pilot survey</a:t>
          </a:r>
          <a:endParaRPr lang="ms-MY" sz="1600" dirty="0">
            <a:effectLst/>
            <a:latin typeface="Bebas Neue" panose="020B0000000000000000" pitchFamily="34" charset="0"/>
          </a:endParaRPr>
        </a:p>
      </dgm:t>
    </dgm:pt>
    <dgm:pt modelId="{B0920301-2D41-46EF-8B48-822703920ECA}" type="parTrans" cxnId="{39073EB9-C0DA-4817-918A-FD8CD154F155}">
      <dgm:prSet/>
      <dgm:spPr/>
      <dgm:t>
        <a:bodyPr/>
        <a:lstStyle/>
        <a:p>
          <a:pPr algn="l"/>
          <a:endParaRPr lang="ms-MY" sz="1100"/>
        </a:p>
      </dgm:t>
    </dgm:pt>
    <dgm:pt modelId="{DCB8E5BA-6352-4CF1-BC1C-4CF34E064865}" type="sibTrans" cxnId="{39073EB9-C0DA-4817-918A-FD8CD154F155}">
      <dgm:prSet/>
      <dgm:spPr/>
      <dgm:t>
        <a:bodyPr/>
        <a:lstStyle/>
        <a:p>
          <a:pPr algn="l"/>
          <a:endParaRPr lang="ms-MY" sz="1100"/>
        </a:p>
      </dgm:t>
    </dgm:pt>
    <dgm:pt modelId="{2A557036-F391-4284-A584-9B1BA4DFE2A2}">
      <dgm:prSet phldrT="[Text]" custT="1"/>
      <dgm:spPr>
        <a:solidFill>
          <a:srgbClr val="FF0066"/>
        </a:solidFill>
        <a:ln w="57150">
          <a:noFill/>
        </a:ln>
        <a:effectLst/>
      </dgm:spPr>
      <dgm:t>
        <a:bodyPr/>
        <a:lstStyle/>
        <a:p>
          <a:pPr algn="l"/>
          <a:r>
            <a:rPr lang="en-US" sz="1600" dirty="0" smtClean="0">
              <a:effectLst/>
              <a:latin typeface="Bebas Neue" panose="020B0000000000000000" pitchFamily="34" charset="0"/>
            </a:rPr>
            <a:t>Final survey</a:t>
          </a:r>
          <a:endParaRPr lang="ms-MY" sz="1600" dirty="0">
            <a:effectLst/>
            <a:latin typeface="Bebas Neue" panose="020B0000000000000000" pitchFamily="34" charset="0"/>
          </a:endParaRPr>
        </a:p>
      </dgm:t>
    </dgm:pt>
    <dgm:pt modelId="{B979ECBA-371A-4283-8461-679A6483759E}" type="parTrans" cxnId="{5B1F6DC3-BD4F-48C0-BCD1-E675B7C1B108}">
      <dgm:prSet/>
      <dgm:spPr/>
      <dgm:t>
        <a:bodyPr/>
        <a:lstStyle/>
        <a:p>
          <a:pPr algn="l"/>
          <a:endParaRPr lang="ms-MY" sz="1100"/>
        </a:p>
      </dgm:t>
    </dgm:pt>
    <dgm:pt modelId="{F2D80C29-0439-4540-842D-5D56ACC96A0E}" type="sibTrans" cxnId="{5B1F6DC3-BD4F-48C0-BCD1-E675B7C1B108}">
      <dgm:prSet/>
      <dgm:spPr/>
      <dgm:t>
        <a:bodyPr/>
        <a:lstStyle/>
        <a:p>
          <a:pPr algn="l"/>
          <a:endParaRPr lang="ms-MY" sz="1100"/>
        </a:p>
      </dgm:t>
    </dgm:pt>
    <dgm:pt modelId="{97EDE897-4714-429D-B18E-57745C8F4D85}">
      <dgm:prSet custT="1"/>
      <dgm:spPr>
        <a:solidFill>
          <a:srgbClr val="9900FF"/>
        </a:solidFill>
        <a:ln>
          <a:noFill/>
        </a:ln>
      </dgm:spPr>
      <dgm:t>
        <a:bodyPr/>
        <a:lstStyle/>
        <a:p>
          <a:pPr algn="l"/>
          <a:r>
            <a:rPr lang="en-US" sz="1600" dirty="0" smtClean="0">
              <a:latin typeface="Bebas Neue" panose="020B0000000000000000" pitchFamily="34" charset="0"/>
            </a:rPr>
            <a:t>Interview with employees</a:t>
          </a:r>
          <a:endParaRPr lang="ms-MY" sz="1400" dirty="0">
            <a:latin typeface="Bebas Neue" panose="020B0000000000000000" pitchFamily="34" charset="0"/>
          </a:endParaRPr>
        </a:p>
      </dgm:t>
    </dgm:pt>
    <dgm:pt modelId="{C84363D1-F1BC-4742-81E3-BD085ACC81D0}" type="parTrans" cxnId="{761F1772-0D30-4FF1-90AD-C281FC472EC7}">
      <dgm:prSet/>
      <dgm:spPr/>
      <dgm:t>
        <a:bodyPr/>
        <a:lstStyle/>
        <a:p>
          <a:pPr algn="l"/>
          <a:endParaRPr lang="ms-MY" sz="1100"/>
        </a:p>
      </dgm:t>
    </dgm:pt>
    <dgm:pt modelId="{8CD5F6D3-E3AE-4EA0-B668-67493A7AD3EF}" type="sibTrans" cxnId="{761F1772-0D30-4FF1-90AD-C281FC472EC7}">
      <dgm:prSet/>
      <dgm:spPr/>
      <dgm:t>
        <a:bodyPr/>
        <a:lstStyle/>
        <a:p>
          <a:pPr algn="l"/>
          <a:endParaRPr lang="ms-MY" sz="1100"/>
        </a:p>
      </dgm:t>
    </dgm:pt>
    <dgm:pt modelId="{B6DE4518-0863-41A2-B998-07CC40243238}" type="pres">
      <dgm:prSet presAssocID="{9732E615-015B-42AC-905D-A5E1BDF242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F8780CCF-C3FD-4C06-866F-123E6882F692}" type="pres">
      <dgm:prSet presAssocID="{E5C065CA-266B-47C5-93F5-4A614DF3CAEE}" presName="parTxOnly" presStyleLbl="node1" presStyleIdx="0" presStyleCnt="4" custScaleX="133380" custScaleY="5804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586529E8-168C-4603-814B-7AEBB744B21A}" type="pres">
      <dgm:prSet presAssocID="{B70DD633-A95C-4049-9DEF-16452A64EA8D}" presName="parSpace" presStyleCnt="0"/>
      <dgm:spPr/>
    </dgm:pt>
    <dgm:pt modelId="{DB82AAE5-076A-4225-9306-20BE90B3D6C8}" type="pres">
      <dgm:prSet presAssocID="{8F818BEB-1A4F-402C-8D3D-3269C514DD24}" presName="parTxOnly" presStyleLbl="node1" presStyleIdx="1" presStyleCnt="4" custScaleY="5804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5C4D5DB1-1758-4D74-A690-B8DC2B52EF6A}" type="pres">
      <dgm:prSet presAssocID="{DCB8E5BA-6352-4CF1-BC1C-4CF34E064865}" presName="parSpace" presStyleCnt="0"/>
      <dgm:spPr/>
    </dgm:pt>
    <dgm:pt modelId="{C498C5CC-06C2-4960-9AAA-80263D063E8A}" type="pres">
      <dgm:prSet presAssocID="{2A557036-F391-4284-A584-9B1BA4DFE2A2}" presName="parTxOnly" presStyleLbl="node1" presStyleIdx="2" presStyleCnt="4" custScaleY="5804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58477210-5734-492A-AB0F-0A0706320E57}" type="pres">
      <dgm:prSet presAssocID="{F2D80C29-0439-4540-842D-5D56ACC96A0E}" presName="parSpace" presStyleCnt="0"/>
      <dgm:spPr/>
    </dgm:pt>
    <dgm:pt modelId="{F36F897C-F950-4EAC-9F6C-4CCAA2F0295F}" type="pres">
      <dgm:prSet presAssocID="{97EDE897-4714-429D-B18E-57745C8F4D85}" presName="parTxOnly" presStyleLbl="node1" presStyleIdx="3" presStyleCnt="4" custScaleX="125596" custScaleY="58979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217FFCB4-161B-41D2-B8A4-35B666B05539}" type="presOf" srcId="{8F818BEB-1A4F-402C-8D3D-3269C514DD24}" destId="{DB82AAE5-076A-4225-9306-20BE90B3D6C8}" srcOrd="0" destOrd="0" presId="urn:microsoft.com/office/officeart/2005/8/layout/hChevron3"/>
    <dgm:cxn modelId="{39073EB9-C0DA-4817-918A-FD8CD154F155}" srcId="{9732E615-015B-42AC-905D-A5E1BDF24279}" destId="{8F818BEB-1A4F-402C-8D3D-3269C514DD24}" srcOrd="1" destOrd="0" parTransId="{B0920301-2D41-46EF-8B48-822703920ECA}" sibTransId="{DCB8E5BA-6352-4CF1-BC1C-4CF34E064865}"/>
    <dgm:cxn modelId="{761F1772-0D30-4FF1-90AD-C281FC472EC7}" srcId="{9732E615-015B-42AC-905D-A5E1BDF24279}" destId="{97EDE897-4714-429D-B18E-57745C8F4D85}" srcOrd="3" destOrd="0" parTransId="{C84363D1-F1BC-4742-81E3-BD085ACC81D0}" sibTransId="{8CD5F6D3-E3AE-4EA0-B668-67493A7AD3EF}"/>
    <dgm:cxn modelId="{92FEC084-A608-46FE-8FFA-AC561255BC19}" type="presOf" srcId="{9732E615-015B-42AC-905D-A5E1BDF24279}" destId="{B6DE4518-0863-41A2-B998-07CC40243238}" srcOrd="0" destOrd="0" presId="urn:microsoft.com/office/officeart/2005/8/layout/hChevron3"/>
    <dgm:cxn modelId="{C7019C73-607A-41D2-8D9E-43343C1B8468}" type="presOf" srcId="{E5C065CA-266B-47C5-93F5-4A614DF3CAEE}" destId="{F8780CCF-C3FD-4C06-866F-123E6882F692}" srcOrd="0" destOrd="0" presId="urn:microsoft.com/office/officeart/2005/8/layout/hChevron3"/>
    <dgm:cxn modelId="{F37BC1CA-B56E-47AD-ABC6-AE830EC4DBAB}" srcId="{9732E615-015B-42AC-905D-A5E1BDF24279}" destId="{E5C065CA-266B-47C5-93F5-4A614DF3CAEE}" srcOrd="0" destOrd="0" parTransId="{6BF5610E-4406-476E-8755-633474B934C9}" sibTransId="{B70DD633-A95C-4049-9DEF-16452A64EA8D}"/>
    <dgm:cxn modelId="{2DFFA140-7965-4338-A617-54D6C13C4B4A}" type="presOf" srcId="{2A557036-F391-4284-A584-9B1BA4DFE2A2}" destId="{C498C5CC-06C2-4960-9AAA-80263D063E8A}" srcOrd="0" destOrd="0" presId="urn:microsoft.com/office/officeart/2005/8/layout/hChevron3"/>
    <dgm:cxn modelId="{5B1F6DC3-BD4F-48C0-BCD1-E675B7C1B108}" srcId="{9732E615-015B-42AC-905D-A5E1BDF24279}" destId="{2A557036-F391-4284-A584-9B1BA4DFE2A2}" srcOrd="2" destOrd="0" parTransId="{B979ECBA-371A-4283-8461-679A6483759E}" sibTransId="{F2D80C29-0439-4540-842D-5D56ACC96A0E}"/>
    <dgm:cxn modelId="{2EDEE4A6-566C-4B8F-8477-22004EE648EA}" type="presOf" srcId="{97EDE897-4714-429D-B18E-57745C8F4D85}" destId="{F36F897C-F950-4EAC-9F6C-4CCAA2F0295F}" srcOrd="0" destOrd="0" presId="urn:microsoft.com/office/officeart/2005/8/layout/hChevron3"/>
    <dgm:cxn modelId="{AAE65C18-B4BD-48CC-B1AD-975573CA726A}" type="presParOf" srcId="{B6DE4518-0863-41A2-B998-07CC40243238}" destId="{F8780CCF-C3FD-4C06-866F-123E6882F692}" srcOrd="0" destOrd="0" presId="urn:microsoft.com/office/officeart/2005/8/layout/hChevron3"/>
    <dgm:cxn modelId="{85E47044-42C3-4FB7-BEB4-B98C2D169D3D}" type="presParOf" srcId="{B6DE4518-0863-41A2-B998-07CC40243238}" destId="{586529E8-168C-4603-814B-7AEBB744B21A}" srcOrd="1" destOrd="0" presId="urn:microsoft.com/office/officeart/2005/8/layout/hChevron3"/>
    <dgm:cxn modelId="{E143B01C-4D8E-441F-A0FB-7690E178ED4A}" type="presParOf" srcId="{B6DE4518-0863-41A2-B998-07CC40243238}" destId="{DB82AAE5-076A-4225-9306-20BE90B3D6C8}" srcOrd="2" destOrd="0" presId="urn:microsoft.com/office/officeart/2005/8/layout/hChevron3"/>
    <dgm:cxn modelId="{A48C7371-46E0-4542-A5F7-1789FAF8CB7B}" type="presParOf" srcId="{B6DE4518-0863-41A2-B998-07CC40243238}" destId="{5C4D5DB1-1758-4D74-A690-B8DC2B52EF6A}" srcOrd="3" destOrd="0" presId="urn:microsoft.com/office/officeart/2005/8/layout/hChevron3"/>
    <dgm:cxn modelId="{281590C5-F58B-42D3-B1DA-2AA0C5F035BE}" type="presParOf" srcId="{B6DE4518-0863-41A2-B998-07CC40243238}" destId="{C498C5CC-06C2-4960-9AAA-80263D063E8A}" srcOrd="4" destOrd="0" presId="urn:microsoft.com/office/officeart/2005/8/layout/hChevron3"/>
    <dgm:cxn modelId="{189821E4-5FE5-49EA-AD77-CDA0C988D02C}" type="presParOf" srcId="{B6DE4518-0863-41A2-B998-07CC40243238}" destId="{58477210-5734-492A-AB0F-0A0706320E57}" srcOrd="5" destOrd="0" presId="urn:microsoft.com/office/officeart/2005/8/layout/hChevron3"/>
    <dgm:cxn modelId="{859A6AC6-C085-47F0-88B9-C3767A84C634}" type="presParOf" srcId="{B6DE4518-0863-41A2-B998-07CC40243238}" destId="{F36F897C-F950-4EAC-9F6C-4CCAA2F0295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202520" custScaleY="246154" custLinFactNeighborX="-33960" custLinFactNeighborY="-13186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effectLst/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82C318-8B86-4393-8B6E-CC1EAC0FFD9E}" type="presOf" srcId="{B3E39A80-D6B7-4E26-B22E-327D37299CB1}" destId="{BDA71D6A-C3D1-411E-9EAC-6386FFEE52C2}" srcOrd="0" destOrd="0" presId="urn:microsoft.com/office/officeart/2008/layout/BendingPictureSemiTransparentText"/>
    <dgm:cxn modelId="{72702531-7E6A-411D-BEEB-5C27DB9D5B35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D373C9FC-C195-4197-A0FC-C5614C4C98DF}" type="presParOf" srcId="{BDA71D6A-C3D1-411E-9EAC-6386FFEE52C2}" destId="{0B2273E3-B9E3-4A02-93CF-275511BE0699}" srcOrd="0" destOrd="0" presId="urn:microsoft.com/office/officeart/2008/layout/BendingPictureSemiTransparentText"/>
    <dgm:cxn modelId="{D3754CCF-4484-423D-8862-A47C037E863F}" type="presParOf" srcId="{0B2273E3-B9E3-4A02-93CF-275511BE0699}" destId="{367DAC4B-08E7-4BA7-A970-D0115453FB5A}" srcOrd="0" destOrd="0" presId="urn:microsoft.com/office/officeart/2008/layout/BendingPictureSemiTransparentText"/>
    <dgm:cxn modelId="{1AE50ED9-8C10-4BE4-9C61-9D65493B7136}" type="presParOf" srcId="{0B2273E3-B9E3-4A02-93CF-275511BE0699}" destId="{7AC81859-B11C-4EE9-8379-B9AF70890D88}" srcOrd="1" destOrd="0" presId="urn:microsoft.com/office/officeart/2008/layout/BendingPictureSemiTransparentText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202094" custScaleY="246154" custLinFactNeighborX="-1522" custLinFactNeighborY="-148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effectLst/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1EDEBA-A877-4516-89D1-76B1FA05E5C3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BD5F21DE-9247-47C7-B754-82D4CC11CED1}" type="presOf" srcId="{B3E39A80-D6B7-4E26-B22E-327D37299CB1}" destId="{BDA71D6A-C3D1-411E-9EAC-6386FFEE52C2}" srcOrd="0" destOrd="0" presId="urn:microsoft.com/office/officeart/2008/layout/BendingPictureSemiTransparentText"/>
    <dgm:cxn modelId="{6192CB59-F259-4A96-8525-D1E84F61F0FB}" type="presParOf" srcId="{BDA71D6A-C3D1-411E-9EAC-6386FFEE52C2}" destId="{0B2273E3-B9E3-4A02-93CF-275511BE0699}" srcOrd="0" destOrd="0" presId="urn:microsoft.com/office/officeart/2008/layout/BendingPictureSemiTransparentText"/>
    <dgm:cxn modelId="{EA79AD98-14ED-4FCF-9521-DACD39AF900C}" type="presParOf" srcId="{0B2273E3-B9E3-4A02-93CF-275511BE0699}" destId="{367DAC4B-08E7-4BA7-A970-D0115453FB5A}" srcOrd="0" destOrd="0" presId="urn:microsoft.com/office/officeart/2008/layout/BendingPictureSemiTransparentText"/>
    <dgm:cxn modelId="{FBE03E76-C01F-4E54-8F59-94B3862767CA}" type="presParOf" srcId="{0B2273E3-B9E3-4A02-93CF-275511BE0699}" destId="{7AC81859-B11C-4EE9-8379-B9AF70890D88}" srcOrd="1" destOrd="0" presId="urn:microsoft.com/office/officeart/2008/layout/BendingPictureSemiTransparentText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202094" custScaleY="246154" custLinFactNeighborX="-1522" custLinFactNeighborY="-148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effectLst/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08022D-7D62-4A1C-9B09-A45E7D303C92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F4BAFC3C-A49A-463C-BE8C-3FBB49C005DB}" type="presOf" srcId="{F4DCAFF9-3CD8-4192-92EC-2050EBC96D81}" destId="{7AC81859-B11C-4EE9-8379-B9AF70890D88}" srcOrd="0" destOrd="0" presId="urn:microsoft.com/office/officeart/2008/layout/BendingPictureSemiTransparentText"/>
    <dgm:cxn modelId="{DD65096E-DB7C-4887-A89C-6E7B6819CD5B}" type="presParOf" srcId="{BDA71D6A-C3D1-411E-9EAC-6386FFEE52C2}" destId="{0B2273E3-B9E3-4A02-93CF-275511BE0699}" srcOrd="0" destOrd="0" presId="urn:microsoft.com/office/officeart/2008/layout/BendingPictureSemiTransparentText"/>
    <dgm:cxn modelId="{D66F0D45-9F30-4217-BE57-C71C19EDD404}" type="presParOf" srcId="{0B2273E3-B9E3-4A02-93CF-275511BE0699}" destId="{367DAC4B-08E7-4BA7-A970-D0115453FB5A}" srcOrd="0" destOrd="0" presId="urn:microsoft.com/office/officeart/2008/layout/BendingPictureSemiTransparentText"/>
    <dgm:cxn modelId="{D18CD58E-C847-461E-A641-E8D2FB6F9AD0}" type="presParOf" srcId="{0B2273E3-B9E3-4A02-93CF-275511BE0699}" destId="{7AC81859-B11C-4EE9-8379-B9AF70890D88}" srcOrd="1" destOrd="0" presId="urn:microsoft.com/office/officeart/2008/layout/BendingPictureSemiTransparentText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F5D3-DDD0-402B-951E-BB27E3087B4F}">
      <dsp:nvSpPr>
        <dsp:cNvPr id="0" name=""/>
        <dsp:cNvSpPr/>
      </dsp:nvSpPr>
      <dsp:spPr>
        <a:xfrm>
          <a:off x="1036" y="590"/>
          <a:ext cx="995731" cy="10162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81476-3519-4BE2-A75A-6D984F1040FE}">
      <dsp:nvSpPr>
        <dsp:cNvPr id="0" name=""/>
        <dsp:cNvSpPr/>
      </dsp:nvSpPr>
      <dsp:spPr>
        <a:xfrm>
          <a:off x="1036" y="679390"/>
          <a:ext cx="995731" cy="20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036" y="679390"/>
        <a:ext cx="995731" cy="2048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0"/>
          <a:ext cx="1176139" cy="12278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298321" y="714439"/>
          <a:ext cx="581976" cy="119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8321" y="714439"/>
        <a:ext cx="581976" cy="119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F5D3-DDD0-402B-951E-BB27E3087B4F}">
      <dsp:nvSpPr>
        <dsp:cNvPr id="0" name=""/>
        <dsp:cNvSpPr/>
      </dsp:nvSpPr>
      <dsp:spPr>
        <a:xfrm>
          <a:off x="1036" y="590"/>
          <a:ext cx="995731" cy="101621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81476-3519-4BE2-A75A-6D984F1040FE}">
      <dsp:nvSpPr>
        <dsp:cNvPr id="0" name=""/>
        <dsp:cNvSpPr/>
      </dsp:nvSpPr>
      <dsp:spPr>
        <a:xfrm>
          <a:off x="1036" y="679390"/>
          <a:ext cx="995731" cy="20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036" y="679390"/>
        <a:ext cx="995731" cy="204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F5D3-DDD0-402B-951E-BB27E3087B4F}">
      <dsp:nvSpPr>
        <dsp:cNvPr id="0" name=""/>
        <dsp:cNvSpPr/>
      </dsp:nvSpPr>
      <dsp:spPr>
        <a:xfrm>
          <a:off x="1036" y="590"/>
          <a:ext cx="995731" cy="10162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81476-3519-4BE2-A75A-6D984F1040FE}">
      <dsp:nvSpPr>
        <dsp:cNvPr id="0" name=""/>
        <dsp:cNvSpPr/>
      </dsp:nvSpPr>
      <dsp:spPr>
        <a:xfrm>
          <a:off x="1036" y="679390"/>
          <a:ext cx="995731" cy="20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036" y="679390"/>
        <a:ext cx="995731" cy="204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F5D3-DDD0-402B-951E-BB27E3087B4F}">
      <dsp:nvSpPr>
        <dsp:cNvPr id="0" name=""/>
        <dsp:cNvSpPr/>
      </dsp:nvSpPr>
      <dsp:spPr>
        <a:xfrm>
          <a:off x="1036" y="590"/>
          <a:ext cx="995731" cy="10162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81476-3519-4BE2-A75A-6D984F1040FE}">
      <dsp:nvSpPr>
        <dsp:cNvPr id="0" name=""/>
        <dsp:cNvSpPr/>
      </dsp:nvSpPr>
      <dsp:spPr>
        <a:xfrm>
          <a:off x="1036" y="679390"/>
          <a:ext cx="995731" cy="20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036" y="679390"/>
        <a:ext cx="995731" cy="204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F5D3-DDD0-402B-951E-BB27E3087B4F}">
      <dsp:nvSpPr>
        <dsp:cNvPr id="0" name=""/>
        <dsp:cNvSpPr/>
      </dsp:nvSpPr>
      <dsp:spPr>
        <a:xfrm>
          <a:off x="1036" y="590"/>
          <a:ext cx="995731" cy="10162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81476-3519-4BE2-A75A-6D984F1040FE}">
      <dsp:nvSpPr>
        <dsp:cNvPr id="0" name=""/>
        <dsp:cNvSpPr/>
      </dsp:nvSpPr>
      <dsp:spPr>
        <a:xfrm>
          <a:off x="1036" y="679390"/>
          <a:ext cx="995731" cy="20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036" y="679390"/>
        <a:ext cx="995731" cy="2048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80CCF-C3FD-4C06-866F-123E6882F692}">
      <dsp:nvSpPr>
        <dsp:cNvPr id="0" name=""/>
        <dsp:cNvSpPr/>
      </dsp:nvSpPr>
      <dsp:spPr>
        <a:xfrm>
          <a:off x="2142" y="0"/>
          <a:ext cx="2339811" cy="335171"/>
        </a:xfrm>
        <a:prstGeom prst="homePlate">
          <a:avLst/>
        </a:prstGeom>
        <a:solidFill>
          <a:srgbClr val="0070C0"/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Bebas Neue" panose="020B0000000000000000" pitchFamily="34" charset="0"/>
            </a:rPr>
            <a:t>Interview with customers</a:t>
          </a:r>
          <a:endParaRPr lang="ms-MY" sz="1600" kern="1200" dirty="0">
            <a:effectLst/>
            <a:latin typeface="Bebas Neue" panose="020B0000000000000000" pitchFamily="34" charset="0"/>
          </a:endParaRPr>
        </a:p>
      </dsp:txBody>
      <dsp:txXfrm>
        <a:off x="2142" y="0"/>
        <a:ext cx="2256018" cy="335171"/>
      </dsp:txXfrm>
    </dsp:sp>
    <dsp:sp modelId="{DB82AAE5-076A-4225-9306-20BE90B3D6C8}">
      <dsp:nvSpPr>
        <dsp:cNvPr id="0" name=""/>
        <dsp:cNvSpPr/>
      </dsp:nvSpPr>
      <dsp:spPr>
        <a:xfrm>
          <a:off x="1991105" y="0"/>
          <a:ext cx="1754244" cy="335171"/>
        </a:xfrm>
        <a:prstGeom prst="chevron">
          <a:avLst/>
        </a:prstGeom>
        <a:solidFill>
          <a:srgbClr val="00CC99"/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Bebas Neue" panose="020B0000000000000000" pitchFamily="34" charset="0"/>
            </a:rPr>
            <a:t>Pilot survey</a:t>
          </a:r>
          <a:endParaRPr lang="ms-MY" sz="1600" kern="1200" dirty="0">
            <a:effectLst/>
            <a:latin typeface="Bebas Neue" panose="020B0000000000000000" pitchFamily="34" charset="0"/>
          </a:endParaRPr>
        </a:p>
      </dsp:txBody>
      <dsp:txXfrm>
        <a:off x="2158691" y="0"/>
        <a:ext cx="1419073" cy="335171"/>
      </dsp:txXfrm>
    </dsp:sp>
    <dsp:sp modelId="{C498C5CC-06C2-4960-9AAA-80263D063E8A}">
      <dsp:nvSpPr>
        <dsp:cNvPr id="0" name=""/>
        <dsp:cNvSpPr/>
      </dsp:nvSpPr>
      <dsp:spPr>
        <a:xfrm>
          <a:off x="3394500" y="0"/>
          <a:ext cx="1754244" cy="335171"/>
        </a:xfrm>
        <a:prstGeom prst="chevron">
          <a:avLst/>
        </a:prstGeom>
        <a:solidFill>
          <a:srgbClr val="FF0066"/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  <a:latin typeface="Bebas Neue" panose="020B0000000000000000" pitchFamily="34" charset="0"/>
            </a:rPr>
            <a:t>Final survey</a:t>
          </a:r>
          <a:endParaRPr lang="ms-MY" sz="1600" kern="1200" dirty="0">
            <a:effectLst/>
            <a:latin typeface="Bebas Neue" panose="020B0000000000000000" pitchFamily="34" charset="0"/>
          </a:endParaRPr>
        </a:p>
      </dsp:txBody>
      <dsp:txXfrm>
        <a:off x="3562086" y="0"/>
        <a:ext cx="1419073" cy="335171"/>
      </dsp:txXfrm>
    </dsp:sp>
    <dsp:sp modelId="{F36F897C-F950-4EAC-9F6C-4CCAA2F0295F}">
      <dsp:nvSpPr>
        <dsp:cNvPr id="0" name=""/>
        <dsp:cNvSpPr/>
      </dsp:nvSpPr>
      <dsp:spPr>
        <a:xfrm>
          <a:off x="4797896" y="0"/>
          <a:ext cx="2203261" cy="335171"/>
        </a:xfrm>
        <a:prstGeom prst="chevron">
          <a:avLst/>
        </a:prstGeom>
        <a:solidFill>
          <a:srgbClr val="9900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Bebas Neue" panose="020B0000000000000000" pitchFamily="34" charset="0"/>
            </a:rPr>
            <a:t>Interview with employees</a:t>
          </a:r>
          <a:endParaRPr lang="ms-MY" sz="1400" kern="1200" dirty="0">
            <a:latin typeface="Bebas Neue" panose="020B0000000000000000" pitchFamily="34" charset="0"/>
          </a:endParaRPr>
        </a:p>
      </dsp:txBody>
      <dsp:txXfrm>
        <a:off x="4965482" y="0"/>
        <a:ext cx="1868090" cy="335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0"/>
          <a:ext cx="1178618" cy="12278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298321" y="714439"/>
          <a:ext cx="581976" cy="119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8321" y="714439"/>
        <a:ext cx="581976" cy="1197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0"/>
          <a:ext cx="1176139" cy="12278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298321" y="714439"/>
          <a:ext cx="581976" cy="119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8321" y="714439"/>
        <a:ext cx="581976" cy="1197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0"/>
          <a:ext cx="1176139" cy="12278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298321" y="714439"/>
          <a:ext cx="581976" cy="119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8321" y="714439"/>
        <a:ext cx="581976" cy="119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E8A27-EBBD-42A2-9DFC-73CB29F5348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33655-B895-4463-A855-A7BEBD12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0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5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7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1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513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01">
    <p:bg>
      <p:bgPr>
        <a:solidFill>
          <a:srgbClr val="278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5797647" y="68642"/>
            <a:ext cx="3480029" cy="48976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661967" y="644840"/>
            <a:ext cx="2592963" cy="3649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7382235" y="2757564"/>
            <a:ext cx="1853927" cy="2609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 flipV="1">
            <a:off x="7853061" y="-123423"/>
            <a:ext cx="1423675" cy="2449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82900"/>
            <a:ext cx="5600700" cy="4216400"/>
          </a:xfrm>
        </p:spPr>
        <p:txBody>
          <a:bodyPr>
            <a:noAutofit/>
          </a:bodyPr>
          <a:lstStyle>
            <a:lvl1pPr marL="0" indent="0">
              <a:buNone/>
              <a:defRPr sz="34500">
                <a:solidFill>
                  <a:schemeClr val="bg1"/>
                </a:solidFill>
                <a:latin typeface="VNF-ITC Lubalin Graph" panose="02000503000000020004" pitchFamily="2" charset="0"/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53930"/>
            <a:ext cx="5600700" cy="1117600"/>
          </a:xfrm>
          <a:solidFill>
            <a:srgbClr val="2782A7"/>
          </a:solidFill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Bebas Neue" panose="020B0000000000000000" pitchFamily="34" charset="0"/>
              </a:defRPr>
            </a:lvl1pPr>
          </a:lstStyle>
          <a:p>
            <a:pPr lvl="0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23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957" y="0"/>
            <a:ext cx="1479998" cy="68595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ms-MY" sz="1350"/>
          </a:p>
        </p:txBody>
      </p:sp>
      <p:sp>
        <p:nvSpPr>
          <p:cNvPr id="8" name="Rectangle 7"/>
          <p:cNvSpPr/>
          <p:nvPr userDrawn="1"/>
        </p:nvSpPr>
        <p:spPr>
          <a:xfrm>
            <a:off x="115489" y="1893267"/>
            <a:ext cx="1360553" cy="384132"/>
          </a:xfrm>
          <a:prstGeom prst="rect">
            <a:avLst/>
          </a:prstGeom>
          <a:solidFill>
            <a:srgbClr val="27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INTRODUCTION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5489" y="227739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Literature review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5489" y="2661531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Methodology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5489" y="3045662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Analysis  &amp; FINDINGS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5489" y="3429794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Recommendation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489" y="187735"/>
            <a:ext cx="1515688" cy="66173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sz="1800" i="0" spc="-15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“ĐÀN</a:t>
            </a:r>
            <a:r>
              <a:rPr lang="en-US" sz="18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 Ố” </a:t>
            </a:r>
            <a:r>
              <a:rPr lang="en-US" sz="19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GROUP</a:t>
            </a:r>
            <a:endParaRPr lang="en-US" sz="1900" i="0" spc="-150" dirty="0">
              <a:solidFill>
                <a:schemeClr val="bg1"/>
              </a:solidFill>
              <a:latin typeface="VNF-ITC Lubalin Graph" panose="02000503000000020004" pitchFamily="2" charset="0"/>
              <a:cs typeface="WC Mano Negra Bta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41097" y="834084"/>
            <a:ext cx="939476" cy="0"/>
          </a:xfrm>
          <a:prstGeom prst="line">
            <a:avLst/>
          </a:prstGeom>
          <a:ln w="6350" cap="rnd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15489" y="380022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Conclusion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5817153"/>
            <a:ext cx="3213099" cy="11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66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02">
    <p:bg>
      <p:bgPr>
        <a:solidFill>
          <a:srgbClr val="278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5797647" y="68642"/>
            <a:ext cx="3480029" cy="48976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661967" y="644840"/>
            <a:ext cx="2592963" cy="3649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7382235" y="2757564"/>
            <a:ext cx="1853927" cy="2609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 flipV="1">
            <a:off x="7853061" y="-123423"/>
            <a:ext cx="1423675" cy="2449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882900"/>
            <a:ext cx="5648325" cy="4216400"/>
          </a:xfrm>
        </p:spPr>
        <p:txBody>
          <a:bodyPr>
            <a:noAutofit/>
          </a:bodyPr>
          <a:lstStyle>
            <a:lvl1pPr marL="0" indent="0">
              <a:buNone/>
              <a:defRPr sz="34500">
                <a:solidFill>
                  <a:schemeClr val="bg1"/>
                </a:solidFill>
                <a:latin typeface="VNF-ITC Lubalin Graph" panose="02000503000000020004" pitchFamily="2" charset="0"/>
              </a:defRPr>
            </a:lvl1pPr>
          </a:lstStyle>
          <a:p>
            <a:pPr lvl="0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4653930"/>
            <a:ext cx="5756132" cy="1117600"/>
          </a:xfrm>
          <a:solidFill>
            <a:srgbClr val="2782A7"/>
          </a:solidFill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Bebas Neue" panose="020B0000000000000000" pitchFamily="34" charset="0"/>
              </a:defRPr>
            </a:lvl1pPr>
          </a:lstStyle>
          <a:p>
            <a:pPr lvl="0"/>
            <a:r>
              <a:rPr lang="en-US" dirty="0" smtClean="0"/>
              <a:t>Literature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0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3957" y="0"/>
            <a:ext cx="1479998" cy="68595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ms-MY" sz="135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1097" y="834084"/>
            <a:ext cx="939476" cy="0"/>
          </a:xfrm>
          <a:prstGeom prst="line">
            <a:avLst/>
          </a:prstGeom>
          <a:ln w="6350" cap="rnd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15489" y="187735"/>
            <a:ext cx="1515688" cy="66173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sz="1800" i="0" spc="-15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“ĐÀN</a:t>
            </a:r>
            <a:r>
              <a:rPr lang="en-US" sz="18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 Ố” </a:t>
            </a:r>
            <a:r>
              <a:rPr lang="en-US" sz="19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GROUP</a:t>
            </a:r>
            <a:endParaRPr lang="en-US" sz="1900" i="0" spc="-150" dirty="0">
              <a:solidFill>
                <a:schemeClr val="bg1"/>
              </a:solidFill>
              <a:latin typeface="VNF-ITC Lubalin Graph" panose="02000503000000020004" pitchFamily="2" charset="0"/>
              <a:cs typeface="WC Mano Negra Bta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5489" y="1893267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INTRODUCTION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489" y="2277399"/>
            <a:ext cx="1360553" cy="384132"/>
          </a:xfrm>
          <a:prstGeom prst="rect">
            <a:avLst/>
          </a:prstGeom>
          <a:solidFill>
            <a:srgbClr val="27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Literature review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5489" y="2661531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Methodology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5489" y="3045662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Analysis  &amp; FINDINGS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15489" y="3429794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Recommendation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15489" y="380022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Conclusion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5817153"/>
            <a:ext cx="3213099" cy="11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62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1" grpId="0"/>
      <p:bldP spid="2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03">
    <p:bg>
      <p:bgPr>
        <a:solidFill>
          <a:srgbClr val="278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5797647" y="68642"/>
            <a:ext cx="3480029" cy="48976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661967" y="644840"/>
            <a:ext cx="2592963" cy="3649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7382235" y="2757564"/>
            <a:ext cx="1853927" cy="2609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 flipV="1">
            <a:off x="7853061" y="-123423"/>
            <a:ext cx="1423675" cy="2449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882900"/>
            <a:ext cx="5648325" cy="4216400"/>
          </a:xfrm>
        </p:spPr>
        <p:txBody>
          <a:bodyPr>
            <a:noAutofit/>
          </a:bodyPr>
          <a:lstStyle>
            <a:lvl1pPr marL="0" indent="0">
              <a:buNone/>
              <a:defRPr sz="34500">
                <a:solidFill>
                  <a:schemeClr val="bg1"/>
                </a:solidFill>
                <a:latin typeface="VNF-ITC Lubalin Graph" panose="02000503000000020004" pitchFamily="2" charset="0"/>
              </a:defRPr>
            </a:lvl1pPr>
          </a:lstStyle>
          <a:p>
            <a:pPr lvl="0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653930"/>
            <a:ext cx="5648325" cy="1117600"/>
          </a:xfrm>
          <a:solidFill>
            <a:srgbClr val="2782A7"/>
          </a:solidFill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Bebas Neue" panose="020B0000000000000000" pitchFamily="34" charset="0"/>
              </a:defRPr>
            </a:lvl1pPr>
          </a:lstStyle>
          <a:p>
            <a:pPr lvl="0"/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86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3957" y="0"/>
            <a:ext cx="1479998" cy="68595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ms-MY" sz="135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1097" y="834084"/>
            <a:ext cx="939476" cy="0"/>
          </a:xfrm>
          <a:prstGeom prst="line">
            <a:avLst/>
          </a:prstGeom>
          <a:ln w="6350" cap="rnd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15489" y="187735"/>
            <a:ext cx="1515688" cy="66173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sz="1800" i="0" spc="-15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“ĐÀN</a:t>
            </a:r>
            <a:r>
              <a:rPr lang="en-US" sz="18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 Ố” </a:t>
            </a:r>
            <a:r>
              <a:rPr lang="en-US" sz="19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GROUP</a:t>
            </a:r>
            <a:endParaRPr lang="en-US" sz="1900" i="0" spc="-150" dirty="0">
              <a:solidFill>
                <a:schemeClr val="bg1"/>
              </a:solidFill>
              <a:latin typeface="VNF-ITC Lubalin Graph" panose="02000503000000020004" pitchFamily="2" charset="0"/>
              <a:cs typeface="WC Mano Negra Bta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5489" y="1893267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INTRODUCTION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489" y="227739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Literature review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5489" y="2661531"/>
            <a:ext cx="1360553" cy="384132"/>
          </a:xfrm>
          <a:prstGeom prst="rect">
            <a:avLst/>
          </a:prstGeom>
          <a:solidFill>
            <a:srgbClr val="27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Methodology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5489" y="3045662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Analysis  &amp; FINDINGS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15489" y="3429794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Recommendation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15489" y="380022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Conclusion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5817153"/>
            <a:ext cx="3213099" cy="11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6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/>
      <p:bldP spid="2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3957" y="0"/>
            <a:ext cx="1479998" cy="68595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ms-MY" sz="135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1097" y="834084"/>
            <a:ext cx="939476" cy="0"/>
          </a:xfrm>
          <a:prstGeom prst="line">
            <a:avLst/>
          </a:prstGeom>
          <a:ln w="6350" cap="rnd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15489" y="187735"/>
            <a:ext cx="1515688" cy="66173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sz="1800" i="0" spc="-15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“ĐÀN</a:t>
            </a:r>
            <a:r>
              <a:rPr lang="en-US" sz="18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 Ố” </a:t>
            </a:r>
            <a:r>
              <a:rPr lang="en-US" sz="19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GROUP</a:t>
            </a:r>
            <a:endParaRPr lang="en-US" sz="1900" i="0" spc="-150" dirty="0">
              <a:solidFill>
                <a:schemeClr val="bg1"/>
              </a:solidFill>
              <a:latin typeface="VNF-ITC Lubalin Graph" panose="02000503000000020004" pitchFamily="2" charset="0"/>
              <a:cs typeface="WC Mano Negra Bta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5489" y="1893267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INTRODUCTION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489" y="227739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Literature review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5489" y="2661531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Methodology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5489" y="3045662"/>
            <a:ext cx="1360553" cy="384132"/>
          </a:xfrm>
          <a:prstGeom prst="rect">
            <a:avLst/>
          </a:prstGeom>
          <a:solidFill>
            <a:srgbClr val="27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Analysis  &amp; FINDINGS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15489" y="3429794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Recommendation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15489" y="380022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Conclusion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5817153"/>
            <a:ext cx="3213099" cy="11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6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  <p:bldP spid="2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7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05">
    <p:bg>
      <p:bgPr>
        <a:solidFill>
          <a:srgbClr val="278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5797647" y="68642"/>
            <a:ext cx="3480029" cy="48976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661967" y="644840"/>
            <a:ext cx="2592963" cy="3649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7382235" y="2757564"/>
            <a:ext cx="1853927" cy="2609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 flipV="1">
            <a:off x="7853061" y="-123423"/>
            <a:ext cx="1423675" cy="2449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882900"/>
            <a:ext cx="5648325" cy="4216400"/>
          </a:xfrm>
        </p:spPr>
        <p:txBody>
          <a:bodyPr>
            <a:noAutofit/>
          </a:bodyPr>
          <a:lstStyle>
            <a:lvl1pPr marL="0" indent="0">
              <a:buNone/>
              <a:defRPr sz="34500">
                <a:solidFill>
                  <a:schemeClr val="bg1"/>
                </a:solidFill>
                <a:latin typeface="VNF-ITC Lubalin Graph" panose="02000503000000020004" pitchFamily="2" charset="0"/>
              </a:defRPr>
            </a:lvl1pPr>
          </a:lstStyle>
          <a:p>
            <a:pPr lvl="0"/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653930"/>
            <a:ext cx="5648325" cy="1117600"/>
          </a:xfrm>
          <a:solidFill>
            <a:srgbClr val="2782A7"/>
          </a:solidFill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Bebas Neue" panose="020B0000000000000000" pitchFamily="34" charset="0"/>
              </a:defRPr>
            </a:lvl1pPr>
          </a:lstStyle>
          <a:p>
            <a:pPr lvl="0"/>
            <a:r>
              <a:rPr lang="en-US" dirty="0" smtClean="0"/>
              <a:t>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96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1690044" y="1170933"/>
            <a:ext cx="5284852" cy="392011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3957" y="0"/>
            <a:ext cx="1479998" cy="68595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ms-MY" sz="135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1097" y="834084"/>
            <a:ext cx="939476" cy="0"/>
          </a:xfrm>
          <a:prstGeom prst="line">
            <a:avLst/>
          </a:prstGeom>
          <a:ln w="6350" cap="rnd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15489" y="187735"/>
            <a:ext cx="1515688" cy="66173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sz="1800" i="0" spc="-15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“ĐÀN</a:t>
            </a:r>
            <a:r>
              <a:rPr lang="en-US" sz="18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 Ố” </a:t>
            </a:r>
            <a:r>
              <a:rPr lang="en-US" sz="19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GROUP</a:t>
            </a:r>
            <a:endParaRPr lang="en-US" sz="1900" i="0" spc="-150" dirty="0">
              <a:solidFill>
                <a:schemeClr val="bg1"/>
              </a:solidFill>
              <a:latin typeface="VNF-ITC Lubalin Graph" panose="02000503000000020004" pitchFamily="2" charset="0"/>
              <a:cs typeface="WC Mano Negra Bta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15489" y="1893267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INTRODUCTION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489" y="227739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Literature review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5489" y="2661531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Methodology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5489" y="3045662"/>
            <a:ext cx="1360553" cy="384132"/>
          </a:xfrm>
          <a:prstGeom prst="rect">
            <a:avLst/>
          </a:prstGeom>
          <a:solidFill>
            <a:srgbClr val="27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Analysis  &amp; FINDINGS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15489" y="3429794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Recommendation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115489" y="380022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Conclusion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5817153"/>
            <a:ext cx="3213099" cy="11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4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  <p:bldP spid="29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05">
    <p:bg>
      <p:bgPr>
        <a:solidFill>
          <a:srgbClr val="278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5797647" y="68642"/>
            <a:ext cx="3480029" cy="48976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661967" y="644840"/>
            <a:ext cx="2592963" cy="3649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7382235" y="2757564"/>
            <a:ext cx="1853927" cy="2609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 flipV="1">
            <a:off x="7853061" y="-123423"/>
            <a:ext cx="1423675" cy="2449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882900"/>
            <a:ext cx="5648325" cy="4216400"/>
          </a:xfrm>
        </p:spPr>
        <p:txBody>
          <a:bodyPr>
            <a:noAutofit/>
          </a:bodyPr>
          <a:lstStyle>
            <a:lvl1pPr marL="0" indent="0">
              <a:buNone/>
              <a:defRPr sz="34500">
                <a:solidFill>
                  <a:schemeClr val="bg1"/>
                </a:solidFill>
                <a:latin typeface="VNF-ITC Lubalin Graph" panose="02000503000000020004" pitchFamily="2" charset="0"/>
              </a:defRPr>
            </a:lvl1pPr>
          </a:lstStyle>
          <a:p>
            <a:pPr lvl="0"/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653930"/>
            <a:ext cx="5648325" cy="1117600"/>
          </a:xfrm>
          <a:solidFill>
            <a:srgbClr val="2782A7"/>
          </a:solidFill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Bebas Neue" panose="020B0000000000000000" pitchFamily="34" charset="0"/>
              </a:defRPr>
            </a:lvl1pPr>
          </a:lstStyle>
          <a:p>
            <a:pPr lvl="0"/>
            <a:r>
              <a:rPr lang="en-US" dirty="0" smtClean="0"/>
              <a:t>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58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3957" y="0"/>
            <a:ext cx="1479998" cy="68595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ms-MY" sz="135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1097" y="834084"/>
            <a:ext cx="939476" cy="0"/>
          </a:xfrm>
          <a:prstGeom prst="line">
            <a:avLst/>
          </a:prstGeom>
          <a:ln w="6350" cap="rnd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5489" y="187735"/>
            <a:ext cx="1515688" cy="66173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sz="1800" i="0" spc="-15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“ĐÀN</a:t>
            </a:r>
            <a:r>
              <a:rPr lang="en-US" sz="18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 Ố” </a:t>
            </a:r>
            <a:r>
              <a:rPr lang="en-US" sz="19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GROUP</a:t>
            </a:r>
            <a:endParaRPr lang="en-US" sz="1900" i="0" spc="-150" dirty="0">
              <a:solidFill>
                <a:schemeClr val="bg1"/>
              </a:solidFill>
              <a:latin typeface="VNF-ITC Lubalin Graph" panose="02000503000000020004" pitchFamily="2" charset="0"/>
              <a:cs typeface="WC Mano Negra Bta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5489" y="1893267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INTRODUCTION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489" y="227739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Literature review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5489" y="2661531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Methodology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5489" y="3045662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Analysis  &amp; FINDINGS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15489" y="3429794"/>
            <a:ext cx="1360553" cy="384132"/>
          </a:xfrm>
          <a:prstGeom prst="rect">
            <a:avLst/>
          </a:prstGeom>
          <a:solidFill>
            <a:srgbClr val="27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Recommendation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15489" y="380022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Conclusion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5817153"/>
            <a:ext cx="3213099" cy="11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61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 animBg="1"/>
      <p:bldP spid="2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05">
    <p:bg>
      <p:bgPr>
        <a:solidFill>
          <a:srgbClr val="278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5797647" y="68642"/>
            <a:ext cx="3480029" cy="48976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661967" y="644840"/>
            <a:ext cx="2592963" cy="3649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7382235" y="2757564"/>
            <a:ext cx="1853927" cy="2609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 flipV="1">
            <a:off x="7853061" y="-123423"/>
            <a:ext cx="1423675" cy="2449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882900"/>
            <a:ext cx="5648325" cy="4216400"/>
          </a:xfrm>
        </p:spPr>
        <p:txBody>
          <a:bodyPr>
            <a:noAutofit/>
          </a:bodyPr>
          <a:lstStyle>
            <a:lvl1pPr marL="0" indent="0">
              <a:buNone/>
              <a:defRPr sz="34500">
                <a:solidFill>
                  <a:schemeClr val="bg1"/>
                </a:solidFill>
                <a:latin typeface="VNF-ITC Lubalin Graph" panose="02000503000000020004" pitchFamily="2" charset="0"/>
              </a:defRPr>
            </a:lvl1pPr>
          </a:lstStyle>
          <a:p>
            <a:pPr lvl="0"/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653930"/>
            <a:ext cx="5648325" cy="1117600"/>
          </a:xfrm>
          <a:solidFill>
            <a:srgbClr val="2782A7"/>
          </a:solidFill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Bebas Neue" panose="020B0000000000000000" pitchFamily="34" charset="0"/>
              </a:defRPr>
            </a:lvl1pPr>
          </a:lstStyle>
          <a:p>
            <a:pPr lvl="0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55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3957" y="0"/>
            <a:ext cx="1479998" cy="68595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ms-MY" sz="135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1097" y="834084"/>
            <a:ext cx="939476" cy="0"/>
          </a:xfrm>
          <a:prstGeom prst="line">
            <a:avLst/>
          </a:prstGeom>
          <a:ln w="6350" cap="rnd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5489" y="187735"/>
            <a:ext cx="1515688" cy="66173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sz="1800" i="0" spc="-15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“ĐÀN</a:t>
            </a:r>
            <a:r>
              <a:rPr lang="en-US" sz="18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 Ố” </a:t>
            </a:r>
            <a:r>
              <a:rPr lang="en-US" sz="1900" i="0" spc="-150" baseline="0" dirty="0" smtClean="0">
                <a:solidFill>
                  <a:schemeClr val="bg1"/>
                </a:solidFill>
                <a:latin typeface="VNF-ITC Lubalin Graph" panose="02000503000000020004" pitchFamily="2" charset="0"/>
                <a:cs typeface="WC Mano Negra Bta"/>
              </a:rPr>
              <a:t>GROUP</a:t>
            </a:r>
            <a:endParaRPr lang="en-US" sz="1900" i="0" spc="-150" dirty="0">
              <a:solidFill>
                <a:schemeClr val="bg1"/>
              </a:solidFill>
              <a:latin typeface="VNF-ITC Lubalin Graph" panose="02000503000000020004" pitchFamily="2" charset="0"/>
              <a:cs typeface="WC Mano Negra Bta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5489" y="1893267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INTRODUCTION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5489" y="2277399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Literature review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5489" y="2661531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Methodology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5489" y="3045662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Analysis  &amp; FINDINGS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15489" y="3429794"/>
            <a:ext cx="1360553" cy="3841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Recommendation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15489" y="3800229"/>
            <a:ext cx="1360553" cy="384132"/>
          </a:xfrm>
          <a:prstGeom prst="rect">
            <a:avLst/>
          </a:prstGeom>
          <a:solidFill>
            <a:srgbClr val="27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>
              <a:lnSpc>
                <a:spcPct val="150000"/>
              </a:lnSpc>
            </a:pPr>
            <a:r>
              <a:rPr lang="en-US" sz="1400" kern="3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Conclusion</a:t>
            </a:r>
            <a:endParaRPr lang="en-US" sz="1400" kern="300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5817153"/>
            <a:ext cx="3213099" cy="11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09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9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7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DCF7F-41F3-444E-AECC-9484F3F8723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F829-E861-49D0-B490-08D3FF18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2" r:id="rId19"/>
    <p:sldLayoutId id="2147483684" r:id="rId20"/>
    <p:sldLayoutId id="2147483690" r:id="rId21"/>
    <p:sldLayoutId id="2147483686" r:id="rId22"/>
    <p:sldLayoutId id="2147483687" r:id="rId23"/>
    <p:sldLayoutId id="2147483689" r:id="rId24"/>
    <p:sldLayoutId id="2147483688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0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bas Neue" panose="020B00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bas Neue" panose="020B00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bas Neue" panose="020B00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bas Neue" panose="020B00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bas Neue" panose="020B00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tshop.com.vn/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712" y="973679"/>
            <a:ext cx="8128000" cy="1323457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782A7"/>
                </a:solidFill>
                <a:latin typeface="Bebas Neue" panose="020B0000000000000000" pitchFamily="34" charset="0"/>
                <a:cs typeface="WC Mano Negra Bta"/>
              </a:rPr>
              <a:t>Measuring customer satisfaction </a:t>
            </a:r>
          </a:p>
          <a:p>
            <a:pPr algn="ctr"/>
            <a:r>
              <a:rPr lang="en-US" sz="4000" dirty="0">
                <a:solidFill>
                  <a:srgbClr val="2782A7"/>
                </a:solidFill>
                <a:latin typeface="Bebas Neue" panose="020B0000000000000000" pitchFamily="34" charset="0"/>
                <a:cs typeface="WC Mano Negra Bta"/>
              </a:rPr>
              <a:t>o</a:t>
            </a:r>
            <a:r>
              <a:rPr lang="en-US" sz="4000" dirty="0" smtClean="0">
                <a:solidFill>
                  <a:srgbClr val="2782A7"/>
                </a:solidFill>
                <a:latin typeface="Bebas Neue" panose="020B0000000000000000" pitchFamily="34" charset="0"/>
                <a:cs typeface="WC Mano Negra Bta"/>
              </a:rPr>
              <a:t>f e-service quality at</a:t>
            </a:r>
            <a:endParaRPr lang="en-US" sz="4000" dirty="0">
              <a:solidFill>
                <a:srgbClr val="2782A7"/>
              </a:solidFill>
              <a:latin typeface="Bebas Neue" panose="020B0000000000000000" pitchFamily="34" charset="0"/>
              <a:cs typeface="WC Mano Negra Bt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9980" y="3386654"/>
            <a:ext cx="1901643" cy="0"/>
          </a:xfrm>
          <a:prstGeom prst="line">
            <a:avLst/>
          </a:prstGeom>
          <a:ln w="12700" cap="rnd">
            <a:solidFill>
              <a:srgbClr val="38A5D0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62042" y="3584728"/>
            <a:ext cx="4683608" cy="277017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ctr"/>
            <a:r>
              <a:rPr lang="en-US" sz="1200" b="1" spc="300" dirty="0" smtClean="0">
                <a:solidFill>
                  <a:srgbClr val="2782A7"/>
                </a:solidFill>
                <a:latin typeface="Liberation Sans" panose="020B0604020202020204" pitchFamily="34" charset="0"/>
                <a:cs typeface="WC Mano Negra Bta"/>
              </a:rPr>
              <a:t>WELCOME TO OUR THESIS DEFENSE</a:t>
            </a:r>
            <a:endParaRPr lang="en-US" sz="1200" b="1" spc="300" dirty="0">
              <a:solidFill>
                <a:srgbClr val="2782A7"/>
              </a:solidFill>
              <a:latin typeface="Liberation Sans" panose="020B0604020202020204" pitchFamily="34" charset="0"/>
              <a:cs typeface="WC Mano Negra Bt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44140" y="3861745"/>
            <a:ext cx="3870960" cy="0"/>
          </a:xfrm>
          <a:prstGeom prst="line">
            <a:avLst/>
          </a:prstGeom>
          <a:ln w="6350">
            <a:solidFill>
              <a:srgbClr val="38A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44140" y="3584728"/>
            <a:ext cx="3870960" cy="0"/>
          </a:xfrm>
          <a:prstGeom prst="line">
            <a:avLst/>
          </a:prstGeom>
          <a:ln w="6350">
            <a:solidFill>
              <a:srgbClr val="38A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75" y="2384892"/>
            <a:ext cx="2565290" cy="791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0" y="5540399"/>
            <a:ext cx="3784600" cy="1317601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925269203"/>
              </p:ext>
            </p:extLst>
          </p:nvPr>
        </p:nvGraphicFramePr>
        <p:xfrm>
          <a:off x="1565580" y="4523003"/>
          <a:ext cx="997804" cy="101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654118557"/>
              </p:ext>
            </p:extLst>
          </p:nvPr>
        </p:nvGraphicFramePr>
        <p:xfrm>
          <a:off x="2853556" y="4523003"/>
          <a:ext cx="997804" cy="101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800574873"/>
              </p:ext>
            </p:extLst>
          </p:nvPr>
        </p:nvGraphicFramePr>
        <p:xfrm>
          <a:off x="4069091" y="4501520"/>
          <a:ext cx="997804" cy="101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941273242"/>
              </p:ext>
            </p:extLst>
          </p:nvPr>
        </p:nvGraphicFramePr>
        <p:xfrm>
          <a:off x="5315260" y="4501520"/>
          <a:ext cx="997804" cy="101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432775009"/>
              </p:ext>
            </p:extLst>
          </p:nvPr>
        </p:nvGraphicFramePr>
        <p:xfrm>
          <a:off x="6579490" y="4501520"/>
          <a:ext cx="997804" cy="101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93279" y="4138761"/>
            <a:ext cx="1170335" cy="277017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ctr"/>
            <a:r>
              <a:rPr lang="en-US" sz="1200" b="1" spc="300" dirty="0" smtClean="0">
                <a:solidFill>
                  <a:srgbClr val="2782A7"/>
                </a:solidFill>
                <a:latin typeface="Liberation Sans" panose="020B0604020202020204" pitchFamily="34" charset="0"/>
                <a:cs typeface="WC Mano Negra Bta"/>
              </a:rPr>
              <a:t>GROUP 6</a:t>
            </a:r>
            <a:endParaRPr lang="en-US" sz="1200" b="1" spc="300" dirty="0">
              <a:solidFill>
                <a:srgbClr val="2782A7"/>
              </a:solidFill>
              <a:latin typeface="Liberation Sans" panose="020B0604020202020204" pitchFamily="34" charset="0"/>
              <a:cs typeface="WC Mano Negra Bta"/>
            </a:endParaRPr>
          </a:p>
        </p:txBody>
      </p:sp>
    </p:spTree>
    <p:extLst>
      <p:ext uri="{BB962C8B-B14F-4D97-AF65-F5344CB8AC3E}">
        <p14:creationId xmlns:p14="http://schemas.microsoft.com/office/powerpoint/2010/main" val="24146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20" grpId="0">
        <p:bldAsOne/>
      </p:bldGraphic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713979" y="962024"/>
            <a:ext cx="17023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CUSTOMER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6300" y="962024"/>
            <a:ext cx="2133600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SATISFACTION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100" y="2864839"/>
            <a:ext cx="6825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How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well the expectations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of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 customer </a:t>
            </a:r>
            <a:endParaRPr lang="en-US" sz="2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concerning a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product or service </a:t>
            </a:r>
            <a:endParaRPr lang="en-US" sz="2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provided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by your company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have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been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met.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1900" y="2615136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6D0E8"/>
                </a:solidFill>
                <a:latin typeface="RaphaelIcons" pitchFamily="2" charset="0"/>
              </a:rPr>
              <a:t>\</a:t>
            </a:r>
            <a:endParaRPr lang="en-US" sz="3600" dirty="0">
              <a:solidFill>
                <a:srgbClr val="06D0E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7592689" y="3465476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E497C"/>
                </a:solidFill>
                <a:latin typeface="RaphaelIcons" pitchFamily="2" charset="0"/>
              </a:rPr>
              <a:t>\</a:t>
            </a:r>
            <a:endParaRPr lang="en-US" sz="3600" dirty="0">
              <a:solidFill>
                <a:srgbClr val="FE497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8886" y="4130205"/>
            <a:ext cx="7292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Grimsley</a:t>
            </a:r>
            <a:r>
              <a:rPr lang="en-US" sz="2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319500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762040" y="298095"/>
            <a:ext cx="2342866" cy="584775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bas Neue" pitchFamily="34" charset="0"/>
              </a:rPr>
              <a:t>RELATED MODELS </a:t>
            </a:r>
            <a:endParaRPr lang="en-US" sz="32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2939" y="298093"/>
            <a:ext cx="3348507" cy="584775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bas Neue" pitchFamily="34" charset="0"/>
              </a:rPr>
              <a:t>CUSTOMER SATISFACTION</a:t>
            </a:r>
            <a:endParaRPr lang="en-US" sz="32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4905" y="298094"/>
            <a:ext cx="52803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782A7"/>
                </a:solidFill>
                <a:latin typeface="Bebas Neue" pitchFamily="34" charset="0"/>
              </a:rPr>
              <a:t>OF</a:t>
            </a:r>
            <a:endParaRPr lang="en-US" sz="32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7025" y="3884103"/>
            <a:ext cx="1380891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1" spc="-113" dirty="0">
                <a:solidFill>
                  <a:srgbClr val="06D0CA"/>
                </a:solidFill>
                <a:latin typeface="Liberation Sans" panose="020B0604020202020204" pitchFamily="34" charset="0"/>
              </a:rPr>
              <a:t>Berger et al., 1993</a:t>
            </a:r>
            <a:endParaRPr lang="ms-MY" sz="1400" i="1" spc="-113" dirty="0">
              <a:solidFill>
                <a:srgbClr val="06D0CA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1836734" y="3285519"/>
            <a:ext cx="2181474" cy="626688"/>
          </a:xfrm>
          <a:prstGeom prst="rect">
            <a:avLst/>
          </a:prstGeom>
          <a:solidFill>
            <a:srgbClr val="06D0CA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Kano’s model of </a:t>
            </a:r>
            <a:endParaRPr lang="en-US" sz="1600" kern="3000" spc="23" dirty="0" smtClean="0">
              <a:solidFill>
                <a:schemeClr val="bg1"/>
              </a:solidFill>
              <a:latin typeface="Bebas Neue" panose="020B0000000000000000" pitchFamily="34" charset="0"/>
            </a:endParaRPr>
          </a:p>
          <a:p>
            <a:r>
              <a:rPr lang="en-US" sz="16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customer </a:t>
            </a:r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satisfaction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7204" y="3835904"/>
            <a:ext cx="1144096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1" spc="-113" dirty="0">
                <a:solidFill>
                  <a:srgbClr val="00CC99"/>
                </a:solidFill>
                <a:latin typeface="Liberation Sans" panose="020B0604020202020204" pitchFamily="34" charset="0"/>
              </a:rPr>
              <a:t>Deming(1986)</a:t>
            </a:r>
            <a:endParaRPr lang="ms-MY" sz="1400" i="1" spc="-113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6384289" y="3445153"/>
            <a:ext cx="1339666" cy="388271"/>
          </a:xfrm>
          <a:prstGeom prst="rect">
            <a:avLst/>
          </a:prstGeom>
          <a:solidFill>
            <a:srgbClr val="00CC99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TQM</a:t>
            </a:r>
            <a:endParaRPr lang="en-US" sz="20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54122" y="5480636"/>
            <a:ext cx="1911101" cy="30777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1" spc="-113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Woodruff &amp; </a:t>
            </a:r>
            <a:r>
              <a:rPr lang="en-US" sz="1400" i="1" spc="-113" dirty="0" err="1" smtClean="0">
                <a:solidFill>
                  <a:srgbClr val="FF0066"/>
                </a:solidFill>
                <a:latin typeface="Liberation Sans" panose="020B0604020202020204" pitchFamily="34" charset="0"/>
              </a:rPr>
              <a:t>Gardial</a:t>
            </a:r>
            <a:r>
              <a:rPr lang="en-US" sz="1400" i="1" spc="-113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 (1996</a:t>
            </a:r>
            <a:r>
              <a:rPr lang="en-US" sz="1400" i="1" spc="-113" dirty="0">
                <a:solidFill>
                  <a:srgbClr val="FF0066"/>
                </a:solidFill>
                <a:latin typeface="Liberation Sans" panose="020B0604020202020204" pitchFamily="34" charset="0"/>
              </a:rPr>
              <a:t>)</a:t>
            </a:r>
            <a:endParaRPr lang="ms-MY" sz="1400" i="1" spc="-113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18" name="Content Placeholder 10"/>
          <p:cNvSpPr txBox="1">
            <a:spLocks/>
          </p:cNvSpPr>
          <p:nvPr/>
        </p:nvSpPr>
        <p:spPr>
          <a:xfrm>
            <a:off x="6602467" y="4723269"/>
            <a:ext cx="2378979" cy="738917"/>
          </a:xfrm>
          <a:prstGeom prst="rect">
            <a:avLst/>
          </a:prstGeom>
          <a:solidFill>
            <a:srgbClr val="FF0066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Macro Model of Customer Satisfaction</a:t>
            </a:r>
            <a:endParaRPr lang="en-US" sz="20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70" y="4268479"/>
            <a:ext cx="3479434" cy="1648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86" y="1128834"/>
            <a:ext cx="2715673" cy="2141606"/>
          </a:xfrm>
          <a:prstGeom prst="rect">
            <a:avLst/>
          </a:prstGeom>
        </p:spPr>
      </p:pic>
      <p:pic>
        <p:nvPicPr>
          <p:cNvPr id="22" name="Picture 21" descr="http://assets.baymard.com/blog/kano-model-full-re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32" y="1107583"/>
            <a:ext cx="2488909" cy="2184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205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64" y="2987164"/>
            <a:ext cx="4629870" cy="2444634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>
            <a:off x="1651179" y="2522977"/>
            <a:ext cx="732539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811258" y="1018581"/>
            <a:ext cx="2958645" cy="2959360"/>
          </a:xfrm>
          <a:prstGeom prst="diamond">
            <a:avLst/>
          </a:prstGeom>
          <a:solidFill>
            <a:srgbClr val="00B0F0"/>
          </a:solidFill>
        </p:spPr>
      </p:pic>
      <p:sp>
        <p:nvSpPr>
          <p:cNvPr id="75" name="TextBox 74"/>
          <p:cNvSpPr txBox="1"/>
          <p:nvPr/>
        </p:nvSpPr>
        <p:spPr>
          <a:xfrm>
            <a:off x="1529159" y="2133569"/>
            <a:ext cx="2498633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r>
              <a:rPr lang="id-ID" sz="2800" dirty="0">
                <a:solidFill>
                  <a:srgbClr val="38A5D0"/>
                </a:solidFill>
              </a:rPr>
              <a:t>Complaints &amp; Feedbacks</a:t>
            </a:r>
          </a:p>
        </p:txBody>
      </p:sp>
      <p:sp>
        <p:nvSpPr>
          <p:cNvPr id="79" name="Diamond 78"/>
          <p:cNvSpPr/>
          <p:nvPr/>
        </p:nvSpPr>
        <p:spPr>
          <a:xfrm>
            <a:off x="3783914" y="1037774"/>
            <a:ext cx="2968622" cy="2892442"/>
          </a:xfrm>
          <a:prstGeom prst="diamond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flipH="1">
            <a:off x="3533444" y="2192038"/>
            <a:ext cx="574225" cy="5742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38A5D0"/>
                </a:solidFill>
                <a:latin typeface="Bebas Neue" panose="020B0000000000000000" pitchFamily="34" charset="0"/>
              </a:rPr>
              <a:t>1</a:t>
            </a:r>
            <a:endParaRPr lang="en-US" sz="2800" dirty="0">
              <a:solidFill>
                <a:srgbClr val="38A5D0"/>
              </a:solidFill>
              <a:latin typeface="Bebas Neue" panose="020B0000000000000000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 flipH="1">
            <a:off x="6446548" y="2211148"/>
            <a:ext cx="574225" cy="5742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38A5D0"/>
                </a:solidFill>
                <a:latin typeface="Bebas Neue" panose="020B0000000000000000" pitchFamily="34" charset="0"/>
              </a:rPr>
              <a:t>2</a:t>
            </a:r>
            <a:endParaRPr lang="en-US" dirty="0">
              <a:solidFill>
                <a:srgbClr val="38A5D0"/>
              </a:solidFill>
              <a:latin typeface="Bebas Neue" panose="020B0000000000000000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122017" y="2138256"/>
            <a:ext cx="19419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pPr algn="r"/>
            <a:r>
              <a:rPr lang="id-ID" sz="2800" dirty="0">
                <a:solidFill>
                  <a:srgbClr val="38A5D0"/>
                </a:solidFill>
              </a:rPr>
              <a:t>Expectation &amp; Perceive Value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713979" y="962024"/>
            <a:ext cx="2019821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APPROACHES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531082" y="3313709"/>
            <a:ext cx="2800288" cy="173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38A5D0"/>
                </a:solidFill>
                <a:latin typeface="Liberation Sans" panose="020B0604020202020204" pitchFamily="34" charset="0"/>
              </a:rPr>
              <a:t>Specific data, clear information of </a:t>
            </a:r>
            <a:r>
              <a:rPr lang="en-US" sz="1600" dirty="0" smtClean="0">
                <a:solidFill>
                  <a:srgbClr val="38A5D0"/>
                </a:solidFill>
                <a:latin typeface="Liberation Sans" panose="020B0604020202020204" pitchFamily="34" charset="0"/>
              </a:rPr>
              <a:t>problem</a:t>
            </a:r>
            <a:endParaRPr lang="en-US" sz="1600" dirty="0">
              <a:solidFill>
                <a:srgbClr val="38A5D0"/>
              </a:solidFill>
              <a:latin typeface="Liberation Sans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38A5D0"/>
                </a:solidFill>
                <a:latin typeface="Liberation Sans" panose="020B0604020202020204" pitchFamily="34" charset="0"/>
              </a:rPr>
              <a:t>Evaluating exactly </a:t>
            </a:r>
            <a:r>
              <a:rPr lang="en-US" sz="1600" dirty="0" smtClean="0">
                <a:solidFill>
                  <a:srgbClr val="38A5D0"/>
                </a:solidFill>
                <a:latin typeface="Liberation Sans" panose="020B0604020202020204" pitchFamily="34" charset="0"/>
              </a:rPr>
              <a:t>customer satisfaction</a:t>
            </a:r>
            <a:endParaRPr lang="en-US" sz="1600" dirty="0">
              <a:solidFill>
                <a:srgbClr val="38A5D0"/>
              </a:solidFill>
              <a:latin typeface="Liberation Sans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38A5D0"/>
                </a:solidFill>
                <a:latin typeface="Liberation Sans" panose="020B0604020202020204" pitchFamily="34" charset="0"/>
              </a:rPr>
              <a:t>Gap of Expectation-Perceive is measurable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531082" y="5378602"/>
            <a:ext cx="1582100" cy="581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pPr marL="285750" indent="-285750">
              <a:buFont typeface="Liberation Sans" panose="020B0604020202020204" pitchFamily="34" charset="0"/>
              <a:buChar char="×"/>
            </a:pPr>
            <a:r>
              <a:rPr lang="en-US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Costly</a:t>
            </a:r>
            <a:endParaRPr lang="en-US" sz="1600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529158" y="2152762"/>
            <a:ext cx="5592858" cy="370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r>
              <a:rPr lang="en-US" sz="2800" dirty="0">
                <a:solidFill>
                  <a:srgbClr val="38A5D0"/>
                </a:solidFill>
              </a:rPr>
              <a:t>Macro Model OF Customer Satisfaction</a:t>
            </a:r>
            <a:endParaRPr lang="id-ID" sz="2800" dirty="0">
              <a:solidFill>
                <a:srgbClr val="38A5D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6067" y="4037191"/>
            <a:ext cx="1622288" cy="344581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Disadvantages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3604" y="5060714"/>
            <a:ext cx="1432450" cy="383472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Disadvantages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3604" y="3114109"/>
            <a:ext cx="1329928" cy="318317"/>
          </a:xfrm>
          <a:prstGeom prst="rect">
            <a:avLst/>
          </a:prstGeom>
          <a:solidFill>
            <a:srgbClr val="06D0E8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Advantages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9157" y="3150984"/>
            <a:ext cx="3910817" cy="1230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38A5D0"/>
                </a:solidFill>
                <a:latin typeface="Liberation Sans" panose="020B0604020202020204" pitchFamily="34" charset="0"/>
              </a:rPr>
              <a:t>Basic method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38A5D0"/>
                </a:solidFill>
                <a:latin typeface="Liberation Sans" panose="020B0604020202020204" pitchFamily="34" charset="0"/>
              </a:rPr>
              <a:t>No </a:t>
            </a:r>
            <a:r>
              <a:rPr lang="en-US" sz="1600" dirty="0">
                <a:solidFill>
                  <a:srgbClr val="38A5D0"/>
                </a:solidFill>
                <a:latin typeface="Liberation Sans" panose="020B0604020202020204" pitchFamily="34" charset="0"/>
              </a:rPr>
              <a:t>requirement of skillful researchers</a:t>
            </a:r>
            <a:endParaRPr lang="en-US" sz="1600" dirty="0" smtClean="0">
              <a:solidFill>
                <a:srgbClr val="38A5D0"/>
              </a:solidFill>
              <a:latin typeface="Liberation Sans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9159" y="4289769"/>
            <a:ext cx="3519359" cy="1686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pPr marL="285750" indent="-285750">
              <a:buFont typeface="Liberation Sans" panose="020B0604020202020204" pitchFamily="34" charset="0"/>
              <a:buChar char="×"/>
            </a:pPr>
            <a:r>
              <a:rPr lang="en-US" sz="1600" dirty="0">
                <a:solidFill>
                  <a:srgbClr val="FF0066"/>
                </a:solidFill>
                <a:latin typeface="Liberation Sans" panose="020B0604020202020204" pitchFamily="34" charset="0"/>
              </a:rPr>
              <a:t>S</a:t>
            </a:r>
            <a:r>
              <a:rPr lang="en-US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imple </a:t>
            </a:r>
            <a:r>
              <a:rPr lang="en-US" sz="1600" dirty="0">
                <a:solidFill>
                  <a:srgbClr val="FF0066"/>
                </a:solidFill>
                <a:latin typeface="Liberation Sans" panose="020B0604020202020204" pitchFamily="34" charset="0"/>
              </a:rPr>
              <a:t>&amp; </a:t>
            </a:r>
            <a:r>
              <a:rPr lang="en-US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general</a:t>
            </a:r>
            <a:r>
              <a:rPr lang="en-US" sz="1600" dirty="0">
                <a:solidFill>
                  <a:srgbClr val="FF0066"/>
                </a:solidFill>
                <a:latin typeface="Liberation Sans" panose="020B0604020202020204" pitchFamily="34" charset="0"/>
              </a:rPr>
              <a:t> responsiveness</a:t>
            </a:r>
          </a:p>
          <a:p>
            <a:pPr marL="285750" indent="-285750">
              <a:buFont typeface="Liberation Sans" panose="020B0604020202020204" pitchFamily="34" charset="0"/>
              <a:buChar char="×"/>
            </a:pPr>
            <a:r>
              <a:rPr lang="en-US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The percentage </a:t>
            </a:r>
            <a:r>
              <a:rPr lang="en-US" sz="1600" dirty="0">
                <a:solidFill>
                  <a:srgbClr val="FF0066"/>
                </a:solidFill>
                <a:latin typeface="Liberation Sans" panose="020B0604020202020204" pitchFamily="34" charset="0"/>
              </a:rPr>
              <a:t>that customers willing to complain is </a:t>
            </a:r>
            <a:r>
              <a:rPr lang="en-US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50%</a:t>
            </a:r>
            <a:endParaRPr lang="en-US" sz="1600" dirty="0">
              <a:solidFill>
                <a:srgbClr val="FF0066"/>
              </a:solidFill>
              <a:latin typeface="Liberation Sans" panose="020B0604020202020204" pitchFamily="34" charset="0"/>
            </a:endParaRPr>
          </a:p>
          <a:p>
            <a:pPr marL="285750" indent="-285750">
              <a:buFont typeface="Liberation Sans" panose="020B0604020202020204" pitchFamily="34" charset="0"/>
              <a:buChar char="×"/>
            </a:pPr>
            <a:r>
              <a:rPr lang="en-US" sz="1600" dirty="0">
                <a:solidFill>
                  <a:srgbClr val="FF0066"/>
                </a:solidFill>
                <a:latin typeface="Liberation Sans" panose="020B0604020202020204" pitchFamily="34" charset="0"/>
              </a:rPr>
              <a:t>The responsiveness is not always correct</a:t>
            </a:r>
            <a:r>
              <a:rPr lang="en-US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.</a:t>
            </a:r>
          </a:p>
          <a:p>
            <a:pPr marL="285750" indent="-285750">
              <a:buFont typeface="Liberation Sans" panose="020B0604020202020204" pitchFamily="34" charset="0"/>
              <a:buChar char="×"/>
            </a:pPr>
            <a:r>
              <a:rPr lang="en-US" sz="1600" dirty="0">
                <a:solidFill>
                  <a:srgbClr val="FF0066"/>
                </a:solidFill>
                <a:latin typeface="Liberation Sans" panose="020B0604020202020204" pitchFamily="34" charset="0"/>
              </a:rPr>
              <a:t>Longer </a:t>
            </a:r>
            <a:r>
              <a:rPr lang="en-US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time</a:t>
            </a:r>
            <a:endParaRPr lang="en-US" sz="1600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37781" y="3185570"/>
            <a:ext cx="1298602" cy="277941"/>
          </a:xfrm>
          <a:prstGeom prst="rect">
            <a:avLst/>
          </a:prstGeom>
          <a:solidFill>
            <a:srgbClr val="06D0E8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4061030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130" grpId="0"/>
      <p:bldP spid="136" grpId="0" animBg="1"/>
      <p:bldP spid="137" grpId="0" animBg="1"/>
      <p:bldP spid="141" grpId="0"/>
      <p:bldP spid="142" grpId="0"/>
      <p:bldP spid="144" grpId="0"/>
      <p:bldP spid="18" grpId="0" animBg="1"/>
      <p:bldP spid="18" grpId="1" animBg="1"/>
      <p:bldP spid="19" grpId="0" animBg="1"/>
      <p:bldP spid="20" grpId="0" animBg="1"/>
      <p:bldP spid="22" grpId="0"/>
      <p:bldP spid="22" grpId="1"/>
      <p:bldP spid="23" grpId="0"/>
      <p:bldP spid="23" grpId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713979" y="962024"/>
            <a:ext cx="1911180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itchFamily="34" charset="0"/>
              </a:rPr>
              <a:t>DIMENSIONS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26056" y="962024"/>
            <a:ext cx="541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OF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398490" y="2133724"/>
            <a:ext cx="0" cy="3463405"/>
          </a:xfrm>
          <a:prstGeom prst="line">
            <a:avLst/>
          </a:prstGeom>
          <a:ln w="952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29275" y="2445208"/>
            <a:ext cx="1563698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1" spc="-113" dirty="0" err="1">
                <a:solidFill>
                  <a:srgbClr val="06D0CA"/>
                </a:solidFill>
                <a:latin typeface="Liberation Sans" panose="020B0604020202020204" pitchFamily="34" charset="0"/>
              </a:rPr>
              <a:t>Parasuraman</a:t>
            </a:r>
            <a:r>
              <a:rPr lang="en-US" sz="1400" i="1" spc="-113" dirty="0">
                <a:solidFill>
                  <a:srgbClr val="06D0CA"/>
                </a:solidFill>
                <a:latin typeface="Liberation Sans" panose="020B0604020202020204" pitchFamily="34" charset="0"/>
              </a:rPr>
              <a:t> (1988)</a:t>
            </a:r>
            <a:endParaRPr lang="ms-MY" sz="1400" i="1" spc="-113" dirty="0">
              <a:solidFill>
                <a:srgbClr val="06D0CA"/>
              </a:solidFill>
              <a:latin typeface="Liberation Sans" panose="020B0604020202020204" pitchFamily="34" charset="0"/>
            </a:endParaRPr>
          </a:p>
        </p:txBody>
      </p:sp>
      <p:sp>
        <p:nvSpPr>
          <p:cNvPr id="27" name="Content Placeholder 10"/>
          <p:cNvSpPr txBox="1">
            <a:spLocks/>
          </p:cNvSpPr>
          <p:nvPr/>
        </p:nvSpPr>
        <p:spPr>
          <a:xfrm>
            <a:off x="2004124" y="2067881"/>
            <a:ext cx="1614016" cy="388271"/>
          </a:xfrm>
          <a:prstGeom prst="rect">
            <a:avLst/>
          </a:prstGeom>
          <a:solidFill>
            <a:srgbClr val="06D0CA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SERVQUAL</a:t>
            </a:r>
            <a:endParaRPr lang="en-US" sz="20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004124" y="2876298"/>
            <a:ext cx="1614016" cy="0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97049" y="2067881"/>
            <a:ext cx="0" cy="3463405"/>
          </a:xfrm>
          <a:prstGeom prst="line">
            <a:avLst/>
          </a:prstGeom>
          <a:ln w="952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0"/>
          <p:cNvSpPr txBox="1">
            <a:spLocks/>
          </p:cNvSpPr>
          <p:nvPr/>
        </p:nvSpPr>
        <p:spPr>
          <a:xfrm>
            <a:off x="2004124" y="3088586"/>
            <a:ext cx="1614016" cy="422297"/>
          </a:xfrm>
          <a:prstGeom prst="rect">
            <a:avLst/>
          </a:prstGeom>
          <a:solidFill>
            <a:srgbClr val="06D0CA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Reliability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32" name="Content Placeholder 10"/>
          <p:cNvSpPr txBox="1">
            <a:spLocks/>
          </p:cNvSpPr>
          <p:nvPr/>
        </p:nvSpPr>
        <p:spPr>
          <a:xfrm>
            <a:off x="2004124" y="3654277"/>
            <a:ext cx="1614016" cy="422297"/>
          </a:xfrm>
          <a:prstGeom prst="rect">
            <a:avLst/>
          </a:prstGeom>
          <a:solidFill>
            <a:srgbClr val="06D0CA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Responsiveness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33" name="Content Placeholder 10"/>
          <p:cNvSpPr txBox="1">
            <a:spLocks/>
          </p:cNvSpPr>
          <p:nvPr/>
        </p:nvSpPr>
        <p:spPr>
          <a:xfrm>
            <a:off x="2004124" y="4215349"/>
            <a:ext cx="1614016" cy="422297"/>
          </a:xfrm>
          <a:prstGeom prst="rect">
            <a:avLst/>
          </a:prstGeom>
          <a:solidFill>
            <a:srgbClr val="06D0CA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Assurance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3" name="Content Placeholder 10"/>
          <p:cNvSpPr txBox="1">
            <a:spLocks/>
          </p:cNvSpPr>
          <p:nvPr/>
        </p:nvSpPr>
        <p:spPr>
          <a:xfrm>
            <a:off x="2004124" y="4776421"/>
            <a:ext cx="1614016" cy="422297"/>
          </a:xfrm>
          <a:prstGeom prst="rect">
            <a:avLst/>
          </a:prstGeom>
          <a:solidFill>
            <a:srgbClr val="06D0CA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Empathy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2004116" y="5337493"/>
            <a:ext cx="1614016" cy="422297"/>
          </a:xfrm>
          <a:prstGeom prst="rect">
            <a:avLst/>
          </a:prstGeom>
          <a:solidFill>
            <a:srgbClr val="06D0CA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Tangibles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02810" y="2445208"/>
            <a:ext cx="1489895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1" spc="-113" dirty="0" err="1">
                <a:solidFill>
                  <a:srgbClr val="00CC99"/>
                </a:solidFill>
                <a:latin typeface="Liberation Sans" panose="020B0604020202020204" pitchFamily="34" charset="0"/>
              </a:rPr>
              <a:t>Wolfinbarger</a:t>
            </a:r>
            <a:r>
              <a:rPr lang="en-US" sz="1400" i="1" spc="-113" dirty="0">
                <a:solidFill>
                  <a:srgbClr val="00CC99"/>
                </a:solidFill>
                <a:latin typeface="Liberation Sans" panose="020B0604020202020204" pitchFamily="34" charset="0"/>
              </a:rPr>
              <a:t> (2003)</a:t>
            </a:r>
            <a:endParaRPr lang="ms-MY" sz="1400" i="1" spc="-113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31" name="Content Placeholder 10"/>
          <p:cNvSpPr txBox="1">
            <a:spLocks/>
          </p:cNvSpPr>
          <p:nvPr/>
        </p:nvSpPr>
        <p:spPr>
          <a:xfrm>
            <a:off x="4340758" y="2067881"/>
            <a:ext cx="1614016" cy="388271"/>
          </a:xfrm>
          <a:prstGeom prst="rect">
            <a:avLst/>
          </a:prstGeom>
          <a:solidFill>
            <a:srgbClr val="00CC99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3000" spc="23" dirty="0" err="1">
                <a:solidFill>
                  <a:schemeClr val="bg1"/>
                </a:solidFill>
                <a:latin typeface="Bebas Neue" panose="020B0000000000000000" pitchFamily="34" charset="0"/>
              </a:rPr>
              <a:t>eTailQ</a:t>
            </a:r>
            <a:endParaRPr lang="en-US" sz="20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340758" y="2876298"/>
            <a:ext cx="1614016" cy="0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10"/>
          <p:cNvSpPr txBox="1">
            <a:spLocks/>
          </p:cNvSpPr>
          <p:nvPr/>
        </p:nvSpPr>
        <p:spPr>
          <a:xfrm>
            <a:off x="4340758" y="3088586"/>
            <a:ext cx="1614016" cy="422297"/>
          </a:xfrm>
          <a:prstGeom prst="rect">
            <a:avLst/>
          </a:prstGeom>
          <a:solidFill>
            <a:srgbClr val="00CC99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Website design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36" name="Content Placeholder 10"/>
          <p:cNvSpPr txBox="1">
            <a:spLocks/>
          </p:cNvSpPr>
          <p:nvPr/>
        </p:nvSpPr>
        <p:spPr>
          <a:xfrm>
            <a:off x="4340758" y="3654277"/>
            <a:ext cx="1614016" cy="422297"/>
          </a:xfrm>
          <a:prstGeom prst="rect">
            <a:avLst/>
          </a:prstGeom>
          <a:solidFill>
            <a:srgbClr val="00CC99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Fulfillment (Reliability)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37" name="Content Placeholder 10"/>
          <p:cNvSpPr txBox="1">
            <a:spLocks/>
          </p:cNvSpPr>
          <p:nvPr/>
        </p:nvSpPr>
        <p:spPr>
          <a:xfrm>
            <a:off x="4340758" y="4215349"/>
            <a:ext cx="1614016" cy="422297"/>
          </a:xfrm>
          <a:prstGeom prst="rect">
            <a:avLst/>
          </a:prstGeom>
          <a:solidFill>
            <a:srgbClr val="00CC99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Customer Service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38" name="Content Placeholder 10"/>
          <p:cNvSpPr txBox="1">
            <a:spLocks/>
          </p:cNvSpPr>
          <p:nvPr/>
        </p:nvSpPr>
        <p:spPr>
          <a:xfrm>
            <a:off x="4340758" y="4776421"/>
            <a:ext cx="1614016" cy="422297"/>
          </a:xfrm>
          <a:prstGeom prst="rect">
            <a:avLst/>
          </a:prstGeom>
          <a:solidFill>
            <a:srgbClr val="00CC99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Privacy (Security)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67349" y="2445208"/>
            <a:ext cx="1563698" cy="30777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1" spc="-113" dirty="0" err="1">
                <a:solidFill>
                  <a:srgbClr val="FF0066"/>
                </a:solidFill>
                <a:latin typeface="Liberation Sans" panose="020B0604020202020204" pitchFamily="34" charset="0"/>
              </a:rPr>
              <a:t>Parasuraman</a:t>
            </a:r>
            <a:r>
              <a:rPr lang="en-US" sz="1400" i="1" spc="-113" dirty="0">
                <a:solidFill>
                  <a:srgbClr val="FF0066"/>
                </a:solidFill>
                <a:latin typeface="Liberation Sans" panose="020B0604020202020204" pitchFamily="34" charset="0"/>
              </a:rPr>
              <a:t> (2005)</a:t>
            </a:r>
            <a:endParaRPr lang="ms-MY" sz="1400" i="1" spc="-113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41" name="Content Placeholder 10"/>
          <p:cNvSpPr txBox="1">
            <a:spLocks/>
          </p:cNvSpPr>
          <p:nvPr/>
        </p:nvSpPr>
        <p:spPr>
          <a:xfrm>
            <a:off x="6842198" y="2067881"/>
            <a:ext cx="1614016" cy="388271"/>
          </a:xfrm>
          <a:prstGeom prst="rect">
            <a:avLst/>
          </a:prstGeom>
          <a:solidFill>
            <a:srgbClr val="FF0066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E-S-QUAL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6842198" y="2876298"/>
            <a:ext cx="1614016" cy="0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10"/>
          <p:cNvSpPr txBox="1">
            <a:spLocks/>
          </p:cNvSpPr>
          <p:nvPr/>
        </p:nvSpPr>
        <p:spPr>
          <a:xfrm>
            <a:off x="6842198" y="3088586"/>
            <a:ext cx="1614016" cy="422297"/>
          </a:xfrm>
          <a:prstGeom prst="rect">
            <a:avLst/>
          </a:prstGeom>
          <a:solidFill>
            <a:srgbClr val="FF0066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Efficiency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44" name="Content Placeholder 10"/>
          <p:cNvSpPr txBox="1">
            <a:spLocks/>
          </p:cNvSpPr>
          <p:nvPr/>
        </p:nvSpPr>
        <p:spPr>
          <a:xfrm>
            <a:off x="6842198" y="3654277"/>
            <a:ext cx="1614016" cy="422297"/>
          </a:xfrm>
          <a:prstGeom prst="rect">
            <a:avLst/>
          </a:prstGeom>
          <a:solidFill>
            <a:srgbClr val="FF0066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System availability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45" name="Content Placeholder 10"/>
          <p:cNvSpPr txBox="1">
            <a:spLocks/>
          </p:cNvSpPr>
          <p:nvPr/>
        </p:nvSpPr>
        <p:spPr>
          <a:xfrm>
            <a:off x="6842198" y="4215349"/>
            <a:ext cx="1614016" cy="422297"/>
          </a:xfrm>
          <a:prstGeom prst="rect">
            <a:avLst/>
          </a:prstGeom>
          <a:solidFill>
            <a:srgbClr val="FF0066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Fulfillment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46" name="Content Placeholder 10"/>
          <p:cNvSpPr txBox="1">
            <a:spLocks/>
          </p:cNvSpPr>
          <p:nvPr/>
        </p:nvSpPr>
        <p:spPr>
          <a:xfrm>
            <a:off x="6842198" y="4776421"/>
            <a:ext cx="1614016" cy="422297"/>
          </a:xfrm>
          <a:prstGeom prst="rect">
            <a:avLst/>
          </a:prstGeom>
          <a:solidFill>
            <a:srgbClr val="FF0066"/>
          </a:solidFill>
          <a:effectLst/>
        </p:spPr>
        <p:txBody>
          <a:bodyPr vert="horz" lIns="68580" tIns="34290" rIns="68580" bIns="34290" numCol="1" spcCol="64008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Privacy</a:t>
            </a:r>
            <a:endParaRPr lang="en-US" sz="18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70381" y="3653726"/>
            <a:ext cx="673834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42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64205" y="3665473"/>
            <a:ext cx="137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ITEMS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42400" y="4375427"/>
            <a:ext cx="1487459" cy="30777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1" spc="-113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P.10 – printed report</a:t>
            </a:r>
            <a:endParaRPr lang="ms-MY" sz="1400" i="1" spc="-113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59918" y="962024"/>
            <a:ext cx="2682280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SERVICE QUALITY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98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40" grpId="0"/>
      <p:bldP spid="40" grpId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39" grpId="0" animBg="1"/>
      <p:bldP spid="47" grpId="0"/>
      <p:bldP spid="48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29478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979" y="962024"/>
            <a:ext cx="2587565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DATA COLLECTION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9919" y="962024"/>
            <a:ext cx="1689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METHODS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04132" y="2327725"/>
            <a:ext cx="1763317" cy="1077218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Qualitative Research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90677" y="2246186"/>
            <a:ext cx="2088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3000" spc="30" dirty="0">
                <a:solidFill>
                  <a:srgbClr val="2782A7"/>
                </a:solidFill>
                <a:latin typeface="Liberation Sans" panose="020B0604020202020204" pitchFamily="34" charset="0"/>
              </a:rPr>
              <a:t>In-depth interview</a:t>
            </a:r>
            <a:endParaRPr lang="en-US" kern="3000" spc="3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804132" y="4407535"/>
            <a:ext cx="1763317" cy="954107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QUANTITATIVE Research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890677" y="2530385"/>
            <a:ext cx="1531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3000" spc="30" dirty="0">
                <a:solidFill>
                  <a:srgbClr val="2782A7"/>
                </a:solidFill>
                <a:latin typeface="Liberation Sans" panose="020B0604020202020204" pitchFamily="34" charset="0"/>
              </a:rPr>
              <a:t>Focus group</a:t>
            </a:r>
            <a:endParaRPr lang="en-US" kern="3000" spc="3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890676" y="2819933"/>
            <a:ext cx="163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3000" spc="30" dirty="0">
                <a:solidFill>
                  <a:srgbClr val="2782A7"/>
                </a:solidFill>
                <a:latin typeface="Liberation Sans" panose="020B0604020202020204" pitchFamily="34" charset="0"/>
              </a:rPr>
              <a:t>Bulletin board</a:t>
            </a:r>
            <a:endParaRPr lang="en-US" kern="3000" spc="3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0675" y="3104132"/>
            <a:ext cx="1415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3000" spc="30" dirty="0">
                <a:solidFill>
                  <a:srgbClr val="2782A7"/>
                </a:solidFill>
                <a:latin typeface="Liberation Sans" panose="020B0604020202020204" pitchFamily="34" charset="0"/>
              </a:rPr>
              <a:t>Case study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890675" y="4684533"/>
            <a:ext cx="2340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Survey</a:t>
            </a:r>
            <a:endParaRPr lang="en-US" kern="3000" spc="30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1800575" y="3919135"/>
            <a:ext cx="3724462" cy="0"/>
          </a:xfrm>
          <a:prstGeom prst="line">
            <a:avLst/>
          </a:prstGeom>
          <a:ln w="12700" cap="rnd">
            <a:solidFill>
              <a:srgbClr val="2782A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139028" y="2332335"/>
            <a:ext cx="2844976" cy="3658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smtClean="0">
                <a:solidFill>
                  <a:srgbClr val="38A5D0"/>
                </a:solidFill>
                <a:latin typeface="Liberation Sans" panose="020B0604020202020204" pitchFamily="34" charset="0"/>
              </a:rPr>
              <a:t>Rich source of </a:t>
            </a:r>
            <a:r>
              <a:rPr lang="en-US" sz="1600" dirty="0" smtClean="0">
                <a:solidFill>
                  <a:srgbClr val="38A5D0"/>
                </a:solidFill>
                <a:latin typeface="Liberation Sans" panose="020B0604020202020204" pitchFamily="34" charset="0"/>
              </a:rPr>
              <a:t>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38A5D0"/>
                </a:solidFill>
                <a:latin typeface="Liberation Sans" panose="020B0604020202020204" pitchFamily="34" charset="0"/>
              </a:rPr>
              <a:t>L</a:t>
            </a:r>
            <a:r>
              <a:rPr lang="en-US" sz="1600" dirty="0" smtClean="0">
                <a:solidFill>
                  <a:srgbClr val="38A5D0"/>
                </a:solidFill>
                <a:latin typeface="Liberation Sans" panose="020B0604020202020204" pitchFamily="34" charset="0"/>
              </a:rPr>
              <a:t>ower </a:t>
            </a:r>
            <a:r>
              <a:rPr lang="en-US" sz="1600" dirty="0">
                <a:solidFill>
                  <a:srgbClr val="38A5D0"/>
                </a:solidFill>
                <a:latin typeface="Liberation Sans" panose="020B0604020202020204" pitchFamily="34" charset="0"/>
              </a:rPr>
              <a:t>rating of copycat </a:t>
            </a:r>
            <a:r>
              <a:rPr lang="en-US" sz="1600" dirty="0" smtClean="0">
                <a:solidFill>
                  <a:srgbClr val="38A5D0"/>
                </a:solidFill>
                <a:latin typeface="Liberation Sans" panose="020B0604020202020204" pitchFamily="34" charset="0"/>
              </a:rPr>
              <a:t>answering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38A5D0"/>
              </a:solidFill>
              <a:latin typeface="Liberation Sans" panose="020B0604020202020204" pitchFamily="34" charset="0"/>
            </a:endParaRPr>
          </a:p>
          <a:p>
            <a:endParaRPr lang="en-US" sz="1600" dirty="0">
              <a:solidFill>
                <a:srgbClr val="38A5D0"/>
              </a:solidFill>
              <a:latin typeface="Liberation Sans" panose="020B0604020202020204" pitchFamily="34" charset="0"/>
            </a:endParaRPr>
          </a:p>
          <a:p>
            <a:pPr marL="285750" indent="-285750">
              <a:buFont typeface="Liberation Sans" panose="020B0604020202020204" pitchFamily="34" charset="0"/>
              <a:buChar char="×"/>
            </a:pPr>
            <a:endParaRPr lang="en-US" sz="1600" dirty="0">
              <a:solidFill>
                <a:srgbClr val="FF0066"/>
              </a:solidFill>
              <a:latin typeface="Liberation Sans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smtClean="0">
                <a:solidFill>
                  <a:srgbClr val="38A5D0"/>
                </a:solidFill>
                <a:latin typeface="Liberation Sans" panose="020B0604020202020204" pitchFamily="34" charset="0"/>
              </a:rPr>
              <a:t>Transfering </a:t>
            </a:r>
            <a:r>
              <a:rPr lang="en-US" sz="1600" dirty="0">
                <a:solidFill>
                  <a:srgbClr val="38A5D0"/>
                </a:solidFill>
                <a:latin typeface="Liberation Sans" panose="020B0604020202020204" pitchFamily="34" charset="0"/>
              </a:rPr>
              <a:t>the statistical data into the meaningful information </a:t>
            </a:r>
            <a:endParaRPr lang="en-US" sz="1600" dirty="0" smtClean="0">
              <a:solidFill>
                <a:srgbClr val="38A5D0"/>
              </a:solidFill>
              <a:latin typeface="Liberation Sans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smtClean="0">
                <a:solidFill>
                  <a:srgbClr val="38A5D0"/>
                </a:solidFill>
                <a:latin typeface="Liberation Sans" panose="020B0604020202020204" pitchFamily="34" charset="0"/>
              </a:rPr>
              <a:t>Finding </a:t>
            </a:r>
            <a:r>
              <a:rPr lang="en-US" sz="1600" dirty="0">
                <a:solidFill>
                  <a:srgbClr val="38A5D0"/>
                </a:solidFill>
                <a:latin typeface="Liberation Sans" panose="020B0604020202020204" pitchFamily="34" charset="0"/>
              </a:rPr>
              <a:t>the correlation </a:t>
            </a:r>
            <a:r>
              <a:rPr lang="en-US" sz="1600" dirty="0" smtClean="0">
                <a:solidFill>
                  <a:srgbClr val="38A5D0"/>
                </a:solidFill>
                <a:latin typeface="Liberation Sans" panose="020B0604020202020204" pitchFamily="34" charset="0"/>
              </a:rPr>
              <a:t>from </a:t>
            </a:r>
            <a:r>
              <a:rPr lang="en-US" sz="1600" dirty="0">
                <a:solidFill>
                  <a:srgbClr val="38A5D0"/>
                </a:solidFill>
                <a:latin typeface="Liberation Sans" panose="020B0604020202020204" pitchFamily="34" charset="0"/>
              </a:rPr>
              <a:t>the respondents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38A5D0"/>
              </a:solidFill>
              <a:latin typeface="Liberation Sans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31588" y="2168566"/>
            <a:ext cx="1329928" cy="318317"/>
          </a:xfrm>
          <a:prstGeom prst="rect">
            <a:avLst/>
          </a:prstGeom>
          <a:solidFill>
            <a:srgbClr val="06D0E8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082">
              <a:spcBef>
                <a:spcPct val="0"/>
              </a:spcBef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panose="020F0402020204030203" pitchFamily="34" charset="0"/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4104007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00313 0.06852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3" grpId="0" animBg="1"/>
      <p:bldP spid="44" grpId="0"/>
      <p:bldP spid="44" grpId="1"/>
      <p:bldP spid="71" grpId="0" animBg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9" grpId="0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9248256"/>
              </p:ext>
            </p:extLst>
          </p:nvPr>
        </p:nvGraphicFramePr>
        <p:xfrm>
          <a:off x="1713980" y="3464408"/>
          <a:ext cx="7003300" cy="33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10"/>
          <p:cNvSpPr txBox="1">
            <a:spLocks/>
          </p:cNvSpPr>
          <p:nvPr/>
        </p:nvSpPr>
        <p:spPr>
          <a:xfrm>
            <a:off x="1616486" y="4206554"/>
            <a:ext cx="1674186" cy="1383282"/>
          </a:xfrm>
          <a:prstGeom prst="rect">
            <a:avLst/>
          </a:prstGeom>
        </p:spPr>
        <p:txBody>
          <a:bodyPr vert="horz" lIns="91458" tIns="45729" rIns="91458" bIns="45729" numCol="1" spcCol="85361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Evaluating </a:t>
            </a:r>
            <a:r>
              <a:rPr lang="en-US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the important level of several e-service </a:t>
            </a: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factors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42 -&gt; 30 items</a:t>
            </a:r>
            <a:endParaRPr lang="en-US" sz="1200" kern="3000" spc="30" dirty="0">
              <a:solidFill>
                <a:schemeClr val="tx1">
                  <a:lumMod val="85000"/>
                  <a:lumOff val="15000"/>
                </a:schemeClr>
              </a:solidFill>
              <a:latin typeface="Liberation Sans" pitchFamily="34" charset="0"/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3417236" y="4206554"/>
            <a:ext cx="1649492" cy="1383282"/>
          </a:xfrm>
          <a:prstGeom prst="rect">
            <a:avLst/>
          </a:prstGeom>
        </p:spPr>
        <p:txBody>
          <a:bodyPr vert="horz" lIns="91458" tIns="45729" rIns="91458" bIns="45729" numCol="1" spcCol="85361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Evaluating time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C</a:t>
            </a: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heck technical words, complicated questions and unclear </a:t>
            </a:r>
            <a:r>
              <a:rPr lang="en-US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questions </a:t>
            </a: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4944892" y="4206554"/>
            <a:ext cx="1983491" cy="1383282"/>
          </a:xfrm>
          <a:prstGeom prst="rect">
            <a:avLst/>
          </a:prstGeom>
        </p:spPr>
        <p:txBody>
          <a:bodyPr vert="horz" lIns="91458" tIns="45729" rIns="91458" bIns="45729" numCol="1" spcCol="85361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Real </a:t>
            </a:r>
            <a:r>
              <a:rPr lang="en-US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quantitative survey target to </a:t>
            </a: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all </a:t>
            </a:r>
            <a:r>
              <a:rPr lang="en-US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the </a:t>
            </a: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sample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Offline: 103 </a:t>
            </a: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responses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Online</a:t>
            </a:r>
            <a:r>
              <a:rPr lang="en-US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: 53 </a:t>
            </a: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responses</a:t>
            </a:r>
          </a:p>
          <a:p>
            <a:pPr algn="l"/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-&gt; 156 </a:t>
            </a:r>
            <a:r>
              <a:rPr lang="en-US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usable responses</a:t>
            </a: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6928383" y="4206554"/>
            <a:ext cx="1872336" cy="1383282"/>
          </a:xfrm>
          <a:prstGeom prst="rect">
            <a:avLst/>
          </a:prstGeom>
        </p:spPr>
        <p:txBody>
          <a:bodyPr vert="horz" lIns="91458" tIns="45729" rIns="91458" bIns="45729" numCol="1" spcCol="85361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Assuming customer expectation 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n-US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A</a:t>
            </a:r>
            <a:r>
              <a:rPr lang="en-US" sz="1200" kern="30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sk </a:t>
            </a:r>
            <a:r>
              <a:rPr lang="en-US" sz="1200" kern="30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for their opinion about the data analysis results. </a:t>
            </a:r>
          </a:p>
        </p:txBody>
      </p:sp>
      <p:graphicFrame>
        <p:nvGraphicFramePr>
          <p:cNvPr id="11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537861455"/>
              </p:ext>
            </p:extLst>
          </p:nvPr>
        </p:nvGraphicFramePr>
        <p:xfrm>
          <a:off x="2142565" y="2094108"/>
          <a:ext cx="1178620" cy="122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713515431"/>
              </p:ext>
            </p:extLst>
          </p:nvPr>
        </p:nvGraphicFramePr>
        <p:xfrm>
          <a:off x="3729552" y="2094108"/>
          <a:ext cx="1178620" cy="122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568316686"/>
              </p:ext>
            </p:extLst>
          </p:nvPr>
        </p:nvGraphicFramePr>
        <p:xfrm>
          <a:off x="5288827" y="2094108"/>
          <a:ext cx="1178620" cy="122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Logo Placeholder">
            <a:hlinkClick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664660856"/>
              </p:ext>
            </p:extLst>
          </p:nvPr>
        </p:nvGraphicFramePr>
        <p:xfrm>
          <a:off x="6997734" y="2094108"/>
          <a:ext cx="1178620" cy="122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6" name="Rectangle 15"/>
          <p:cNvSpPr/>
          <p:nvPr/>
        </p:nvSpPr>
        <p:spPr>
          <a:xfrm>
            <a:off x="1713979" y="962024"/>
            <a:ext cx="2587565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DATA COLLECTION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9919" y="962024"/>
            <a:ext cx="1689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PROCESS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6169" y="3851852"/>
            <a:ext cx="746358" cy="276999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12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3</a:t>
            </a:r>
            <a:r>
              <a:rPr lang="en-US" sz="1200" kern="3000" spc="30" baseline="30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rd</a:t>
            </a:r>
            <a:r>
              <a:rPr lang="en-US" sz="12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 </a:t>
            </a:r>
            <a:r>
              <a:rPr lang="en-US" sz="1200" kern="3000" spc="30" dirty="0">
                <a:solidFill>
                  <a:schemeClr val="bg1"/>
                </a:solidFill>
                <a:latin typeface="Bebas Neue" panose="020B0000000000000000" pitchFamily="34" charset="0"/>
              </a:rPr>
              <a:t>March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23274" y="3844232"/>
            <a:ext cx="780022" cy="276999"/>
          </a:xfrm>
          <a:prstGeom prst="rect">
            <a:avLst/>
          </a:prstGeom>
          <a:solidFill>
            <a:srgbClr val="00CC99"/>
          </a:solidFill>
        </p:spPr>
        <p:txBody>
          <a:bodyPr wrap="none">
            <a:spAutoFit/>
          </a:bodyPr>
          <a:lstStyle/>
          <a:p>
            <a:r>
              <a:rPr lang="en-US" sz="12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10</a:t>
            </a:r>
            <a:r>
              <a:rPr lang="en-US" sz="1200" kern="3000" spc="30" baseline="30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th</a:t>
            </a:r>
            <a:r>
              <a:rPr lang="en-US" sz="12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 march</a:t>
            </a:r>
            <a:endParaRPr lang="en-US" sz="1200" kern="3000" spc="3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48329" y="3851852"/>
            <a:ext cx="982961" cy="276999"/>
          </a:xfrm>
          <a:prstGeom prst="rect">
            <a:avLst/>
          </a:prstGeom>
          <a:solidFill>
            <a:srgbClr val="FF0066"/>
          </a:solidFill>
        </p:spPr>
        <p:txBody>
          <a:bodyPr wrap="none">
            <a:spAutoFit/>
          </a:bodyPr>
          <a:lstStyle/>
          <a:p>
            <a:r>
              <a:rPr lang="en-US" sz="12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15-18</a:t>
            </a:r>
            <a:r>
              <a:rPr lang="en-US" sz="1200" kern="3000" spc="30" baseline="30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th</a:t>
            </a:r>
            <a:r>
              <a:rPr lang="en-US" sz="12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 march</a:t>
            </a:r>
            <a:endParaRPr lang="en-US" sz="1200" kern="3000" spc="3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47518" y="3851852"/>
            <a:ext cx="780022" cy="276999"/>
          </a:xfrm>
          <a:prstGeom prst="rect">
            <a:avLst/>
          </a:prstGeom>
          <a:solidFill>
            <a:srgbClr val="9900FF"/>
          </a:solidFill>
        </p:spPr>
        <p:txBody>
          <a:bodyPr wrap="none">
            <a:spAutoFit/>
          </a:bodyPr>
          <a:lstStyle/>
          <a:p>
            <a:r>
              <a:rPr lang="en-US" sz="12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21</a:t>
            </a:r>
            <a:r>
              <a:rPr lang="en-US" sz="1200" kern="3000" spc="30" baseline="300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th</a:t>
            </a:r>
            <a:r>
              <a:rPr lang="en-US" sz="12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 march</a:t>
            </a:r>
            <a:endParaRPr lang="en-US" sz="1200" kern="3000" spc="3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6169" y="5489594"/>
            <a:ext cx="1356462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2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QUALITATIVE RESEARCH</a:t>
            </a:r>
            <a:endParaRPr lang="en-US" sz="1200" kern="3000" spc="3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04859" y="5489594"/>
            <a:ext cx="1429237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kern="3000" spc="30" dirty="0" smtClean="0">
                <a:latin typeface="Bebas Neue" panose="020B0000000000000000" pitchFamily="34" charset="0"/>
              </a:rPr>
              <a:t>Quantitative research</a:t>
            </a:r>
            <a:endParaRPr lang="en-US" sz="1200" kern="3000" spc="30" dirty="0">
              <a:latin typeface="Bebas Neue" panose="020B00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47518" y="5489594"/>
            <a:ext cx="1356462" cy="27699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200" kern="3000" spc="30" dirty="0">
                <a:solidFill>
                  <a:schemeClr val="bg1"/>
                </a:solidFill>
                <a:latin typeface="Bebas Neue" panose="020B0000000000000000" pitchFamily="34" charset="0"/>
              </a:rPr>
              <a:t>QUALITATIVE RESEARCH</a:t>
            </a:r>
          </a:p>
        </p:txBody>
      </p:sp>
    </p:spTree>
    <p:extLst>
      <p:ext uri="{BB962C8B-B14F-4D97-AF65-F5344CB8AC3E}">
        <p14:creationId xmlns:p14="http://schemas.microsoft.com/office/powerpoint/2010/main" val="869173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5" grpId="0"/>
      <p:bldP spid="7" grpId="0"/>
      <p:bldP spid="9" grpId="0"/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P spid="16" grpId="0" animBg="1"/>
      <p:bldP spid="17" grpId="0" animBg="1"/>
      <p:bldP spid="18" grpId="0"/>
      <p:bldP spid="15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979" y="962024"/>
            <a:ext cx="132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PHASE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2173" y="962023"/>
            <a:ext cx="546266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01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8277" y="863680"/>
            <a:ext cx="4350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solidFill>
                  <a:srgbClr val="2782A7"/>
                </a:solidFill>
                <a:latin typeface="Liberation Sans" panose="020B0604020202020204" pitchFamily="34" charset="0"/>
              </a:rPr>
              <a:t>Interview with customers</a:t>
            </a:r>
          </a:p>
        </p:txBody>
      </p:sp>
      <p:sp>
        <p:nvSpPr>
          <p:cNvPr id="9" name="Oval 8"/>
          <p:cNvSpPr/>
          <p:nvPr/>
        </p:nvSpPr>
        <p:spPr>
          <a:xfrm>
            <a:off x="1872092" y="2498612"/>
            <a:ext cx="300342" cy="300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aphaelIcons" pitchFamily="2" charset="0"/>
              </a:rPr>
              <a:t>Ã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23822" y="2397525"/>
            <a:ext cx="6078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3000" spc="30" dirty="0">
                <a:solidFill>
                  <a:srgbClr val="2782A7"/>
                </a:solidFill>
                <a:latin typeface="Liberation Sans" panose="020B0604020202020204" pitchFamily="34" charset="0"/>
              </a:rPr>
              <a:t>Evaluating the important level of </a:t>
            </a:r>
            <a:endParaRPr lang="en-US" sz="2400" kern="3000" spc="3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  <a:p>
            <a:r>
              <a:rPr lang="en-US" sz="24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42 e-service items (after literature review)</a:t>
            </a:r>
          </a:p>
        </p:txBody>
      </p:sp>
      <p:sp>
        <p:nvSpPr>
          <p:cNvPr id="75" name="Oval 74"/>
          <p:cNvSpPr/>
          <p:nvPr/>
        </p:nvSpPr>
        <p:spPr>
          <a:xfrm>
            <a:off x="1872092" y="3468626"/>
            <a:ext cx="300342" cy="300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aphaelIcons" pitchFamily="2" charset="0"/>
              </a:rPr>
              <a:t>Ã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23822" y="3367539"/>
            <a:ext cx="607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3000" spc="30" smtClean="0">
                <a:solidFill>
                  <a:srgbClr val="2782A7"/>
                </a:solidFill>
                <a:latin typeface="Liberation Sans" panose="020B0604020202020204" pitchFamily="34" charset="0"/>
              </a:rPr>
              <a:t>Reducing </a:t>
            </a:r>
            <a:r>
              <a:rPr lang="en-US" sz="24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42 items to 30 items</a:t>
            </a:r>
          </a:p>
        </p:txBody>
      </p:sp>
      <p:sp>
        <p:nvSpPr>
          <p:cNvPr id="77" name="Down Arrow 76"/>
          <p:cNvSpPr/>
          <p:nvPr/>
        </p:nvSpPr>
        <p:spPr>
          <a:xfrm>
            <a:off x="4842939" y="3968221"/>
            <a:ext cx="520303" cy="46364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500954" y="4782069"/>
            <a:ext cx="3204272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DEMO survey questionnaire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336406" y="1294567"/>
            <a:ext cx="2066258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20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QUALITATIVE RESEARCH</a:t>
            </a:r>
            <a:endParaRPr lang="en-US" sz="2000" kern="3000" spc="3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208213" y="1315981"/>
            <a:ext cx="112819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3</a:t>
            </a:r>
            <a:r>
              <a:rPr lang="en-US" sz="1600" kern="3000" spc="30" baseline="3000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rd</a:t>
            </a:r>
            <a:r>
              <a:rPr lang="en-US" sz="16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 March</a:t>
            </a:r>
            <a:endParaRPr lang="en-US" sz="1600" kern="3000" spc="30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4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9" grpId="0" animBg="1"/>
      <p:bldP spid="48" grpId="0"/>
      <p:bldP spid="75" grpId="0" animBg="1"/>
      <p:bldP spid="76" grpId="0"/>
      <p:bldP spid="77" grpId="0" animBg="1"/>
      <p:bldP spid="78" grpId="0" animBg="1"/>
      <p:bldP spid="79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979" y="962024"/>
            <a:ext cx="132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PHASE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2173" y="962023"/>
            <a:ext cx="546266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02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8277" y="863680"/>
            <a:ext cx="4350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solidFill>
                  <a:srgbClr val="2782A7"/>
                </a:solidFill>
                <a:latin typeface="Liberation Sans" panose="020B0604020202020204" pitchFamily="34" charset="0"/>
              </a:rPr>
              <a:t>Pilot survey</a:t>
            </a:r>
          </a:p>
        </p:txBody>
      </p:sp>
      <p:sp>
        <p:nvSpPr>
          <p:cNvPr id="8" name="Rectangle 7"/>
          <p:cNvSpPr/>
          <p:nvPr/>
        </p:nvSpPr>
        <p:spPr>
          <a:xfrm>
            <a:off x="7248717" y="1315981"/>
            <a:ext cx="126986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10</a:t>
            </a:r>
            <a:r>
              <a:rPr lang="en-US" sz="1600" kern="3000" spc="30" baseline="3000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rd</a:t>
            </a:r>
            <a:r>
              <a:rPr lang="en-US" sz="16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 March</a:t>
            </a:r>
            <a:endParaRPr lang="en-US" sz="1600" kern="3000" spc="30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72092" y="2498612"/>
            <a:ext cx="300342" cy="300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aphaelIcons" pitchFamily="2" charset="0"/>
              </a:rPr>
              <a:t>Ã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23822" y="2397525"/>
            <a:ext cx="607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3000" spc="30" dirty="0">
                <a:solidFill>
                  <a:srgbClr val="2782A7"/>
                </a:solidFill>
                <a:latin typeface="Liberation Sans" panose="020B0604020202020204" pitchFamily="34" charset="0"/>
              </a:rPr>
              <a:t>Evaluating time </a:t>
            </a:r>
            <a:r>
              <a:rPr lang="en-US" sz="24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to do survey</a:t>
            </a:r>
          </a:p>
        </p:txBody>
      </p:sp>
      <p:sp>
        <p:nvSpPr>
          <p:cNvPr id="75" name="Oval 74"/>
          <p:cNvSpPr/>
          <p:nvPr/>
        </p:nvSpPr>
        <p:spPr>
          <a:xfrm>
            <a:off x="1872092" y="3017865"/>
            <a:ext cx="300342" cy="300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aphaelIcons" pitchFamily="2" charset="0"/>
              </a:rPr>
              <a:t>Ã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23822" y="2916778"/>
            <a:ext cx="6078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3000" spc="30" dirty="0">
                <a:solidFill>
                  <a:srgbClr val="2782A7"/>
                </a:solidFill>
                <a:latin typeface="Liberation Sans" panose="020B0604020202020204" pitchFamily="34" charset="0"/>
              </a:rPr>
              <a:t>Check </a:t>
            </a:r>
            <a:r>
              <a:rPr lang="en-US" sz="24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grammar, mistake, complicated </a:t>
            </a:r>
            <a:r>
              <a:rPr lang="en-US" sz="2400" kern="3000" spc="30" dirty="0">
                <a:solidFill>
                  <a:srgbClr val="2782A7"/>
                </a:solidFill>
                <a:latin typeface="Liberation Sans" panose="020B0604020202020204" pitchFamily="34" charset="0"/>
              </a:rPr>
              <a:t>questions and unclear questions </a:t>
            </a:r>
          </a:p>
        </p:txBody>
      </p:sp>
      <p:sp>
        <p:nvSpPr>
          <p:cNvPr id="77" name="Down Arrow 76"/>
          <p:cNvSpPr/>
          <p:nvPr/>
        </p:nvSpPr>
        <p:spPr>
          <a:xfrm>
            <a:off x="4842938" y="3893484"/>
            <a:ext cx="520303" cy="46364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500954" y="4782069"/>
            <a:ext cx="3204272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FINAL survey questionnaire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9736" y="5243734"/>
            <a:ext cx="2243691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i="1" spc="-113" dirty="0" smtClean="0">
                <a:solidFill>
                  <a:srgbClr val="00B050"/>
                </a:solidFill>
                <a:latin typeface="Liberation Sans" panose="020B0604020202020204" pitchFamily="34" charset="0"/>
              </a:rPr>
              <a:t>P.76-79 – printed report</a:t>
            </a:r>
            <a:endParaRPr lang="ms-MY" i="1" spc="-113" dirty="0">
              <a:solidFill>
                <a:srgbClr val="00B050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26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8" grpId="0" animBg="1"/>
      <p:bldP spid="9" grpId="0" animBg="1"/>
      <p:bldP spid="48" grpId="0"/>
      <p:bldP spid="75" grpId="0" animBg="1"/>
      <p:bldP spid="76" grpId="0"/>
      <p:bldP spid="77" grpId="0" animBg="1"/>
      <p:bldP spid="78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979" y="962024"/>
            <a:ext cx="132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PHASE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2173" y="962023"/>
            <a:ext cx="546266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03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8277" y="863680"/>
            <a:ext cx="4350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Final survey</a:t>
            </a:r>
            <a:endParaRPr lang="en-US" sz="22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72092" y="2344064"/>
            <a:ext cx="300342" cy="300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aphaelIcons" pitchFamily="2" charset="0"/>
              </a:rPr>
              <a:t>Ã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23822" y="2242977"/>
            <a:ext cx="607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kern="3000" spc="30" dirty="0" err="1" smtClean="0">
                <a:solidFill>
                  <a:srgbClr val="2782A7"/>
                </a:solidFill>
                <a:latin typeface="Liberation Sans" panose="020B0604020202020204" pitchFamily="34" charset="0"/>
              </a:rPr>
              <a:t>Both</a:t>
            </a:r>
            <a:r>
              <a:rPr lang="fr-FR" sz="24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 offline and online </a:t>
            </a:r>
            <a:r>
              <a:rPr lang="fr-FR" sz="2400" kern="3000" spc="30" dirty="0" err="1" smtClean="0">
                <a:solidFill>
                  <a:srgbClr val="2782A7"/>
                </a:solidFill>
                <a:latin typeface="Liberation Sans" panose="020B0604020202020204" pitchFamily="34" charset="0"/>
              </a:rPr>
              <a:t>channels</a:t>
            </a:r>
            <a:endParaRPr lang="en-US" sz="2400" kern="3000" spc="3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872092" y="2966347"/>
            <a:ext cx="300342" cy="300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aphaelIcons" pitchFamily="2" charset="0"/>
              </a:rPr>
              <a:t>Ã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23822" y="2865260"/>
            <a:ext cx="6078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3000" spc="30" dirty="0">
                <a:solidFill>
                  <a:srgbClr val="2782A7"/>
                </a:solidFill>
                <a:latin typeface="Liberation Sans" panose="020B0604020202020204" pitchFamily="34" charset="0"/>
              </a:rPr>
              <a:t>156 usable responses</a:t>
            </a:r>
            <a:endParaRPr lang="en-US" sz="2400" kern="3000" spc="3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77" name="Down Arrow 76"/>
          <p:cNvSpPr/>
          <p:nvPr/>
        </p:nvSpPr>
        <p:spPr>
          <a:xfrm>
            <a:off x="4842939" y="3435159"/>
            <a:ext cx="520303" cy="46364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381873" y="4057442"/>
            <a:ext cx="1442433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RAW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194738" y="1294567"/>
            <a:ext cx="2207926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20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QUANTITATIVE RESEARCH</a:t>
            </a:r>
            <a:endParaRPr lang="en-US" sz="2000" kern="3000" spc="3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701270" y="1341739"/>
            <a:ext cx="149346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15-18</a:t>
            </a:r>
            <a:r>
              <a:rPr lang="en-US" sz="1600" kern="3000" spc="30" baseline="3000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th</a:t>
            </a:r>
            <a:r>
              <a:rPr lang="en-US" sz="16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 March</a:t>
            </a:r>
            <a:endParaRPr lang="en-US" sz="1600" kern="3000" spc="30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843180" y="4627341"/>
            <a:ext cx="520303" cy="46364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81873" y="5199215"/>
            <a:ext cx="1442433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89015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9" grpId="0" animBg="1"/>
      <p:bldP spid="48" grpId="0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ltDn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0" y="5428470"/>
            <a:ext cx="9144000" cy="433281"/>
          </a:xfrm>
          <a:prstGeom prst="rect">
            <a:avLst/>
          </a:prstGeom>
          <a:solidFill>
            <a:srgbClr val="2782A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76" name="Rectangle 75"/>
          <p:cNvSpPr/>
          <p:nvPr/>
        </p:nvSpPr>
        <p:spPr>
          <a:xfrm>
            <a:off x="-7348" y="4775341"/>
            <a:ext cx="9151347" cy="433281"/>
          </a:xfrm>
          <a:prstGeom prst="rect">
            <a:avLst/>
          </a:prstGeom>
          <a:solidFill>
            <a:srgbClr val="2782A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57" name="Rectangle 56"/>
          <p:cNvSpPr/>
          <p:nvPr/>
        </p:nvSpPr>
        <p:spPr>
          <a:xfrm>
            <a:off x="0" y="3447467"/>
            <a:ext cx="9143998" cy="433281"/>
          </a:xfrm>
          <a:prstGeom prst="rect">
            <a:avLst/>
          </a:prstGeom>
          <a:solidFill>
            <a:srgbClr val="2782A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59" name="Rectangle 58"/>
          <p:cNvSpPr/>
          <p:nvPr/>
        </p:nvSpPr>
        <p:spPr>
          <a:xfrm>
            <a:off x="1" y="2136290"/>
            <a:ext cx="9147462" cy="433281"/>
          </a:xfrm>
          <a:prstGeom prst="rect">
            <a:avLst/>
          </a:prstGeom>
          <a:solidFill>
            <a:srgbClr val="2782A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58" name="Rectangle 57"/>
          <p:cNvSpPr/>
          <p:nvPr/>
        </p:nvSpPr>
        <p:spPr>
          <a:xfrm>
            <a:off x="1" y="2794849"/>
            <a:ext cx="9143998" cy="433281"/>
          </a:xfrm>
          <a:prstGeom prst="rect">
            <a:avLst/>
          </a:prstGeom>
          <a:solidFill>
            <a:srgbClr val="2782A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33" name="Rectangle 32"/>
          <p:cNvSpPr/>
          <p:nvPr/>
        </p:nvSpPr>
        <p:spPr>
          <a:xfrm>
            <a:off x="-7347" y="4117566"/>
            <a:ext cx="9151346" cy="433281"/>
          </a:xfrm>
          <a:prstGeom prst="rect">
            <a:avLst/>
          </a:prstGeom>
          <a:solidFill>
            <a:srgbClr val="2782A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34" name="Rectangle 33"/>
          <p:cNvSpPr/>
          <p:nvPr/>
        </p:nvSpPr>
        <p:spPr>
          <a:xfrm>
            <a:off x="0" y="533401"/>
            <a:ext cx="9144000" cy="869206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44" name="TextBox 43"/>
          <p:cNvSpPr txBox="1"/>
          <p:nvPr/>
        </p:nvSpPr>
        <p:spPr>
          <a:xfrm>
            <a:off x="2334761" y="614061"/>
            <a:ext cx="4092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chemeClr val="bg1"/>
                </a:solidFill>
                <a:latin typeface="Bebas Neue" pitchFamily="34" charset="0"/>
              </a:rPr>
              <a:t>Presentation </a:t>
            </a:r>
            <a:r>
              <a:rPr lang="en-US" sz="4000" dirty="0" smtClean="0">
                <a:solidFill>
                  <a:schemeClr val="bg1"/>
                </a:solidFill>
                <a:latin typeface="Bebas Neue" pitchFamily="34" charset="0"/>
              </a:rPr>
              <a:t>OUTLINE</a:t>
            </a:r>
            <a:endParaRPr lang="tr-TR" sz="40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30878" y="2169674"/>
            <a:ext cx="179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2782A7"/>
                </a:solidFill>
                <a:latin typeface="Bebas Neue" pitchFamily="34" charset="0"/>
              </a:rPr>
              <a:t>Introduction</a:t>
            </a:r>
          </a:p>
        </p:txBody>
      </p:sp>
      <p:sp>
        <p:nvSpPr>
          <p:cNvPr id="46" name="Pentagon 45"/>
          <p:cNvSpPr/>
          <p:nvPr/>
        </p:nvSpPr>
        <p:spPr>
          <a:xfrm>
            <a:off x="-7348" y="2136290"/>
            <a:ext cx="3471765" cy="433281"/>
          </a:xfrm>
          <a:prstGeom prst="homePlate">
            <a:avLst/>
          </a:prstGeom>
          <a:solidFill>
            <a:srgbClr val="26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47" name="Pentagon 46"/>
          <p:cNvSpPr/>
          <p:nvPr/>
        </p:nvSpPr>
        <p:spPr>
          <a:xfrm>
            <a:off x="1574" y="2793762"/>
            <a:ext cx="3456670" cy="433281"/>
          </a:xfrm>
          <a:prstGeom prst="homePlate">
            <a:avLst/>
          </a:prstGeom>
          <a:solidFill>
            <a:srgbClr val="26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48" name="Pentagon 47"/>
          <p:cNvSpPr/>
          <p:nvPr/>
        </p:nvSpPr>
        <p:spPr>
          <a:xfrm>
            <a:off x="-7348" y="3447467"/>
            <a:ext cx="3471765" cy="433281"/>
          </a:xfrm>
          <a:prstGeom prst="homePlate">
            <a:avLst/>
          </a:prstGeom>
          <a:solidFill>
            <a:srgbClr val="26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49" name="Pentagon 48"/>
          <p:cNvSpPr/>
          <p:nvPr/>
        </p:nvSpPr>
        <p:spPr>
          <a:xfrm>
            <a:off x="-7347" y="4117566"/>
            <a:ext cx="3471763" cy="433281"/>
          </a:xfrm>
          <a:prstGeom prst="homePlate">
            <a:avLst/>
          </a:prstGeom>
          <a:solidFill>
            <a:srgbClr val="26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50" name="TextBox 49"/>
          <p:cNvSpPr txBox="1"/>
          <p:nvPr/>
        </p:nvSpPr>
        <p:spPr>
          <a:xfrm>
            <a:off x="659516" y="2145590"/>
            <a:ext cx="195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bas Neue" pitchFamily="34" charset="0"/>
              </a:rPr>
              <a:t>SECTION 01</a:t>
            </a:r>
            <a:endParaRPr lang="tr-TR" sz="20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9517" y="2784856"/>
            <a:ext cx="195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bas Neue" pitchFamily="34" charset="0"/>
              </a:rPr>
              <a:t>SECTION 02</a:t>
            </a:r>
            <a:endParaRPr lang="tr-TR" sz="135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9517" y="3448470"/>
            <a:ext cx="195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bas Neue" pitchFamily="34" charset="0"/>
              </a:rPr>
              <a:t>SECTION 03</a:t>
            </a:r>
            <a:endParaRPr lang="tr-TR" sz="20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9516" y="4116754"/>
            <a:ext cx="195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bas Neue" pitchFamily="34" charset="0"/>
              </a:rPr>
              <a:t>SECTION 04</a:t>
            </a:r>
            <a:endParaRPr lang="tr-TR" sz="20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30878" y="2844073"/>
            <a:ext cx="179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2782A7"/>
                </a:solidFill>
                <a:latin typeface="Bebas Neue" pitchFamily="34" charset="0"/>
              </a:rPr>
              <a:t>Literature review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30878" y="3471606"/>
            <a:ext cx="179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2782A7"/>
                </a:solidFill>
                <a:latin typeface="Bebas Neue" pitchFamily="34" charset="0"/>
              </a:rPr>
              <a:t>Methodology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30878" y="4108534"/>
            <a:ext cx="179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2782A7"/>
                </a:solidFill>
                <a:latin typeface="Bebas Neue" pitchFamily="34" charset="0"/>
              </a:rPr>
              <a:t>Analysis</a:t>
            </a:r>
            <a:r>
              <a:rPr lang="en-US" sz="2000" dirty="0" smtClean="0">
                <a:solidFill>
                  <a:srgbClr val="2782A7"/>
                </a:solidFill>
                <a:latin typeface="Bebas Neue" pitchFamily="34" charset="0"/>
              </a:rPr>
              <a:t> &amp; findings</a:t>
            </a:r>
            <a:endParaRPr lang="tr-TR" sz="20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66" name="Pentagon 65"/>
          <p:cNvSpPr/>
          <p:nvPr/>
        </p:nvSpPr>
        <p:spPr>
          <a:xfrm>
            <a:off x="1574" y="4774765"/>
            <a:ext cx="3535556" cy="433281"/>
          </a:xfrm>
          <a:prstGeom prst="homePlate">
            <a:avLst/>
          </a:prstGeom>
          <a:solidFill>
            <a:srgbClr val="26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67" name="Pentagon 66"/>
          <p:cNvSpPr/>
          <p:nvPr/>
        </p:nvSpPr>
        <p:spPr>
          <a:xfrm>
            <a:off x="-7348" y="5428470"/>
            <a:ext cx="3550651" cy="433281"/>
          </a:xfrm>
          <a:prstGeom prst="homePlate">
            <a:avLst/>
          </a:prstGeom>
          <a:solidFill>
            <a:srgbClr val="268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69" name="TextBox 68"/>
          <p:cNvSpPr txBox="1"/>
          <p:nvPr/>
        </p:nvSpPr>
        <p:spPr>
          <a:xfrm>
            <a:off x="659516" y="4783391"/>
            <a:ext cx="195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bas Neue" pitchFamily="34" charset="0"/>
              </a:rPr>
              <a:t>SECTION 05</a:t>
            </a:r>
            <a:endParaRPr lang="tr-TR" sz="20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9515" y="5459979"/>
            <a:ext cx="195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bas Neue" pitchFamily="34" charset="0"/>
              </a:rPr>
              <a:t>SECTION 06</a:t>
            </a:r>
            <a:endParaRPr lang="tr-TR" sz="20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30878" y="4778225"/>
            <a:ext cx="179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2782A7"/>
                </a:solidFill>
                <a:latin typeface="Bebas Neue" pitchFamily="34" charset="0"/>
              </a:rPr>
              <a:t>Recommendation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30878" y="5427853"/>
            <a:ext cx="179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2782A7"/>
                </a:solidFill>
                <a:latin typeface="Bebas Neue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82752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57" grpId="0" animBg="1"/>
      <p:bldP spid="59" grpId="0" animBg="1"/>
      <p:bldP spid="58" grpId="0" animBg="1"/>
      <p:bldP spid="33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66" grpId="0" animBg="1"/>
      <p:bldP spid="67" grpId="0" animBg="1"/>
      <p:bldP spid="69" grpId="0"/>
      <p:bldP spid="70" grpId="0"/>
      <p:bldP spid="72" grpId="0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979" y="962024"/>
            <a:ext cx="132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PHASE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2173" y="962023"/>
            <a:ext cx="546266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04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8277" y="863680"/>
            <a:ext cx="4350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Final survey</a:t>
            </a:r>
            <a:endParaRPr lang="en-US" sz="22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72092" y="2498612"/>
            <a:ext cx="300342" cy="300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aphaelIcons" pitchFamily="2" charset="0"/>
              </a:rPr>
              <a:t>Ã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23823" y="2397525"/>
            <a:ext cx="5207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kern="3000" spc="30" dirty="0" err="1">
                <a:solidFill>
                  <a:srgbClr val="2782A7"/>
                </a:solidFill>
                <a:latin typeface="Liberation Sans" panose="020B0604020202020204" pitchFamily="34" charset="0"/>
              </a:rPr>
              <a:t>Assuming</a:t>
            </a:r>
            <a:r>
              <a:rPr lang="fr-FR" sz="2400" kern="3000" spc="30" dirty="0">
                <a:solidFill>
                  <a:srgbClr val="2782A7"/>
                </a:solidFill>
                <a:latin typeface="Liberation Sans" panose="020B0604020202020204" pitchFamily="34" charset="0"/>
              </a:rPr>
              <a:t> </a:t>
            </a:r>
            <a:r>
              <a:rPr lang="fr-FR" sz="2400" kern="3000" spc="30" dirty="0" err="1" smtClean="0">
                <a:solidFill>
                  <a:srgbClr val="2782A7"/>
                </a:solidFill>
                <a:latin typeface="Liberation Sans" panose="020B0604020202020204" pitchFamily="34" charset="0"/>
              </a:rPr>
              <a:t>level</a:t>
            </a:r>
            <a:r>
              <a:rPr lang="fr-FR" sz="24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 of expectation </a:t>
            </a:r>
            <a:endParaRPr lang="en-US" sz="2400" kern="3000" spc="3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872092" y="3120895"/>
            <a:ext cx="300342" cy="300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aphaelIcons" pitchFamily="2" charset="0"/>
              </a:rPr>
              <a:t>Ã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23822" y="3019808"/>
            <a:ext cx="4306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Discussing about the findings</a:t>
            </a:r>
          </a:p>
        </p:txBody>
      </p:sp>
      <p:sp>
        <p:nvSpPr>
          <p:cNvPr id="77" name="Down Arrow 76"/>
          <p:cNvSpPr/>
          <p:nvPr/>
        </p:nvSpPr>
        <p:spPr>
          <a:xfrm>
            <a:off x="4827002" y="4095391"/>
            <a:ext cx="520303" cy="46364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933000" y="4717674"/>
            <a:ext cx="4340180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RECOMMENDATION FOR FUTURE RESEARCH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297768" y="1294567"/>
            <a:ext cx="2104895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20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QUALITATIVE RESEARCH</a:t>
            </a:r>
            <a:endParaRPr lang="en-US" sz="2000" kern="3000" spc="3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087154" y="1327869"/>
            <a:ext cx="121061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21</a:t>
            </a:r>
            <a:r>
              <a:rPr lang="en-US" sz="1600" kern="3000" spc="30" baseline="3000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th</a:t>
            </a:r>
            <a:r>
              <a:rPr lang="en-US" sz="16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 March</a:t>
            </a:r>
            <a:endParaRPr lang="en-US" sz="1600" kern="3000" spc="30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799" y="2384686"/>
            <a:ext cx="1697063" cy="307777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1400" kern="3000" dirty="0">
                <a:solidFill>
                  <a:schemeClr val="bg1"/>
                </a:solidFill>
                <a:latin typeface="Bebas Neue" panose="020B0000000000000000" pitchFamily="34" charset="0"/>
              </a:rPr>
              <a:t>Website quality</a:t>
            </a:r>
            <a:endParaRPr lang="en-US" sz="1400" kern="3000" dirty="0" smtClean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799" y="2785641"/>
            <a:ext cx="1697063" cy="307777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1400" kern="3000" dirty="0">
                <a:solidFill>
                  <a:schemeClr val="bg1"/>
                </a:solidFill>
                <a:latin typeface="Bebas Neue" panose="020B0000000000000000" pitchFamily="34" charset="0"/>
              </a:rPr>
              <a:t>Online order process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81799" y="3211410"/>
            <a:ext cx="1697063" cy="307777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1400" kern="3000" dirty="0">
                <a:solidFill>
                  <a:schemeClr val="bg1"/>
                </a:solidFill>
                <a:latin typeface="Bebas Neue" panose="020B0000000000000000" pitchFamily="34" charset="0"/>
              </a:rPr>
              <a:t>Home delivery service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81799" y="3637908"/>
            <a:ext cx="1697063" cy="307777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1400" kern="3000" dirty="0">
                <a:solidFill>
                  <a:schemeClr val="bg1"/>
                </a:solidFill>
                <a:latin typeface="Bebas Neue" panose="020B0000000000000000" pitchFamily="34" charset="0"/>
              </a:rPr>
              <a:t>Online customer service</a:t>
            </a:r>
            <a:endParaRPr lang="en-US" sz="1400" kern="3000" dirty="0" smtClean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050" y="1974616"/>
            <a:ext cx="1475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EXPECTATION </a:t>
            </a:r>
            <a:endParaRPr lang="en-US" sz="14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10080" y="2384686"/>
            <a:ext cx="506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3.22</a:t>
            </a:r>
            <a:endParaRPr lang="en-US" sz="11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81951" y="2770749"/>
            <a:ext cx="506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3.52</a:t>
            </a:r>
            <a:endParaRPr lang="en-US" sz="11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81951" y="3170059"/>
            <a:ext cx="506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</a:t>
            </a:r>
            <a:r>
              <a:rPr lang="en-US" sz="16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.60</a:t>
            </a:r>
            <a:endParaRPr lang="en-US" sz="11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81951" y="3590153"/>
            <a:ext cx="506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3.34</a:t>
            </a:r>
            <a:endParaRPr lang="en-US" sz="11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45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75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9" grpId="0" animBg="1"/>
      <p:bldP spid="48" grpId="0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14" grpId="0" animBg="1"/>
      <p:bldP spid="15" grpId="0" animBg="1"/>
      <p:bldP spid="16" grpId="0" animBg="1"/>
      <p:bldP spid="17" grpId="0" animBg="1"/>
      <p:bldP spid="18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13979" y="962024"/>
            <a:ext cx="2309295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DATA ANALYSIS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23274" y="962024"/>
            <a:ext cx="1689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METHODS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28670" y="1917265"/>
            <a:ext cx="2229959" cy="2233858"/>
            <a:chOff x="4976813" y="323850"/>
            <a:chExt cx="3632200" cy="3638550"/>
          </a:xfrm>
        </p:grpSpPr>
        <p:sp>
          <p:nvSpPr>
            <p:cNvPr id="23" name="Freeform 77"/>
            <p:cNvSpPr>
              <a:spLocks/>
            </p:cNvSpPr>
            <p:nvPr/>
          </p:nvSpPr>
          <p:spPr bwMode="auto">
            <a:xfrm>
              <a:off x="4976813" y="355600"/>
              <a:ext cx="3606800" cy="3606800"/>
            </a:xfrm>
            <a:custGeom>
              <a:avLst/>
              <a:gdLst>
                <a:gd name="T0" fmla="*/ 529 w 564"/>
                <a:gd name="T1" fmla="*/ 0 h 564"/>
                <a:gd name="T2" fmla="*/ 34 w 564"/>
                <a:gd name="T3" fmla="*/ 0 h 564"/>
                <a:gd name="T4" fmla="*/ 0 w 564"/>
                <a:gd name="T5" fmla="*/ 35 h 564"/>
                <a:gd name="T6" fmla="*/ 0 w 564"/>
                <a:gd name="T7" fmla="*/ 530 h 564"/>
                <a:gd name="T8" fmla="*/ 34 w 564"/>
                <a:gd name="T9" fmla="*/ 564 h 564"/>
                <a:gd name="T10" fmla="*/ 529 w 564"/>
                <a:gd name="T11" fmla="*/ 564 h 564"/>
                <a:gd name="T12" fmla="*/ 564 w 564"/>
                <a:gd name="T13" fmla="*/ 530 h 564"/>
                <a:gd name="T14" fmla="*/ 564 w 564"/>
                <a:gd name="T15" fmla="*/ 35 h 564"/>
                <a:gd name="T16" fmla="*/ 529 w 564"/>
                <a:gd name="T1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4" h="564">
                  <a:moveTo>
                    <a:pt x="529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549"/>
                    <a:pt x="15" y="564"/>
                    <a:pt x="34" y="564"/>
                  </a:cubicBezTo>
                  <a:cubicBezTo>
                    <a:pt x="529" y="564"/>
                    <a:pt x="529" y="564"/>
                    <a:pt x="529" y="564"/>
                  </a:cubicBezTo>
                  <a:cubicBezTo>
                    <a:pt x="549" y="564"/>
                    <a:pt x="564" y="549"/>
                    <a:pt x="564" y="530"/>
                  </a:cubicBezTo>
                  <a:cubicBezTo>
                    <a:pt x="564" y="35"/>
                    <a:pt x="564" y="35"/>
                    <a:pt x="564" y="35"/>
                  </a:cubicBezTo>
                  <a:cubicBezTo>
                    <a:pt x="564" y="16"/>
                    <a:pt x="549" y="0"/>
                    <a:pt x="529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8"/>
            <p:cNvSpPr>
              <a:spLocks/>
            </p:cNvSpPr>
            <p:nvPr/>
          </p:nvSpPr>
          <p:spPr bwMode="auto">
            <a:xfrm>
              <a:off x="4995863" y="323850"/>
              <a:ext cx="3613150" cy="3613150"/>
            </a:xfrm>
            <a:custGeom>
              <a:avLst/>
              <a:gdLst>
                <a:gd name="T0" fmla="*/ 565 w 565"/>
                <a:gd name="T1" fmla="*/ 530 h 565"/>
                <a:gd name="T2" fmla="*/ 530 w 565"/>
                <a:gd name="T3" fmla="*/ 565 h 565"/>
                <a:gd name="T4" fmla="*/ 35 w 565"/>
                <a:gd name="T5" fmla="*/ 565 h 565"/>
                <a:gd name="T6" fmla="*/ 0 w 565"/>
                <a:gd name="T7" fmla="*/ 530 h 565"/>
                <a:gd name="T8" fmla="*/ 0 w 565"/>
                <a:gd name="T9" fmla="*/ 35 h 565"/>
                <a:gd name="T10" fmla="*/ 35 w 565"/>
                <a:gd name="T11" fmla="*/ 0 h 565"/>
                <a:gd name="T12" fmla="*/ 530 w 565"/>
                <a:gd name="T13" fmla="*/ 0 h 565"/>
                <a:gd name="T14" fmla="*/ 565 w 565"/>
                <a:gd name="T15" fmla="*/ 35 h 565"/>
                <a:gd name="T16" fmla="*/ 565 w 565"/>
                <a:gd name="T17" fmla="*/ 53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565">
                  <a:moveTo>
                    <a:pt x="565" y="530"/>
                  </a:moveTo>
                  <a:cubicBezTo>
                    <a:pt x="565" y="549"/>
                    <a:pt x="549" y="565"/>
                    <a:pt x="530" y="565"/>
                  </a:cubicBezTo>
                  <a:cubicBezTo>
                    <a:pt x="35" y="565"/>
                    <a:pt x="35" y="565"/>
                    <a:pt x="35" y="565"/>
                  </a:cubicBezTo>
                  <a:cubicBezTo>
                    <a:pt x="16" y="565"/>
                    <a:pt x="0" y="549"/>
                    <a:pt x="0" y="5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549" y="0"/>
                    <a:pt x="565" y="16"/>
                    <a:pt x="565" y="35"/>
                  </a:cubicBezTo>
                  <a:lnTo>
                    <a:pt x="565" y="530"/>
                  </a:lnTo>
                  <a:close/>
                </a:path>
              </a:pathLst>
            </a:custGeom>
            <a:solidFill>
              <a:srgbClr val="2F3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79"/>
            <p:cNvSpPr>
              <a:spLocks noChangeArrowheads="1"/>
            </p:cNvSpPr>
            <p:nvPr/>
          </p:nvSpPr>
          <p:spPr bwMode="auto">
            <a:xfrm>
              <a:off x="5360988" y="796925"/>
              <a:ext cx="2941638" cy="793750"/>
            </a:xfrm>
            <a:prstGeom prst="rect">
              <a:avLst/>
            </a:prstGeom>
            <a:solidFill>
              <a:srgbClr val="AE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80"/>
            <p:cNvSpPr>
              <a:spLocks noChangeArrowheads="1"/>
            </p:cNvSpPr>
            <p:nvPr/>
          </p:nvSpPr>
          <p:spPr bwMode="auto">
            <a:xfrm>
              <a:off x="5360988" y="1736725"/>
              <a:ext cx="319088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1"/>
            <p:cNvSpPr>
              <a:spLocks noChangeArrowheads="1"/>
            </p:cNvSpPr>
            <p:nvPr/>
          </p:nvSpPr>
          <p:spPr bwMode="auto">
            <a:xfrm>
              <a:off x="5794376" y="1736725"/>
              <a:ext cx="327025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82"/>
            <p:cNvSpPr>
              <a:spLocks noChangeArrowheads="1"/>
            </p:cNvSpPr>
            <p:nvPr/>
          </p:nvSpPr>
          <p:spPr bwMode="auto">
            <a:xfrm>
              <a:off x="6229351" y="1736725"/>
              <a:ext cx="327025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83"/>
            <p:cNvSpPr>
              <a:spLocks noChangeArrowheads="1"/>
            </p:cNvSpPr>
            <p:nvPr/>
          </p:nvSpPr>
          <p:spPr bwMode="auto">
            <a:xfrm>
              <a:off x="6670676" y="1736725"/>
              <a:ext cx="320675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84"/>
            <p:cNvSpPr>
              <a:spLocks noChangeArrowheads="1"/>
            </p:cNvSpPr>
            <p:nvPr/>
          </p:nvSpPr>
          <p:spPr bwMode="auto">
            <a:xfrm>
              <a:off x="7105651" y="1736725"/>
              <a:ext cx="327025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85"/>
            <p:cNvSpPr>
              <a:spLocks noChangeArrowheads="1"/>
            </p:cNvSpPr>
            <p:nvPr/>
          </p:nvSpPr>
          <p:spPr bwMode="auto">
            <a:xfrm>
              <a:off x="7540626" y="1736725"/>
              <a:ext cx="327025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86"/>
            <p:cNvSpPr>
              <a:spLocks noChangeArrowheads="1"/>
            </p:cNvSpPr>
            <p:nvPr/>
          </p:nvSpPr>
          <p:spPr bwMode="auto">
            <a:xfrm>
              <a:off x="7981951" y="1736725"/>
              <a:ext cx="320675" cy="32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87"/>
            <p:cNvSpPr>
              <a:spLocks noChangeArrowheads="1"/>
            </p:cNvSpPr>
            <p:nvPr/>
          </p:nvSpPr>
          <p:spPr bwMode="auto">
            <a:xfrm>
              <a:off x="5360988" y="2165350"/>
              <a:ext cx="319088" cy="320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88"/>
            <p:cNvSpPr>
              <a:spLocks noChangeArrowheads="1"/>
            </p:cNvSpPr>
            <p:nvPr/>
          </p:nvSpPr>
          <p:spPr bwMode="auto">
            <a:xfrm>
              <a:off x="5794376" y="2165350"/>
              <a:ext cx="327025" cy="320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89"/>
            <p:cNvSpPr>
              <a:spLocks noChangeArrowheads="1"/>
            </p:cNvSpPr>
            <p:nvPr/>
          </p:nvSpPr>
          <p:spPr bwMode="auto">
            <a:xfrm>
              <a:off x="6229351" y="2165350"/>
              <a:ext cx="327025" cy="320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90"/>
            <p:cNvSpPr>
              <a:spLocks noChangeArrowheads="1"/>
            </p:cNvSpPr>
            <p:nvPr/>
          </p:nvSpPr>
          <p:spPr bwMode="auto">
            <a:xfrm>
              <a:off x="6670676" y="2165350"/>
              <a:ext cx="320675" cy="320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91"/>
            <p:cNvSpPr>
              <a:spLocks noChangeArrowheads="1"/>
            </p:cNvSpPr>
            <p:nvPr/>
          </p:nvSpPr>
          <p:spPr bwMode="auto">
            <a:xfrm>
              <a:off x="7105651" y="2165350"/>
              <a:ext cx="327025" cy="320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2"/>
            <p:cNvSpPr>
              <a:spLocks noChangeArrowheads="1"/>
            </p:cNvSpPr>
            <p:nvPr/>
          </p:nvSpPr>
          <p:spPr bwMode="auto">
            <a:xfrm>
              <a:off x="7540626" y="2165350"/>
              <a:ext cx="327025" cy="320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93"/>
            <p:cNvSpPr>
              <a:spLocks noChangeArrowheads="1"/>
            </p:cNvSpPr>
            <p:nvPr/>
          </p:nvSpPr>
          <p:spPr bwMode="auto">
            <a:xfrm>
              <a:off x="7981951" y="2165350"/>
              <a:ext cx="320675" cy="320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94"/>
            <p:cNvSpPr>
              <a:spLocks noChangeArrowheads="1"/>
            </p:cNvSpPr>
            <p:nvPr/>
          </p:nvSpPr>
          <p:spPr bwMode="auto">
            <a:xfrm>
              <a:off x="5360988" y="2593975"/>
              <a:ext cx="319088" cy="319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95"/>
            <p:cNvSpPr>
              <a:spLocks noChangeArrowheads="1"/>
            </p:cNvSpPr>
            <p:nvPr/>
          </p:nvSpPr>
          <p:spPr bwMode="auto">
            <a:xfrm>
              <a:off x="5794376" y="2593975"/>
              <a:ext cx="327025" cy="319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96"/>
            <p:cNvSpPr>
              <a:spLocks noChangeArrowheads="1"/>
            </p:cNvSpPr>
            <p:nvPr/>
          </p:nvSpPr>
          <p:spPr bwMode="auto">
            <a:xfrm>
              <a:off x="6229351" y="2593975"/>
              <a:ext cx="327025" cy="319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97"/>
            <p:cNvSpPr>
              <a:spLocks noChangeArrowheads="1"/>
            </p:cNvSpPr>
            <p:nvPr/>
          </p:nvSpPr>
          <p:spPr bwMode="auto">
            <a:xfrm>
              <a:off x="6670676" y="2593975"/>
              <a:ext cx="320675" cy="319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98"/>
            <p:cNvSpPr>
              <a:spLocks noChangeArrowheads="1"/>
            </p:cNvSpPr>
            <p:nvPr/>
          </p:nvSpPr>
          <p:spPr bwMode="auto">
            <a:xfrm>
              <a:off x="7105651" y="2593975"/>
              <a:ext cx="327025" cy="319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99"/>
            <p:cNvSpPr>
              <a:spLocks noChangeArrowheads="1"/>
            </p:cNvSpPr>
            <p:nvPr/>
          </p:nvSpPr>
          <p:spPr bwMode="auto">
            <a:xfrm>
              <a:off x="7540626" y="2593975"/>
              <a:ext cx="327025" cy="319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00"/>
            <p:cNvSpPr>
              <a:spLocks noChangeArrowheads="1"/>
            </p:cNvSpPr>
            <p:nvPr/>
          </p:nvSpPr>
          <p:spPr bwMode="auto">
            <a:xfrm>
              <a:off x="7981951" y="2593975"/>
              <a:ext cx="320675" cy="319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01"/>
            <p:cNvSpPr>
              <a:spLocks noChangeArrowheads="1"/>
            </p:cNvSpPr>
            <p:nvPr/>
          </p:nvSpPr>
          <p:spPr bwMode="auto">
            <a:xfrm>
              <a:off x="5360988" y="3003550"/>
              <a:ext cx="460375" cy="460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02"/>
            <p:cNvSpPr>
              <a:spLocks noChangeArrowheads="1"/>
            </p:cNvSpPr>
            <p:nvPr/>
          </p:nvSpPr>
          <p:spPr bwMode="auto">
            <a:xfrm>
              <a:off x="6032501" y="3003550"/>
              <a:ext cx="460375" cy="460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03"/>
            <p:cNvSpPr>
              <a:spLocks noChangeArrowheads="1"/>
            </p:cNvSpPr>
            <p:nvPr/>
          </p:nvSpPr>
          <p:spPr bwMode="auto">
            <a:xfrm>
              <a:off x="6716713" y="3003550"/>
              <a:ext cx="1617663" cy="460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4"/>
            <p:cNvSpPr>
              <a:spLocks/>
            </p:cNvSpPr>
            <p:nvPr/>
          </p:nvSpPr>
          <p:spPr bwMode="auto">
            <a:xfrm>
              <a:off x="5815013" y="1008063"/>
              <a:ext cx="107950" cy="333375"/>
            </a:xfrm>
            <a:custGeom>
              <a:avLst/>
              <a:gdLst>
                <a:gd name="T0" fmla="*/ 40 w 68"/>
                <a:gd name="T1" fmla="*/ 28 h 210"/>
                <a:gd name="T2" fmla="*/ 40 w 68"/>
                <a:gd name="T3" fmla="*/ 28 h 210"/>
                <a:gd name="T4" fmla="*/ 4 w 68"/>
                <a:gd name="T5" fmla="*/ 48 h 210"/>
                <a:gd name="T6" fmla="*/ 0 w 68"/>
                <a:gd name="T7" fmla="*/ 24 h 210"/>
                <a:gd name="T8" fmla="*/ 44 w 68"/>
                <a:gd name="T9" fmla="*/ 0 h 210"/>
                <a:gd name="T10" fmla="*/ 68 w 68"/>
                <a:gd name="T11" fmla="*/ 0 h 210"/>
                <a:gd name="T12" fmla="*/ 68 w 68"/>
                <a:gd name="T13" fmla="*/ 210 h 210"/>
                <a:gd name="T14" fmla="*/ 40 w 68"/>
                <a:gd name="T15" fmla="*/ 210 h 210"/>
                <a:gd name="T16" fmla="*/ 40 w 68"/>
                <a:gd name="T17" fmla="*/ 2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10">
                  <a:moveTo>
                    <a:pt x="40" y="28"/>
                  </a:moveTo>
                  <a:lnTo>
                    <a:pt x="40" y="28"/>
                  </a:lnTo>
                  <a:lnTo>
                    <a:pt x="4" y="48"/>
                  </a:lnTo>
                  <a:lnTo>
                    <a:pt x="0" y="24"/>
                  </a:lnTo>
                  <a:lnTo>
                    <a:pt x="44" y="0"/>
                  </a:lnTo>
                  <a:lnTo>
                    <a:pt x="68" y="0"/>
                  </a:lnTo>
                  <a:lnTo>
                    <a:pt x="68" y="210"/>
                  </a:lnTo>
                  <a:lnTo>
                    <a:pt x="40" y="210"/>
                  </a:lnTo>
                  <a:lnTo>
                    <a:pt x="40" y="2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5"/>
            <p:cNvSpPr>
              <a:spLocks/>
            </p:cNvSpPr>
            <p:nvPr/>
          </p:nvSpPr>
          <p:spPr bwMode="auto">
            <a:xfrm>
              <a:off x="6038851" y="1008063"/>
              <a:ext cx="209550" cy="333375"/>
            </a:xfrm>
            <a:custGeom>
              <a:avLst/>
              <a:gdLst>
                <a:gd name="T0" fmla="*/ 0 w 33"/>
                <a:gd name="T1" fmla="*/ 52 h 52"/>
                <a:gd name="T2" fmla="*/ 0 w 33"/>
                <a:gd name="T3" fmla="*/ 47 h 52"/>
                <a:gd name="T4" fmla="*/ 6 w 33"/>
                <a:gd name="T5" fmla="*/ 42 h 52"/>
                <a:gd name="T6" fmla="*/ 25 w 33"/>
                <a:gd name="T7" fmla="*/ 15 h 52"/>
                <a:gd name="T8" fmla="*/ 15 w 33"/>
                <a:gd name="T9" fmla="*/ 5 h 52"/>
                <a:gd name="T10" fmla="*/ 4 w 33"/>
                <a:gd name="T11" fmla="*/ 10 h 52"/>
                <a:gd name="T12" fmla="*/ 2 w 33"/>
                <a:gd name="T13" fmla="*/ 5 h 52"/>
                <a:gd name="T14" fmla="*/ 16 w 33"/>
                <a:gd name="T15" fmla="*/ 0 h 52"/>
                <a:gd name="T16" fmla="*/ 32 w 33"/>
                <a:gd name="T17" fmla="*/ 14 h 52"/>
                <a:gd name="T18" fmla="*/ 14 w 33"/>
                <a:gd name="T19" fmla="*/ 42 h 52"/>
                <a:gd name="T20" fmla="*/ 10 w 33"/>
                <a:gd name="T21" fmla="*/ 46 h 52"/>
                <a:gd name="T22" fmla="*/ 10 w 33"/>
                <a:gd name="T23" fmla="*/ 46 h 52"/>
                <a:gd name="T24" fmla="*/ 33 w 33"/>
                <a:gd name="T25" fmla="*/ 46 h 52"/>
                <a:gd name="T26" fmla="*/ 33 w 33"/>
                <a:gd name="T27" fmla="*/ 52 h 52"/>
                <a:gd name="T28" fmla="*/ 0 w 33"/>
                <a:gd name="T2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2">
                  <a:moveTo>
                    <a:pt x="0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9" y="30"/>
                    <a:pt x="25" y="23"/>
                    <a:pt x="25" y="15"/>
                  </a:cubicBezTo>
                  <a:cubicBezTo>
                    <a:pt x="25" y="10"/>
                    <a:pt x="22" y="5"/>
                    <a:pt x="15" y="5"/>
                  </a:cubicBezTo>
                  <a:cubicBezTo>
                    <a:pt x="10" y="5"/>
                    <a:pt x="6" y="8"/>
                    <a:pt x="4" y="1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2"/>
                    <a:pt x="10" y="0"/>
                    <a:pt x="16" y="0"/>
                  </a:cubicBezTo>
                  <a:cubicBezTo>
                    <a:pt x="27" y="0"/>
                    <a:pt x="32" y="7"/>
                    <a:pt x="32" y="14"/>
                  </a:cubicBezTo>
                  <a:cubicBezTo>
                    <a:pt x="32" y="24"/>
                    <a:pt x="25" y="32"/>
                    <a:pt x="14" y="4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52"/>
                    <a:pt x="33" y="52"/>
                    <a:pt x="33" y="5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6"/>
            <p:cNvSpPr>
              <a:spLocks/>
            </p:cNvSpPr>
            <p:nvPr/>
          </p:nvSpPr>
          <p:spPr bwMode="auto">
            <a:xfrm>
              <a:off x="6294438" y="1008063"/>
              <a:ext cx="204788" cy="333375"/>
            </a:xfrm>
            <a:custGeom>
              <a:avLst/>
              <a:gdLst>
                <a:gd name="T0" fmla="*/ 2 w 32"/>
                <a:gd name="T1" fmla="*/ 44 h 52"/>
                <a:gd name="T2" fmla="*/ 14 w 32"/>
                <a:gd name="T3" fmla="*/ 47 h 52"/>
                <a:gd name="T4" fmla="*/ 25 w 32"/>
                <a:gd name="T5" fmla="*/ 37 h 52"/>
                <a:gd name="T6" fmla="*/ 12 w 32"/>
                <a:gd name="T7" fmla="*/ 27 h 52"/>
                <a:gd name="T8" fmla="*/ 8 w 32"/>
                <a:gd name="T9" fmla="*/ 27 h 52"/>
                <a:gd name="T10" fmla="*/ 8 w 32"/>
                <a:gd name="T11" fmla="*/ 22 h 52"/>
                <a:gd name="T12" fmla="*/ 12 w 32"/>
                <a:gd name="T13" fmla="*/ 22 h 52"/>
                <a:gd name="T14" fmla="*/ 23 w 32"/>
                <a:gd name="T15" fmla="*/ 13 h 52"/>
                <a:gd name="T16" fmla="*/ 14 w 32"/>
                <a:gd name="T17" fmla="*/ 5 h 52"/>
                <a:gd name="T18" fmla="*/ 4 w 32"/>
                <a:gd name="T19" fmla="*/ 9 h 52"/>
                <a:gd name="T20" fmla="*/ 2 w 32"/>
                <a:gd name="T21" fmla="*/ 4 h 52"/>
                <a:gd name="T22" fmla="*/ 16 w 32"/>
                <a:gd name="T23" fmla="*/ 0 h 52"/>
                <a:gd name="T24" fmla="*/ 30 w 32"/>
                <a:gd name="T25" fmla="*/ 12 h 52"/>
                <a:gd name="T26" fmla="*/ 21 w 32"/>
                <a:gd name="T27" fmla="*/ 24 h 52"/>
                <a:gd name="T28" fmla="*/ 21 w 32"/>
                <a:gd name="T29" fmla="*/ 24 h 52"/>
                <a:gd name="T30" fmla="*/ 32 w 32"/>
                <a:gd name="T31" fmla="*/ 37 h 52"/>
                <a:gd name="T32" fmla="*/ 14 w 32"/>
                <a:gd name="T33" fmla="*/ 52 h 52"/>
                <a:gd name="T34" fmla="*/ 0 w 32"/>
                <a:gd name="T35" fmla="*/ 49 h 52"/>
                <a:gd name="T36" fmla="*/ 2 w 32"/>
                <a:gd name="T3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52">
                  <a:moveTo>
                    <a:pt x="2" y="44"/>
                  </a:moveTo>
                  <a:cubicBezTo>
                    <a:pt x="4" y="45"/>
                    <a:pt x="9" y="47"/>
                    <a:pt x="14" y="47"/>
                  </a:cubicBezTo>
                  <a:cubicBezTo>
                    <a:pt x="22" y="47"/>
                    <a:pt x="25" y="41"/>
                    <a:pt x="25" y="37"/>
                  </a:cubicBezTo>
                  <a:cubicBezTo>
                    <a:pt x="25" y="30"/>
                    <a:pt x="19" y="27"/>
                    <a:pt x="12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22"/>
                    <a:pt x="23" y="19"/>
                    <a:pt x="23" y="13"/>
                  </a:cubicBezTo>
                  <a:cubicBezTo>
                    <a:pt x="23" y="9"/>
                    <a:pt x="21" y="5"/>
                    <a:pt x="14" y="5"/>
                  </a:cubicBezTo>
                  <a:cubicBezTo>
                    <a:pt x="10" y="5"/>
                    <a:pt x="6" y="7"/>
                    <a:pt x="4" y="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2"/>
                    <a:pt x="10" y="0"/>
                    <a:pt x="16" y="0"/>
                  </a:cubicBezTo>
                  <a:cubicBezTo>
                    <a:pt x="26" y="0"/>
                    <a:pt x="30" y="6"/>
                    <a:pt x="30" y="12"/>
                  </a:cubicBezTo>
                  <a:cubicBezTo>
                    <a:pt x="30" y="17"/>
                    <a:pt x="27" y="22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7" y="25"/>
                    <a:pt x="32" y="30"/>
                    <a:pt x="32" y="37"/>
                  </a:cubicBezTo>
                  <a:cubicBezTo>
                    <a:pt x="32" y="45"/>
                    <a:pt x="26" y="52"/>
                    <a:pt x="14" y="52"/>
                  </a:cubicBezTo>
                  <a:cubicBezTo>
                    <a:pt x="8" y="52"/>
                    <a:pt x="3" y="51"/>
                    <a:pt x="0" y="49"/>
                  </a:cubicBezTo>
                  <a:lnTo>
                    <a:pt x="2" y="4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7"/>
            <p:cNvSpPr>
              <a:spLocks noEditPoints="1"/>
            </p:cNvSpPr>
            <p:nvPr/>
          </p:nvSpPr>
          <p:spPr bwMode="auto">
            <a:xfrm>
              <a:off x="6543676" y="1008063"/>
              <a:ext cx="236538" cy="333375"/>
            </a:xfrm>
            <a:custGeom>
              <a:avLst/>
              <a:gdLst>
                <a:gd name="T0" fmla="*/ 23 w 37"/>
                <a:gd name="T1" fmla="*/ 52 h 52"/>
                <a:gd name="T2" fmla="*/ 23 w 37"/>
                <a:gd name="T3" fmla="*/ 38 h 52"/>
                <a:gd name="T4" fmla="*/ 0 w 37"/>
                <a:gd name="T5" fmla="*/ 38 h 52"/>
                <a:gd name="T6" fmla="*/ 0 w 37"/>
                <a:gd name="T7" fmla="*/ 33 h 52"/>
                <a:gd name="T8" fmla="*/ 22 w 37"/>
                <a:gd name="T9" fmla="*/ 0 h 52"/>
                <a:gd name="T10" fmla="*/ 30 w 37"/>
                <a:gd name="T11" fmla="*/ 0 h 52"/>
                <a:gd name="T12" fmla="*/ 30 w 37"/>
                <a:gd name="T13" fmla="*/ 32 h 52"/>
                <a:gd name="T14" fmla="*/ 37 w 37"/>
                <a:gd name="T15" fmla="*/ 32 h 52"/>
                <a:gd name="T16" fmla="*/ 37 w 37"/>
                <a:gd name="T17" fmla="*/ 38 h 52"/>
                <a:gd name="T18" fmla="*/ 30 w 37"/>
                <a:gd name="T19" fmla="*/ 38 h 52"/>
                <a:gd name="T20" fmla="*/ 30 w 37"/>
                <a:gd name="T21" fmla="*/ 52 h 52"/>
                <a:gd name="T22" fmla="*/ 23 w 37"/>
                <a:gd name="T23" fmla="*/ 52 h 52"/>
                <a:gd name="T24" fmla="*/ 23 w 37"/>
                <a:gd name="T25" fmla="*/ 32 h 52"/>
                <a:gd name="T26" fmla="*/ 23 w 37"/>
                <a:gd name="T27" fmla="*/ 15 h 52"/>
                <a:gd name="T28" fmla="*/ 24 w 37"/>
                <a:gd name="T29" fmla="*/ 7 h 52"/>
                <a:gd name="T30" fmla="*/ 23 w 37"/>
                <a:gd name="T31" fmla="*/ 7 h 52"/>
                <a:gd name="T32" fmla="*/ 19 w 37"/>
                <a:gd name="T33" fmla="*/ 15 h 52"/>
                <a:gd name="T34" fmla="*/ 7 w 37"/>
                <a:gd name="T35" fmla="*/ 32 h 52"/>
                <a:gd name="T36" fmla="*/ 7 w 37"/>
                <a:gd name="T37" fmla="*/ 32 h 52"/>
                <a:gd name="T38" fmla="*/ 23 w 37"/>
                <a:gd name="T39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52">
                  <a:moveTo>
                    <a:pt x="23" y="52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52"/>
                    <a:pt x="30" y="52"/>
                    <a:pt x="30" y="52"/>
                  </a:cubicBezTo>
                  <a:lnTo>
                    <a:pt x="23" y="52"/>
                  </a:lnTo>
                  <a:close/>
                  <a:moveTo>
                    <a:pt x="23" y="32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2"/>
                    <a:pt x="23" y="10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10"/>
                    <a:pt x="21" y="12"/>
                    <a:pt x="19" y="1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lnTo>
                    <a:pt x="23" y="3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8"/>
            <p:cNvSpPr>
              <a:spLocks noEditPoints="1"/>
            </p:cNvSpPr>
            <p:nvPr/>
          </p:nvSpPr>
          <p:spPr bwMode="auto">
            <a:xfrm>
              <a:off x="6811963" y="1008063"/>
              <a:ext cx="211138" cy="333375"/>
            </a:xfrm>
            <a:custGeom>
              <a:avLst/>
              <a:gdLst>
                <a:gd name="T0" fmla="*/ 16 w 133"/>
                <a:gd name="T1" fmla="*/ 210 h 210"/>
                <a:gd name="T2" fmla="*/ 24 w 133"/>
                <a:gd name="T3" fmla="*/ 145 h 210"/>
                <a:gd name="T4" fmla="*/ 0 w 133"/>
                <a:gd name="T5" fmla="*/ 145 h 210"/>
                <a:gd name="T6" fmla="*/ 0 w 133"/>
                <a:gd name="T7" fmla="*/ 129 h 210"/>
                <a:gd name="T8" fmla="*/ 28 w 133"/>
                <a:gd name="T9" fmla="*/ 129 h 210"/>
                <a:gd name="T10" fmla="*/ 32 w 133"/>
                <a:gd name="T11" fmla="*/ 81 h 210"/>
                <a:gd name="T12" fmla="*/ 8 w 133"/>
                <a:gd name="T13" fmla="*/ 81 h 210"/>
                <a:gd name="T14" fmla="*/ 8 w 133"/>
                <a:gd name="T15" fmla="*/ 61 h 210"/>
                <a:gd name="T16" fmla="*/ 36 w 133"/>
                <a:gd name="T17" fmla="*/ 61 h 210"/>
                <a:gd name="T18" fmla="*/ 44 w 133"/>
                <a:gd name="T19" fmla="*/ 0 h 210"/>
                <a:gd name="T20" fmla="*/ 64 w 133"/>
                <a:gd name="T21" fmla="*/ 0 h 210"/>
                <a:gd name="T22" fmla="*/ 56 w 133"/>
                <a:gd name="T23" fmla="*/ 61 h 210"/>
                <a:gd name="T24" fmla="*/ 89 w 133"/>
                <a:gd name="T25" fmla="*/ 61 h 210"/>
                <a:gd name="T26" fmla="*/ 97 w 133"/>
                <a:gd name="T27" fmla="*/ 0 h 210"/>
                <a:gd name="T28" fmla="*/ 117 w 133"/>
                <a:gd name="T29" fmla="*/ 0 h 210"/>
                <a:gd name="T30" fmla="*/ 109 w 133"/>
                <a:gd name="T31" fmla="*/ 61 h 210"/>
                <a:gd name="T32" fmla="*/ 133 w 133"/>
                <a:gd name="T33" fmla="*/ 61 h 210"/>
                <a:gd name="T34" fmla="*/ 133 w 133"/>
                <a:gd name="T35" fmla="*/ 81 h 210"/>
                <a:gd name="T36" fmla="*/ 105 w 133"/>
                <a:gd name="T37" fmla="*/ 81 h 210"/>
                <a:gd name="T38" fmla="*/ 97 w 133"/>
                <a:gd name="T39" fmla="*/ 129 h 210"/>
                <a:gd name="T40" fmla="*/ 125 w 133"/>
                <a:gd name="T41" fmla="*/ 129 h 210"/>
                <a:gd name="T42" fmla="*/ 125 w 133"/>
                <a:gd name="T43" fmla="*/ 145 h 210"/>
                <a:gd name="T44" fmla="*/ 97 w 133"/>
                <a:gd name="T45" fmla="*/ 145 h 210"/>
                <a:gd name="T46" fmla="*/ 89 w 133"/>
                <a:gd name="T47" fmla="*/ 210 h 210"/>
                <a:gd name="T48" fmla="*/ 68 w 133"/>
                <a:gd name="T49" fmla="*/ 210 h 210"/>
                <a:gd name="T50" fmla="*/ 77 w 133"/>
                <a:gd name="T51" fmla="*/ 145 h 210"/>
                <a:gd name="T52" fmla="*/ 44 w 133"/>
                <a:gd name="T53" fmla="*/ 145 h 210"/>
                <a:gd name="T54" fmla="*/ 36 w 133"/>
                <a:gd name="T55" fmla="*/ 210 h 210"/>
                <a:gd name="T56" fmla="*/ 16 w 133"/>
                <a:gd name="T57" fmla="*/ 210 h 210"/>
                <a:gd name="T58" fmla="*/ 81 w 133"/>
                <a:gd name="T59" fmla="*/ 129 h 210"/>
                <a:gd name="T60" fmla="*/ 85 w 133"/>
                <a:gd name="T61" fmla="*/ 81 h 210"/>
                <a:gd name="T62" fmla="*/ 52 w 133"/>
                <a:gd name="T63" fmla="*/ 81 h 210"/>
                <a:gd name="T64" fmla="*/ 48 w 133"/>
                <a:gd name="T65" fmla="*/ 129 h 210"/>
                <a:gd name="T66" fmla="*/ 81 w 133"/>
                <a:gd name="T67" fmla="*/ 12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3" h="210">
                  <a:moveTo>
                    <a:pt x="16" y="210"/>
                  </a:moveTo>
                  <a:lnTo>
                    <a:pt x="24" y="145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28" y="129"/>
                  </a:lnTo>
                  <a:lnTo>
                    <a:pt x="32" y="81"/>
                  </a:lnTo>
                  <a:lnTo>
                    <a:pt x="8" y="81"/>
                  </a:lnTo>
                  <a:lnTo>
                    <a:pt x="8" y="61"/>
                  </a:lnTo>
                  <a:lnTo>
                    <a:pt x="36" y="61"/>
                  </a:lnTo>
                  <a:lnTo>
                    <a:pt x="44" y="0"/>
                  </a:lnTo>
                  <a:lnTo>
                    <a:pt x="64" y="0"/>
                  </a:lnTo>
                  <a:lnTo>
                    <a:pt x="56" y="61"/>
                  </a:lnTo>
                  <a:lnTo>
                    <a:pt x="89" y="61"/>
                  </a:lnTo>
                  <a:lnTo>
                    <a:pt x="97" y="0"/>
                  </a:lnTo>
                  <a:lnTo>
                    <a:pt x="117" y="0"/>
                  </a:lnTo>
                  <a:lnTo>
                    <a:pt x="109" y="61"/>
                  </a:lnTo>
                  <a:lnTo>
                    <a:pt x="133" y="61"/>
                  </a:lnTo>
                  <a:lnTo>
                    <a:pt x="133" y="81"/>
                  </a:lnTo>
                  <a:lnTo>
                    <a:pt x="105" y="81"/>
                  </a:lnTo>
                  <a:lnTo>
                    <a:pt x="97" y="129"/>
                  </a:lnTo>
                  <a:lnTo>
                    <a:pt x="125" y="129"/>
                  </a:lnTo>
                  <a:lnTo>
                    <a:pt x="125" y="145"/>
                  </a:lnTo>
                  <a:lnTo>
                    <a:pt x="97" y="145"/>
                  </a:lnTo>
                  <a:lnTo>
                    <a:pt x="89" y="210"/>
                  </a:lnTo>
                  <a:lnTo>
                    <a:pt x="68" y="210"/>
                  </a:lnTo>
                  <a:lnTo>
                    <a:pt x="77" y="145"/>
                  </a:lnTo>
                  <a:lnTo>
                    <a:pt x="44" y="145"/>
                  </a:lnTo>
                  <a:lnTo>
                    <a:pt x="36" y="210"/>
                  </a:lnTo>
                  <a:lnTo>
                    <a:pt x="16" y="210"/>
                  </a:lnTo>
                  <a:close/>
                  <a:moveTo>
                    <a:pt x="81" y="129"/>
                  </a:moveTo>
                  <a:lnTo>
                    <a:pt x="85" y="81"/>
                  </a:lnTo>
                  <a:lnTo>
                    <a:pt x="52" y="81"/>
                  </a:lnTo>
                  <a:lnTo>
                    <a:pt x="48" y="129"/>
                  </a:lnTo>
                  <a:lnTo>
                    <a:pt x="81" y="129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9"/>
            <p:cNvSpPr>
              <a:spLocks noEditPoints="1"/>
            </p:cNvSpPr>
            <p:nvPr/>
          </p:nvSpPr>
          <p:spPr bwMode="auto">
            <a:xfrm>
              <a:off x="7061201" y="1136650"/>
              <a:ext cx="261938" cy="127000"/>
            </a:xfrm>
            <a:custGeom>
              <a:avLst/>
              <a:gdLst>
                <a:gd name="T0" fmla="*/ 0 w 165"/>
                <a:gd name="T1" fmla="*/ 20 h 80"/>
                <a:gd name="T2" fmla="*/ 0 w 165"/>
                <a:gd name="T3" fmla="*/ 0 h 80"/>
                <a:gd name="T4" fmla="*/ 165 w 165"/>
                <a:gd name="T5" fmla="*/ 0 h 80"/>
                <a:gd name="T6" fmla="*/ 165 w 165"/>
                <a:gd name="T7" fmla="*/ 20 h 80"/>
                <a:gd name="T8" fmla="*/ 0 w 165"/>
                <a:gd name="T9" fmla="*/ 20 h 80"/>
                <a:gd name="T10" fmla="*/ 0 w 165"/>
                <a:gd name="T11" fmla="*/ 80 h 80"/>
                <a:gd name="T12" fmla="*/ 0 w 165"/>
                <a:gd name="T13" fmla="*/ 64 h 80"/>
                <a:gd name="T14" fmla="*/ 165 w 165"/>
                <a:gd name="T15" fmla="*/ 64 h 80"/>
                <a:gd name="T16" fmla="*/ 165 w 165"/>
                <a:gd name="T17" fmla="*/ 80 h 80"/>
                <a:gd name="T18" fmla="*/ 0 w 165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80">
                  <a:moveTo>
                    <a:pt x="0" y="20"/>
                  </a:moveTo>
                  <a:lnTo>
                    <a:pt x="0" y="0"/>
                  </a:lnTo>
                  <a:lnTo>
                    <a:pt x="165" y="0"/>
                  </a:lnTo>
                  <a:lnTo>
                    <a:pt x="165" y="20"/>
                  </a:lnTo>
                  <a:lnTo>
                    <a:pt x="0" y="20"/>
                  </a:lnTo>
                  <a:close/>
                  <a:moveTo>
                    <a:pt x="0" y="80"/>
                  </a:moveTo>
                  <a:lnTo>
                    <a:pt x="0" y="64"/>
                  </a:lnTo>
                  <a:lnTo>
                    <a:pt x="165" y="64"/>
                  </a:lnTo>
                  <a:lnTo>
                    <a:pt x="165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0"/>
            <p:cNvSpPr>
              <a:spLocks/>
            </p:cNvSpPr>
            <p:nvPr/>
          </p:nvSpPr>
          <p:spPr bwMode="auto">
            <a:xfrm>
              <a:off x="7348538" y="989013"/>
              <a:ext cx="103188" cy="409575"/>
            </a:xfrm>
            <a:custGeom>
              <a:avLst/>
              <a:gdLst>
                <a:gd name="T0" fmla="*/ 0 w 16"/>
                <a:gd name="T1" fmla="*/ 64 h 64"/>
                <a:gd name="T2" fmla="*/ 10 w 16"/>
                <a:gd name="T3" fmla="*/ 32 h 64"/>
                <a:gd name="T4" fmla="*/ 0 w 16"/>
                <a:gd name="T5" fmla="*/ 0 h 64"/>
                <a:gd name="T6" fmla="*/ 6 w 16"/>
                <a:gd name="T7" fmla="*/ 0 h 64"/>
                <a:gd name="T8" fmla="*/ 16 w 16"/>
                <a:gd name="T9" fmla="*/ 32 h 64"/>
                <a:gd name="T10" fmla="*/ 6 w 16"/>
                <a:gd name="T11" fmla="*/ 64 h 64"/>
                <a:gd name="T12" fmla="*/ 0 w 1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4">
                  <a:moveTo>
                    <a:pt x="0" y="64"/>
                  </a:moveTo>
                  <a:cubicBezTo>
                    <a:pt x="6" y="56"/>
                    <a:pt x="10" y="46"/>
                    <a:pt x="10" y="32"/>
                  </a:cubicBezTo>
                  <a:cubicBezTo>
                    <a:pt x="10" y="18"/>
                    <a:pt x="6" y="8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6"/>
                    <a:pt x="16" y="17"/>
                    <a:pt x="16" y="32"/>
                  </a:cubicBezTo>
                  <a:cubicBezTo>
                    <a:pt x="16" y="47"/>
                    <a:pt x="11" y="57"/>
                    <a:pt x="6" y="6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7515226" y="989013"/>
              <a:ext cx="103188" cy="409575"/>
            </a:xfrm>
            <a:custGeom>
              <a:avLst/>
              <a:gdLst>
                <a:gd name="T0" fmla="*/ 16 w 16"/>
                <a:gd name="T1" fmla="*/ 0 h 64"/>
                <a:gd name="T2" fmla="*/ 6 w 16"/>
                <a:gd name="T3" fmla="*/ 32 h 64"/>
                <a:gd name="T4" fmla="*/ 16 w 16"/>
                <a:gd name="T5" fmla="*/ 64 h 64"/>
                <a:gd name="T6" fmla="*/ 10 w 16"/>
                <a:gd name="T7" fmla="*/ 64 h 64"/>
                <a:gd name="T8" fmla="*/ 0 w 16"/>
                <a:gd name="T9" fmla="*/ 32 h 64"/>
                <a:gd name="T10" fmla="*/ 10 w 16"/>
                <a:gd name="T11" fmla="*/ 0 h 64"/>
                <a:gd name="T12" fmla="*/ 16 w 16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4">
                  <a:moveTo>
                    <a:pt x="16" y="0"/>
                  </a:moveTo>
                  <a:cubicBezTo>
                    <a:pt x="10" y="8"/>
                    <a:pt x="6" y="18"/>
                    <a:pt x="6" y="32"/>
                  </a:cubicBezTo>
                  <a:cubicBezTo>
                    <a:pt x="6" y="46"/>
                    <a:pt x="10" y="56"/>
                    <a:pt x="16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6" y="58"/>
                    <a:pt x="0" y="47"/>
                    <a:pt x="0" y="32"/>
                  </a:cubicBezTo>
                  <a:cubicBezTo>
                    <a:pt x="0" y="17"/>
                    <a:pt x="6" y="7"/>
                    <a:pt x="10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153957" y="2231618"/>
            <a:ext cx="2070888" cy="1948499"/>
            <a:chOff x="3302794" y="2200276"/>
            <a:chExt cx="2202657" cy="2072481"/>
          </a:xfrm>
        </p:grpSpPr>
        <p:sp>
          <p:nvSpPr>
            <p:cNvPr id="59" name="Freeform 126"/>
            <p:cNvSpPr>
              <a:spLocks noEditPoints="1"/>
            </p:cNvSpPr>
            <p:nvPr/>
          </p:nvSpPr>
          <p:spPr bwMode="auto">
            <a:xfrm>
              <a:off x="3560763" y="2304257"/>
              <a:ext cx="1721644" cy="1968500"/>
            </a:xfrm>
            <a:custGeom>
              <a:avLst/>
              <a:gdLst>
                <a:gd name="T0" fmla="*/ 2062 w 2169"/>
                <a:gd name="T1" fmla="*/ 2480 h 2480"/>
                <a:gd name="T2" fmla="*/ 2169 w 2169"/>
                <a:gd name="T3" fmla="*/ 2480 h 2480"/>
                <a:gd name="T4" fmla="*/ 1946 w 2169"/>
                <a:gd name="T5" fmla="*/ 1980 h 2480"/>
                <a:gd name="T6" fmla="*/ 1946 w 2169"/>
                <a:gd name="T7" fmla="*/ 1975 h 2480"/>
                <a:gd name="T8" fmla="*/ 1946 w 2169"/>
                <a:gd name="T9" fmla="*/ 1975 h 2480"/>
                <a:gd name="T10" fmla="*/ 1140 w 2169"/>
                <a:gd name="T11" fmla="*/ 160 h 2480"/>
                <a:gd name="T12" fmla="*/ 1194 w 2169"/>
                <a:gd name="T13" fmla="*/ 39 h 2480"/>
                <a:gd name="T14" fmla="*/ 1106 w 2169"/>
                <a:gd name="T15" fmla="*/ 0 h 2480"/>
                <a:gd name="T16" fmla="*/ 1087 w 2169"/>
                <a:gd name="T17" fmla="*/ 39 h 2480"/>
                <a:gd name="T18" fmla="*/ 1068 w 2169"/>
                <a:gd name="T19" fmla="*/ 0 h 2480"/>
                <a:gd name="T20" fmla="*/ 975 w 2169"/>
                <a:gd name="T21" fmla="*/ 39 h 2480"/>
                <a:gd name="T22" fmla="*/ 1034 w 2169"/>
                <a:gd name="T23" fmla="*/ 160 h 2480"/>
                <a:gd name="T24" fmla="*/ 0 w 2169"/>
                <a:gd name="T25" fmla="*/ 2480 h 2480"/>
                <a:gd name="T26" fmla="*/ 112 w 2169"/>
                <a:gd name="T27" fmla="*/ 2480 h 2480"/>
                <a:gd name="T28" fmla="*/ 291 w 2169"/>
                <a:gd name="T29" fmla="*/ 2082 h 2480"/>
                <a:gd name="T30" fmla="*/ 1883 w 2169"/>
                <a:gd name="T31" fmla="*/ 2082 h 2480"/>
                <a:gd name="T32" fmla="*/ 2062 w 2169"/>
                <a:gd name="T33" fmla="*/ 2480 h 2480"/>
                <a:gd name="T34" fmla="*/ 1087 w 2169"/>
                <a:gd name="T35" fmla="*/ 286 h 2480"/>
                <a:gd name="T36" fmla="*/ 1145 w 2169"/>
                <a:gd name="T37" fmla="*/ 412 h 2480"/>
                <a:gd name="T38" fmla="*/ 1135 w 2169"/>
                <a:gd name="T39" fmla="*/ 412 h 2480"/>
                <a:gd name="T40" fmla="*/ 1038 w 2169"/>
                <a:gd name="T41" fmla="*/ 412 h 2480"/>
                <a:gd name="T42" fmla="*/ 1029 w 2169"/>
                <a:gd name="T43" fmla="*/ 412 h 2480"/>
                <a:gd name="T44" fmla="*/ 1087 w 2169"/>
                <a:gd name="T45" fmla="*/ 286 h 2480"/>
                <a:gd name="T46" fmla="*/ 1727 w 2169"/>
                <a:gd name="T47" fmla="*/ 1975 h 2480"/>
                <a:gd name="T48" fmla="*/ 442 w 2169"/>
                <a:gd name="T49" fmla="*/ 1975 h 2480"/>
                <a:gd name="T50" fmla="*/ 1087 w 2169"/>
                <a:gd name="T51" fmla="*/ 524 h 2480"/>
                <a:gd name="T52" fmla="*/ 1727 w 2169"/>
                <a:gd name="T53" fmla="*/ 1975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9" h="2480">
                  <a:moveTo>
                    <a:pt x="2062" y="2480"/>
                  </a:moveTo>
                  <a:lnTo>
                    <a:pt x="2169" y="2480"/>
                  </a:lnTo>
                  <a:lnTo>
                    <a:pt x="1946" y="1980"/>
                  </a:lnTo>
                  <a:lnTo>
                    <a:pt x="1946" y="1975"/>
                  </a:lnTo>
                  <a:lnTo>
                    <a:pt x="1946" y="1975"/>
                  </a:lnTo>
                  <a:lnTo>
                    <a:pt x="1140" y="160"/>
                  </a:lnTo>
                  <a:lnTo>
                    <a:pt x="1194" y="39"/>
                  </a:lnTo>
                  <a:lnTo>
                    <a:pt x="1106" y="0"/>
                  </a:lnTo>
                  <a:lnTo>
                    <a:pt x="1087" y="39"/>
                  </a:lnTo>
                  <a:lnTo>
                    <a:pt x="1068" y="0"/>
                  </a:lnTo>
                  <a:lnTo>
                    <a:pt x="975" y="39"/>
                  </a:lnTo>
                  <a:lnTo>
                    <a:pt x="1034" y="160"/>
                  </a:lnTo>
                  <a:lnTo>
                    <a:pt x="0" y="2480"/>
                  </a:lnTo>
                  <a:lnTo>
                    <a:pt x="112" y="2480"/>
                  </a:lnTo>
                  <a:lnTo>
                    <a:pt x="291" y="2082"/>
                  </a:lnTo>
                  <a:lnTo>
                    <a:pt x="1883" y="2082"/>
                  </a:lnTo>
                  <a:lnTo>
                    <a:pt x="2062" y="2480"/>
                  </a:lnTo>
                  <a:close/>
                  <a:moveTo>
                    <a:pt x="1087" y="286"/>
                  </a:moveTo>
                  <a:lnTo>
                    <a:pt x="1145" y="412"/>
                  </a:lnTo>
                  <a:lnTo>
                    <a:pt x="1135" y="412"/>
                  </a:lnTo>
                  <a:lnTo>
                    <a:pt x="1038" y="412"/>
                  </a:lnTo>
                  <a:lnTo>
                    <a:pt x="1029" y="412"/>
                  </a:lnTo>
                  <a:lnTo>
                    <a:pt x="1087" y="286"/>
                  </a:lnTo>
                  <a:close/>
                  <a:moveTo>
                    <a:pt x="1727" y="1975"/>
                  </a:moveTo>
                  <a:lnTo>
                    <a:pt x="442" y="1975"/>
                  </a:lnTo>
                  <a:lnTo>
                    <a:pt x="1087" y="524"/>
                  </a:lnTo>
                  <a:lnTo>
                    <a:pt x="1727" y="19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0" name="Rectangle 127"/>
            <p:cNvSpPr>
              <a:spLocks noChangeArrowheads="1"/>
            </p:cNvSpPr>
            <p:nvPr/>
          </p:nvSpPr>
          <p:spPr bwMode="auto">
            <a:xfrm>
              <a:off x="3610769" y="3829844"/>
              <a:ext cx="1628775" cy="50007"/>
            </a:xfrm>
            <a:prstGeom prst="rect">
              <a:avLst/>
            </a:prstGeom>
            <a:solidFill>
              <a:srgbClr val="33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341688" y="2369344"/>
              <a:ext cx="2129632" cy="1236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2" name="Rectangle 129"/>
            <p:cNvSpPr>
              <a:spLocks noChangeArrowheads="1"/>
            </p:cNvSpPr>
            <p:nvPr/>
          </p:nvSpPr>
          <p:spPr bwMode="auto">
            <a:xfrm>
              <a:off x="3333751" y="3548857"/>
              <a:ext cx="2137569" cy="920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3" name="Rectangle 130"/>
            <p:cNvSpPr>
              <a:spLocks noChangeArrowheads="1"/>
            </p:cNvSpPr>
            <p:nvPr/>
          </p:nvSpPr>
          <p:spPr bwMode="auto">
            <a:xfrm>
              <a:off x="3302794" y="3579019"/>
              <a:ext cx="2202657" cy="92869"/>
            </a:xfrm>
            <a:prstGeom prst="rect">
              <a:avLst/>
            </a:prstGeom>
            <a:solidFill>
              <a:srgbClr val="0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4" name="Rectangle 131"/>
            <p:cNvSpPr>
              <a:spLocks noChangeArrowheads="1"/>
            </p:cNvSpPr>
            <p:nvPr/>
          </p:nvSpPr>
          <p:spPr bwMode="auto">
            <a:xfrm>
              <a:off x="3333751" y="2350294"/>
              <a:ext cx="2137569" cy="9286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5" name="Rectangle 132"/>
            <p:cNvSpPr>
              <a:spLocks noChangeArrowheads="1"/>
            </p:cNvSpPr>
            <p:nvPr/>
          </p:nvSpPr>
          <p:spPr bwMode="auto">
            <a:xfrm>
              <a:off x="3302794" y="2304257"/>
              <a:ext cx="2202657" cy="96044"/>
            </a:xfrm>
            <a:prstGeom prst="rect">
              <a:avLst/>
            </a:prstGeom>
            <a:solidFill>
              <a:srgbClr val="0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6" name="Rectangle 133"/>
            <p:cNvSpPr>
              <a:spLocks noChangeArrowheads="1"/>
            </p:cNvSpPr>
            <p:nvPr/>
          </p:nvSpPr>
          <p:spPr bwMode="auto">
            <a:xfrm>
              <a:off x="4361657" y="2200276"/>
              <a:ext cx="88900" cy="134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7" name="Freeform 134"/>
            <p:cNvSpPr>
              <a:spLocks/>
            </p:cNvSpPr>
            <p:nvPr/>
          </p:nvSpPr>
          <p:spPr bwMode="auto">
            <a:xfrm>
              <a:off x="3899694" y="3221038"/>
              <a:ext cx="61913" cy="61913"/>
            </a:xfrm>
            <a:custGeom>
              <a:avLst/>
              <a:gdLst>
                <a:gd name="T0" fmla="*/ 1 w 16"/>
                <a:gd name="T1" fmla="*/ 7 h 16"/>
                <a:gd name="T2" fmla="*/ 5 w 16"/>
                <a:gd name="T3" fmla="*/ 3 h 16"/>
                <a:gd name="T4" fmla="*/ 4 w 16"/>
                <a:gd name="T5" fmla="*/ 11 h 16"/>
                <a:gd name="T6" fmla="*/ 6 w 16"/>
                <a:gd name="T7" fmla="*/ 11 h 16"/>
                <a:gd name="T8" fmla="*/ 6 w 16"/>
                <a:gd name="T9" fmla="*/ 16 h 16"/>
                <a:gd name="T10" fmla="*/ 6 w 16"/>
                <a:gd name="T11" fmla="*/ 16 h 16"/>
                <a:gd name="T12" fmla="*/ 7 w 16"/>
                <a:gd name="T13" fmla="*/ 16 h 16"/>
                <a:gd name="T14" fmla="*/ 7 w 16"/>
                <a:gd name="T15" fmla="*/ 16 h 16"/>
                <a:gd name="T16" fmla="*/ 7 w 16"/>
                <a:gd name="T17" fmla="*/ 11 h 16"/>
                <a:gd name="T18" fmla="*/ 9 w 16"/>
                <a:gd name="T19" fmla="*/ 11 h 16"/>
                <a:gd name="T20" fmla="*/ 9 w 16"/>
                <a:gd name="T21" fmla="*/ 16 h 16"/>
                <a:gd name="T22" fmla="*/ 9 w 16"/>
                <a:gd name="T23" fmla="*/ 16 h 16"/>
                <a:gd name="T24" fmla="*/ 10 w 16"/>
                <a:gd name="T25" fmla="*/ 16 h 16"/>
                <a:gd name="T26" fmla="*/ 11 w 16"/>
                <a:gd name="T27" fmla="*/ 16 h 16"/>
                <a:gd name="T28" fmla="*/ 11 w 16"/>
                <a:gd name="T29" fmla="*/ 11 h 16"/>
                <a:gd name="T30" fmla="*/ 13 w 16"/>
                <a:gd name="T31" fmla="*/ 11 h 16"/>
                <a:gd name="T32" fmla="*/ 11 w 16"/>
                <a:gd name="T33" fmla="*/ 4 h 16"/>
                <a:gd name="T34" fmla="*/ 14 w 16"/>
                <a:gd name="T35" fmla="*/ 7 h 16"/>
                <a:gd name="T36" fmla="*/ 15 w 16"/>
                <a:gd name="T37" fmla="*/ 7 h 16"/>
                <a:gd name="T38" fmla="*/ 16 w 16"/>
                <a:gd name="T39" fmla="*/ 6 h 16"/>
                <a:gd name="T40" fmla="*/ 16 w 16"/>
                <a:gd name="T41" fmla="*/ 6 h 16"/>
                <a:gd name="T42" fmla="*/ 10 w 16"/>
                <a:gd name="T43" fmla="*/ 0 h 16"/>
                <a:gd name="T44" fmla="*/ 10 w 16"/>
                <a:gd name="T45" fmla="*/ 0 h 16"/>
                <a:gd name="T46" fmla="*/ 6 w 16"/>
                <a:gd name="T47" fmla="*/ 0 h 16"/>
                <a:gd name="T48" fmla="*/ 5 w 16"/>
                <a:gd name="T49" fmla="*/ 0 h 16"/>
                <a:gd name="T50" fmla="*/ 5 w 16"/>
                <a:gd name="T51" fmla="*/ 0 h 16"/>
                <a:gd name="T52" fmla="*/ 5 w 16"/>
                <a:gd name="T53" fmla="*/ 0 h 16"/>
                <a:gd name="T54" fmla="*/ 5 w 16"/>
                <a:gd name="T55" fmla="*/ 0 h 16"/>
                <a:gd name="T56" fmla="*/ 0 w 16"/>
                <a:gd name="T57" fmla="*/ 6 h 16"/>
                <a:gd name="T58" fmla="*/ 0 w 16"/>
                <a:gd name="T59" fmla="*/ 6 h 16"/>
                <a:gd name="T60" fmla="*/ 1 w 16"/>
                <a:gd name="T61" fmla="*/ 7 h 16"/>
                <a:gd name="T62" fmla="*/ 1 w 16"/>
                <a:gd name="T6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6">
                  <a:moveTo>
                    <a:pt x="1" y="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8" name="Oval 135"/>
            <p:cNvSpPr>
              <a:spLocks noChangeArrowheads="1"/>
            </p:cNvSpPr>
            <p:nvPr/>
          </p:nvSpPr>
          <p:spPr bwMode="auto">
            <a:xfrm>
              <a:off x="3922713" y="3205957"/>
              <a:ext cx="15875" cy="15082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9" name="Freeform 136"/>
            <p:cNvSpPr>
              <a:spLocks/>
            </p:cNvSpPr>
            <p:nvPr/>
          </p:nvSpPr>
          <p:spPr bwMode="auto">
            <a:xfrm>
              <a:off x="3826669" y="3221038"/>
              <a:ext cx="65088" cy="61913"/>
            </a:xfrm>
            <a:custGeom>
              <a:avLst/>
              <a:gdLst>
                <a:gd name="T0" fmla="*/ 1 w 17"/>
                <a:gd name="T1" fmla="*/ 7 h 16"/>
                <a:gd name="T2" fmla="*/ 6 w 17"/>
                <a:gd name="T3" fmla="*/ 3 h 16"/>
                <a:gd name="T4" fmla="*/ 6 w 17"/>
                <a:gd name="T5" fmla="*/ 11 h 16"/>
                <a:gd name="T6" fmla="*/ 6 w 17"/>
                <a:gd name="T7" fmla="*/ 11 h 16"/>
                <a:gd name="T8" fmla="*/ 6 w 17"/>
                <a:gd name="T9" fmla="*/ 16 h 16"/>
                <a:gd name="T10" fmla="*/ 6 w 17"/>
                <a:gd name="T11" fmla="*/ 16 h 16"/>
                <a:gd name="T12" fmla="*/ 7 w 17"/>
                <a:gd name="T13" fmla="*/ 16 h 16"/>
                <a:gd name="T14" fmla="*/ 7 w 17"/>
                <a:gd name="T15" fmla="*/ 16 h 16"/>
                <a:gd name="T16" fmla="*/ 7 w 17"/>
                <a:gd name="T17" fmla="*/ 11 h 16"/>
                <a:gd name="T18" fmla="*/ 10 w 17"/>
                <a:gd name="T19" fmla="*/ 11 h 16"/>
                <a:gd name="T20" fmla="*/ 10 w 17"/>
                <a:gd name="T21" fmla="*/ 16 h 16"/>
                <a:gd name="T22" fmla="*/ 10 w 17"/>
                <a:gd name="T23" fmla="*/ 16 h 16"/>
                <a:gd name="T24" fmla="*/ 12 w 17"/>
                <a:gd name="T25" fmla="*/ 16 h 16"/>
                <a:gd name="T26" fmla="*/ 12 w 17"/>
                <a:gd name="T27" fmla="*/ 16 h 16"/>
                <a:gd name="T28" fmla="*/ 12 w 17"/>
                <a:gd name="T29" fmla="*/ 9 h 16"/>
                <a:gd name="T30" fmla="*/ 12 w 17"/>
                <a:gd name="T31" fmla="*/ 8 h 16"/>
                <a:gd name="T32" fmla="*/ 12 w 17"/>
                <a:gd name="T33" fmla="*/ 3 h 16"/>
                <a:gd name="T34" fmla="*/ 16 w 17"/>
                <a:gd name="T35" fmla="*/ 7 h 16"/>
                <a:gd name="T36" fmla="*/ 16 w 17"/>
                <a:gd name="T37" fmla="*/ 7 h 16"/>
                <a:gd name="T38" fmla="*/ 17 w 17"/>
                <a:gd name="T39" fmla="*/ 6 h 16"/>
                <a:gd name="T40" fmla="*/ 17 w 17"/>
                <a:gd name="T41" fmla="*/ 6 h 16"/>
                <a:gd name="T42" fmla="*/ 12 w 17"/>
                <a:gd name="T43" fmla="*/ 0 h 16"/>
                <a:gd name="T44" fmla="*/ 12 w 17"/>
                <a:gd name="T45" fmla="*/ 0 h 16"/>
                <a:gd name="T46" fmla="*/ 12 w 17"/>
                <a:gd name="T47" fmla="*/ 0 h 16"/>
                <a:gd name="T48" fmla="*/ 6 w 17"/>
                <a:gd name="T49" fmla="*/ 0 h 16"/>
                <a:gd name="T50" fmla="*/ 6 w 17"/>
                <a:gd name="T51" fmla="*/ 0 h 16"/>
                <a:gd name="T52" fmla="*/ 6 w 17"/>
                <a:gd name="T53" fmla="*/ 0 h 16"/>
                <a:gd name="T54" fmla="*/ 6 w 17"/>
                <a:gd name="T55" fmla="*/ 0 h 16"/>
                <a:gd name="T56" fmla="*/ 0 w 17"/>
                <a:gd name="T57" fmla="*/ 6 h 16"/>
                <a:gd name="T58" fmla="*/ 0 w 17"/>
                <a:gd name="T59" fmla="*/ 6 h 16"/>
                <a:gd name="T60" fmla="*/ 1 w 17"/>
                <a:gd name="T61" fmla="*/ 7 h 16"/>
                <a:gd name="T62" fmla="*/ 1 w 17"/>
                <a:gd name="T6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6">
                  <a:moveTo>
                    <a:pt x="1" y="7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Oval 137"/>
            <p:cNvSpPr>
              <a:spLocks noChangeArrowheads="1"/>
            </p:cNvSpPr>
            <p:nvPr/>
          </p:nvSpPr>
          <p:spPr bwMode="auto">
            <a:xfrm>
              <a:off x="3853657" y="3205957"/>
              <a:ext cx="11113" cy="15082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138"/>
            <p:cNvSpPr>
              <a:spLocks/>
            </p:cNvSpPr>
            <p:nvPr/>
          </p:nvSpPr>
          <p:spPr bwMode="auto">
            <a:xfrm>
              <a:off x="4042569" y="3225007"/>
              <a:ext cx="57150" cy="57944"/>
            </a:xfrm>
            <a:custGeom>
              <a:avLst/>
              <a:gdLst>
                <a:gd name="T0" fmla="*/ 1 w 15"/>
                <a:gd name="T1" fmla="*/ 6 h 15"/>
                <a:gd name="T2" fmla="*/ 4 w 15"/>
                <a:gd name="T3" fmla="*/ 3 h 15"/>
                <a:gd name="T4" fmla="*/ 3 w 15"/>
                <a:gd name="T5" fmla="*/ 10 h 15"/>
                <a:gd name="T6" fmla="*/ 5 w 15"/>
                <a:gd name="T7" fmla="*/ 10 h 15"/>
                <a:gd name="T8" fmla="*/ 5 w 15"/>
                <a:gd name="T9" fmla="*/ 15 h 15"/>
                <a:gd name="T10" fmla="*/ 5 w 15"/>
                <a:gd name="T11" fmla="*/ 15 h 15"/>
                <a:gd name="T12" fmla="*/ 7 w 15"/>
                <a:gd name="T13" fmla="*/ 15 h 15"/>
                <a:gd name="T14" fmla="*/ 7 w 15"/>
                <a:gd name="T15" fmla="*/ 15 h 15"/>
                <a:gd name="T16" fmla="*/ 7 w 15"/>
                <a:gd name="T17" fmla="*/ 10 h 15"/>
                <a:gd name="T18" fmla="*/ 9 w 15"/>
                <a:gd name="T19" fmla="*/ 10 h 15"/>
                <a:gd name="T20" fmla="*/ 9 w 15"/>
                <a:gd name="T21" fmla="*/ 15 h 15"/>
                <a:gd name="T22" fmla="*/ 9 w 15"/>
                <a:gd name="T23" fmla="*/ 15 h 15"/>
                <a:gd name="T24" fmla="*/ 10 w 15"/>
                <a:gd name="T25" fmla="*/ 15 h 15"/>
                <a:gd name="T26" fmla="*/ 10 w 15"/>
                <a:gd name="T27" fmla="*/ 15 h 15"/>
                <a:gd name="T28" fmla="*/ 10 w 15"/>
                <a:gd name="T29" fmla="*/ 10 h 15"/>
                <a:gd name="T30" fmla="*/ 12 w 15"/>
                <a:gd name="T31" fmla="*/ 10 h 15"/>
                <a:gd name="T32" fmla="*/ 11 w 15"/>
                <a:gd name="T33" fmla="*/ 3 h 15"/>
                <a:gd name="T34" fmla="*/ 14 w 15"/>
                <a:gd name="T35" fmla="*/ 6 h 15"/>
                <a:gd name="T36" fmla="*/ 14 w 15"/>
                <a:gd name="T37" fmla="*/ 6 h 15"/>
                <a:gd name="T38" fmla="*/ 15 w 15"/>
                <a:gd name="T39" fmla="*/ 5 h 15"/>
                <a:gd name="T40" fmla="*/ 15 w 15"/>
                <a:gd name="T41" fmla="*/ 5 h 15"/>
                <a:gd name="T42" fmla="*/ 10 w 15"/>
                <a:gd name="T43" fmla="*/ 0 h 15"/>
                <a:gd name="T44" fmla="*/ 10 w 15"/>
                <a:gd name="T45" fmla="*/ 0 h 15"/>
                <a:gd name="T46" fmla="*/ 5 w 15"/>
                <a:gd name="T47" fmla="*/ 0 h 15"/>
                <a:gd name="T48" fmla="*/ 5 w 15"/>
                <a:gd name="T49" fmla="*/ 0 h 15"/>
                <a:gd name="T50" fmla="*/ 5 w 15"/>
                <a:gd name="T51" fmla="*/ 0 h 15"/>
                <a:gd name="T52" fmla="*/ 5 w 15"/>
                <a:gd name="T53" fmla="*/ 0 h 15"/>
                <a:gd name="T54" fmla="*/ 5 w 15"/>
                <a:gd name="T55" fmla="*/ 0 h 15"/>
                <a:gd name="T56" fmla="*/ 0 w 15"/>
                <a:gd name="T57" fmla="*/ 5 h 15"/>
                <a:gd name="T58" fmla="*/ 0 w 15"/>
                <a:gd name="T59" fmla="*/ 5 h 15"/>
                <a:gd name="T60" fmla="*/ 1 w 15"/>
                <a:gd name="T61" fmla="*/ 6 h 15"/>
                <a:gd name="T62" fmla="*/ 1 w 15"/>
                <a:gd name="T6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" h="15">
                  <a:moveTo>
                    <a:pt x="1" y="6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Oval 139"/>
            <p:cNvSpPr>
              <a:spLocks noChangeArrowheads="1"/>
            </p:cNvSpPr>
            <p:nvPr/>
          </p:nvSpPr>
          <p:spPr bwMode="auto">
            <a:xfrm>
              <a:off x="4065588" y="3209926"/>
              <a:ext cx="11113" cy="11113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140"/>
            <p:cNvSpPr>
              <a:spLocks/>
            </p:cNvSpPr>
            <p:nvPr/>
          </p:nvSpPr>
          <p:spPr bwMode="auto">
            <a:xfrm>
              <a:off x="3968751" y="3225007"/>
              <a:ext cx="65882" cy="57944"/>
            </a:xfrm>
            <a:custGeom>
              <a:avLst/>
              <a:gdLst>
                <a:gd name="T0" fmla="*/ 1 w 17"/>
                <a:gd name="T1" fmla="*/ 6 h 15"/>
                <a:gd name="T2" fmla="*/ 5 w 17"/>
                <a:gd name="T3" fmla="*/ 2 h 15"/>
                <a:gd name="T4" fmla="*/ 5 w 17"/>
                <a:gd name="T5" fmla="*/ 10 h 15"/>
                <a:gd name="T6" fmla="*/ 5 w 17"/>
                <a:gd name="T7" fmla="*/ 10 h 15"/>
                <a:gd name="T8" fmla="*/ 5 w 17"/>
                <a:gd name="T9" fmla="*/ 15 h 15"/>
                <a:gd name="T10" fmla="*/ 5 w 17"/>
                <a:gd name="T11" fmla="*/ 15 h 15"/>
                <a:gd name="T12" fmla="*/ 7 w 17"/>
                <a:gd name="T13" fmla="*/ 15 h 15"/>
                <a:gd name="T14" fmla="*/ 7 w 17"/>
                <a:gd name="T15" fmla="*/ 15 h 15"/>
                <a:gd name="T16" fmla="*/ 7 w 17"/>
                <a:gd name="T17" fmla="*/ 10 h 15"/>
                <a:gd name="T18" fmla="*/ 10 w 17"/>
                <a:gd name="T19" fmla="*/ 10 h 15"/>
                <a:gd name="T20" fmla="*/ 10 w 17"/>
                <a:gd name="T21" fmla="*/ 15 h 15"/>
                <a:gd name="T22" fmla="*/ 10 w 17"/>
                <a:gd name="T23" fmla="*/ 15 h 15"/>
                <a:gd name="T24" fmla="*/ 11 w 17"/>
                <a:gd name="T25" fmla="*/ 15 h 15"/>
                <a:gd name="T26" fmla="*/ 11 w 17"/>
                <a:gd name="T27" fmla="*/ 15 h 15"/>
                <a:gd name="T28" fmla="*/ 11 w 17"/>
                <a:gd name="T29" fmla="*/ 8 h 15"/>
                <a:gd name="T30" fmla="*/ 11 w 17"/>
                <a:gd name="T31" fmla="*/ 8 h 15"/>
                <a:gd name="T32" fmla="*/ 11 w 17"/>
                <a:gd name="T33" fmla="*/ 2 h 15"/>
                <a:gd name="T34" fmla="*/ 15 w 17"/>
                <a:gd name="T35" fmla="*/ 6 h 15"/>
                <a:gd name="T36" fmla="*/ 16 w 17"/>
                <a:gd name="T37" fmla="*/ 6 h 15"/>
                <a:gd name="T38" fmla="*/ 17 w 17"/>
                <a:gd name="T39" fmla="*/ 5 h 15"/>
                <a:gd name="T40" fmla="*/ 17 w 17"/>
                <a:gd name="T41" fmla="*/ 5 h 15"/>
                <a:gd name="T42" fmla="*/ 11 w 17"/>
                <a:gd name="T43" fmla="*/ 0 h 15"/>
                <a:gd name="T44" fmla="*/ 11 w 17"/>
                <a:gd name="T45" fmla="*/ 0 h 15"/>
                <a:gd name="T46" fmla="*/ 11 w 17"/>
                <a:gd name="T47" fmla="*/ 0 h 15"/>
                <a:gd name="T48" fmla="*/ 11 w 17"/>
                <a:gd name="T49" fmla="*/ 0 h 15"/>
                <a:gd name="T50" fmla="*/ 5 w 17"/>
                <a:gd name="T51" fmla="*/ 0 h 15"/>
                <a:gd name="T52" fmla="*/ 5 w 17"/>
                <a:gd name="T53" fmla="*/ 0 h 15"/>
                <a:gd name="T54" fmla="*/ 5 w 17"/>
                <a:gd name="T55" fmla="*/ 0 h 15"/>
                <a:gd name="T56" fmla="*/ 5 w 17"/>
                <a:gd name="T57" fmla="*/ 0 h 15"/>
                <a:gd name="T58" fmla="*/ 0 w 17"/>
                <a:gd name="T59" fmla="*/ 5 h 15"/>
                <a:gd name="T60" fmla="*/ 0 w 17"/>
                <a:gd name="T61" fmla="*/ 5 h 15"/>
                <a:gd name="T62" fmla="*/ 1 w 17"/>
                <a:gd name="T63" fmla="*/ 6 h 15"/>
                <a:gd name="T64" fmla="*/ 1 w 17"/>
                <a:gd name="T6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15">
                  <a:moveTo>
                    <a:pt x="1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Oval 141"/>
            <p:cNvSpPr>
              <a:spLocks noChangeArrowheads="1"/>
            </p:cNvSpPr>
            <p:nvPr/>
          </p:nvSpPr>
          <p:spPr bwMode="auto">
            <a:xfrm>
              <a:off x="3992563" y="3209926"/>
              <a:ext cx="15082" cy="11113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142"/>
            <p:cNvSpPr>
              <a:spLocks/>
            </p:cNvSpPr>
            <p:nvPr/>
          </p:nvSpPr>
          <p:spPr bwMode="auto">
            <a:xfrm>
              <a:off x="4184651" y="3225007"/>
              <a:ext cx="57944" cy="57944"/>
            </a:xfrm>
            <a:custGeom>
              <a:avLst/>
              <a:gdLst>
                <a:gd name="T0" fmla="*/ 1 w 15"/>
                <a:gd name="T1" fmla="*/ 6 h 15"/>
                <a:gd name="T2" fmla="*/ 4 w 15"/>
                <a:gd name="T3" fmla="*/ 3 h 15"/>
                <a:gd name="T4" fmla="*/ 3 w 15"/>
                <a:gd name="T5" fmla="*/ 10 h 15"/>
                <a:gd name="T6" fmla="*/ 5 w 15"/>
                <a:gd name="T7" fmla="*/ 10 h 15"/>
                <a:gd name="T8" fmla="*/ 5 w 15"/>
                <a:gd name="T9" fmla="*/ 15 h 15"/>
                <a:gd name="T10" fmla="*/ 5 w 15"/>
                <a:gd name="T11" fmla="*/ 15 h 15"/>
                <a:gd name="T12" fmla="*/ 7 w 15"/>
                <a:gd name="T13" fmla="*/ 15 h 15"/>
                <a:gd name="T14" fmla="*/ 7 w 15"/>
                <a:gd name="T15" fmla="*/ 15 h 15"/>
                <a:gd name="T16" fmla="*/ 7 w 15"/>
                <a:gd name="T17" fmla="*/ 10 h 15"/>
                <a:gd name="T18" fmla="*/ 8 w 15"/>
                <a:gd name="T19" fmla="*/ 10 h 15"/>
                <a:gd name="T20" fmla="*/ 8 w 15"/>
                <a:gd name="T21" fmla="*/ 15 h 15"/>
                <a:gd name="T22" fmla="*/ 9 w 15"/>
                <a:gd name="T23" fmla="*/ 15 h 15"/>
                <a:gd name="T24" fmla="*/ 10 w 15"/>
                <a:gd name="T25" fmla="*/ 15 h 15"/>
                <a:gd name="T26" fmla="*/ 10 w 15"/>
                <a:gd name="T27" fmla="*/ 15 h 15"/>
                <a:gd name="T28" fmla="*/ 10 w 15"/>
                <a:gd name="T29" fmla="*/ 10 h 15"/>
                <a:gd name="T30" fmla="*/ 12 w 15"/>
                <a:gd name="T31" fmla="*/ 10 h 15"/>
                <a:gd name="T32" fmla="*/ 11 w 15"/>
                <a:gd name="T33" fmla="*/ 3 h 15"/>
                <a:gd name="T34" fmla="*/ 14 w 15"/>
                <a:gd name="T35" fmla="*/ 6 h 15"/>
                <a:gd name="T36" fmla="*/ 14 w 15"/>
                <a:gd name="T37" fmla="*/ 6 h 15"/>
                <a:gd name="T38" fmla="*/ 15 w 15"/>
                <a:gd name="T39" fmla="*/ 5 h 15"/>
                <a:gd name="T40" fmla="*/ 15 w 15"/>
                <a:gd name="T41" fmla="*/ 5 h 15"/>
                <a:gd name="T42" fmla="*/ 10 w 15"/>
                <a:gd name="T43" fmla="*/ 0 h 15"/>
                <a:gd name="T44" fmla="*/ 10 w 15"/>
                <a:gd name="T45" fmla="*/ 0 h 15"/>
                <a:gd name="T46" fmla="*/ 5 w 15"/>
                <a:gd name="T47" fmla="*/ 0 h 15"/>
                <a:gd name="T48" fmla="*/ 5 w 15"/>
                <a:gd name="T49" fmla="*/ 0 h 15"/>
                <a:gd name="T50" fmla="*/ 5 w 15"/>
                <a:gd name="T51" fmla="*/ 0 h 15"/>
                <a:gd name="T52" fmla="*/ 5 w 15"/>
                <a:gd name="T53" fmla="*/ 0 h 15"/>
                <a:gd name="T54" fmla="*/ 5 w 15"/>
                <a:gd name="T55" fmla="*/ 0 h 15"/>
                <a:gd name="T56" fmla="*/ 0 w 15"/>
                <a:gd name="T57" fmla="*/ 5 h 15"/>
                <a:gd name="T58" fmla="*/ 0 w 15"/>
                <a:gd name="T59" fmla="*/ 5 h 15"/>
                <a:gd name="T60" fmla="*/ 1 w 15"/>
                <a:gd name="T61" fmla="*/ 6 h 15"/>
                <a:gd name="T62" fmla="*/ 1 w 15"/>
                <a:gd name="T6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" h="15">
                  <a:moveTo>
                    <a:pt x="1" y="6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Oval 143"/>
            <p:cNvSpPr>
              <a:spLocks noChangeArrowheads="1"/>
            </p:cNvSpPr>
            <p:nvPr/>
          </p:nvSpPr>
          <p:spPr bwMode="auto">
            <a:xfrm>
              <a:off x="4207669" y="3209926"/>
              <a:ext cx="11907" cy="11113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144"/>
            <p:cNvSpPr>
              <a:spLocks/>
            </p:cNvSpPr>
            <p:nvPr/>
          </p:nvSpPr>
          <p:spPr bwMode="auto">
            <a:xfrm>
              <a:off x="4111626" y="3225007"/>
              <a:ext cx="65088" cy="57944"/>
            </a:xfrm>
            <a:custGeom>
              <a:avLst/>
              <a:gdLst>
                <a:gd name="T0" fmla="*/ 1 w 17"/>
                <a:gd name="T1" fmla="*/ 6 h 15"/>
                <a:gd name="T2" fmla="*/ 5 w 17"/>
                <a:gd name="T3" fmla="*/ 2 h 15"/>
                <a:gd name="T4" fmla="*/ 5 w 17"/>
                <a:gd name="T5" fmla="*/ 10 h 15"/>
                <a:gd name="T6" fmla="*/ 5 w 17"/>
                <a:gd name="T7" fmla="*/ 10 h 15"/>
                <a:gd name="T8" fmla="*/ 5 w 17"/>
                <a:gd name="T9" fmla="*/ 15 h 15"/>
                <a:gd name="T10" fmla="*/ 5 w 17"/>
                <a:gd name="T11" fmla="*/ 15 h 15"/>
                <a:gd name="T12" fmla="*/ 7 w 17"/>
                <a:gd name="T13" fmla="*/ 15 h 15"/>
                <a:gd name="T14" fmla="*/ 7 w 17"/>
                <a:gd name="T15" fmla="*/ 15 h 15"/>
                <a:gd name="T16" fmla="*/ 7 w 17"/>
                <a:gd name="T17" fmla="*/ 10 h 15"/>
                <a:gd name="T18" fmla="*/ 9 w 17"/>
                <a:gd name="T19" fmla="*/ 10 h 15"/>
                <a:gd name="T20" fmla="*/ 9 w 17"/>
                <a:gd name="T21" fmla="*/ 15 h 15"/>
                <a:gd name="T22" fmla="*/ 10 w 17"/>
                <a:gd name="T23" fmla="*/ 15 h 15"/>
                <a:gd name="T24" fmla="*/ 11 w 17"/>
                <a:gd name="T25" fmla="*/ 15 h 15"/>
                <a:gd name="T26" fmla="*/ 11 w 17"/>
                <a:gd name="T27" fmla="*/ 15 h 15"/>
                <a:gd name="T28" fmla="*/ 11 w 17"/>
                <a:gd name="T29" fmla="*/ 8 h 15"/>
                <a:gd name="T30" fmla="*/ 11 w 17"/>
                <a:gd name="T31" fmla="*/ 8 h 15"/>
                <a:gd name="T32" fmla="*/ 11 w 17"/>
                <a:gd name="T33" fmla="*/ 2 h 15"/>
                <a:gd name="T34" fmla="*/ 15 w 17"/>
                <a:gd name="T35" fmla="*/ 6 h 15"/>
                <a:gd name="T36" fmla="*/ 16 w 17"/>
                <a:gd name="T37" fmla="*/ 6 h 15"/>
                <a:gd name="T38" fmla="*/ 17 w 17"/>
                <a:gd name="T39" fmla="*/ 5 h 15"/>
                <a:gd name="T40" fmla="*/ 17 w 17"/>
                <a:gd name="T41" fmla="*/ 5 h 15"/>
                <a:gd name="T42" fmla="*/ 11 w 17"/>
                <a:gd name="T43" fmla="*/ 0 h 15"/>
                <a:gd name="T44" fmla="*/ 11 w 17"/>
                <a:gd name="T45" fmla="*/ 0 h 15"/>
                <a:gd name="T46" fmla="*/ 11 w 17"/>
                <a:gd name="T47" fmla="*/ 0 h 15"/>
                <a:gd name="T48" fmla="*/ 11 w 17"/>
                <a:gd name="T49" fmla="*/ 0 h 15"/>
                <a:gd name="T50" fmla="*/ 5 w 17"/>
                <a:gd name="T51" fmla="*/ 0 h 15"/>
                <a:gd name="T52" fmla="*/ 5 w 17"/>
                <a:gd name="T53" fmla="*/ 0 h 15"/>
                <a:gd name="T54" fmla="*/ 5 w 17"/>
                <a:gd name="T55" fmla="*/ 0 h 15"/>
                <a:gd name="T56" fmla="*/ 5 w 17"/>
                <a:gd name="T57" fmla="*/ 0 h 15"/>
                <a:gd name="T58" fmla="*/ 0 w 17"/>
                <a:gd name="T59" fmla="*/ 5 h 15"/>
                <a:gd name="T60" fmla="*/ 0 w 17"/>
                <a:gd name="T61" fmla="*/ 5 h 15"/>
                <a:gd name="T62" fmla="*/ 1 w 17"/>
                <a:gd name="T63" fmla="*/ 6 h 15"/>
                <a:gd name="T64" fmla="*/ 1 w 17"/>
                <a:gd name="T6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15">
                  <a:moveTo>
                    <a:pt x="1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Oval 145"/>
            <p:cNvSpPr>
              <a:spLocks noChangeArrowheads="1"/>
            </p:cNvSpPr>
            <p:nvPr/>
          </p:nvSpPr>
          <p:spPr bwMode="auto">
            <a:xfrm>
              <a:off x="4134644" y="3209926"/>
              <a:ext cx="15082" cy="11113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146"/>
            <p:cNvSpPr>
              <a:spLocks/>
            </p:cNvSpPr>
            <p:nvPr/>
          </p:nvSpPr>
          <p:spPr bwMode="auto">
            <a:xfrm>
              <a:off x="4323557" y="3225007"/>
              <a:ext cx="61119" cy="61913"/>
            </a:xfrm>
            <a:custGeom>
              <a:avLst/>
              <a:gdLst>
                <a:gd name="T0" fmla="*/ 11 w 16"/>
                <a:gd name="T1" fmla="*/ 0 h 16"/>
                <a:gd name="T2" fmla="*/ 10 w 16"/>
                <a:gd name="T3" fmla="*/ 0 h 16"/>
                <a:gd name="T4" fmla="*/ 6 w 16"/>
                <a:gd name="T5" fmla="*/ 0 h 16"/>
                <a:gd name="T6" fmla="*/ 6 w 16"/>
                <a:gd name="T7" fmla="*/ 0 h 16"/>
                <a:gd name="T8" fmla="*/ 6 w 16"/>
                <a:gd name="T9" fmla="*/ 0 h 16"/>
                <a:gd name="T10" fmla="*/ 6 w 16"/>
                <a:gd name="T11" fmla="*/ 0 h 16"/>
                <a:gd name="T12" fmla="*/ 6 w 16"/>
                <a:gd name="T13" fmla="*/ 0 h 16"/>
                <a:gd name="T14" fmla="*/ 0 w 16"/>
                <a:gd name="T15" fmla="*/ 5 h 16"/>
                <a:gd name="T16" fmla="*/ 0 w 16"/>
                <a:gd name="T17" fmla="*/ 5 h 16"/>
                <a:gd name="T18" fmla="*/ 1 w 16"/>
                <a:gd name="T19" fmla="*/ 6 h 16"/>
                <a:gd name="T20" fmla="*/ 1 w 16"/>
                <a:gd name="T21" fmla="*/ 6 h 16"/>
                <a:gd name="T22" fmla="*/ 5 w 16"/>
                <a:gd name="T23" fmla="*/ 3 h 16"/>
                <a:gd name="T24" fmla="*/ 4 w 16"/>
                <a:gd name="T25" fmla="*/ 10 h 16"/>
                <a:gd name="T26" fmla="*/ 6 w 16"/>
                <a:gd name="T27" fmla="*/ 10 h 16"/>
                <a:gd name="T28" fmla="*/ 6 w 16"/>
                <a:gd name="T29" fmla="*/ 15 h 16"/>
                <a:gd name="T30" fmla="*/ 6 w 16"/>
                <a:gd name="T31" fmla="*/ 16 h 16"/>
                <a:gd name="T32" fmla="*/ 7 w 16"/>
                <a:gd name="T33" fmla="*/ 16 h 16"/>
                <a:gd name="T34" fmla="*/ 8 w 16"/>
                <a:gd name="T35" fmla="*/ 15 h 16"/>
                <a:gd name="T36" fmla="*/ 8 w 16"/>
                <a:gd name="T37" fmla="*/ 10 h 16"/>
                <a:gd name="T38" fmla="*/ 9 w 16"/>
                <a:gd name="T39" fmla="*/ 10 h 16"/>
                <a:gd name="T40" fmla="*/ 9 w 16"/>
                <a:gd name="T41" fmla="*/ 15 h 16"/>
                <a:gd name="T42" fmla="*/ 9 w 16"/>
                <a:gd name="T43" fmla="*/ 16 h 16"/>
                <a:gd name="T44" fmla="*/ 11 w 16"/>
                <a:gd name="T45" fmla="*/ 16 h 16"/>
                <a:gd name="T46" fmla="*/ 11 w 16"/>
                <a:gd name="T47" fmla="*/ 15 h 16"/>
                <a:gd name="T48" fmla="*/ 11 w 16"/>
                <a:gd name="T49" fmla="*/ 10 h 16"/>
                <a:gd name="T50" fmla="*/ 13 w 16"/>
                <a:gd name="T51" fmla="*/ 10 h 16"/>
                <a:gd name="T52" fmla="*/ 11 w 16"/>
                <a:gd name="T53" fmla="*/ 3 h 16"/>
                <a:gd name="T54" fmla="*/ 15 w 16"/>
                <a:gd name="T55" fmla="*/ 6 h 16"/>
                <a:gd name="T56" fmla="*/ 15 w 16"/>
                <a:gd name="T57" fmla="*/ 6 h 16"/>
                <a:gd name="T58" fmla="*/ 16 w 16"/>
                <a:gd name="T59" fmla="*/ 5 h 16"/>
                <a:gd name="T60" fmla="*/ 16 w 16"/>
                <a:gd name="T61" fmla="*/ 5 h 16"/>
                <a:gd name="T62" fmla="*/ 11 w 16"/>
                <a:gd name="T6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6"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Oval 147"/>
            <p:cNvSpPr>
              <a:spLocks noChangeArrowheads="1"/>
            </p:cNvSpPr>
            <p:nvPr/>
          </p:nvSpPr>
          <p:spPr bwMode="auto">
            <a:xfrm>
              <a:off x="4346576" y="3209926"/>
              <a:ext cx="15082" cy="15082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1" name="Freeform 148"/>
            <p:cNvSpPr>
              <a:spLocks/>
            </p:cNvSpPr>
            <p:nvPr/>
          </p:nvSpPr>
          <p:spPr bwMode="auto">
            <a:xfrm>
              <a:off x="4250532" y="3225007"/>
              <a:ext cx="65088" cy="61913"/>
            </a:xfrm>
            <a:custGeom>
              <a:avLst/>
              <a:gdLst>
                <a:gd name="T0" fmla="*/ 12 w 17"/>
                <a:gd name="T1" fmla="*/ 0 h 16"/>
                <a:gd name="T2" fmla="*/ 12 w 17"/>
                <a:gd name="T3" fmla="*/ 0 h 16"/>
                <a:gd name="T4" fmla="*/ 6 w 17"/>
                <a:gd name="T5" fmla="*/ 0 h 16"/>
                <a:gd name="T6" fmla="*/ 6 w 17"/>
                <a:gd name="T7" fmla="*/ 0 h 16"/>
                <a:gd name="T8" fmla="*/ 6 w 17"/>
                <a:gd name="T9" fmla="*/ 0 h 16"/>
                <a:gd name="T10" fmla="*/ 6 w 17"/>
                <a:gd name="T11" fmla="*/ 0 h 16"/>
                <a:gd name="T12" fmla="*/ 0 w 17"/>
                <a:gd name="T13" fmla="*/ 5 h 16"/>
                <a:gd name="T14" fmla="*/ 0 w 17"/>
                <a:gd name="T15" fmla="*/ 5 h 16"/>
                <a:gd name="T16" fmla="*/ 1 w 17"/>
                <a:gd name="T17" fmla="*/ 6 h 16"/>
                <a:gd name="T18" fmla="*/ 2 w 17"/>
                <a:gd name="T19" fmla="*/ 6 h 16"/>
                <a:gd name="T20" fmla="*/ 6 w 17"/>
                <a:gd name="T21" fmla="*/ 2 h 16"/>
                <a:gd name="T22" fmla="*/ 6 w 17"/>
                <a:gd name="T23" fmla="*/ 10 h 16"/>
                <a:gd name="T24" fmla="*/ 6 w 17"/>
                <a:gd name="T25" fmla="*/ 10 h 16"/>
                <a:gd name="T26" fmla="*/ 6 w 17"/>
                <a:gd name="T27" fmla="*/ 15 h 16"/>
                <a:gd name="T28" fmla="*/ 6 w 17"/>
                <a:gd name="T29" fmla="*/ 16 h 16"/>
                <a:gd name="T30" fmla="*/ 7 w 17"/>
                <a:gd name="T31" fmla="*/ 16 h 16"/>
                <a:gd name="T32" fmla="*/ 7 w 17"/>
                <a:gd name="T33" fmla="*/ 15 h 16"/>
                <a:gd name="T34" fmla="*/ 7 w 17"/>
                <a:gd name="T35" fmla="*/ 10 h 16"/>
                <a:gd name="T36" fmla="*/ 10 w 17"/>
                <a:gd name="T37" fmla="*/ 10 h 16"/>
                <a:gd name="T38" fmla="*/ 10 w 17"/>
                <a:gd name="T39" fmla="*/ 15 h 16"/>
                <a:gd name="T40" fmla="*/ 10 w 17"/>
                <a:gd name="T41" fmla="*/ 16 h 16"/>
                <a:gd name="T42" fmla="*/ 12 w 17"/>
                <a:gd name="T43" fmla="*/ 16 h 16"/>
                <a:gd name="T44" fmla="*/ 12 w 17"/>
                <a:gd name="T45" fmla="*/ 15 h 16"/>
                <a:gd name="T46" fmla="*/ 12 w 17"/>
                <a:gd name="T47" fmla="*/ 8 h 16"/>
                <a:gd name="T48" fmla="*/ 12 w 17"/>
                <a:gd name="T49" fmla="*/ 8 h 16"/>
                <a:gd name="T50" fmla="*/ 12 w 17"/>
                <a:gd name="T51" fmla="*/ 2 h 16"/>
                <a:gd name="T52" fmla="*/ 16 w 17"/>
                <a:gd name="T53" fmla="*/ 6 h 16"/>
                <a:gd name="T54" fmla="*/ 16 w 17"/>
                <a:gd name="T55" fmla="*/ 6 h 16"/>
                <a:gd name="T56" fmla="*/ 17 w 17"/>
                <a:gd name="T57" fmla="*/ 5 h 16"/>
                <a:gd name="T58" fmla="*/ 17 w 17"/>
                <a:gd name="T59" fmla="*/ 5 h 16"/>
                <a:gd name="T60" fmla="*/ 12 w 17"/>
                <a:gd name="T61" fmla="*/ 0 h 16"/>
                <a:gd name="T62" fmla="*/ 12 w 17"/>
                <a:gd name="T6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6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2" name="Oval 149"/>
            <p:cNvSpPr>
              <a:spLocks noChangeArrowheads="1"/>
            </p:cNvSpPr>
            <p:nvPr/>
          </p:nvSpPr>
          <p:spPr bwMode="auto">
            <a:xfrm>
              <a:off x="4277519" y="3209926"/>
              <a:ext cx="15082" cy="15082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3" name="Freeform 150"/>
            <p:cNvSpPr>
              <a:spLocks/>
            </p:cNvSpPr>
            <p:nvPr/>
          </p:nvSpPr>
          <p:spPr bwMode="auto">
            <a:xfrm>
              <a:off x="3899694" y="3317082"/>
              <a:ext cx="61913" cy="61913"/>
            </a:xfrm>
            <a:custGeom>
              <a:avLst/>
              <a:gdLst>
                <a:gd name="T0" fmla="*/ 2 w 16"/>
                <a:gd name="T1" fmla="*/ 6 h 16"/>
                <a:gd name="T2" fmla="*/ 5 w 16"/>
                <a:gd name="T3" fmla="*/ 3 h 16"/>
                <a:gd name="T4" fmla="*/ 4 w 16"/>
                <a:gd name="T5" fmla="*/ 10 h 16"/>
                <a:gd name="T6" fmla="*/ 6 w 16"/>
                <a:gd name="T7" fmla="*/ 10 h 16"/>
                <a:gd name="T8" fmla="*/ 6 w 16"/>
                <a:gd name="T9" fmla="*/ 15 h 16"/>
                <a:gd name="T10" fmla="*/ 6 w 16"/>
                <a:gd name="T11" fmla="*/ 16 h 16"/>
                <a:gd name="T12" fmla="*/ 7 w 16"/>
                <a:gd name="T13" fmla="*/ 16 h 16"/>
                <a:gd name="T14" fmla="*/ 8 w 16"/>
                <a:gd name="T15" fmla="*/ 15 h 16"/>
                <a:gd name="T16" fmla="*/ 8 w 16"/>
                <a:gd name="T17" fmla="*/ 10 h 16"/>
                <a:gd name="T18" fmla="*/ 9 w 16"/>
                <a:gd name="T19" fmla="*/ 10 h 16"/>
                <a:gd name="T20" fmla="*/ 9 w 16"/>
                <a:gd name="T21" fmla="*/ 15 h 16"/>
                <a:gd name="T22" fmla="*/ 9 w 16"/>
                <a:gd name="T23" fmla="*/ 16 h 16"/>
                <a:gd name="T24" fmla="*/ 11 w 16"/>
                <a:gd name="T25" fmla="*/ 16 h 16"/>
                <a:gd name="T26" fmla="*/ 11 w 16"/>
                <a:gd name="T27" fmla="*/ 15 h 16"/>
                <a:gd name="T28" fmla="*/ 11 w 16"/>
                <a:gd name="T29" fmla="*/ 10 h 16"/>
                <a:gd name="T30" fmla="*/ 13 w 16"/>
                <a:gd name="T31" fmla="*/ 10 h 16"/>
                <a:gd name="T32" fmla="*/ 11 w 16"/>
                <a:gd name="T33" fmla="*/ 3 h 16"/>
                <a:gd name="T34" fmla="*/ 15 w 16"/>
                <a:gd name="T35" fmla="*/ 6 h 16"/>
                <a:gd name="T36" fmla="*/ 15 w 16"/>
                <a:gd name="T37" fmla="*/ 6 h 16"/>
                <a:gd name="T38" fmla="*/ 16 w 16"/>
                <a:gd name="T39" fmla="*/ 5 h 16"/>
                <a:gd name="T40" fmla="*/ 16 w 16"/>
                <a:gd name="T41" fmla="*/ 5 h 16"/>
                <a:gd name="T42" fmla="*/ 11 w 16"/>
                <a:gd name="T43" fmla="*/ 0 h 16"/>
                <a:gd name="T44" fmla="*/ 10 w 16"/>
                <a:gd name="T45" fmla="*/ 0 h 16"/>
                <a:gd name="T46" fmla="*/ 6 w 16"/>
                <a:gd name="T47" fmla="*/ 0 h 16"/>
                <a:gd name="T48" fmla="*/ 6 w 16"/>
                <a:gd name="T49" fmla="*/ 0 h 16"/>
                <a:gd name="T50" fmla="*/ 6 w 16"/>
                <a:gd name="T51" fmla="*/ 0 h 16"/>
                <a:gd name="T52" fmla="*/ 6 w 16"/>
                <a:gd name="T53" fmla="*/ 0 h 16"/>
                <a:gd name="T54" fmla="*/ 6 w 16"/>
                <a:gd name="T55" fmla="*/ 0 h 16"/>
                <a:gd name="T56" fmla="*/ 0 w 16"/>
                <a:gd name="T57" fmla="*/ 5 h 16"/>
                <a:gd name="T58" fmla="*/ 0 w 16"/>
                <a:gd name="T59" fmla="*/ 5 h 16"/>
                <a:gd name="T60" fmla="*/ 1 w 16"/>
                <a:gd name="T61" fmla="*/ 6 h 16"/>
                <a:gd name="T62" fmla="*/ 2 w 16"/>
                <a:gd name="T6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6">
                  <a:moveTo>
                    <a:pt x="2" y="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4" name="Oval 151"/>
            <p:cNvSpPr>
              <a:spLocks noChangeArrowheads="1"/>
            </p:cNvSpPr>
            <p:nvPr/>
          </p:nvSpPr>
          <p:spPr bwMode="auto">
            <a:xfrm>
              <a:off x="3922713" y="3302001"/>
              <a:ext cx="15875" cy="15082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5" name="Freeform 152"/>
            <p:cNvSpPr>
              <a:spLocks/>
            </p:cNvSpPr>
            <p:nvPr/>
          </p:nvSpPr>
          <p:spPr bwMode="auto">
            <a:xfrm>
              <a:off x="3826669" y="3317082"/>
              <a:ext cx="65088" cy="61913"/>
            </a:xfrm>
            <a:custGeom>
              <a:avLst/>
              <a:gdLst>
                <a:gd name="T0" fmla="*/ 2 w 17"/>
                <a:gd name="T1" fmla="*/ 6 h 16"/>
                <a:gd name="T2" fmla="*/ 6 w 17"/>
                <a:gd name="T3" fmla="*/ 2 h 16"/>
                <a:gd name="T4" fmla="*/ 6 w 17"/>
                <a:gd name="T5" fmla="*/ 10 h 16"/>
                <a:gd name="T6" fmla="*/ 6 w 17"/>
                <a:gd name="T7" fmla="*/ 10 h 16"/>
                <a:gd name="T8" fmla="*/ 6 w 17"/>
                <a:gd name="T9" fmla="*/ 15 h 16"/>
                <a:gd name="T10" fmla="*/ 6 w 17"/>
                <a:gd name="T11" fmla="*/ 16 h 16"/>
                <a:gd name="T12" fmla="*/ 7 w 17"/>
                <a:gd name="T13" fmla="*/ 16 h 16"/>
                <a:gd name="T14" fmla="*/ 8 w 17"/>
                <a:gd name="T15" fmla="*/ 15 h 16"/>
                <a:gd name="T16" fmla="*/ 8 w 17"/>
                <a:gd name="T17" fmla="*/ 10 h 16"/>
                <a:gd name="T18" fmla="*/ 10 w 17"/>
                <a:gd name="T19" fmla="*/ 10 h 16"/>
                <a:gd name="T20" fmla="*/ 10 w 17"/>
                <a:gd name="T21" fmla="*/ 15 h 16"/>
                <a:gd name="T22" fmla="*/ 10 w 17"/>
                <a:gd name="T23" fmla="*/ 16 h 16"/>
                <a:gd name="T24" fmla="*/ 12 w 17"/>
                <a:gd name="T25" fmla="*/ 16 h 16"/>
                <a:gd name="T26" fmla="*/ 12 w 17"/>
                <a:gd name="T27" fmla="*/ 15 h 16"/>
                <a:gd name="T28" fmla="*/ 12 w 17"/>
                <a:gd name="T29" fmla="*/ 8 h 16"/>
                <a:gd name="T30" fmla="*/ 12 w 17"/>
                <a:gd name="T31" fmla="*/ 8 h 16"/>
                <a:gd name="T32" fmla="*/ 12 w 17"/>
                <a:gd name="T33" fmla="*/ 2 h 16"/>
                <a:gd name="T34" fmla="*/ 16 w 17"/>
                <a:gd name="T35" fmla="*/ 6 h 16"/>
                <a:gd name="T36" fmla="*/ 16 w 17"/>
                <a:gd name="T37" fmla="*/ 6 h 16"/>
                <a:gd name="T38" fmla="*/ 17 w 17"/>
                <a:gd name="T39" fmla="*/ 5 h 16"/>
                <a:gd name="T40" fmla="*/ 17 w 17"/>
                <a:gd name="T41" fmla="*/ 5 h 16"/>
                <a:gd name="T42" fmla="*/ 12 w 17"/>
                <a:gd name="T43" fmla="*/ 0 h 16"/>
                <a:gd name="T44" fmla="*/ 12 w 17"/>
                <a:gd name="T45" fmla="*/ 0 h 16"/>
                <a:gd name="T46" fmla="*/ 12 w 17"/>
                <a:gd name="T47" fmla="*/ 0 h 16"/>
                <a:gd name="T48" fmla="*/ 6 w 17"/>
                <a:gd name="T49" fmla="*/ 0 h 16"/>
                <a:gd name="T50" fmla="*/ 6 w 17"/>
                <a:gd name="T51" fmla="*/ 0 h 16"/>
                <a:gd name="T52" fmla="*/ 6 w 17"/>
                <a:gd name="T53" fmla="*/ 0 h 16"/>
                <a:gd name="T54" fmla="*/ 6 w 17"/>
                <a:gd name="T55" fmla="*/ 0 h 16"/>
                <a:gd name="T56" fmla="*/ 0 w 17"/>
                <a:gd name="T57" fmla="*/ 5 h 16"/>
                <a:gd name="T58" fmla="*/ 0 w 17"/>
                <a:gd name="T59" fmla="*/ 5 h 16"/>
                <a:gd name="T60" fmla="*/ 1 w 17"/>
                <a:gd name="T61" fmla="*/ 6 h 16"/>
                <a:gd name="T62" fmla="*/ 2 w 17"/>
                <a:gd name="T6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6">
                  <a:moveTo>
                    <a:pt x="2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8" y="15"/>
                    <a:pt x="8" y="1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6" name="Oval 153"/>
            <p:cNvSpPr>
              <a:spLocks noChangeArrowheads="1"/>
            </p:cNvSpPr>
            <p:nvPr/>
          </p:nvSpPr>
          <p:spPr bwMode="auto">
            <a:xfrm>
              <a:off x="3853657" y="3302001"/>
              <a:ext cx="15082" cy="15082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7" name="Freeform 154"/>
            <p:cNvSpPr>
              <a:spLocks/>
            </p:cNvSpPr>
            <p:nvPr/>
          </p:nvSpPr>
          <p:spPr bwMode="auto">
            <a:xfrm>
              <a:off x="4042569" y="3317082"/>
              <a:ext cx="61119" cy="61913"/>
            </a:xfrm>
            <a:custGeom>
              <a:avLst/>
              <a:gdLst>
                <a:gd name="T0" fmla="*/ 1 w 16"/>
                <a:gd name="T1" fmla="*/ 7 h 16"/>
                <a:gd name="T2" fmla="*/ 5 w 16"/>
                <a:gd name="T3" fmla="*/ 3 h 16"/>
                <a:gd name="T4" fmla="*/ 3 w 16"/>
                <a:gd name="T5" fmla="*/ 10 h 16"/>
                <a:gd name="T6" fmla="*/ 6 w 16"/>
                <a:gd name="T7" fmla="*/ 10 h 16"/>
                <a:gd name="T8" fmla="*/ 6 w 16"/>
                <a:gd name="T9" fmla="*/ 16 h 16"/>
                <a:gd name="T10" fmla="*/ 6 w 16"/>
                <a:gd name="T11" fmla="*/ 16 h 16"/>
                <a:gd name="T12" fmla="*/ 7 w 16"/>
                <a:gd name="T13" fmla="*/ 16 h 16"/>
                <a:gd name="T14" fmla="*/ 7 w 16"/>
                <a:gd name="T15" fmla="*/ 16 h 16"/>
                <a:gd name="T16" fmla="*/ 7 w 16"/>
                <a:gd name="T17" fmla="*/ 10 h 16"/>
                <a:gd name="T18" fmla="*/ 9 w 16"/>
                <a:gd name="T19" fmla="*/ 10 h 16"/>
                <a:gd name="T20" fmla="*/ 9 w 16"/>
                <a:gd name="T21" fmla="*/ 16 h 16"/>
                <a:gd name="T22" fmla="*/ 9 w 16"/>
                <a:gd name="T23" fmla="*/ 16 h 16"/>
                <a:gd name="T24" fmla="*/ 10 w 16"/>
                <a:gd name="T25" fmla="*/ 16 h 16"/>
                <a:gd name="T26" fmla="*/ 10 w 16"/>
                <a:gd name="T27" fmla="*/ 16 h 16"/>
                <a:gd name="T28" fmla="*/ 10 w 16"/>
                <a:gd name="T29" fmla="*/ 10 h 16"/>
                <a:gd name="T30" fmla="*/ 13 w 16"/>
                <a:gd name="T31" fmla="*/ 10 h 16"/>
                <a:gd name="T32" fmla="*/ 11 w 16"/>
                <a:gd name="T33" fmla="*/ 3 h 16"/>
                <a:gd name="T34" fmla="*/ 14 w 16"/>
                <a:gd name="T35" fmla="*/ 7 h 16"/>
                <a:gd name="T36" fmla="*/ 15 w 16"/>
                <a:gd name="T37" fmla="*/ 7 h 16"/>
                <a:gd name="T38" fmla="*/ 16 w 16"/>
                <a:gd name="T39" fmla="*/ 6 h 16"/>
                <a:gd name="T40" fmla="*/ 16 w 16"/>
                <a:gd name="T41" fmla="*/ 5 h 16"/>
                <a:gd name="T42" fmla="*/ 10 w 16"/>
                <a:gd name="T43" fmla="*/ 0 h 16"/>
                <a:gd name="T44" fmla="*/ 10 w 16"/>
                <a:gd name="T45" fmla="*/ 0 h 16"/>
                <a:gd name="T46" fmla="*/ 5 w 16"/>
                <a:gd name="T47" fmla="*/ 0 h 16"/>
                <a:gd name="T48" fmla="*/ 5 w 16"/>
                <a:gd name="T49" fmla="*/ 0 h 16"/>
                <a:gd name="T50" fmla="*/ 5 w 16"/>
                <a:gd name="T51" fmla="*/ 0 h 16"/>
                <a:gd name="T52" fmla="*/ 5 w 16"/>
                <a:gd name="T53" fmla="*/ 0 h 16"/>
                <a:gd name="T54" fmla="*/ 5 w 16"/>
                <a:gd name="T55" fmla="*/ 0 h 16"/>
                <a:gd name="T56" fmla="*/ 0 w 16"/>
                <a:gd name="T57" fmla="*/ 5 h 16"/>
                <a:gd name="T58" fmla="*/ 0 w 16"/>
                <a:gd name="T59" fmla="*/ 6 h 16"/>
                <a:gd name="T60" fmla="*/ 1 w 16"/>
                <a:gd name="T61" fmla="*/ 7 h 16"/>
                <a:gd name="T62" fmla="*/ 1 w 16"/>
                <a:gd name="T6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6">
                  <a:moveTo>
                    <a:pt x="1" y="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8" name="Oval 155"/>
            <p:cNvSpPr>
              <a:spLocks noChangeArrowheads="1"/>
            </p:cNvSpPr>
            <p:nvPr/>
          </p:nvSpPr>
          <p:spPr bwMode="auto">
            <a:xfrm>
              <a:off x="4065588" y="3302001"/>
              <a:ext cx="15082" cy="15082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9" name="Freeform 156"/>
            <p:cNvSpPr>
              <a:spLocks/>
            </p:cNvSpPr>
            <p:nvPr/>
          </p:nvSpPr>
          <p:spPr bwMode="auto">
            <a:xfrm>
              <a:off x="3968751" y="3317082"/>
              <a:ext cx="65882" cy="61913"/>
            </a:xfrm>
            <a:custGeom>
              <a:avLst/>
              <a:gdLst>
                <a:gd name="T0" fmla="*/ 1 w 17"/>
                <a:gd name="T1" fmla="*/ 7 h 16"/>
                <a:gd name="T2" fmla="*/ 5 w 17"/>
                <a:gd name="T3" fmla="*/ 3 h 16"/>
                <a:gd name="T4" fmla="*/ 5 w 17"/>
                <a:gd name="T5" fmla="*/ 10 h 16"/>
                <a:gd name="T6" fmla="*/ 5 w 17"/>
                <a:gd name="T7" fmla="*/ 10 h 16"/>
                <a:gd name="T8" fmla="*/ 5 w 17"/>
                <a:gd name="T9" fmla="*/ 16 h 16"/>
                <a:gd name="T10" fmla="*/ 6 w 17"/>
                <a:gd name="T11" fmla="*/ 16 h 16"/>
                <a:gd name="T12" fmla="*/ 7 w 17"/>
                <a:gd name="T13" fmla="*/ 16 h 16"/>
                <a:gd name="T14" fmla="*/ 7 w 17"/>
                <a:gd name="T15" fmla="*/ 16 h 16"/>
                <a:gd name="T16" fmla="*/ 7 w 17"/>
                <a:gd name="T17" fmla="*/ 10 h 16"/>
                <a:gd name="T18" fmla="*/ 10 w 17"/>
                <a:gd name="T19" fmla="*/ 10 h 16"/>
                <a:gd name="T20" fmla="*/ 10 w 17"/>
                <a:gd name="T21" fmla="*/ 16 h 16"/>
                <a:gd name="T22" fmla="*/ 10 w 17"/>
                <a:gd name="T23" fmla="*/ 16 h 16"/>
                <a:gd name="T24" fmla="*/ 11 w 17"/>
                <a:gd name="T25" fmla="*/ 16 h 16"/>
                <a:gd name="T26" fmla="*/ 12 w 17"/>
                <a:gd name="T27" fmla="*/ 16 h 16"/>
                <a:gd name="T28" fmla="*/ 12 w 17"/>
                <a:gd name="T29" fmla="*/ 8 h 16"/>
                <a:gd name="T30" fmla="*/ 12 w 17"/>
                <a:gd name="T31" fmla="*/ 8 h 16"/>
                <a:gd name="T32" fmla="*/ 12 w 17"/>
                <a:gd name="T33" fmla="*/ 3 h 16"/>
                <a:gd name="T34" fmla="*/ 16 w 17"/>
                <a:gd name="T35" fmla="*/ 7 h 16"/>
                <a:gd name="T36" fmla="*/ 16 w 17"/>
                <a:gd name="T37" fmla="*/ 7 h 16"/>
                <a:gd name="T38" fmla="*/ 17 w 17"/>
                <a:gd name="T39" fmla="*/ 6 h 16"/>
                <a:gd name="T40" fmla="*/ 17 w 17"/>
                <a:gd name="T41" fmla="*/ 5 h 16"/>
                <a:gd name="T42" fmla="*/ 12 w 17"/>
                <a:gd name="T43" fmla="*/ 0 h 16"/>
                <a:gd name="T44" fmla="*/ 12 w 17"/>
                <a:gd name="T45" fmla="*/ 0 h 16"/>
                <a:gd name="T46" fmla="*/ 12 w 17"/>
                <a:gd name="T47" fmla="*/ 0 h 16"/>
                <a:gd name="T48" fmla="*/ 5 w 17"/>
                <a:gd name="T49" fmla="*/ 0 h 16"/>
                <a:gd name="T50" fmla="*/ 5 w 17"/>
                <a:gd name="T51" fmla="*/ 0 h 16"/>
                <a:gd name="T52" fmla="*/ 5 w 17"/>
                <a:gd name="T53" fmla="*/ 0 h 16"/>
                <a:gd name="T54" fmla="*/ 5 w 17"/>
                <a:gd name="T55" fmla="*/ 0 h 16"/>
                <a:gd name="T56" fmla="*/ 0 w 17"/>
                <a:gd name="T57" fmla="*/ 5 h 16"/>
                <a:gd name="T58" fmla="*/ 0 w 17"/>
                <a:gd name="T59" fmla="*/ 6 h 16"/>
                <a:gd name="T60" fmla="*/ 1 w 17"/>
                <a:gd name="T61" fmla="*/ 7 h 16"/>
                <a:gd name="T62" fmla="*/ 1 w 17"/>
                <a:gd name="T6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6">
                  <a:moveTo>
                    <a:pt x="1" y="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0" name="Oval 157"/>
            <p:cNvSpPr>
              <a:spLocks noChangeArrowheads="1"/>
            </p:cNvSpPr>
            <p:nvPr/>
          </p:nvSpPr>
          <p:spPr bwMode="auto">
            <a:xfrm>
              <a:off x="3995738" y="3302001"/>
              <a:ext cx="11907" cy="15082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1" name="Freeform 158"/>
            <p:cNvSpPr>
              <a:spLocks/>
            </p:cNvSpPr>
            <p:nvPr/>
          </p:nvSpPr>
          <p:spPr bwMode="auto">
            <a:xfrm>
              <a:off x="4184651" y="3317082"/>
              <a:ext cx="61913" cy="61913"/>
            </a:xfrm>
            <a:custGeom>
              <a:avLst/>
              <a:gdLst>
                <a:gd name="T0" fmla="*/ 10 w 16"/>
                <a:gd name="T1" fmla="*/ 0 h 16"/>
                <a:gd name="T2" fmla="*/ 5 w 16"/>
                <a:gd name="T3" fmla="*/ 0 h 16"/>
                <a:gd name="T4" fmla="*/ 5 w 16"/>
                <a:gd name="T5" fmla="*/ 0 h 16"/>
                <a:gd name="T6" fmla="*/ 5 w 16"/>
                <a:gd name="T7" fmla="*/ 0 h 16"/>
                <a:gd name="T8" fmla="*/ 5 w 16"/>
                <a:gd name="T9" fmla="*/ 0 h 16"/>
                <a:gd name="T10" fmla="*/ 5 w 16"/>
                <a:gd name="T11" fmla="*/ 0 h 16"/>
                <a:gd name="T12" fmla="*/ 0 w 16"/>
                <a:gd name="T13" fmla="*/ 5 h 16"/>
                <a:gd name="T14" fmla="*/ 0 w 16"/>
                <a:gd name="T15" fmla="*/ 5 h 16"/>
                <a:gd name="T16" fmla="*/ 1 w 16"/>
                <a:gd name="T17" fmla="*/ 7 h 16"/>
                <a:gd name="T18" fmla="*/ 1 w 16"/>
                <a:gd name="T19" fmla="*/ 7 h 16"/>
                <a:gd name="T20" fmla="*/ 5 w 16"/>
                <a:gd name="T21" fmla="*/ 3 h 16"/>
                <a:gd name="T22" fmla="*/ 3 w 16"/>
                <a:gd name="T23" fmla="*/ 10 h 16"/>
                <a:gd name="T24" fmla="*/ 5 w 16"/>
                <a:gd name="T25" fmla="*/ 10 h 16"/>
                <a:gd name="T26" fmla="*/ 5 w 16"/>
                <a:gd name="T27" fmla="*/ 16 h 16"/>
                <a:gd name="T28" fmla="*/ 6 w 16"/>
                <a:gd name="T29" fmla="*/ 16 h 16"/>
                <a:gd name="T30" fmla="*/ 7 w 16"/>
                <a:gd name="T31" fmla="*/ 16 h 16"/>
                <a:gd name="T32" fmla="*/ 7 w 16"/>
                <a:gd name="T33" fmla="*/ 16 h 16"/>
                <a:gd name="T34" fmla="*/ 7 w 16"/>
                <a:gd name="T35" fmla="*/ 10 h 16"/>
                <a:gd name="T36" fmla="*/ 9 w 16"/>
                <a:gd name="T37" fmla="*/ 10 h 16"/>
                <a:gd name="T38" fmla="*/ 9 w 16"/>
                <a:gd name="T39" fmla="*/ 16 h 16"/>
                <a:gd name="T40" fmla="*/ 9 w 16"/>
                <a:gd name="T41" fmla="*/ 16 h 16"/>
                <a:gd name="T42" fmla="*/ 10 w 16"/>
                <a:gd name="T43" fmla="*/ 16 h 16"/>
                <a:gd name="T44" fmla="*/ 10 w 16"/>
                <a:gd name="T45" fmla="*/ 16 h 16"/>
                <a:gd name="T46" fmla="*/ 10 w 16"/>
                <a:gd name="T47" fmla="*/ 10 h 16"/>
                <a:gd name="T48" fmla="*/ 12 w 16"/>
                <a:gd name="T49" fmla="*/ 10 h 16"/>
                <a:gd name="T50" fmla="*/ 11 w 16"/>
                <a:gd name="T51" fmla="*/ 3 h 16"/>
                <a:gd name="T52" fmla="*/ 14 w 16"/>
                <a:gd name="T53" fmla="*/ 7 h 16"/>
                <a:gd name="T54" fmla="*/ 14 w 16"/>
                <a:gd name="T55" fmla="*/ 7 h 16"/>
                <a:gd name="T56" fmla="*/ 15 w 16"/>
                <a:gd name="T57" fmla="*/ 5 h 16"/>
                <a:gd name="T58" fmla="*/ 15 w 16"/>
                <a:gd name="T59" fmla="*/ 5 h 16"/>
                <a:gd name="T60" fmla="*/ 10 w 16"/>
                <a:gd name="T61" fmla="*/ 0 h 16"/>
                <a:gd name="T62" fmla="*/ 10 w 16"/>
                <a:gd name="T6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6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" name="Oval 159"/>
            <p:cNvSpPr>
              <a:spLocks noChangeArrowheads="1"/>
            </p:cNvSpPr>
            <p:nvPr/>
          </p:nvSpPr>
          <p:spPr bwMode="auto">
            <a:xfrm>
              <a:off x="4207669" y="3302001"/>
              <a:ext cx="11907" cy="15082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3" name="Freeform 160"/>
            <p:cNvSpPr>
              <a:spLocks/>
            </p:cNvSpPr>
            <p:nvPr/>
          </p:nvSpPr>
          <p:spPr bwMode="auto">
            <a:xfrm>
              <a:off x="4111626" y="3317082"/>
              <a:ext cx="65088" cy="61913"/>
            </a:xfrm>
            <a:custGeom>
              <a:avLst/>
              <a:gdLst>
                <a:gd name="T0" fmla="*/ 11 w 17"/>
                <a:gd name="T1" fmla="*/ 0 h 16"/>
                <a:gd name="T2" fmla="*/ 11 w 17"/>
                <a:gd name="T3" fmla="*/ 0 h 16"/>
                <a:gd name="T4" fmla="*/ 5 w 17"/>
                <a:gd name="T5" fmla="*/ 0 h 16"/>
                <a:gd name="T6" fmla="*/ 5 w 17"/>
                <a:gd name="T7" fmla="*/ 0 h 16"/>
                <a:gd name="T8" fmla="*/ 5 w 17"/>
                <a:gd name="T9" fmla="*/ 0 h 16"/>
                <a:gd name="T10" fmla="*/ 5 w 17"/>
                <a:gd name="T11" fmla="*/ 0 h 16"/>
                <a:gd name="T12" fmla="*/ 0 w 17"/>
                <a:gd name="T13" fmla="*/ 5 h 16"/>
                <a:gd name="T14" fmla="*/ 0 w 17"/>
                <a:gd name="T15" fmla="*/ 6 h 16"/>
                <a:gd name="T16" fmla="*/ 1 w 17"/>
                <a:gd name="T17" fmla="*/ 7 h 16"/>
                <a:gd name="T18" fmla="*/ 1 w 17"/>
                <a:gd name="T19" fmla="*/ 7 h 16"/>
                <a:gd name="T20" fmla="*/ 5 w 17"/>
                <a:gd name="T21" fmla="*/ 2 h 16"/>
                <a:gd name="T22" fmla="*/ 5 w 17"/>
                <a:gd name="T23" fmla="*/ 10 h 16"/>
                <a:gd name="T24" fmla="*/ 5 w 17"/>
                <a:gd name="T25" fmla="*/ 10 h 16"/>
                <a:gd name="T26" fmla="*/ 5 w 17"/>
                <a:gd name="T27" fmla="*/ 16 h 16"/>
                <a:gd name="T28" fmla="*/ 5 w 17"/>
                <a:gd name="T29" fmla="*/ 16 h 16"/>
                <a:gd name="T30" fmla="*/ 7 w 17"/>
                <a:gd name="T31" fmla="*/ 16 h 16"/>
                <a:gd name="T32" fmla="*/ 7 w 17"/>
                <a:gd name="T33" fmla="*/ 16 h 16"/>
                <a:gd name="T34" fmla="*/ 7 w 17"/>
                <a:gd name="T35" fmla="*/ 10 h 16"/>
                <a:gd name="T36" fmla="*/ 10 w 17"/>
                <a:gd name="T37" fmla="*/ 10 h 16"/>
                <a:gd name="T38" fmla="*/ 10 w 17"/>
                <a:gd name="T39" fmla="*/ 16 h 16"/>
                <a:gd name="T40" fmla="*/ 10 w 17"/>
                <a:gd name="T41" fmla="*/ 16 h 16"/>
                <a:gd name="T42" fmla="*/ 11 w 17"/>
                <a:gd name="T43" fmla="*/ 16 h 16"/>
                <a:gd name="T44" fmla="*/ 11 w 17"/>
                <a:gd name="T45" fmla="*/ 16 h 16"/>
                <a:gd name="T46" fmla="*/ 11 w 17"/>
                <a:gd name="T47" fmla="*/ 8 h 16"/>
                <a:gd name="T48" fmla="*/ 11 w 17"/>
                <a:gd name="T49" fmla="*/ 8 h 16"/>
                <a:gd name="T50" fmla="*/ 11 w 17"/>
                <a:gd name="T51" fmla="*/ 2 h 16"/>
                <a:gd name="T52" fmla="*/ 16 w 17"/>
                <a:gd name="T53" fmla="*/ 7 h 16"/>
                <a:gd name="T54" fmla="*/ 16 w 17"/>
                <a:gd name="T55" fmla="*/ 7 h 16"/>
                <a:gd name="T56" fmla="*/ 17 w 17"/>
                <a:gd name="T57" fmla="*/ 6 h 16"/>
                <a:gd name="T58" fmla="*/ 17 w 17"/>
                <a:gd name="T59" fmla="*/ 5 h 16"/>
                <a:gd name="T60" fmla="*/ 11 w 17"/>
                <a:gd name="T61" fmla="*/ 0 h 16"/>
                <a:gd name="T62" fmla="*/ 11 w 17"/>
                <a:gd name="T6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6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4" name="Oval 161"/>
            <p:cNvSpPr>
              <a:spLocks noChangeArrowheads="1"/>
            </p:cNvSpPr>
            <p:nvPr/>
          </p:nvSpPr>
          <p:spPr bwMode="auto">
            <a:xfrm>
              <a:off x="4134644" y="3302001"/>
              <a:ext cx="15082" cy="15082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5" name="Freeform 162"/>
            <p:cNvSpPr>
              <a:spLocks/>
            </p:cNvSpPr>
            <p:nvPr/>
          </p:nvSpPr>
          <p:spPr bwMode="auto">
            <a:xfrm>
              <a:off x="3899694" y="3409951"/>
              <a:ext cx="61913" cy="61913"/>
            </a:xfrm>
            <a:custGeom>
              <a:avLst/>
              <a:gdLst>
                <a:gd name="T0" fmla="*/ 11 w 16"/>
                <a:gd name="T1" fmla="*/ 0 h 16"/>
                <a:gd name="T2" fmla="*/ 6 w 16"/>
                <a:gd name="T3" fmla="*/ 0 h 16"/>
                <a:gd name="T4" fmla="*/ 6 w 16"/>
                <a:gd name="T5" fmla="*/ 0 h 16"/>
                <a:gd name="T6" fmla="*/ 6 w 16"/>
                <a:gd name="T7" fmla="*/ 0 h 16"/>
                <a:gd name="T8" fmla="*/ 6 w 16"/>
                <a:gd name="T9" fmla="*/ 0 h 16"/>
                <a:gd name="T10" fmla="*/ 6 w 16"/>
                <a:gd name="T11" fmla="*/ 0 h 16"/>
                <a:gd name="T12" fmla="*/ 0 w 16"/>
                <a:gd name="T13" fmla="*/ 5 h 16"/>
                <a:gd name="T14" fmla="*/ 0 w 16"/>
                <a:gd name="T15" fmla="*/ 5 h 16"/>
                <a:gd name="T16" fmla="*/ 1 w 16"/>
                <a:gd name="T17" fmla="*/ 6 h 16"/>
                <a:gd name="T18" fmla="*/ 2 w 16"/>
                <a:gd name="T19" fmla="*/ 6 h 16"/>
                <a:gd name="T20" fmla="*/ 5 w 16"/>
                <a:gd name="T21" fmla="*/ 3 h 16"/>
                <a:gd name="T22" fmla="*/ 4 w 16"/>
                <a:gd name="T23" fmla="*/ 10 h 16"/>
                <a:gd name="T24" fmla="*/ 6 w 16"/>
                <a:gd name="T25" fmla="*/ 10 h 16"/>
                <a:gd name="T26" fmla="*/ 6 w 16"/>
                <a:gd name="T27" fmla="*/ 15 h 16"/>
                <a:gd name="T28" fmla="*/ 6 w 16"/>
                <a:gd name="T29" fmla="*/ 16 h 16"/>
                <a:gd name="T30" fmla="*/ 8 w 16"/>
                <a:gd name="T31" fmla="*/ 16 h 16"/>
                <a:gd name="T32" fmla="*/ 8 w 16"/>
                <a:gd name="T33" fmla="*/ 15 h 16"/>
                <a:gd name="T34" fmla="*/ 8 w 16"/>
                <a:gd name="T35" fmla="*/ 10 h 16"/>
                <a:gd name="T36" fmla="*/ 9 w 16"/>
                <a:gd name="T37" fmla="*/ 10 h 16"/>
                <a:gd name="T38" fmla="*/ 9 w 16"/>
                <a:gd name="T39" fmla="*/ 15 h 16"/>
                <a:gd name="T40" fmla="*/ 9 w 16"/>
                <a:gd name="T41" fmla="*/ 16 h 16"/>
                <a:gd name="T42" fmla="*/ 11 w 16"/>
                <a:gd name="T43" fmla="*/ 16 h 16"/>
                <a:gd name="T44" fmla="*/ 11 w 16"/>
                <a:gd name="T45" fmla="*/ 15 h 16"/>
                <a:gd name="T46" fmla="*/ 11 w 16"/>
                <a:gd name="T47" fmla="*/ 10 h 16"/>
                <a:gd name="T48" fmla="*/ 13 w 16"/>
                <a:gd name="T49" fmla="*/ 10 h 16"/>
                <a:gd name="T50" fmla="*/ 11 w 16"/>
                <a:gd name="T51" fmla="*/ 3 h 16"/>
                <a:gd name="T52" fmla="*/ 15 w 16"/>
                <a:gd name="T53" fmla="*/ 6 h 16"/>
                <a:gd name="T54" fmla="*/ 15 w 16"/>
                <a:gd name="T55" fmla="*/ 6 h 16"/>
                <a:gd name="T56" fmla="*/ 16 w 16"/>
                <a:gd name="T57" fmla="*/ 5 h 16"/>
                <a:gd name="T58" fmla="*/ 16 w 16"/>
                <a:gd name="T59" fmla="*/ 5 h 16"/>
                <a:gd name="T60" fmla="*/ 11 w 16"/>
                <a:gd name="T61" fmla="*/ 0 h 16"/>
                <a:gd name="T62" fmla="*/ 11 w 16"/>
                <a:gd name="T6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6">
                  <a:moveTo>
                    <a:pt x="1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6" name="Oval 163"/>
            <p:cNvSpPr>
              <a:spLocks noChangeArrowheads="1"/>
            </p:cNvSpPr>
            <p:nvPr/>
          </p:nvSpPr>
          <p:spPr bwMode="auto">
            <a:xfrm>
              <a:off x="3922713" y="3394076"/>
              <a:ext cx="15875" cy="15875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7" name="Freeform 164"/>
            <p:cNvSpPr>
              <a:spLocks/>
            </p:cNvSpPr>
            <p:nvPr/>
          </p:nvSpPr>
          <p:spPr bwMode="auto">
            <a:xfrm>
              <a:off x="3826669" y="3409951"/>
              <a:ext cx="65088" cy="61913"/>
            </a:xfrm>
            <a:custGeom>
              <a:avLst/>
              <a:gdLst>
                <a:gd name="T0" fmla="*/ 12 w 17"/>
                <a:gd name="T1" fmla="*/ 0 h 16"/>
                <a:gd name="T2" fmla="*/ 12 w 17"/>
                <a:gd name="T3" fmla="*/ 0 h 16"/>
                <a:gd name="T4" fmla="*/ 6 w 17"/>
                <a:gd name="T5" fmla="*/ 0 h 16"/>
                <a:gd name="T6" fmla="*/ 6 w 17"/>
                <a:gd name="T7" fmla="*/ 0 h 16"/>
                <a:gd name="T8" fmla="*/ 6 w 17"/>
                <a:gd name="T9" fmla="*/ 0 h 16"/>
                <a:gd name="T10" fmla="*/ 6 w 17"/>
                <a:gd name="T11" fmla="*/ 0 h 16"/>
                <a:gd name="T12" fmla="*/ 1 w 17"/>
                <a:gd name="T13" fmla="*/ 5 h 16"/>
                <a:gd name="T14" fmla="*/ 1 w 17"/>
                <a:gd name="T15" fmla="*/ 5 h 16"/>
                <a:gd name="T16" fmla="*/ 2 w 17"/>
                <a:gd name="T17" fmla="*/ 6 h 16"/>
                <a:gd name="T18" fmla="*/ 2 w 17"/>
                <a:gd name="T19" fmla="*/ 6 h 16"/>
                <a:gd name="T20" fmla="*/ 6 w 17"/>
                <a:gd name="T21" fmla="*/ 2 h 16"/>
                <a:gd name="T22" fmla="*/ 6 w 17"/>
                <a:gd name="T23" fmla="*/ 10 h 16"/>
                <a:gd name="T24" fmla="*/ 6 w 17"/>
                <a:gd name="T25" fmla="*/ 10 h 16"/>
                <a:gd name="T26" fmla="*/ 6 w 17"/>
                <a:gd name="T27" fmla="*/ 15 h 16"/>
                <a:gd name="T28" fmla="*/ 6 w 17"/>
                <a:gd name="T29" fmla="*/ 16 h 16"/>
                <a:gd name="T30" fmla="*/ 7 w 17"/>
                <a:gd name="T31" fmla="*/ 16 h 16"/>
                <a:gd name="T32" fmla="*/ 8 w 17"/>
                <a:gd name="T33" fmla="*/ 15 h 16"/>
                <a:gd name="T34" fmla="*/ 8 w 17"/>
                <a:gd name="T35" fmla="*/ 10 h 16"/>
                <a:gd name="T36" fmla="*/ 10 w 17"/>
                <a:gd name="T37" fmla="*/ 10 h 16"/>
                <a:gd name="T38" fmla="*/ 10 w 17"/>
                <a:gd name="T39" fmla="*/ 15 h 16"/>
                <a:gd name="T40" fmla="*/ 10 w 17"/>
                <a:gd name="T41" fmla="*/ 16 h 16"/>
                <a:gd name="T42" fmla="*/ 12 w 17"/>
                <a:gd name="T43" fmla="*/ 16 h 16"/>
                <a:gd name="T44" fmla="*/ 12 w 17"/>
                <a:gd name="T45" fmla="*/ 15 h 16"/>
                <a:gd name="T46" fmla="*/ 12 w 17"/>
                <a:gd name="T47" fmla="*/ 8 h 16"/>
                <a:gd name="T48" fmla="*/ 12 w 17"/>
                <a:gd name="T49" fmla="*/ 8 h 16"/>
                <a:gd name="T50" fmla="*/ 12 w 17"/>
                <a:gd name="T51" fmla="*/ 2 h 16"/>
                <a:gd name="T52" fmla="*/ 16 w 17"/>
                <a:gd name="T53" fmla="*/ 6 h 16"/>
                <a:gd name="T54" fmla="*/ 16 w 17"/>
                <a:gd name="T55" fmla="*/ 6 h 16"/>
                <a:gd name="T56" fmla="*/ 17 w 17"/>
                <a:gd name="T57" fmla="*/ 5 h 16"/>
                <a:gd name="T58" fmla="*/ 17 w 17"/>
                <a:gd name="T59" fmla="*/ 5 h 16"/>
                <a:gd name="T60" fmla="*/ 12 w 17"/>
                <a:gd name="T61" fmla="*/ 0 h 16"/>
                <a:gd name="T62" fmla="*/ 12 w 17"/>
                <a:gd name="T6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6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8" name="Oval 165"/>
            <p:cNvSpPr>
              <a:spLocks noChangeArrowheads="1"/>
            </p:cNvSpPr>
            <p:nvPr/>
          </p:nvSpPr>
          <p:spPr bwMode="auto">
            <a:xfrm>
              <a:off x="3853657" y="3394076"/>
              <a:ext cx="15082" cy="15875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9" name="Freeform 166"/>
            <p:cNvSpPr>
              <a:spLocks/>
            </p:cNvSpPr>
            <p:nvPr/>
          </p:nvSpPr>
          <p:spPr bwMode="auto">
            <a:xfrm>
              <a:off x="4042569" y="3409951"/>
              <a:ext cx="61119" cy="61913"/>
            </a:xfrm>
            <a:custGeom>
              <a:avLst/>
              <a:gdLst>
                <a:gd name="T0" fmla="*/ 10 w 16"/>
                <a:gd name="T1" fmla="*/ 0 h 16"/>
                <a:gd name="T2" fmla="*/ 5 w 16"/>
                <a:gd name="T3" fmla="*/ 0 h 16"/>
                <a:gd name="T4" fmla="*/ 5 w 16"/>
                <a:gd name="T5" fmla="*/ 0 h 16"/>
                <a:gd name="T6" fmla="*/ 5 w 16"/>
                <a:gd name="T7" fmla="*/ 0 h 16"/>
                <a:gd name="T8" fmla="*/ 5 w 16"/>
                <a:gd name="T9" fmla="*/ 0 h 16"/>
                <a:gd name="T10" fmla="*/ 5 w 16"/>
                <a:gd name="T11" fmla="*/ 0 h 16"/>
                <a:gd name="T12" fmla="*/ 0 w 16"/>
                <a:gd name="T13" fmla="*/ 5 h 16"/>
                <a:gd name="T14" fmla="*/ 0 w 16"/>
                <a:gd name="T15" fmla="*/ 6 h 16"/>
                <a:gd name="T16" fmla="*/ 1 w 16"/>
                <a:gd name="T17" fmla="*/ 7 h 16"/>
                <a:gd name="T18" fmla="*/ 1 w 16"/>
                <a:gd name="T19" fmla="*/ 7 h 16"/>
                <a:gd name="T20" fmla="*/ 5 w 16"/>
                <a:gd name="T21" fmla="*/ 3 h 16"/>
                <a:gd name="T22" fmla="*/ 4 w 16"/>
                <a:gd name="T23" fmla="*/ 11 h 16"/>
                <a:gd name="T24" fmla="*/ 6 w 16"/>
                <a:gd name="T25" fmla="*/ 11 h 16"/>
                <a:gd name="T26" fmla="*/ 6 w 16"/>
                <a:gd name="T27" fmla="*/ 16 h 16"/>
                <a:gd name="T28" fmla="*/ 6 w 16"/>
                <a:gd name="T29" fmla="*/ 16 h 16"/>
                <a:gd name="T30" fmla="*/ 7 w 16"/>
                <a:gd name="T31" fmla="*/ 16 h 16"/>
                <a:gd name="T32" fmla="*/ 7 w 16"/>
                <a:gd name="T33" fmla="*/ 16 h 16"/>
                <a:gd name="T34" fmla="*/ 7 w 16"/>
                <a:gd name="T35" fmla="*/ 11 h 16"/>
                <a:gd name="T36" fmla="*/ 9 w 16"/>
                <a:gd name="T37" fmla="*/ 11 h 16"/>
                <a:gd name="T38" fmla="*/ 9 w 16"/>
                <a:gd name="T39" fmla="*/ 16 h 16"/>
                <a:gd name="T40" fmla="*/ 9 w 16"/>
                <a:gd name="T41" fmla="*/ 16 h 16"/>
                <a:gd name="T42" fmla="*/ 10 w 16"/>
                <a:gd name="T43" fmla="*/ 16 h 16"/>
                <a:gd name="T44" fmla="*/ 11 w 16"/>
                <a:gd name="T45" fmla="*/ 16 h 16"/>
                <a:gd name="T46" fmla="*/ 11 w 16"/>
                <a:gd name="T47" fmla="*/ 11 h 16"/>
                <a:gd name="T48" fmla="*/ 13 w 16"/>
                <a:gd name="T49" fmla="*/ 11 h 16"/>
                <a:gd name="T50" fmla="*/ 11 w 16"/>
                <a:gd name="T51" fmla="*/ 3 h 16"/>
                <a:gd name="T52" fmla="*/ 14 w 16"/>
                <a:gd name="T53" fmla="*/ 7 h 16"/>
                <a:gd name="T54" fmla="*/ 15 w 16"/>
                <a:gd name="T55" fmla="*/ 7 h 16"/>
                <a:gd name="T56" fmla="*/ 16 w 16"/>
                <a:gd name="T57" fmla="*/ 6 h 16"/>
                <a:gd name="T58" fmla="*/ 16 w 16"/>
                <a:gd name="T59" fmla="*/ 5 h 16"/>
                <a:gd name="T60" fmla="*/ 10 w 16"/>
                <a:gd name="T61" fmla="*/ 0 h 16"/>
                <a:gd name="T62" fmla="*/ 10 w 16"/>
                <a:gd name="T6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6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0" name="Oval 167"/>
            <p:cNvSpPr>
              <a:spLocks noChangeArrowheads="1"/>
            </p:cNvSpPr>
            <p:nvPr/>
          </p:nvSpPr>
          <p:spPr bwMode="auto">
            <a:xfrm>
              <a:off x="4065588" y="3394076"/>
              <a:ext cx="15082" cy="15875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1" name="Freeform 168"/>
            <p:cNvSpPr>
              <a:spLocks/>
            </p:cNvSpPr>
            <p:nvPr/>
          </p:nvSpPr>
          <p:spPr bwMode="auto">
            <a:xfrm>
              <a:off x="3968751" y="3409951"/>
              <a:ext cx="65882" cy="61913"/>
            </a:xfrm>
            <a:custGeom>
              <a:avLst/>
              <a:gdLst>
                <a:gd name="T0" fmla="*/ 12 w 17"/>
                <a:gd name="T1" fmla="*/ 0 h 16"/>
                <a:gd name="T2" fmla="*/ 12 w 17"/>
                <a:gd name="T3" fmla="*/ 0 h 16"/>
                <a:gd name="T4" fmla="*/ 6 w 17"/>
                <a:gd name="T5" fmla="*/ 0 h 16"/>
                <a:gd name="T6" fmla="*/ 5 w 17"/>
                <a:gd name="T7" fmla="*/ 0 h 16"/>
                <a:gd name="T8" fmla="*/ 5 w 17"/>
                <a:gd name="T9" fmla="*/ 0 h 16"/>
                <a:gd name="T10" fmla="*/ 5 w 17"/>
                <a:gd name="T11" fmla="*/ 0 h 16"/>
                <a:gd name="T12" fmla="*/ 0 w 17"/>
                <a:gd name="T13" fmla="*/ 6 h 16"/>
                <a:gd name="T14" fmla="*/ 0 w 17"/>
                <a:gd name="T15" fmla="*/ 6 h 16"/>
                <a:gd name="T16" fmla="*/ 1 w 17"/>
                <a:gd name="T17" fmla="*/ 7 h 16"/>
                <a:gd name="T18" fmla="*/ 1 w 17"/>
                <a:gd name="T19" fmla="*/ 7 h 16"/>
                <a:gd name="T20" fmla="*/ 5 w 17"/>
                <a:gd name="T21" fmla="*/ 3 h 16"/>
                <a:gd name="T22" fmla="*/ 5 w 17"/>
                <a:gd name="T23" fmla="*/ 11 h 16"/>
                <a:gd name="T24" fmla="*/ 5 w 17"/>
                <a:gd name="T25" fmla="*/ 11 h 16"/>
                <a:gd name="T26" fmla="*/ 5 w 17"/>
                <a:gd name="T27" fmla="*/ 16 h 16"/>
                <a:gd name="T28" fmla="*/ 6 w 17"/>
                <a:gd name="T29" fmla="*/ 16 h 16"/>
                <a:gd name="T30" fmla="*/ 7 w 17"/>
                <a:gd name="T31" fmla="*/ 16 h 16"/>
                <a:gd name="T32" fmla="*/ 7 w 17"/>
                <a:gd name="T33" fmla="*/ 16 h 16"/>
                <a:gd name="T34" fmla="*/ 7 w 17"/>
                <a:gd name="T35" fmla="*/ 11 h 16"/>
                <a:gd name="T36" fmla="*/ 10 w 17"/>
                <a:gd name="T37" fmla="*/ 11 h 16"/>
                <a:gd name="T38" fmla="*/ 10 w 17"/>
                <a:gd name="T39" fmla="*/ 16 h 16"/>
                <a:gd name="T40" fmla="*/ 10 w 17"/>
                <a:gd name="T41" fmla="*/ 16 h 16"/>
                <a:gd name="T42" fmla="*/ 11 w 17"/>
                <a:gd name="T43" fmla="*/ 16 h 16"/>
                <a:gd name="T44" fmla="*/ 12 w 17"/>
                <a:gd name="T45" fmla="*/ 16 h 16"/>
                <a:gd name="T46" fmla="*/ 12 w 17"/>
                <a:gd name="T47" fmla="*/ 8 h 16"/>
                <a:gd name="T48" fmla="*/ 12 w 17"/>
                <a:gd name="T49" fmla="*/ 8 h 16"/>
                <a:gd name="T50" fmla="*/ 12 w 17"/>
                <a:gd name="T51" fmla="*/ 3 h 16"/>
                <a:gd name="T52" fmla="*/ 16 w 17"/>
                <a:gd name="T53" fmla="*/ 7 h 16"/>
                <a:gd name="T54" fmla="*/ 16 w 17"/>
                <a:gd name="T55" fmla="*/ 7 h 16"/>
                <a:gd name="T56" fmla="*/ 17 w 17"/>
                <a:gd name="T57" fmla="*/ 6 h 16"/>
                <a:gd name="T58" fmla="*/ 17 w 17"/>
                <a:gd name="T59" fmla="*/ 6 h 16"/>
                <a:gd name="T60" fmla="*/ 12 w 17"/>
                <a:gd name="T61" fmla="*/ 0 h 16"/>
                <a:gd name="T62" fmla="*/ 12 w 17"/>
                <a:gd name="T6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6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2" name="Oval 169"/>
            <p:cNvSpPr>
              <a:spLocks noChangeArrowheads="1"/>
            </p:cNvSpPr>
            <p:nvPr/>
          </p:nvSpPr>
          <p:spPr bwMode="auto">
            <a:xfrm>
              <a:off x="3995738" y="3394076"/>
              <a:ext cx="11907" cy="15875"/>
            </a:xfrm>
            <a:prstGeom prst="ellipse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3" name="Freeform 170"/>
            <p:cNvSpPr>
              <a:spLocks/>
            </p:cNvSpPr>
            <p:nvPr/>
          </p:nvSpPr>
          <p:spPr bwMode="auto">
            <a:xfrm>
              <a:off x="3718719" y="3209926"/>
              <a:ext cx="57944" cy="273050"/>
            </a:xfrm>
            <a:custGeom>
              <a:avLst/>
              <a:gdLst>
                <a:gd name="T0" fmla="*/ 13 w 15"/>
                <a:gd name="T1" fmla="*/ 43 h 71"/>
                <a:gd name="T2" fmla="*/ 13 w 15"/>
                <a:gd name="T3" fmla="*/ 43 h 71"/>
                <a:gd name="T4" fmla="*/ 13 w 15"/>
                <a:gd name="T5" fmla="*/ 43 h 71"/>
                <a:gd name="T6" fmla="*/ 11 w 15"/>
                <a:gd name="T7" fmla="*/ 36 h 71"/>
                <a:gd name="T8" fmla="*/ 11 w 15"/>
                <a:gd name="T9" fmla="*/ 35 h 71"/>
                <a:gd name="T10" fmla="*/ 11 w 15"/>
                <a:gd name="T11" fmla="*/ 35 h 71"/>
                <a:gd name="T12" fmla="*/ 13 w 15"/>
                <a:gd name="T13" fmla="*/ 28 h 71"/>
                <a:gd name="T14" fmla="*/ 13 w 15"/>
                <a:gd name="T15" fmla="*/ 28 h 71"/>
                <a:gd name="T16" fmla="*/ 13 w 15"/>
                <a:gd name="T17" fmla="*/ 27 h 71"/>
                <a:gd name="T18" fmla="*/ 15 w 15"/>
                <a:gd name="T19" fmla="*/ 3 h 71"/>
                <a:gd name="T20" fmla="*/ 14 w 15"/>
                <a:gd name="T21" fmla="*/ 2 h 71"/>
                <a:gd name="T22" fmla="*/ 13 w 15"/>
                <a:gd name="T23" fmla="*/ 0 h 71"/>
                <a:gd name="T24" fmla="*/ 10 w 15"/>
                <a:gd name="T25" fmla="*/ 29 h 71"/>
                <a:gd name="T26" fmla="*/ 9 w 15"/>
                <a:gd name="T27" fmla="*/ 33 h 71"/>
                <a:gd name="T28" fmla="*/ 7 w 15"/>
                <a:gd name="T29" fmla="*/ 34 h 71"/>
                <a:gd name="T30" fmla="*/ 6 w 15"/>
                <a:gd name="T31" fmla="*/ 34 h 71"/>
                <a:gd name="T32" fmla="*/ 6 w 15"/>
                <a:gd name="T33" fmla="*/ 34 h 71"/>
                <a:gd name="T34" fmla="*/ 6 w 15"/>
                <a:gd name="T35" fmla="*/ 34 h 71"/>
                <a:gd name="T36" fmla="*/ 6 w 15"/>
                <a:gd name="T37" fmla="*/ 37 h 71"/>
                <a:gd name="T38" fmla="*/ 6 w 15"/>
                <a:gd name="T39" fmla="*/ 37 h 71"/>
                <a:gd name="T40" fmla="*/ 7 w 15"/>
                <a:gd name="T41" fmla="*/ 37 h 71"/>
                <a:gd name="T42" fmla="*/ 9 w 15"/>
                <a:gd name="T43" fmla="*/ 38 h 71"/>
                <a:gd name="T44" fmla="*/ 10 w 15"/>
                <a:gd name="T45" fmla="*/ 42 h 71"/>
                <a:gd name="T46" fmla="*/ 13 w 15"/>
                <a:gd name="T47" fmla="*/ 71 h 71"/>
                <a:gd name="T48" fmla="*/ 15 w 15"/>
                <a:gd name="T49" fmla="*/ 68 h 71"/>
                <a:gd name="T50" fmla="*/ 13 w 15"/>
                <a:gd name="T51" fmla="*/ 4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71"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4" y="38"/>
                    <a:pt x="11" y="36"/>
                  </a:cubicBezTo>
                  <a:cubicBezTo>
                    <a:pt x="11" y="36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4" y="32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4" y="9"/>
                    <a:pt x="14" y="3"/>
                    <a:pt x="15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7"/>
                    <a:pt x="10" y="29"/>
                  </a:cubicBezTo>
                  <a:cubicBezTo>
                    <a:pt x="10" y="30"/>
                    <a:pt x="10" y="32"/>
                    <a:pt x="9" y="33"/>
                  </a:cubicBezTo>
                  <a:cubicBezTo>
                    <a:pt x="8" y="33"/>
                    <a:pt x="8" y="34"/>
                    <a:pt x="7" y="34"/>
                  </a:cubicBezTo>
                  <a:cubicBezTo>
                    <a:pt x="7" y="34"/>
                    <a:pt x="7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8"/>
                    <a:pt x="9" y="38"/>
                  </a:cubicBezTo>
                  <a:cubicBezTo>
                    <a:pt x="10" y="39"/>
                    <a:pt x="10" y="41"/>
                    <a:pt x="10" y="42"/>
                  </a:cubicBezTo>
                  <a:cubicBezTo>
                    <a:pt x="0" y="64"/>
                    <a:pt x="13" y="71"/>
                    <a:pt x="13" y="71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7"/>
                    <a:pt x="4" y="62"/>
                    <a:pt x="13" y="43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4" name="Freeform 171"/>
            <p:cNvSpPr>
              <a:spLocks/>
            </p:cNvSpPr>
            <p:nvPr/>
          </p:nvSpPr>
          <p:spPr bwMode="auto">
            <a:xfrm>
              <a:off x="3587751" y="3205957"/>
              <a:ext cx="61913" cy="88107"/>
            </a:xfrm>
            <a:custGeom>
              <a:avLst/>
              <a:gdLst>
                <a:gd name="T0" fmla="*/ 20 w 78"/>
                <a:gd name="T1" fmla="*/ 111 h 111"/>
                <a:gd name="T2" fmla="*/ 78 w 78"/>
                <a:gd name="T3" fmla="*/ 0 h 111"/>
                <a:gd name="T4" fmla="*/ 58 w 78"/>
                <a:gd name="T5" fmla="*/ 0 h 111"/>
                <a:gd name="T6" fmla="*/ 0 w 78"/>
                <a:gd name="T7" fmla="*/ 111 h 111"/>
                <a:gd name="T8" fmla="*/ 20 w 78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1">
                  <a:moveTo>
                    <a:pt x="20" y="111"/>
                  </a:moveTo>
                  <a:lnTo>
                    <a:pt x="78" y="0"/>
                  </a:lnTo>
                  <a:lnTo>
                    <a:pt x="58" y="0"/>
                  </a:lnTo>
                  <a:lnTo>
                    <a:pt x="0" y="111"/>
                  </a:lnTo>
                  <a:lnTo>
                    <a:pt x="20" y="111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5" name="Freeform 172"/>
            <p:cNvSpPr>
              <a:spLocks noEditPoints="1"/>
            </p:cNvSpPr>
            <p:nvPr/>
          </p:nvSpPr>
          <p:spPr bwMode="auto">
            <a:xfrm>
              <a:off x="3626644" y="3240088"/>
              <a:ext cx="42069" cy="53975"/>
            </a:xfrm>
            <a:custGeom>
              <a:avLst/>
              <a:gdLst>
                <a:gd name="T0" fmla="*/ 5 w 11"/>
                <a:gd name="T1" fmla="*/ 0 h 14"/>
                <a:gd name="T2" fmla="*/ 1 w 11"/>
                <a:gd name="T3" fmla="*/ 2 h 14"/>
                <a:gd name="T4" fmla="*/ 0 w 11"/>
                <a:gd name="T5" fmla="*/ 7 h 14"/>
                <a:gd name="T6" fmla="*/ 1 w 11"/>
                <a:gd name="T7" fmla="*/ 12 h 14"/>
                <a:gd name="T8" fmla="*/ 5 w 11"/>
                <a:gd name="T9" fmla="*/ 14 h 14"/>
                <a:gd name="T10" fmla="*/ 9 w 11"/>
                <a:gd name="T11" fmla="*/ 12 h 14"/>
                <a:gd name="T12" fmla="*/ 11 w 11"/>
                <a:gd name="T13" fmla="*/ 7 h 14"/>
                <a:gd name="T14" fmla="*/ 9 w 11"/>
                <a:gd name="T15" fmla="*/ 2 h 14"/>
                <a:gd name="T16" fmla="*/ 5 w 11"/>
                <a:gd name="T17" fmla="*/ 0 h 14"/>
                <a:gd name="T18" fmla="*/ 5 w 11"/>
                <a:gd name="T19" fmla="*/ 11 h 14"/>
                <a:gd name="T20" fmla="*/ 2 w 11"/>
                <a:gd name="T21" fmla="*/ 7 h 14"/>
                <a:gd name="T22" fmla="*/ 5 w 11"/>
                <a:gd name="T23" fmla="*/ 3 h 14"/>
                <a:gd name="T24" fmla="*/ 8 w 11"/>
                <a:gd name="T25" fmla="*/ 7 h 14"/>
                <a:gd name="T26" fmla="*/ 5 w 11"/>
                <a:gd name="T2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9"/>
                    <a:pt x="0" y="10"/>
                    <a:pt x="1" y="12"/>
                  </a:cubicBezTo>
                  <a:cubicBezTo>
                    <a:pt x="2" y="13"/>
                    <a:pt x="4" y="14"/>
                    <a:pt x="5" y="14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5"/>
                    <a:pt x="10" y="4"/>
                    <a:pt x="9" y="2"/>
                  </a:cubicBezTo>
                  <a:cubicBezTo>
                    <a:pt x="8" y="1"/>
                    <a:pt x="7" y="0"/>
                    <a:pt x="5" y="0"/>
                  </a:cubicBezTo>
                  <a:close/>
                  <a:moveTo>
                    <a:pt x="5" y="11"/>
                  </a:moveTo>
                  <a:cubicBezTo>
                    <a:pt x="4" y="11"/>
                    <a:pt x="2" y="9"/>
                    <a:pt x="2" y="7"/>
                  </a:cubicBezTo>
                  <a:cubicBezTo>
                    <a:pt x="2" y="5"/>
                    <a:pt x="4" y="3"/>
                    <a:pt x="5" y="3"/>
                  </a:cubicBezTo>
                  <a:cubicBezTo>
                    <a:pt x="7" y="3"/>
                    <a:pt x="8" y="5"/>
                    <a:pt x="8" y="7"/>
                  </a:cubicBezTo>
                  <a:cubicBezTo>
                    <a:pt x="8" y="9"/>
                    <a:pt x="7" y="11"/>
                    <a:pt x="5" y="1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6" name="Freeform 173"/>
            <p:cNvSpPr>
              <a:spLocks noEditPoints="1"/>
            </p:cNvSpPr>
            <p:nvPr/>
          </p:nvSpPr>
          <p:spPr bwMode="auto">
            <a:xfrm>
              <a:off x="3568701" y="3205957"/>
              <a:ext cx="46038" cy="53975"/>
            </a:xfrm>
            <a:custGeom>
              <a:avLst/>
              <a:gdLst>
                <a:gd name="T0" fmla="*/ 6 w 12"/>
                <a:gd name="T1" fmla="*/ 14 h 14"/>
                <a:gd name="T2" fmla="*/ 10 w 12"/>
                <a:gd name="T3" fmla="*/ 12 h 14"/>
                <a:gd name="T4" fmla="*/ 12 w 12"/>
                <a:gd name="T5" fmla="*/ 7 h 14"/>
                <a:gd name="T6" fmla="*/ 10 w 12"/>
                <a:gd name="T7" fmla="*/ 2 h 14"/>
                <a:gd name="T8" fmla="*/ 6 w 12"/>
                <a:gd name="T9" fmla="*/ 0 h 14"/>
                <a:gd name="T10" fmla="*/ 2 w 12"/>
                <a:gd name="T11" fmla="*/ 2 h 14"/>
                <a:gd name="T12" fmla="*/ 0 w 12"/>
                <a:gd name="T13" fmla="*/ 7 h 14"/>
                <a:gd name="T14" fmla="*/ 2 w 12"/>
                <a:gd name="T15" fmla="*/ 12 h 14"/>
                <a:gd name="T16" fmla="*/ 6 w 12"/>
                <a:gd name="T17" fmla="*/ 14 h 14"/>
                <a:gd name="T18" fmla="*/ 6 w 12"/>
                <a:gd name="T19" fmla="*/ 3 h 14"/>
                <a:gd name="T20" fmla="*/ 9 w 12"/>
                <a:gd name="T21" fmla="*/ 7 h 14"/>
                <a:gd name="T22" fmla="*/ 6 w 12"/>
                <a:gd name="T23" fmla="*/ 11 h 14"/>
                <a:gd name="T24" fmla="*/ 3 w 12"/>
                <a:gd name="T25" fmla="*/ 7 h 14"/>
                <a:gd name="T26" fmla="*/ 6 w 12"/>
                <a:gd name="T2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6" y="14"/>
                  </a:moveTo>
                  <a:cubicBezTo>
                    <a:pt x="7" y="14"/>
                    <a:pt x="9" y="13"/>
                    <a:pt x="10" y="12"/>
                  </a:cubicBezTo>
                  <a:cubicBezTo>
                    <a:pt x="11" y="10"/>
                    <a:pt x="12" y="9"/>
                    <a:pt x="12" y="7"/>
                  </a:cubicBezTo>
                  <a:cubicBezTo>
                    <a:pt x="12" y="5"/>
                    <a:pt x="11" y="4"/>
                    <a:pt x="10" y="2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lose/>
                  <a:moveTo>
                    <a:pt x="6" y="3"/>
                  </a:moveTo>
                  <a:cubicBezTo>
                    <a:pt x="8" y="3"/>
                    <a:pt x="9" y="5"/>
                    <a:pt x="9" y="7"/>
                  </a:cubicBezTo>
                  <a:cubicBezTo>
                    <a:pt x="9" y="9"/>
                    <a:pt x="8" y="11"/>
                    <a:pt x="6" y="11"/>
                  </a:cubicBezTo>
                  <a:cubicBezTo>
                    <a:pt x="4" y="11"/>
                    <a:pt x="3" y="9"/>
                    <a:pt x="3" y="7"/>
                  </a:cubicBezTo>
                  <a:cubicBezTo>
                    <a:pt x="3" y="5"/>
                    <a:pt x="4" y="3"/>
                    <a:pt x="6" y="3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7" name="Freeform 174"/>
            <p:cNvSpPr>
              <a:spLocks/>
            </p:cNvSpPr>
            <p:nvPr/>
          </p:nvSpPr>
          <p:spPr bwMode="auto">
            <a:xfrm>
              <a:off x="3418682" y="3205957"/>
              <a:ext cx="61119" cy="84138"/>
            </a:xfrm>
            <a:custGeom>
              <a:avLst/>
              <a:gdLst>
                <a:gd name="T0" fmla="*/ 8 w 16"/>
                <a:gd name="T1" fmla="*/ 22 h 22"/>
                <a:gd name="T2" fmla="*/ 13 w 16"/>
                <a:gd name="T3" fmla="*/ 21 h 22"/>
                <a:gd name="T4" fmla="*/ 16 w 16"/>
                <a:gd name="T5" fmla="*/ 16 h 22"/>
                <a:gd name="T6" fmla="*/ 13 w 16"/>
                <a:gd name="T7" fmla="*/ 11 h 22"/>
                <a:gd name="T8" fmla="*/ 16 w 16"/>
                <a:gd name="T9" fmla="*/ 7 h 22"/>
                <a:gd name="T10" fmla="*/ 13 w 16"/>
                <a:gd name="T11" fmla="*/ 2 h 22"/>
                <a:gd name="T12" fmla="*/ 7 w 16"/>
                <a:gd name="T13" fmla="*/ 0 h 22"/>
                <a:gd name="T14" fmla="*/ 2 w 16"/>
                <a:gd name="T15" fmla="*/ 2 h 22"/>
                <a:gd name="T16" fmla="*/ 0 w 16"/>
                <a:gd name="T17" fmla="*/ 3 h 22"/>
                <a:gd name="T18" fmla="*/ 0 w 16"/>
                <a:gd name="T19" fmla="*/ 4 h 22"/>
                <a:gd name="T20" fmla="*/ 3 w 16"/>
                <a:gd name="T21" fmla="*/ 7 h 22"/>
                <a:gd name="T22" fmla="*/ 3 w 16"/>
                <a:gd name="T23" fmla="*/ 6 h 22"/>
                <a:gd name="T24" fmla="*/ 7 w 16"/>
                <a:gd name="T25" fmla="*/ 4 h 22"/>
                <a:gd name="T26" fmla="*/ 12 w 16"/>
                <a:gd name="T27" fmla="*/ 7 h 22"/>
                <a:gd name="T28" fmla="*/ 7 w 16"/>
                <a:gd name="T29" fmla="*/ 9 h 22"/>
                <a:gd name="T30" fmla="*/ 6 w 16"/>
                <a:gd name="T31" fmla="*/ 9 h 22"/>
                <a:gd name="T32" fmla="*/ 6 w 16"/>
                <a:gd name="T33" fmla="*/ 13 h 22"/>
                <a:gd name="T34" fmla="*/ 7 w 16"/>
                <a:gd name="T35" fmla="*/ 13 h 22"/>
                <a:gd name="T36" fmla="*/ 8 w 16"/>
                <a:gd name="T37" fmla="*/ 13 h 22"/>
                <a:gd name="T38" fmla="*/ 12 w 16"/>
                <a:gd name="T39" fmla="*/ 16 h 22"/>
                <a:gd name="T40" fmla="*/ 8 w 16"/>
                <a:gd name="T41" fmla="*/ 19 h 22"/>
                <a:gd name="T42" fmla="*/ 3 w 16"/>
                <a:gd name="T43" fmla="*/ 16 h 22"/>
                <a:gd name="T44" fmla="*/ 3 w 16"/>
                <a:gd name="T45" fmla="*/ 15 h 22"/>
                <a:gd name="T46" fmla="*/ 0 w 16"/>
                <a:gd name="T47" fmla="*/ 18 h 22"/>
                <a:gd name="T48" fmla="*/ 0 w 16"/>
                <a:gd name="T49" fmla="*/ 19 h 22"/>
                <a:gd name="T50" fmla="*/ 0 w 16"/>
                <a:gd name="T51" fmla="*/ 19 h 22"/>
                <a:gd name="T52" fmla="*/ 2 w 16"/>
                <a:gd name="T53" fmla="*/ 21 h 22"/>
                <a:gd name="T54" fmla="*/ 8 w 16"/>
                <a:gd name="T5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22">
                  <a:moveTo>
                    <a:pt x="8" y="22"/>
                  </a:moveTo>
                  <a:cubicBezTo>
                    <a:pt x="10" y="22"/>
                    <a:pt x="12" y="22"/>
                    <a:pt x="13" y="21"/>
                  </a:cubicBezTo>
                  <a:cubicBezTo>
                    <a:pt x="15" y="20"/>
                    <a:pt x="16" y="18"/>
                    <a:pt x="16" y="16"/>
                  </a:cubicBezTo>
                  <a:cubicBezTo>
                    <a:pt x="16" y="14"/>
                    <a:pt x="15" y="13"/>
                    <a:pt x="13" y="11"/>
                  </a:cubicBezTo>
                  <a:cubicBezTo>
                    <a:pt x="15" y="10"/>
                    <a:pt x="16" y="9"/>
                    <a:pt x="16" y="7"/>
                  </a:cubicBezTo>
                  <a:cubicBezTo>
                    <a:pt x="16" y="5"/>
                    <a:pt x="15" y="3"/>
                    <a:pt x="13" y="2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10" y="4"/>
                    <a:pt x="12" y="6"/>
                    <a:pt x="12" y="7"/>
                  </a:cubicBezTo>
                  <a:cubicBezTo>
                    <a:pt x="12" y="8"/>
                    <a:pt x="10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0" y="13"/>
                    <a:pt x="12" y="15"/>
                    <a:pt x="12" y="16"/>
                  </a:cubicBezTo>
                  <a:cubicBezTo>
                    <a:pt x="12" y="17"/>
                    <a:pt x="10" y="19"/>
                    <a:pt x="8" y="19"/>
                  </a:cubicBezTo>
                  <a:cubicBezTo>
                    <a:pt x="5" y="19"/>
                    <a:pt x="4" y="18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3" y="22"/>
                    <a:pt x="5" y="22"/>
                    <a:pt x="8" y="22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8" name="Freeform 175"/>
            <p:cNvSpPr>
              <a:spLocks noEditPoints="1"/>
            </p:cNvSpPr>
            <p:nvPr/>
          </p:nvSpPr>
          <p:spPr bwMode="auto">
            <a:xfrm>
              <a:off x="3495676" y="3205957"/>
              <a:ext cx="65088" cy="84138"/>
            </a:xfrm>
            <a:custGeom>
              <a:avLst/>
              <a:gdLst>
                <a:gd name="T0" fmla="*/ 0 w 17"/>
                <a:gd name="T1" fmla="*/ 16 h 22"/>
                <a:gd name="T2" fmla="*/ 2 w 17"/>
                <a:gd name="T3" fmla="*/ 21 h 22"/>
                <a:gd name="T4" fmla="*/ 8 w 17"/>
                <a:gd name="T5" fmla="*/ 22 h 22"/>
                <a:gd name="T6" fmla="*/ 8 w 17"/>
                <a:gd name="T7" fmla="*/ 22 h 22"/>
                <a:gd name="T8" fmla="*/ 8 w 17"/>
                <a:gd name="T9" fmla="*/ 22 h 22"/>
                <a:gd name="T10" fmla="*/ 8 w 17"/>
                <a:gd name="T11" fmla="*/ 22 h 22"/>
                <a:gd name="T12" fmla="*/ 14 w 17"/>
                <a:gd name="T13" fmla="*/ 21 h 22"/>
                <a:gd name="T14" fmla="*/ 17 w 17"/>
                <a:gd name="T15" fmla="*/ 16 h 22"/>
                <a:gd name="T16" fmla="*/ 14 w 17"/>
                <a:gd name="T17" fmla="*/ 11 h 22"/>
                <a:gd name="T18" fmla="*/ 16 w 17"/>
                <a:gd name="T19" fmla="*/ 7 h 22"/>
                <a:gd name="T20" fmla="*/ 14 w 17"/>
                <a:gd name="T21" fmla="*/ 2 h 22"/>
                <a:gd name="T22" fmla="*/ 9 w 17"/>
                <a:gd name="T23" fmla="*/ 0 h 22"/>
                <a:gd name="T24" fmla="*/ 9 w 17"/>
                <a:gd name="T25" fmla="*/ 0 h 22"/>
                <a:gd name="T26" fmla="*/ 8 w 17"/>
                <a:gd name="T27" fmla="*/ 0 h 22"/>
                <a:gd name="T28" fmla="*/ 8 w 17"/>
                <a:gd name="T29" fmla="*/ 0 h 22"/>
                <a:gd name="T30" fmla="*/ 7 w 17"/>
                <a:gd name="T31" fmla="*/ 0 h 22"/>
                <a:gd name="T32" fmla="*/ 7 w 17"/>
                <a:gd name="T33" fmla="*/ 0 h 22"/>
                <a:gd name="T34" fmla="*/ 3 w 17"/>
                <a:gd name="T35" fmla="*/ 2 h 22"/>
                <a:gd name="T36" fmla="*/ 0 w 17"/>
                <a:gd name="T37" fmla="*/ 7 h 22"/>
                <a:gd name="T38" fmla="*/ 2 w 17"/>
                <a:gd name="T39" fmla="*/ 11 h 22"/>
                <a:gd name="T40" fmla="*/ 0 w 17"/>
                <a:gd name="T41" fmla="*/ 16 h 22"/>
                <a:gd name="T42" fmla="*/ 8 w 17"/>
                <a:gd name="T43" fmla="*/ 4 h 22"/>
                <a:gd name="T44" fmla="*/ 13 w 17"/>
                <a:gd name="T45" fmla="*/ 7 h 22"/>
                <a:gd name="T46" fmla="*/ 8 w 17"/>
                <a:gd name="T47" fmla="*/ 9 h 22"/>
                <a:gd name="T48" fmla="*/ 4 w 17"/>
                <a:gd name="T49" fmla="*/ 7 h 22"/>
                <a:gd name="T50" fmla="*/ 8 w 17"/>
                <a:gd name="T51" fmla="*/ 4 h 22"/>
                <a:gd name="T52" fmla="*/ 8 w 17"/>
                <a:gd name="T53" fmla="*/ 13 h 22"/>
                <a:gd name="T54" fmla="*/ 8 w 17"/>
                <a:gd name="T55" fmla="*/ 13 h 22"/>
                <a:gd name="T56" fmla="*/ 8 w 17"/>
                <a:gd name="T57" fmla="*/ 13 h 22"/>
                <a:gd name="T58" fmla="*/ 9 w 17"/>
                <a:gd name="T59" fmla="*/ 13 h 22"/>
                <a:gd name="T60" fmla="*/ 9 w 17"/>
                <a:gd name="T61" fmla="*/ 13 h 22"/>
                <a:gd name="T62" fmla="*/ 13 w 17"/>
                <a:gd name="T63" fmla="*/ 16 h 22"/>
                <a:gd name="T64" fmla="*/ 9 w 17"/>
                <a:gd name="T65" fmla="*/ 19 h 22"/>
                <a:gd name="T66" fmla="*/ 9 w 17"/>
                <a:gd name="T67" fmla="*/ 19 h 22"/>
                <a:gd name="T68" fmla="*/ 8 w 17"/>
                <a:gd name="T69" fmla="*/ 19 h 22"/>
                <a:gd name="T70" fmla="*/ 7 w 17"/>
                <a:gd name="T71" fmla="*/ 19 h 22"/>
                <a:gd name="T72" fmla="*/ 7 w 17"/>
                <a:gd name="T73" fmla="*/ 19 h 22"/>
                <a:gd name="T74" fmla="*/ 4 w 17"/>
                <a:gd name="T75" fmla="*/ 16 h 22"/>
                <a:gd name="T76" fmla="*/ 8 w 17"/>
                <a:gd name="T7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" h="22">
                  <a:moveTo>
                    <a:pt x="0" y="16"/>
                  </a:move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6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2" y="22"/>
                    <a:pt x="14" y="21"/>
                  </a:cubicBezTo>
                  <a:cubicBezTo>
                    <a:pt x="16" y="20"/>
                    <a:pt x="17" y="18"/>
                    <a:pt x="17" y="16"/>
                  </a:cubicBezTo>
                  <a:cubicBezTo>
                    <a:pt x="17" y="14"/>
                    <a:pt x="16" y="13"/>
                    <a:pt x="14" y="11"/>
                  </a:cubicBezTo>
                  <a:cubicBezTo>
                    <a:pt x="16" y="10"/>
                    <a:pt x="16" y="9"/>
                    <a:pt x="16" y="7"/>
                  </a:cubicBezTo>
                  <a:cubicBezTo>
                    <a:pt x="16" y="5"/>
                    <a:pt x="15" y="3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1" y="13"/>
                    <a:pt x="0" y="14"/>
                    <a:pt x="0" y="16"/>
                  </a:cubicBezTo>
                  <a:close/>
                  <a:moveTo>
                    <a:pt x="8" y="4"/>
                  </a:moveTo>
                  <a:cubicBezTo>
                    <a:pt x="11" y="4"/>
                    <a:pt x="13" y="6"/>
                    <a:pt x="13" y="7"/>
                  </a:cubicBezTo>
                  <a:cubicBezTo>
                    <a:pt x="13" y="8"/>
                    <a:pt x="11" y="9"/>
                    <a:pt x="8" y="9"/>
                  </a:cubicBezTo>
                  <a:cubicBezTo>
                    <a:pt x="6" y="9"/>
                    <a:pt x="4" y="8"/>
                    <a:pt x="4" y="7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4"/>
                    <a:pt x="13" y="15"/>
                    <a:pt x="13" y="16"/>
                  </a:cubicBezTo>
                  <a:cubicBezTo>
                    <a:pt x="13" y="17"/>
                    <a:pt x="11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8"/>
                    <a:pt x="4" y="17"/>
                    <a:pt x="4" y="16"/>
                  </a:cubicBezTo>
                  <a:cubicBezTo>
                    <a:pt x="4" y="15"/>
                    <a:pt x="5" y="14"/>
                    <a:pt x="8" y="13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9" name="Freeform 176"/>
            <p:cNvSpPr>
              <a:spLocks/>
            </p:cNvSpPr>
            <p:nvPr/>
          </p:nvSpPr>
          <p:spPr bwMode="auto">
            <a:xfrm>
              <a:off x="3541713" y="3321051"/>
              <a:ext cx="26988" cy="30957"/>
            </a:xfrm>
            <a:custGeom>
              <a:avLst/>
              <a:gdLst>
                <a:gd name="T0" fmla="*/ 6 w 7"/>
                <a:gd name="T1" fmla="*/ 0 h 8"/>
                <a:gd name="T2" fmla="*/ 2 w 7"/>
                <a:gd name="T3" fmla="*/ 0 h 8"/>
                <a:gd name="T4" fmla="*/ 1 w 7"/>
                <a:gd name="T5" fmla="*/ 1 h 8"/>
                <a:gd name="T6" fmla="*/ 0 w 7"/>
                <a:gd name="T7" fmla="*/ 2 h 8"/>
                <a:gd name="T8" fmla="*/ 0 w 7"/>
                <a:gd name="T9" fmla="*/ 2 h 8"/>
                <a:gd name="T10" fmla="*/ 0 w 7"/>
                <a:gd name="T11" fmla="*/ 3 h 8"/>
                <a:gd name="T12" fmla="*/ 1 w 7"/>
                <a:gd name="T13" fmla="*/ 3 h 8"/>
                <a:gd name="T14" fmla="*/ 1 w 7"/>
                <a:gd name="T15" fmla="*/ 4 h 8"/>
                <a:gd name="T16" fmla="*/ 2 w 7"/>
                <a:gd name="T17" fmla="*/ 5 h 8"/>
                <a:gd name="T18" fmla="*/ 3 w 7"/>
                <a:gd name="T19" fmla="*/ 5 h 8"/>
                <a:gd name="T20" fmla="*/ 4 w 7"/>
                <a:gd name="T21" fmla="*/ 5 h 8"/>
                <a:gd name="T22" fmla="*/ 5 w 7"/>
                <a:gd name="T23" fmla="*/ 5 h 8"/>
                <a:gd name="T24" fmla="*/ 5 w 7"/>
                <a:gd name="T25" fmla="*/ 7 h 8"/>
                <a:gd name="T26" fmla="*/ 2 w 7"/>
                <a:gd name="T27" fmla="*/ 7 h 8"/>
                <a:gd name="T28" fmla="*/ 2 w 7"/>
                <a:gd name="T29" fmla="*/ 6 h 8"/>
                <a:gd name="T30" fmla="*/ 0 w 7"/>
                <a:gd name="T31" fmla="*/ 7 h 8"/>
                <a:gd name="T32" fmla="*/ 1 w 7"/>
                <a:gd name="T33" fmla="*/ 8 h 8"/>
                <a:gd name="T34" fmla="*/ 2 w 7"/>
                <a:gd name="T35" fmla="*/ 8 h 8"/>
                <a:gd name="T36" fmla="*/ 6 w 7"/>
                <a:gd name="T37" fmla="*/ 8 h 8"/>
                <a:gd name="T38" fmla="*/ 7 w 7"/>
                <a:gd name="T39" fmla="*/ 7 h 8"/>
                <a:gd name="T40" fmla="*/ 7 w 7"/>
                <a:gd name="T41" fmla="*/ 6 h 8"/>
                <a:gd name="T42" fmla="*/ 7 w 7"/>
                <a:gd name="T43" fmla="*/ 5 h 8"/>
                <a:gd name="T44" fmla="*/ 7 w 7"/>
                <a:gd name="T45" fmla="*/ 4 h 8"/>
                <a:gd name="T46" fmla="*/ 7 w 7"/>
                <a:gd name="T47" fmla="*/ 4 h 8"/>
                <a:gd name="T48" fmla="*/ 6 w 7"/>
                <a:gd name="T49" fmla="*/ 3 h 8"/>
                <a:gd name="T50" fmla="*/ 4 w 7"/>
                <a:gd name="T51" fmla="*/ 3 h 8"/>
                <a:gd name="T52" fmla="*/ 4 w 7"/>
                <a:gd name="T53" fmla="*/ 3 h 8"/>
                <a:gd name="T54" fmla="*/ 3 w 7"/>
                <a:gd name="T55" fmla="*/ 3 h 8"/>
                <a:gd name="T56" fmla="*/ 2 w 7"/>
                <a:gd name="T57" fmla="*/ 3 h 8"/>
                <a:gd name="T58" fmla="*/ 2 w 7"/>
                <a:gd name="T59" fmla="*/ 2 h 8"/>
                <a:gd name="T60" fmla="*/ 5 w 7"/>
                <a:gd name="T61" fmla="*/ 2 h 8"/>
                <a:gd name="T62" fmla="*/ 7 w 7"/>
                <a:gd name="T63" fmla="*/ 3 h 8"/>
                <a:gd name="T64" fmla="*/ 7 w 7"/>
                <a:gd name="T6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8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0" name="Freeform 177"/>
            <p:cNvSpPr>
              <a:spLocks/>
            </p:cNvSpPr>
            <p:nvPr/>
          </p:nvSpPr>
          <p:spPr bwMode="auto">
            <a:xfrm>
              <a:off x="3514726" y="3321051"/>
              <a:ext cx="23019" cy="30957"/>
            </a:xfrm>
            <a:custGeom>
              <a:avLst/>
              <a:gdLst>
                <a:gd name="T0" fmla="*/ 4 w 6"/>
                <a:gd name="T1" fmla="*/ 1 h 8"/>
                <a:gd name="T2" fmla="*/ 3 w 6"/>
                <a:gd name="T3" fmla="*/ 6 h 8"/>
                <a:gd name="T4" fmla="*/ 1 w 6"/>
                <a:gd name="T5" fmla="*/ 1 h 8"/>
                <a:gd name="T6" fmla="*/ 0 w 6"/>
                <a:gd name="T7" fmla="*/ 0 h 8"/>
                <a:gd name="T8" fmla="*/ 0 w 6"/>
                <a:gd name="T9" fmla="*/ 0 h 8"/>
                <a:gd name="T10" fmla="*/ 2 w 6"/>
                <a:gd name="T11" fmla="*/ 8 h 8"/>
                <a:gd name="T12" fmla="*/ 4 w 6"/>
                <a:gd name="T13" fmla="*/ 8 h 8"/>
                <a:gd name="T14" fmla="*/ 6 w 6"/>
                <a:gd name="T15" fmla="*/ 0 h 8"/>
                <a:gd name="T16" fmla="*/ 6 w 6"/>
                <a:gd name="T17" fmla="*/ 0 h 8"/>
                <a:gd name="T18" fmla="*/ 4 w 6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1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1" name="Freeform 178"/>
            <p:cNvSpPr>
              <a:spLocks/>
            </p:cNvSpPr>
            <p:nvPr/>
          </p:nvSpPr>
          <p:spPr bwMode="auto">
            <a:xfrm>
              <a:off x="3499644" y="3386932"/>
              <a:ext cx="61119" cy="84932"/>
            </a:xfrm>
            <a:custGeom>
              <a:avLst/>
              <a:gdLst>
                <a:gd name="T0" fmla="*/ 9 w 16"/>
                <a:gd name="T1" fmla="*/ 17 h 22"/>
                <a:gd name="T2" fmla="*/ 10 w 16"/>
                <a:gd name="T3" fmla="*/ 16 h 22"/>
                <a:gd name="T4" fmla="*/ 11 w 16"/>
                <a:gd name="T5" fmla="*/ 15 h 22"/>
                <a:gd name="T6" fmla="*/ 15 w 16"/>
                <a:gd name="T7" fmla="*/ 6 h 22"/>
                <a:gd name="T8" fmla="*/ 9 w 16"/>
                <a:gd name="T9" fmla="*/ 0 h 22"/>
                <a:gd name="T10" fmla="*/ 1 w 16"/>
                <a:gd name="T11" fmla="*/ 2 h 22"/>
                <a:gd name="T12" fmla="*/ 0 w 16"/>
                <a:gd name="T13" fmla="*/ 3 h 22"/>
                <a:gd name="T14" fmla="*/ 0 w 16"/>
                <a:gd name="T15" fmla="*/ 3 h 22"/>
                <a:gd name="T16" fmla="*/ 3 w 16"/>
                <a:gd name="T17" fmla="*/ 6 h 22"/>
                <a:gd name="T18" fmla="*/ 3 w 16"/>
                <a:gd name="T19" fmla="*/ 6 h 22"/>
                <a:gd name="T20" fmla="*/ 4 w 16"/>
                <a:gd name="T21" fmla="*/ 5 h 22"/>
                <a:gd name="T22" fmla="*/ 9 w 16"/>
                <a:gd name="T23" fmla="*/ 4 h 22"/>
                <a:gd name="T24" fmla="*/ 11 w 16"/>
                <a:gd name="T25" fmla="*/ 6 h 22"/>
                <a:gd name="T26" fmla="*/ 8 w 16"/>
                <a:gd name="T27" fmla="*/ 12 h 22"/>
                <a:gd name="T28" fmla="*/ 7 w 16"/>
                <a:gd name="T29" fmla="*/ 13 h 22"/>
                <a:gd name="T30" fmla="*/ 6 w 16"/>
                <a:gd name="T31" fmla="*/ 14 h 22"/>
                <a:gd name="T32" fmla="*/ 4 w 16"/>
                <a:gd name="T33" fmla="*/ 16 h 22"/>
                <a:gd name="T34" fmla="*/ 3 w 16"/>
                <a:gd name="T35" fmla="*/ 16 h 22"/>
                <a:gd name="T36" fmla="*/ 1 w 16"/>
                <a:gd name="T37" fmla="*/ 18 h 22"/>
                <a:gd name="T38" fmla="*/ 1 w 16"/>
                <a:gd name="T39" fmla="*/ 18 h 22"/>
                <a:gd name="T40" fmla="*/ 1 w 16"/>
                <a:gd name="T41" fmla="*/ 22 h 22"/>
                <a:gd name="T42" fmla="*/ 15 w 16"/>
                <a:gd name="T43" fmla="*/ 22 h 22"/>
                <a:gd name="T44" fmla="*/ 15 w 16"/>
                <a:gd name="T45" fmla="*/ 18 h 22"/>
                <a:gd name="T46" fmla="*/ 8 w 16"/>
                <a:gd name="T47" fmla="*/ 18 h 22"/>
                <a:gd name="T48" fmla="*/ 9 w 16"/>
                <a:gd name="T4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2">
                  <a:moveTo>
                    <a:pt x="9" y="17"/>
                  </a:moveTo>
                  <a:cubicBezTo>
                    <a:pt x="9" y="17"/>
                    <a:pt x="10" y="16"/>
                    <a:pt x="10" y="16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3" y="13"/>
                    <a:pt x="16" y="10"/>
                    <a:pt x="15" y="6"/>
                  </a:cubicBezTo>
                  <a:cubicBezTo>
                    <a:pt x="15" y="3"/>
                    <a:pt x="13" y="1"/>
                    <a:pt x="9" y="0"/>
                  </a:cubicBezTo>
                  <a:cubicBezTo>
                    <a:pt x="7" y="0"/>
                    <a:pt x="4" y="0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0" y="4"/>
                    <a:pt x="11" y="5"/>
                    <a:pt x="11" y="6"/>
                  </a:cubicBezTo>
                  <a:cubicBezTo>
                    <a:pt x="12" y="8"/>
                    <a:pt x="10" y="10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7"/>
                    <a:pt x="9" y="17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2" name="Freeform 179"/>
            <p:cNvSpPr>
              <a:spLocks noEditPoints="1"/>
            </p:cNvSpPr>
            <p:nvPr/>
          </p:nvSpPr>
          <p:spPr bwMode="auto">
            <a:xfrm>
              <a:off x="3422651" y="3386932"/>
              <a:ext cx="69057" cy="88107"/>
            </a:xfrm>
            <a:custGeom>
              <a:avLst/>
              <a:gdLst>
                <a:gd name="T0" fmla="*/ 9 w 18"/>
                <a:gd name="T1" fmla="*/ 7 h 23"/>
                <a:gd name="T2" fmla="*/ 5 w 18"/>
                <a:gd name="T3" fmla="*/ 8 h 23"/>
                <a:gd name="T4" fmla="*/ 10 w 18"/>
                <a:gd name="T5" fmla="*/ 3 h 23"/>
                <a:gd name="T6" fmla="*/ 11 w 18"/>
                <a:gd name="T7" fmla="*/ 3 h 23"/>
                <a:gd name="T8" fmla="*/ 10 w 18"/>
                <a:gd name="T9" fmla="*/ 0 h 23"/>
                <a:gd name="T10" fmla="*/ 9 w 18"/>
                <a:gd name="T11" fmla="*/ 0 h 23"/>
                <a:gd name="T12" fmla="*/ 9 w 18"/>
                <a:gd name="T13" fmla="*/ 0 h 23"/>
                <a:gd name="T14" fmla="*/ 1 w 18"/>
                <a:gd name="T15" fmla="*/ 9 h 23"/>
                <a:gd name="T16" fmla="*/ 0 w 18"/>
                <a:gd name="T17" fmla="*/ 15 h 23"/>
                <a:gd name="T18" fmla="*/ 9 w 18"/>
                <a:gd name="T19" fmla="*/ 23 h 23"/>
                <a:gd name="T20" fmla="*/ 18 w 18"/>
                <a:gd name="T21" fmla="*/ 15 h 23"/>
                <a:gd name="T22" fmla="*/ 9 w 18"/>
                <a:gd name="T23" fmla="*/ 7 h 23"/>
                <a:gd name="T24" fmla="*/ 9 w 18"/>
                <a:gd name="T25" fmla="*/ 19 h 23"/>
                <a:gd name="T26" fmla="*/ 4 w 18"/>
                <a:gd name="T27" fmla="*/ 15 h 23"/>
                <a:gd name="T28" fmla="*/ 9 w 18"/>
                <a:gd name="T29" fmla="*/ 11 h 23"/>
                <a:gd name="T30" fmla="*/ 15 w 18"/>
                <a:gd name="T31" fmla="*/ 15 h 23"/>
                <a:gd name="T32" fmla="*/ 9 w 18"/>
                <a:gd name="T3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3">
                  <a:moveTo>
                    <a:pt x="9" y="7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7" y="6"/>
                    <a:pt x="8" y="4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2" y="5"/>
                    <a:pt x="1" y="9"/>
                  </a:cubicBezTo>
                  <a:cubicBezTo>
                    <a:pt x="0" y="12"/>
                    <a:pt x="0" y="15"/>
                    <a:pt x="0" y="15"/>
                  </a:cubicBezTo>
                  <a:cubicBezTo>
                    <a:pt x="0" y="19"/>
                    <a:pt x="4" y="23"/>
                    <a:pt x="9" y="23"/>
                  </a:cubicBezTo>
                  <a:cubicBezTo>
                    <a:pt x="14" y="23"/>
                    <a:pt x="18" y="19"/>
                    <a:pt x="18" y="15"/>
                  </a:cubicBezTo>
                  <a:cubicBezTo>
                    <a:pt x="18" y="11"/>
                    <a:pt x="14" y="7"/>
                    <a:pt x="9" y="7"/>
                  </a:cubicBezTo>
                  <a:close/>
                  <a:moveTo>
                    <a:pt x="9" y="19"/>
                  </a:moveTo>
                  <a:cubicBezTo>
                    <a:pt x="6" y="19"/>
                    <a:pt x="4" y="17"/>
                    <a:pt x="4" y="15"/>
                  </a:cubicBezTo>
                  <a:cubicBezTo>
                    <a:pt x="4" y="13"/>
                    <a:pt x="6" y="11"/>
                    <a:pt x="9" y="11"/>
                  </a:cubicBezTo>
                  <a:cubicBezTo>
                    <a:pt x="12" y="11"/>
                    <a:pt x="15" y="13"/>
                    <a:pt x="15" y="15"/>
                  </a:cubicBezTo>
                  <a:cubicBezTo>
                    <a:pt x="15" y="17"/>
                    <a:pt x="12" y="19"/>
                    <a:pt x="9" y="19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3" name="Freeform 180"/>
            <p:cNvSpPr>
              <a:spLocks/>
            </p:cNvSpPr>
            <p:nvPr/>
          </p:nvSpPr>
          <p:spPr bwMode="auto">
            <a:xfrm>
              <a:off x="3587751" y="3386932"/>
              <a:ext cx="61913" cy="88107"/>
            </a:xfrm>
            <a:custGeom>
              <a:avLst/>
              <a:gdLst>
                <a:gd name="T0" fmla="*/ 58 w 78"/>
                <a:gd name="T1" fmla="*/ 0 h 111"/>
                <a:gd name="T2" fmla="*/ 0 w 78"/>
                <a:gd name="T3" fmla="*/ 111 h 111"/>
                <a:gd name="T4" fmla="*/ 20 w 78"/>
                <a:gd name="T5" fmla="*/ 111 h 111"/>
                <a:gd name="T6" fmla="*/ 78 w 78"/>
                <a:gd name="T7" fmla="*/ 0 h 111"/>
                <a:gd name="T8" fmla="*/ 58 w 7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1">
                  <a:moveTo>
                    <a:pt x="58" y="0"/>
                  </a:moveTo>
                  <a:lnTo>
                    <a:pt x="0" y="111"/>
                  </a:lnTo>
                  <a:lnTo>
                    <a:pt x="20" y="111"/>
                  </a:lnTo>
                  <a:lnTo>
                    <a:pt x="7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4" name="Freeform 181"/>
            <p:cNvSpPr>
              <a:spLocks noEditPoints="1"/>
            </p:cNvSpPr>
            <p:nvPr/>
          </p:nvSpPr>
          <p:spPr bwMode="auto">
            <a:xfrm>
              <a:off x="3626644" y="3421063"/>
              <a:ext cx="42069" cy="53975"/>
            </a:xfrm>
            <a:custGeom>
              <a:avLst/>
              <a:gdLst>
                <a:gd name="T0" fmla="*/ 5 w 11"/>
                <a:gd name="T1" fmla="*/ 0 h 14"/>
                <a:gd name="T2" fmla="*/ 1 w 11"/>
                <a:gd name="T3" fmla="*/ 2 h 14"/>
                <a:gd name="T4" fmla="*/ 0 w 11"/>
                <a:gd name="T5" fmla="*/ 7 h 14"/>
                <a:gd name="T6" fmla="*/ 1 w 11"/>
                <a:gd name="T7" fmla="*/ 11 h 14"/>
                <a:gd name="T8" fmla="*/ 5 w 11"/>
                <a:gd name="T9" fmla="*/ 14 h 14"/>
                <a:gd name="T10" fmla="*/ 9 w 11"/>
                <a:gd name="T11" fmla="*/ 11 h 14"/>
                <a:gd name="T12" fmla="*/ 11 w 11"/>
                <a:gd name="T13" fmla="*/ 7 h 14"/>
                <a:gd name="T14" fmla="*/ 9 w 11"/>
                <a:gd name="T15" fmla="*/ 2 h 14"/>
                <a:gd name="T16" fmla="*/ 5 w 11"/>
                <a:gd name="T17" fmla="*/ 0 h 14"/>
                <a:gd name="T18" fmla="*/ 5 w 11"/>
                <a:gd name="T19" fmla="*/ 11 h 14"/>
                <a:gd name="T20" fmla="*/ 2 w 11"/>
                <a:gd name="T21" fmla="*/ 7 h 14"/>
                <a:gd name="T22" fmla="*/ 5 w 11"/>
                <a:gd name="T23" fmla="*/ 3 h 14"/>
                <a:gd name="T24" fmla="*/ 8 w 11"/>
                <a:gd name="T25" fmla="*/ 7 h 14"/>
                <a:gd name="T26" fmla="*/ 5 w 11"/>
                <a:gd name="T2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3"/>
                    <a:pt x="4" y="14"/>
                    <a:pt x="5" y="14"/>
                  </a:cubicBezTo>
                  <a:cubicBezTo>
                    <a:pt x="7" y="14"/>
                    <a:pt x="8" y="13"/>
                    <a:pt x="9" y="11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5"/>
                    <a:pt x="10" y="3"/>
                    <a:pt x="9" y="2"/>
                  </a:cubicBezTo>
                  <a:cubicBezTo>
                    <a:pt x="8" y="1"/>
                    <a:pt x="7" y="0"/>
                    <a:pt x="5" y="0"/>
                  </a:cubicBezTo>
                  <a:close/>
                  <a:moveTo>
                    <a:pt x="5" y="11"/>
                  </a:moveTo>
                  <a:cubicBezTo>
                    <a:pt x="4" y="11"/>
                    <a:pt x="2" y="9"/>
                    <a:pt x="2" y="7"/>
                  </a:cubicBezTo>
                  <a:cubicBezTo>
                    <a:pt x="2" y="5"/>
                    <a:pt x="4" y="3"/>
                    <a:pt x="5" y="3"/>
                  </a:cubicBezTo>
                  <a:cubicBezTo>
                    <a:pt x="7" y="3"/>
                    <a:pt x="8" y="5"/>
                    <a:pt x="8" y="7"/>
                  </a:cubicBezTo>
                  <a:cubicBezTo>
                    <a:pt x="8" y="9"/>
                    <a:pt x="7" y="11"/>
                    <a:pt x="5" y="1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5" name="Freeform 182"/>
            <p:cNvSpPr>
              <a:spLocks noEditPoints="1"/>
            </p:cNvSpPr>
            <p:nvPr/>
          </p:nvSpPr>
          <p:spPr bwMode="auto">
            <a:xfrm>
              <a:off x="3568701" y="3386932"/>
              <a:ext cx="46038" cy="53975"/>
            </a:xfrm>
            <a:custGeom>
              <a:avLst/>
              <a:gdLst>
                <a:gd name="T0" fmla="*/ 10 w 12"/>
                <a:gd name="T1" fmla="*/ 12 h 14"/>
                <a:gd name="T2" fmla="*/ 12 w 12"/>
                <a:gd name="T3" fmla="*/ 7 h 14"/>
                <a:gd name="T4" fmla="*/ 10 w 12"/>
                <a:gd name="T5" fmla="*/ 2 h 14"/>
                <a:gd name="T6" fmla="*/ 6 w 12"/>
                <a:gd name="T7" fmla="*/ 0 h 14"/>
                <a:gd name="T8" fmla="*/ 2 w 12"/>
                <a:gd name="T9" fmla="*/ 2 h 14"/>
                <a:gd name="T10" fmla="*/ 0 w 12"/>
                <a:gd name="T11" fmla="*/ 7 h 14"/>
                <a:gd name="T12" fmla="*/ 2 w 12"/>
                <a:gd name="T13" fmla="*/ 12 h 14"/>
                <a:gd name="T14" fmla="*/ 6 w 12"/>
                <a:gd name="T15" fmla="*/ 14 h 14"/>
                <a:gd name="T16" fmla="*/ 10 w 12"/>
                <a:gd name="T17" fmla="*/ 12 h 14"/>
                <a:gd name="T18" fmla="*/ 3 w 12"/>
                <a:gd name="T19" fmla="*/ 7 h 14"/>
                <a:gd name="T20" fmla="*/ 6 w 12"/>
                <a:gd name="T21" fmla="*/ 3 h 14"/>
                <a:gd name="T22" fmla="*/ 9 w 12"/>
                <a:gd name="T23" fmla="*/ 7 h 14"/>
                <a:gd name="T24" fmla="*/ 6 w 12"/>
                <a:gd name="T25" fmla="*/ 11 h 14"/>
                <a:gd name="T26" fmla="*/ 3 w 12"/>
                <a:gd name="T2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10" y="12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5"/>
                    <a:pt x="11" y="4"/>
                    <a:pt x="10" y="2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7" y="14"/>
                    <a:pt x="9" y="13"/>
                    <a:pt x="10" y="12"/>
                  </a:cubicBezTo>
                  <a:close/>
                  <a:moveTo>
                    <a:pt x="3" y="7"/>
                  </a:moveTo>
                  <a:cubicBezTo>
                    <a:pt x="3" y="5"/>
                    <a:pt x="4" y="3"/>
                    <a:pt x="6" y="3"/>
                  </a:cubicBezTo>
                  <a:cubicBezTo>
                    <a:pt x="8" y="3"/>
                    <a:pt x="9" y="5"/>
                    <a:pt x="9" y="7"/>
                  </a:cubicBezTo>
                  <a:cubicBezTo>
                    <a:pt x="9" y="9"/>
                    <a:pt x="8" y="11"/>
                    <a:pt x="6" y="11"/>
                  </a:cubicBezTo>
                  <a:cubicBezTo>
                    <a:pt x="4" y="11"/>
                    <a:pt x="3" y="9"/>
                    <a:pt x="3" y="7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6" name="Freeform 183"/>
            <p:cNvSpPr>
              <a:spLocks/>
            </p:cNvSpPr>
            <p:nvPr/>
          </p:nvSpPr>
          <p:spPr bwMode="auto">
            <a:xfrm>
              <a:off x="4877594" y="2635251"/>
              <a:ext cx="331788" cy="493713"/>
            </a:xfrm>
            <a:custGeom>
              <a:avLst/>
              <a:gdLst>
                <a:gd name="T0" fmla="*/ 82 w 86"/>
                <a:gd name="T1" fmla="*/ 105 h 128"/>
                <a:gd name="T2" fmla="*/ 48 w 86"/>
                <a:gd name="T3" fmla="*/ 84 h 128"/>
                <a:gd name="T4" fmla="*/ 41 w 86"/>
                <a:gd name="T5" fmla="*/ 68 h 128"/>
                <a:gd name="T6" fmla="*/ 49 w 86"/>
                <a:gd name="T7" fmla="*/ 55 h 128"/>
                <a:gd name="T8" fmla="*/ 51 w 86"/>
                <a:gd name="T9" fmla="*/ 20 h 128"/>
                <a:gd name="T10" fmla="*/ 35 w 86"/>
                <a:gd name="T11" fmla="*/ 2 h 128"/>
                <a:gd name="T12" fmla="*/ 26 w 86"/>
                <a:gd name="T13" fmla="*/ 0 h 128"/>
                <a:gd name="T14" fmla="*/ 16 w 86"/>
                <a:gd name="T15" fmla="*/ 2 h 128"/>
                <a:gd name="T16" fmla="*/ 0 w 86"/>
                <a:gd name="T17" fmla="*/ 20 h 128"/>
                <a:gd name="T18" fmla="*/ 2 w 86"/>
                <a:gd name="T19" fmla="*/ 55 h 128"/>
                <a:gd name="T20" fmla="*/ 10 w 86"/>
                <a:gd name="T21" fmla="*/ 68 h 128"/>
                <a:gd name="T22" fmla="*/ 8 w 86"/>
                <a:gd name="T23" fmla="*/ 77 h 128"/>
                <a:gd name="T24" fmla="*/ 24 w 86"/>
                <a:gd name="T25" fmla="*/ 85 h 128"/>
                <a:gd name="T26" fmla="*/ 35 w 86"/>
                <a:gd name="T27" fmla="*/ 98 h 128"/>
                <a:gd name="T28" fmla="*/ 39 w 86"/>
                <a:gd name="T29" fmla="*/ 127 h 128"/>
                <a:gd name="T30" fmla="*/ 39 w 86"/>
                <a:gd name="T31" fmla="*/ 128 h 128"/>
                <a:gd name="T32" fmla="*/ 86 w 86"/>
                <a:gd name="T33" fmla="*/ 128 h 128"/>
                <a:gd name="T34" fmla="*/ 82 w 86"/>
                <a:gd name="T35" fmla="*/ 10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28">
                  <a:moveTo>
                    <a:pt x="82" y="105"/>
                  </a:moveTo>
                  <a:cubicBezTo>
                    <a:pt x="81" y="95"/>
                    <a:pt x="58" y="92"/>
                    <a:pt x="48" y="84"/>
                  </a:cubicBezTo>
                  <a:cubicBezTo>
                    <a:pt x="43" y="81"/>
                    <a:pt x="41" y="74"/>
                    <a:pt x="41" y="68"/>
                  </a:cubicBezTo>
                  <a:cubicBezTo>
                    <a:pt x="45" y="63"/>
                    <a:pt x="48" y="58"/>
                    <a:pt x="49" y="55"/>
                  </a:cubicBezTo>
                  <a:cubicBezTo>
                    <a:pt x="50" y="50"/>
                    <a:pt x="51" y="27"/>
                    <a:pt x="51" y="20"/>
                  </a:cubicBezTo>
                  <a:cubicBezTo>
                    <a:pt x="50" y="13"/>
                    <a:pt x="42" y="4"/>
                    <a:pt x="35" y="2"/>
                  </a:cubicBezTo>
                  <a:cubicBezTo>
                    <a:pt x="29" y="0"/>
                    <a:pt x="26" y="0"/>
                    <a:pt x="26" y="0"/>
                  </a:cubicBezTo>
                  <a:cubicBezTo>
                    <a:pt x="25" y="0"/>
                    <a:pt x="22" y="0"/>
                    <a:pt x="16" y="2"/>
                  </a:cubicBezTo>
                  <a:cubicBezTo>
                    <a:pt x="9" y="4"/>
                    <a:pt x="1" y="13"/>
                    <a:pt x="0" y="20"/>
                  </a:cubicBezTo>
                  <a:cubicBezTo>
                    <a:pt x="0" y="27"/>
                    <a:pt x="1" y="50"/>
                    <a:pt x="2" y="55"/>
                  </a:cubicBezTo>
                  <a:cubicBezTo>
                    <a:pt x="3" y="58"/>
                    <a:pt x="7" y="63"/>
                    <a:pt x="10" y="68"/>
                  </a:cubicBezTo>
                  <a:cubicBezTo>
                    <a:pt x="10" y="71"/>
                    <a:pt x="9" y="74"/>
                    <a:pt x="8" y="77"/>
                  </a:cubicBezTo>
                  <a:cubicBezTo>
                    <a:pt x="14" y="80"/>
                    <a:pt x="20" y="82"/>
                    <a:pt x="24" y="85"/>
                  </a:cubicBezTo>
                  <a:cubicBezTo>
                    <a:pt x="31" y="89"/>
                    <a:pt x="34" y="93"/>
                    <a:pt x="35" y="98"/>
                  </a:cubicBezTo>
                  <a:cubicBezTo>
                    <a:pt x="38" y="111"/>
                    <a:pt x="39" y="127"/>
                    <a:pt x="39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86" y="128"/>
                    <a:pt x="84" y="116"/>
                    <a:pt x="82" y="105"/>
                  </a:cubicBezTo>
                  <a:close/>
                </a:path>
              </a:pathLst>
            </a:custGeom>
            <a:solidFill>
              <a:srgbClr val="FF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7" name="Freeform 184"/>
            <p:cNvSpPr>
              <a:spLocks/>
            </p:cNvSpPr>
            <p:nvPr/>
          </p:nvSpPr>
          <p:spPr bwMode="auto">
            <a:xfrm>
              <a:off x="4415632" y="2489201"/>
              <a:ext cx="596900" cy="639763"/>
            </a:xfrm>
            <a:custGeom>
              <a:avLst/>
              <a:gdLst>
                <a:gd name="T0" fmla="*/ 126 w 155"/>
                <a:gd name="T1" fmla="*/ 119 h 166"/>
                <a:gd name="T2" fmla="*/ 106 w 155"/>
                <a:gd name="T3" fmla="*/ 109 h 166"/>
                <a:gd name="T4" fmla="*/ 97 w 155"/>
                <a:gd name="T5" fmla="*/ 88 h 166"/>
                <a:gd name="T6" fmla="*/ 108 w 155"/>
                <a:gd name="T7" fmla="*/ 72 h 166"/>
                <a:gd name="T8" fmla="*/ 110 w 155"/>
                <a:gd name="T9" fmla="*/ 27 h 166"/>
                <a:gd name="T10" fmla="*/ 90 w 155"/>
                <a:gd name="T11" fmla="*/ 3 h 166"/>
                <a:gd name="T12" fmla="*/ 79 w 155"/>
                <a:gd name="T13" fmla="*/ 0 h 166"/>
                <a:gd name="T14" fmla="*/ 77 w 155"/>
                <a:gd name="T15" fmla="*/ 0 h 166"/>
                <a:gd name="T16" fmla="*/ 76 w 155"/>
                <a:gd name="T17" fmla="*/ 0 h 166"/>
                <a:gd name="T18" fmla="*/ 65 w 155"/>
                <a:gd name="T19" fmla="*/ 3 h 166"/>
                <a:gd name="T20" fmla="*/ 45 w 155"/>
                <a:gd name="T21" fmla="*/ 27 h 166"/>
                <a:gd name="T22" fmla="*/ 47 w 155"/>
                <a:gd name="T23" fmla="*/ 72 h 166"/>
                <a:gd name="T24" fmla="*/ 58 w 155"/>
                <a:gd name="T25" fmla="*/ 88 h 166"/>
                <a:gd name="T26" fmla="*/ 49 w 155"/>
                <a:gd name="T27" fmla="*/ 109 h 166"/>
                <a:gd name="T28" fmla="*/ 4 w 155"/>
                <a:gd name="T29" fmla="*/ 137 h 166"/>
                <a:gd name="T30" fmla="*/ 0 w 155"/>
                <a:gd name="T31" fmla="*/ 166 h 166"/>
                <a:gd name="T32" fmla="*/ 64 w 155"/>
                <a:gd name="T33" fmla="*/ 166 h 166"/>
                <a:gd name="T34" fmla="*/ 77 w 155"/>
                <a:gd name="T35" fmla="*/ 166 h 166"/>
                <a:gd name="T36" fmla="*/ 77 w 155"/>
                <a:gd name="T37" fmla="*/ 166 h 166"/>
                <a:gd name="T38" fmla="*/ 86 w 155"/>
                <a:gd name="T39" fmla="*/ 166 h 166"/>
                <a:gd name="T40" fmla="*/ 90 w 155"/>
                <a:gd name="T41" fmla="*/ 166 h 166"/>
                <a:gd name="T42" fmla="*/ 155 w 155"/>
                <a:gd name="T43" fmla="*/ 166 h 166"/>
                <a:gd name="T44" fmla="*/ 151 w 155"/>
                <a:gd name="T45" fmla="*/ 137 h 166"/>
                <a:gd name="T46" fmla="*/ 126 w 155"/>
                <a:gd name="T47" fmla="*/ 11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" h="166">
                  <a:moveTo>
                    <a:pt x="126" y="119"/>
                  </a:moveTo>
                  <a:cubicBezTo>
                    <a:pt x="119" y="116"/>
                    <a:pt x="111" y="113"/>
                    <a:pt x="106" y="109"/>
                  </a:cubicBezTo>
                  <a:cubicBezTo>
                    <a:pt x="100" y="105"/>
                    <a:pt x="98" y="96"/>
                    <a:pt x="97" y="88"/>
                  </a:cubicBezTo>
                  <a:cubicBezTo>
                    <a:pt x="102" y="82"/>
                    <a:pt x="107" y="76"/>
                    <a:pt x="108" y="72"/>
                  </a:cubicBezTo>
                  <a:cubicBezTo>
                    <a:pt x="109" y="65"/>
                    <a:pt x="111" y="36"/>
                    <a:pt x="110" y="27"/>
                  </a:cubicBezTo>
                  <a:cubicBezTo>
                    <a:pt x="109" y="18"/>
                    <a:pt x="99" y="6"/>
                    <a:pt x="90" y="3"/>
                  </a:cubicBezTo>
                  <a:cubicBezTo>
                    <a:pt x="84" y="1"/>
                    <a:pt x="80" y="0"/>
                    <a:pt x="79" y="0"/>
                  </a:cubicBezTo>
                  <a:cubicBezTo>
                    <a:pt x="78" y="0"/>
                    <a:pt x="78" y="0"/>
                    <a:pt x="77" y="0"/>
                  </a:cubicBezTo>
                  <a:cubicBezTo>
                    <a:pt x="77" y="0"/>
                    <a:pt x="77" y="0"/>
                    <a:pt x="76" y="0"/>
                  </a:cubicBezTo>
                  <a:cubicBezTo>
                    <a:pt x="75" y="0"/>
                    <a:pt x="71" y="1"/>
                    <a:pt x="65" y="3"/>
                  </a:cubicBezTo>
                  <a:cubicBezTo>
                    <a:pt x="56" y="6"/>
                    <a:pt x="46" y="18"/>
                    <a:pt x="45" y="27"/>
                  </a:cubicBezTo>
                  <a:cubicBezTo>
                    <a:pt x="44" y="36"/>
                    <a:pt x="46" y="65"/>
                    <a:pt x="47" y="72"/>
                  </a:cubicBezTo>
                  <a:cubicBezTo>
                    <a:pt x="48" y="76"/>
                    <a:pt x="53" y="82"/>
                    <a:pt x="58" y="88"/>
                  </a:cubicBezTo>
                  <a:cubicBezTo>
                    <a:pt x="57" y="96"/>
                    <a:pt x="55" y="105"/>
                    <a:pt x="49" y="109"/>
                  </a:cubicBezTo>
                  <a:cubicBezTo>
                    <a:pt x="36" y="119"/>
                    <a:pt x="7" y="123"/>
                    <a:pt x="4" y="137"/>
                  </a:cubicBezTo>
                  <a:cubicBezTo>
                    <a:pt x="2" y="150"/>
                    <a:pt x="0" y="166"/>
                    <a:pt x="0" y="166"/>
                  </a:cubicBezTo>
                  <a:cubicBezTo>
                    <a:pt x="64" y="166"/>
                    <a:pt x="64" y="166"/>
                    <a:pt x="64" y="166"/>
                  </a:cubicBezTo>
                  <a:cubicBezTo>
                    <a:pt x="77" y="166"/>
                    <a:pt x="77" y="166"/>
                    <a:pt x="77" y="166"/>
                  </a:cubicBezTo>
                  <a:cubicBezTo>
                    <a:pt x="77" y="166"/>
                    <a:pt x="77" y="166"/>
                    <a:pt x="77" y="166"/>
                  </a:cubicBezTo>
                  <a:cubicBezTo>
                    <a:pt x="86" y="166"/>
                    <a:pt x="86" y="166"/>
                    <a:pt x="86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155" y="166"/>
                    <a:pt x="155" y="166"/>
                    <a:pt x="155" y="166"/>
                  </a:cubicBezTo>
                  <a:cubicBezTo>
                    <a:pt x="155" y="166"/>
                    <a:pt x="153" y="150"/>
                    <a:pt x="151" y="137"/>
                  </a:cubicBezTo>
                  <a:cubicBezTo>
                    <a:pt x="149" y="129"/>
                    <a:pt x="138" y="124"/>
                    <a:pt x="126" y="119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8" name="Freeform 185"/>
            <p:cNvSpPr>
              <a:spLocks noEditPoints="1"/>
            </p:cNvSpPr>
            <p:nvPr/>
          </p:nvSpPr>
          <p:spPr bwMode="auto">
            <a:xfrm>
              <a:off x="4454526" y="3178969"/>
              <a:ext cx="188119" cy="304007"/>
            </a:xfrm>
            <a:custGeom>
              <a:avLst/>
              <a:gdLst>
                <a:gd name="T0" fmla="*/ 44 w 49"/>
                <a:gd name="T1" fmla="*/ 46 h 79"/>
                <a:gd name="T2" fmla="*/ 44 w 49"/>
                <a:gd name="T3" fmla="*/ 46 h 79"/>
                <a:gd name="T4" fmla="*/ 37 w 49"/>
                <a:gd name="T5" fmla="*/ 46 h 79"/>
                <a:gd name="T6" fmla="*/ 37 w 49"/>
                <a:gd name="T7" fmla="*/ 5 h 79"/>
                <a:gd name="T8" fmla="*/ 33 w 49"/>
                <a:gd name="T9" fmla="*/ 0 h 79"/>
                <a:gd name="T10" fmla="*/ 28 w 49"/>
                <a:gd name="T11" fmla="*/ 2 h 79"/>
                <a:gd name="T12" fmla="*/ 1 w 49"/>
                <a:gd name="T13" fmla="*/ 49 h 79"/>
                <a:gd name="T14" fmla="*/ 1 w 49"/>
                <a:gd name="T15" fmla="*/ 53 h 79"/>
                <a:gd name="T16" fmla="*/ 5 w 49"/>
                <a:gd name="T17" fmla="*/ 56 h 79"/>
                <a:gd name="T18" fmla="*/ 5 w 49"/>
                <a:gd name="T19" fmla="*/ 56 h 79"/>
                <a:gd name="T20" fmla="*/ 28 w 49"/>
                <a:gd name="T21" fmla="*/ 55 h 79"/>
                <a:gd name="T22" fmla="*/ 28 w 49"/>
                <a:gd name="T23" fmla="*/ 74 h 79"/>
                <a:gd name="T24" fmla="*/ 32 w 49"/>
                <a:gd name="T25" fmla="*/ 79 h 79"/>
                <a:gd name="T26" fmla="*/ 37 w 49"/>
                <a:gd name="T27" fmla="*/ 74 h 79"/>
                <a:gd name="T28" fmla="*/ 37 w 49"/>
                <a:gd name="T29" fmla="*/ 55 h 79"/>
                <a:gd name="T30" fmla="*/ 44 w 49"/>
                <a:gd name="T31" fmla="*/ 55 h 79"/>
                <a:gd name="T32" fmla="*/ 49 w 49"/>
                <a:gd name="T33" fmla="*/ 51 h 79"/>
                <a:gd name="T34" fmla="*/ 44 w 49"/>
                <a:gd name="T35" fmla="*/ 46 h 79"/>
                <a:gd name="T36" fmla="*/ 28 w 49"/>
                <a:gd name="T37" fmla="*/ 46 h 79"/>
                <a:gd name="T38" fmla="*/ 13 w 49"/>
                <a:gd name="T39" fmla="*/ 46 h 79"/>
                <a:gd name="T40" fmla="*/ 28 w 49"/>
                <a:gd name="T41" fmla="*/ 21 h 79"/>
                <a:gd name="T42" fmla="*/ 28 w 49"/>
                <a:gd name="T43" fmla="*/ 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79">
                  <a:moveTo>
                    <a:pt x="44" y="46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5" y="1"/>
                    <a:pt x="33" y="0"/>
                  </a:cubicBezTo>
                  <a:cubicBezTo>
                    <a:pt x="31" y="0"/>
                    <a:pt x="29" y="1"/>
                    <a:pt x="28" y="2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0"/>
                    <a:pt x="0" y="52"/>
                    <a:pt x="1" y="53"/>
                  </a:cubicBezTo>
                  <a:cubicBezTo>
                    <a:pt x="1" y="55"/>
                    <a:pt x="3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7"/>
                    <a:pt x="30" y="79"/>
                    <a:pt x="32" y="79"/>
                  </a:cubicBezTo>
                  <a:cubicBezTo>
                    <a:pt x="35" y="79"/>
                    <a:pt x="37" y="77"/>
                    <a:pt x="37" y="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7" y="55"/>
                    <a:pt x="49" y="53"/>
                    <a:pt x="49" y="51"/>
                  </a:cubicBezTo>
                  <a:cubicBezTo>
                    <a:pt x="49" y="48"/>
                    <a:pt x="46" y="46"/>
                    <a:pt x="44" y="46"/>
                  </a:cubicBezTo>
                  <a:close/>
                  <a:moveTo>
                    <a:pt x="28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28" y="4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9" name="Freeform 186"/>
            <p:cNvSpPr>
              <a:spLocks noEditPoints="1"/>
            </p:cNvSpPr>
            <p:nvPr/>
          </p:nvSpPr>
          <p:spPr bwMode="auto">
            <a:xfrm>
              <a:off x="4685507" y="3178969"/>
              <a:ext cx="169069" cy="304007"/>
            </a:xfrm>
            <a:custGeom>
              <a:avLst/>
              <a:gdLst>
                <a:gd name="T0" fmla="*/ 29 w 44"/>
                <a:gd name="T1" fmla="*/ 0 h 79"/>
                <a:gd name="T2" fmla="*/ 15 w 44"/>
                <a:gd name="T3" fmla="*/ 0 h 79"/>
                <a:gd name="T4" fmla="*/ 0 w 44"/>
                <a:gd name="T5" fmla="*/ 15 h 79"/>
                <a:gd name="T6" fmla="*/ 0 w 44"/>
                <a:gd name="T7" fmla="*/ 64 h 79"/>
                <a:gd name="T8" fmla="*/ 15 w 44"/>
                <a:gd name="T9" fmla="*/ 79 h 79"/>
                <a:gd name="T10" fmla="*/ 29 w 44"/>
                <a:gd name="T11" fmla="*/ 79 h 79"/>
                <a:gd name="T12" fmla="*/ 44 w 44"/>
                <a:gd name="T13" fmla="*/ 64 h 79"/>
                <a:gd name="T14" fmla="*/ 44 w 44"/>
                <a:gd name="T15" fmla="*/ 15 h 79"/>
                <a:gd name="T16" fmla="*/ 29 w 44"/>
                <a:gd name="T17" fmla="*/ 0 h 79"/>
                <a:gd name="T18" fmla="*/ 35 w 44"/>
                <a:gd name="T19" fmla="*/ 64 h 79"/>
                <a:gd name="T20" fmla="*/ 29 w 44"/>
                <a:gd name="T21" fmla="*/ 70 h 79"/>
                <a:gd name="T22" fmla="*/ 15 w 44"/>
                <a:gd name="T23" fmla="*/ 70 h 79"/>
                <a:gd name="T24" fmla="*/ 9 w 44"/>
                <a:gd name="T25" fmla="*/ 64 h 79"/>
                <a:gd name="T26" fmla="*/ 9 w 44"/>
                <a:gd name="T27" fmla="*/ 15 h 79"/>
                <a:gd name="T28" fmla="*/ 15 w 44"/>
                <a:gd name="T29" fmla="*/ 9 h 79"/>
                <a:gd name="T30" fmla="*/ 29 w 44"/>
                <a:gd name="T31" fmla="*/ 9 h 79"/>
                <a:gd name="T32" fmla="*/ 35 w 44"/>
                <a:gd name="T33" fmla="*/ 15 h 79"/>
                <a:gd name="T34" fmla="*/ 35 w 44"/>
                <a:gd name="T35" fmla="*/ 6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79">
                  <a:moveTo>
                    <a:pt x="2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2"/>
                    <a:pt x="6" y="79"/>
                    <a:pt x="15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37" y="79"/>
                    <a:pt x="44" y="72"/>
                    <a:pt x="44" y="6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7"/>
                    <a:pt x="37" y="0"/>
                    <a:pt x="29" y="0"/>
                  </a:cubicBezTo>
                  <a:close/>
                  <a:moveTo>
                    <a:pt x="35" y="64"/>
                  </a:moveTo>
                  <a:cubicBezTo>
                    <a:pt x="35" y="67"/>
                    <a:pt x="32" y="70"/>
                    <a:pt x="29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2" y="70"/>
                    <a:pt x="9" y="67"/>
                    <a:pt x="9" y="6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12" y="9"/>
                    <a:pt x="1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5" y="12"/>
                    <a:pt x="35" y="15"/>
                  </a:cubicBezTo>
                  <a:lnTo>
                    <a:pt x="35" y="6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0" name="Freeform 187"/>
            <p:cNvSpPr>
              <a:spLocks/>
            </p:cNvSpPr>
            <p:nvPr/>
          </p:nvSpPr>
          <p:spPr bwMode="auto">
            <a:xfrm>
              <a:off x="4927601" y="3175001"/>
              <a:ext cx="173832" cy="307975"/>
            </a:xfrm>
            <a:custGeom>
              <a:avLst/>
              <a:gdLst>
                <a:gd name="T0" fmla="*/ 41 w 45"/>
                <a:gd name="T1" fmla="*/ 1 h 80"/>
                <a:gd name="T2" fmla="*/ 35 w 45"/>
                <a:gd name="T3" fmla="*/ 4 h 80"/>
                <a:gd name="T4" fmla="*/ 1 w 45"/>
                <a:gd name="T5" fmla="*/ 74 h 80"/>
                <a:gd name="T6" fmla="*/ 4 w 45"/>
                <a:gd name="T7" fmla="*/ 80 h 80"/>
                <a:gd name="T8" fmla="*/ 6 w 45"/>
                <a:gd name="T9" fmla="*/ 80 h 80"/>
                <a:gd name="T10" fmla="*/ 10 w 45"/>
                <a:gd name="T11" fmla="*/ 78 h 80"/>
                <a:gd name="T12" fmla="*/ 43 w 45"/>
                <a:gd name="T13" fmla="*/ 8 h 80"/>
                <a:gd name="T14" fmla="*/ 41 w 45"/>
                <a:gd name="T1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0">
                  <a:moveTo>
                    <a:pt x="41" y="1"/>
                  </a:moveTo>
                  <a:cubicBezTo>
                    <a:pt x="39" y="0"/>
                    <a:pt x="36" y="1"/>
                    <a:pt x="35" y="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6"/>
                    <a:pt x="1" y="79"/>
                    <a:pt x="4" y="80"/>
                  </a:cubicBezTo>
                  <a:cubicBezTo>
                    <a:pt x="4" y="80"/>
                    <a:pt x="5" y="80"/>
                    <a:pt x="6" y="80"/>
                  </a:cubicBezTo>
                  <a:cubicBezTo>
                    <a:pt x="7" y="80"/>
                    <a:pt x="9" y="79"/>
                    <a:pt x="10" y="7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5" y="5"/>
                    <a:pt x="44" y="3"/>
                    <a:pt x="41" y="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1" name="Freeform 188"/>
            <p:cNvSpPr>
              <a:spLocks noEditPoints="1"/>
            </p:cNvSpPr>
            <p:nvPr/>
          </p:nvSpPr>
          <p:spPr bwMode="auto">
            <a:xfrm>
              <a:off x="5047457" y="3332957"/>
              <a:ext cx="92075" cy="150019"/>
            </a:xfrm>
            <a:custGeom>
              <a:avLst/>
              <a:gdLst>
                <a:gd name="T0" fmla="*/ 12 w 24"/>
                <a:gd name="T1" fmla="*/ 0 h 39"/>
                <a:gd name="T2" fmla="*/ 0 w 24"/>
                <a:gd name="T3" fmla="*/ 12 h 39"/>
                <a:gd name="T4" fmla="*/ 0 w 24"/>
                <a:gd name="T5" fmla="*/ 27 h 39"/>
                <a:gd name="T6" fmla="*/ 12 w 24"/>
                <a:gd name="T7" fmla="*/ 39 h 39"/>
                <a:gd name="T8" fmla="*/ 24 w 24"/>
                <a:gd name="T9" fmla="*/ 27 h 39"/>
                <a:gd name="T10" fmla="*/ 24 w 24"/>
                <a:gd name="T11" fmla="*/ 12 h 39"/>
                <a:gd name="T12" fmla="*/ 12 w 24"/>
                <a:gd name="T13" fmla="*/ 0 h 39"/>
                <a:gd name="T14" fmla="*/ 15 w 24"/>
                <a:gd name="T15" fmla="*/ 27 h 39"/>
                <a:gd name="T16" fmla="*/ 12 w 24"/>
                <a:gd name="T17" fmla="*/ 30 h 39"/>
                <a:gd name="T18" fmla="*/ 9 w 24"/>
                <a:gd name="T19" fmla="*/ 27 h 39"/>
                <a:gd name="T20" fmla="*/ 9 w 24"/>
                <a:gd name="T21" fmla="*/ 12 h 39"/>
                <a:gd name="T22" fmla="*/ 12 w 24"/>
                <a:gd name="T23" fmla="*/ 9 h 39"/>
                <a:gd name="T24" fmla="*/ 15 w 24"/>
                <a:gd name="T25" fmla="*/ 12 h 39"/>
                <a:gd name="T26" fmla="*/ 15 w 24"/>
                <a:gd name="T2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9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4"/>
                    <a:pt x="5" y="39"/>
                    <a:pt x="12" y="39"/>
                  </a:cubicBezTo>
                  <a:cubicBezTo>
                    <a:pt x="19" y="39"/>
                    <a:pt x="24" y="34"/>
                    <a:pt x="24" y="2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5" y="27"/>
                  </a:moveTo>
                  <a:cubicBezTo>
                    <a:pt x="15" y="29"/>
                    <a:pt x="13" y="30"/>
                    <a:pt x="12" y="30"/>
                  </a:cubicBezTo>
                  <a:cubicBezTo>
                    <a:pt x="10" y="30"/>
                    <a:pt x="9" y="29"/>
                    <a:pt x="9" y="2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13" y="9"/>
                    <a:pt x="15" y="10"/>
                    <a:pt x="15" y="12"/>
                  </a:cubicBezTo>
                  <a:lnTo>
                    <a:pt x="15" y="27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2" name="Freeform 189"/>
            <p:cNvSpPr>
              <a:spLocks noEditPoints="1"/>
            </p:cNvSpPr>
            <p:nvPr/>
          </p:nvSpPr>
          <p:spPr bwMode="auto">
            <a:xfrm>
              <a:off x="4893469" y="3178969"/>
              <a:ext cx="96044" cy="150019"/>
            </a:xfrm>
            <a:custGeom>
              <a:avLst/>
              <a:gdLst>
                <a:gd name="T0" fmla="*/ 25 w 25"/>
                <a:gd name="T1" fmla="*/ 27 h 39"/>
                <a:gd name="T2" fmla="*/ 25 w 25"/>
                <a:gd name="T3" fmla="*/ 12 h 39"/>
                <a:gd name="T4" fmla="*/ 12 w 25"/>
                <a:gd name="T5" fmla="*/ 0 h 39"/>
                <a:gd name="T6" fmla="*/ 0 w 25"/>
                <a:gd name="T7" fmla="*/ 12 h 39"/>
                <a:gd name="T8" fmla="*/ 0 w 25"/>
                <a:gd name="T9" fmla="*/ 27 h 39"/>
                <a:gd name="T10" fmla="*/ 12 w 25"/>
                <a:gd name="T11" fmla="*/ 39 h 39"/>
                <a:gd name="T12" fmla="*/ 25 w 25"/>
                <a:gd name="T13" fmla="*/ 27 h 39"/>
                <a:gd name="T14" fmla="*/ 9 w 25"/>
                <a:gd name="T15" fmla="*/ 27 h 39"/>
                <a:gd name="T16" fmla="*/ 9 w 25"/>
                <a:gd name="T17" fmla="*/ 12 h 39"/>
                <a:gd name="T18" fmla="*/ 12 w 25"/>
                <a:gd name="T19" fmla="*/ 9 h 39"/>
                <a:gd name="T20" fmla="*/ 15 w 25"/>
                <a:gd name="T21" fmla="*/ 12 h 39"/>
                <a:gd name="T22" fmla="*/ 15 w 25"/>
                <a:gd name="T23" fmla="*/ 27 h 39"/>
                <a:gd name="T24" fmla="*/ 12 w 25"/>
                <a:gd name="T25" fmla="*/ 30 h 39"/>
                <a:gd name="T26" fmla="*/ 9 w 25"/>
                <a:gd name="T2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9">
                  <a:moveTo>
                    <a:pt x="25" y="27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4"/>
                    <a:pt x="6" y="39"/>
                    <a:pt x="12" y="39"/>
                  </a:cubicBezTo>
                  <a:cubicBezTo>
                    <a:pt x="19" y="39"/>
                    <a:pt x="25" y="34"/>
                    <a:pt x="25" y="27"/>
                  </a:cubicBezTo>
                  <a:close/>
                  <a:moveTo>
                    <a:pt x="9" y="27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1" y="9"/>
                    <a:pt x="12" y="9"/>
                  </a:cubicBezTo>
                  <a:cubicBezTo>
                    <a:pt x="14" y="9"/>
                    <a:pt x="15" y="10"/>
                    <a:pt x="15" y="1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9"/>
                    <a:pt x="14" y="30"/>
                    <a:pt x="12" y="30"/>
                  </a:cubicBezTo>
                  <a:cubicBezTo>
                    <a:pt x="11" y="30"/>
                    <a:pt x="9" y="29"/>
                    <a:pt x="9" y="27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3" name="Freeform 190"/>
            <p:cNvSpPr>
              <a:spLocks/>
            </p:cNvSpPr>
            <p:nvPr/>
          </p:nvSpPr>
          <p:spPr bwMode="auto">
            <a:xfrm>
              <a:off x="3552826" y="2485232"/>
              <a:ext cx="654844" cy="311944"/>
            </a:xfrm>
            <a:custGeom>
              <a:avLst/>
              <a:gdLst>
                <a:gd name="T0" fmla="*/ 170 w 170"/>
                <a:gd name="T1" fmla="*/ 81 h 81"/>
                <a:gd name="T2" fmla="*/ 85 w 170"/>
                <a:gd name="T3" fmla="*/ 0 h 81"/>
                <a:gd name="T4" fmla="*/ 0 w 170"/>
                <a:gd name="T5" fmla="*/ 81 h 81"/>
                <a:gd name="T6" fmla="*/ 170 w 170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81">
                  <a:moveTo>
                    <a:pt x="170" y="81"/>
                  </a:moveTo>
                  <a:cubicBezTo>
                    <a:pt x="168" y="36"/>
                    <a:pt x="131" y="0"/>
                    <a:pt x="85" y="0"/>
                  </a:cubicBezTo>
                  <a:cubicBezTo>
                    <a:pt x="40" y="0"/>
                    <a:pt x="2" y="36"/>
                    <a:pt x="0" y="81"/>
                  </a:cubicBezTo>
                  <a:lnTo>
                    <a:pt x="170" y="81"/>
                  </a:lnTo>
                  <a:close/>
                </a:path>
              </a:pathLst>
            </a:custGeom>
            <a:solidFill>
              <a:srgbClr val="94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4" name="Freeform 191"/>
            <p:cNvSpPr>
              <a:spLocks/>
            </p:cNvSpPr>
            <p:nvPr/>
          </p:nvSpPr>
          <p:spPr bwMode="auto">
            <a:xfrm>
              <a:off x="3552826" y="2836069"/>
              <a:ext cx="654844" cy="304007"/>
            </a:xfrm>
            <a:custGeom>
              <a:avLst/>
              <a:gdLst>
                <a:gd name="T0" fmla="*/ 0 w 170"/>
                <a:gd name="T1" fmla="*/ 0 h 79"/>
                <a:gd name="T2" fmla="*/ 85 w 170"/>
                <a:gd name="T3" fmla="*/ 79 h 79"/>
                <a:gd name="T4" fmla="*/ 170 w 170"/>
                <a:gd name="T5" fmla="*/ 0 h 79"/>
                <a:gd name="T6" fmla="*/ 0 w 17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79">
                  <a:moveTo>
                    <a:pt x="0" y="0"/>
                  </a:moveTo>
                  <a:cubicBezTo>
                    <a:pt x="3" y="44"/>
                    <a:pt x="40" y="79"/>
                    <a:pt x="85" y="79"/>
                  </a:cubicBezTo>
                  <a:cubicBezTo>
                    <a:pt x="130" y="79"/>
                    <a:pt x="167" y="44"/>
                    <a:pt x="1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042736" y="2879933"/>
            <a:ext cx="683619" cy="998881"/>
            <a:chOff x="308769" y="304800"/>
            <a:chExt cx="1645444" cy="2404269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>
              <a:off x="308769" y="304800"/>
              <a:ext cx="91282" cy="111919"/>
            </a:xfrm>
            <a:custGeom>
              <a:avLst/>
              <a:gdLst>
                <a:gd name="T0" fmla="*/ 32 w 115"/>
                <a:gd name="T1" fmla="*/ 141 h 141"/>
                <a:gd name="T2" fmla="*/ 115 w 115"/>
                <a:gd name="T3" fmla="*/ 89 h 141"/>
                <a:gd name="T4" fmla="*/ 0 w 115"/>
                <a:gd name="T5" fmla="*/ 0 h 141"/>
                <a:gd name="T6" fmla="*/ 32 w 115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41">
                  <a:moveTo>
                    <a:pt x="32" y="141"/>
                  </a:moveTo>
                  <a:lnTo>
                    <a:pt x="115" y="89"/>
                  </a:lnTo>
                  <a:lnTo>
                    <a:pt x="0" y="0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483394" y="504032"/>
              <a:ext cx="1470819" cy="2143125"/>
            </a:xfrm>
            <a:custGeom>
              <a:avLst/>
              <a:gdLst>
                <a:gd name="T0" fmla="*/ 115 w 1853"/>
                <a:gd name="T1" fmla="*/ 0 h 2700"/>
                <a:gd name="T2" fmla="*/ 0 w 1853"/>
                <a:gd name="T3" fmla="*/ 78 h 2700"/>
                <a:gd name="T4" fmla="*/ 1738 w 1853"/>
                <a:gd name="T5" fmla="*/ 2700 h 2700"/>
                <a:gd name="T6" fmla="*/ 1853 w 1853"/>
                <a:gd name="T7" fmla="*/ 2622 h 2700"/>
                <a:gd name="T8" fmla="*/ 115 w 1853"/>
                <a:gd name="T9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3" h="2700">
                  <a:moveTo>
                    <a:pt x="115" y="0"/>
                  </a:moveTo>
                  <a:lnTo>
                    <a:pt x="0" y="78"/>
                  </a:lnTo>
                  <a:lnTo>
                    <a:pt x="1738" y="2700"/>
                  </a:lnTo>
                  <a:lnTo>
                    <a:pt x="1853" y="262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3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8" name="Freeform 7"/>
            <p:cNvSpPr>
              <a:spLocks/>
            </p:cNvSpPr>
            <p:nvPr/>
          </p:nvSpPr>
          <p:spPr bwMode="auto">
            <a:xfrm>
              <a:off x="366713" y="375444"/>
              <a:ext cx="207963" cy="190500"/>
            </a:xfrm>
            <a:custGeom>
              <a:avLst/>
              <a:gdLst>
                <a:gd name="T0" fmla="*/ 262 w 262"/>
                <a:gd name="T1" fmla="*/ 162 h 240"/>
                <a:gd name="T2" fmla="*/ 42 w 262"/>
                <a:gd name="T3" fmla="*/ 0 h 240"/>
                <a:gd name="T4" fmla="*/ 0 w 262"/>
                <a:gd name="T5" fmla="*/ 21 h 240"/>
                <a:gd name="T6" fmla="*/ 147 w 262"/>
                <a:gd name="T7" fmla="*/ 240 h 240"/>
                <a:gd name="T8" fmla="*/ 262 w 262"/>
                <a:gd name="T9" fmla="*/ 16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40">
                  <a:moveTo>
                    <a:pt x="262" y="162"/>
                  </a:moveTo>
                  <a:lnTo>
                    <a:pt x="42" y="0"/>
                  </a:lnTo>
                  <a:lnTo>
                    <a:pt x="0" y="21"/>
                  </a:lnTo>
                  <a:lnTo>
                    <a:pt x="147" y="240"/>
                  </a:lnTo>
                  <a:lnTo>
                    <a:pt x="262" y="162"/>
                  </a:lnTo>
                  <a:close/>
                </a:path>
              </a:pathLst>
            </a:custGeom>
            <a:solidFill>
              <a:srgbClr val="FF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388144" y="565944"/>
              <a:ext cx="1474788" cy="2143125"/>
            </a:xfrm>
            <a:custGeom>
              <a:avLst/>
              <a:gdLst>
                <a:gd name="T0" fmla="*/ 0 w 1858"/>
                <a:gd name="T1" fmla="*/ 78 h 2700"/>
                <a:gd name="T2" fmla="*/ 1738 w 1858"/>
                <a:gd name="T3" fmla="*/ 2700 h 2700"/>
                <a:gd name="T4" fmla="*/ 1858 w 1858"/>
                <a:gd name="T5" fmla="*/ 2622 h 2700"/>
                <a:gd name="T6" fmla="*/ 120 w 1858"/>
                <a:gd name="T7" fmla="*/ 0 h 2700"/>
                <a:gd name="T8" fmla="*/ 0 w 1858"/>
                <a:gd name="T9" fmla="*/ 78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8" h="2700">
                  <a:moveTo>
                    <a:pt x="0" y="78"/>
                  </a:moveTo>
                  <a:lnTo>
                    <a:pt x="1738" y="2700"/>
                  </a:lnTo>
                  <a:lnTo>
                    <a:pt x="1858" y="2622"/>
                  </a:lnTo>
                  <a:lnTo>
                    <a:pt x="12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1A1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334169" y="392113"/>
              <a:ext cx="149225" cy="235744"/>
            </a:xfrm>
            <a:custGeom>
              <a:avLst/>
              <a:gdLst>
                <a:gd name="T0" fmla="*/ 68 w 188"/>
                <a:gd name="T1" fmla="*/ 297 h 297"/>
                <a:gd name="T2" fmla="*/ 188 w 188"/>
                <a:gd name="T3" fmla="*/ 219 h 297"/>
                <a:gd name="T4" fmla="*/ 41 w 188"/>
                <a:gd name="T5" fmla="*/ 0 h 297"/>
                <a:gd name="T6" fmla="*/ 0 w 188"/>
                <a:gd name="T7" fmla="*/ 31 h 297"/>
                <a:gd name="T8" fmla="*/ 68 w 18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97">
                  <a:moveTo>
                    <a:pt x="68" y="297"/>
                  </a:moveTo>
                  <a:lnTo>
                    <a:pt x="188" y="219"/>
                  </a:lnTo>
                  <a:lnTo>
                    <a:pt x="41" y="0"/>
                  </a:lnTo>
                  <a:lnTo>
                    <a:pt x="0" y="31"/>
                  </a:lnTo>
                  <a:lnTo>
                    <a:pt x="68" y="297"/>
                  </a:ln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1" name="Freeform 10"/>
            <p:cNvSpPr>
              <a:spLocks/>
            </p:cNvSpPr>
            <p:nvPr/>
          </p:nvSpPr>
          <p:spPr bwMode="auto">
            <a:xfrm>
              <a:off x="561975" y="565944"/>
              <a:ext cx="1346994" cy="2027238"/>
            </a:xfrm>
            <a:custGeom>
              <a:avLst/>
              <a:gdLst>
                <a:gd name="T0" fmla="*/ 322 w 324"/>
                <a:gd name="T1" fmla="*/ 488 h 489"/>
                <a:gd name="T2" fmla="*/ 322 w 324"/>
                <a:gd name="T3" fmla="*/ 488 h 489"/>
                <a:gd name="T4" fmla="*/ 319 w 324"/>
                <a:gd name="T5" fmla="*/ 487 h 489"/>
                <a:gd name="T6" fmla="*/ 1 w 324"/>
                <a:gd name="T7" fmla="*/ 4 h 489"/>
                <a:gd name="T8" fmla="*/ 1 w 324"/>
                <a:gd name="T9" fmla="*/ 1 h 489"/>
                <a:gd name="T10" fmla="*/ 1 w 324"/>
                <a:gd name="T11" fmla="*/ 1 h 489"/>
                <a:gd name="T12" fmla="*/ 4 w 324"/>
                <a:gd name="T13" fmla="*/ 1 h 489"/>
                <a:gd name="T14" fmla="*/ 323 w 324"/>
                <a:gd name="T15" fmla="*/ 485 h 489"/>
                <a:gd name="T16" fmla="*/ 322 w 324"/>
                <a:gd name="T1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489">
                  <a:moveTo>
                    <a:pt x="322" y="488"/>
                  </a:moveTo>
                  <a:cubicBezTo>
                    <a:pt x="322" y="488"/>
                    <a:pt x="322" y="488"/>
                    <a:pt x="322" y="488"/>
                  </a:cubicBezTo>
                  <a:cubicBezTo>
                    <a:pt x="321" y="489"/>
                    <a:pt x="320" y="488"/>
                    <a:pt x="319" y="48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323" y="485"/>
                    <a:pt x="323" y="485"/>
                    <a:pt x="323" y="485"/>
                  </a:cubicBezTo>
                  <a:cubicBezTo>
                    <a:pt x="324" y="486"/>
                    <a:pt x="323" y="487"/>
                    <a:pt x="322" y="488"/>
                  </a:cubicBezTo>
                  <a:close/>
                </a:path>
              </a:pathLst>
            </a:custGeom>
            <a:solidFill>
              <a:srgbClr val="1A1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902664" y="4265290"/>
            <a:ext cx="282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CC99"/>
                </a:solidFill>
                <a:latin typeface="Bebas Neue" pitchFamily="34" charset="0"/>
              </a:rPr>
              <a:t>Descriptive </a:t>
            </a:r>
            <a:r>
              <a:rPr lang="en-US" sz="2400" dirty="0" smtClean="0">
                <a:solidFill>
                  <a:srgbClr val="00CC99"/>
                </a:solidFill>
                <a:latin typeface="Bebas Neue" panose="020B0000000000000000" pitchFamily="34" charset="0"/>
              </a:rPr>
              <a:t>STATISTICS</a:t>
            </a:r>
            <a:endParaRPr lang="en-US" sz="2400" dirty="0">
              <a:solidFill>
                <a:srgbClr val="00CC99"/>
              </a:solidFill>
              <a:latin typeface="Bebas Neue" panose="020B0000000000000000" pitchFamily="34" charset="0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1977480" y="4786599"/>
            <a:ext cx="1255578" cy="1"/>
          </a:xfrm>
          <a:prstGeom prst="line">
            <a:avLst/>
          </a:prstGeom>
          <a:ln w="381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1943819" y="4946720"/>
            <a:ext cx="2889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Chart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Diagram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Graph</a:t>
            </a:r>
          </a:p>
        </p:txBody>
      </p:sp>
      <p:cxnSp>
        <p:nvCxnSpPr>
          <p:cNvPr id="135" name="Straight Connector 134"/>
          <p:cNvCxnSpPr/>
          <p:nvPr/>
        </p:nvCxnSpPr>
        <p:spPr>
          <a:xfrm>
            <a:off x="5246583" y="1960419"/>
            <a:ext cx="0" cy="3463405"/>
          </a:xfrm>
          <a:prstGeom prst="line">
            <a:avLst/>
          </a:prstGeom>
          <a:ln w="952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813840" y="4263145"/>
            <a:ext cx="282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Bebas Neue" pitchFamily="34" charset="0"/>
              </a:rPr>
              <a:t>Multiple Regression</a:t>
            </a:r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5888656" y="4784454"/>
            <a:ext cx="1255578" cy="1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5766812" y="4944575"/>
            <a:ext cx="2977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FF0066"/>
                </a:solidFill>
                <a:latin typeface="Liberation Sans" panose="020B0604020202020204" pitchFamily="34" charset="0"/>
              </a:rPr>
              <a:t>Cronbach’s</a:t>
            </a:r>
            <a:r>
              <a:rPr lang="en-US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 Alpha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66"/>
                </a:solidFill>
                <a:latin typeface="Liberation Sans" panose="020B0604020202020204" pitchFamily="34" charset="0"/>
              </a:rPr>
              <a:t>Multiple Regression formula</a:t>
            </a:r>
            <a:endParaRPr lang="en-US" dirty="0" smtClean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888796" y="843349"/>
            <a:ext cx="1781275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Bebas Neue" pitchFamily="34" charset="0"/>
              </a:rPr>
              <a:t>SPSS 20</a:t>
            </a:r>
            <a:endParaRPr lang="en-US" sz="4800" dirty="0">
              <a:solidFill>
                <a:schemeClr val="bg1"/>
              </a:solidFill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61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32" grpId="0"/>
      <p:bldP spid="134" grpId="0"/>
      <p:bldP spid="136" grpId="0"/>
      <p:bldP spid="138" grpId="0"/>
      <p:bldP spid="1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202788" y="237621"/>
            <a:ext cx="3302521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itchFamily="34" charset="0"/>
              </a:rPr>
              <a:t>Multiple Regression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09155" y="883952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81392" y="237621"/>
            <a:ext cx="149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782A7"/>
                </a:solidFill>
                <a:latin typeface="Bebas Neue" pitchFamily="34" charset="0"/>
              </a:rPr>
              <a:t>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4478" y="1113093"/>
            <a:ext cx="16968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66"/>
                </a:solidFill>
                <a:latin typeface="Bebas Neue" pitchFamily="34" charset="0"/>
              </a:rPr>
              <a:t>Cronbach’s</a:t>
            </a:r>
            <a:r>
              <a:rPr lang="en-US" sz="2000" dirty="0" smtClean="0">
                <a:solidFill>
                  <a:srgbClr val="FF0066"/>
                </a:solidFill>
                <a:latin typeface="Bebas Neue" pitchFamily="34" charset="0"/>
              </a:rPr>
              <a:t> alpha</a:t>
            </a:r>
            <a:endParaRPr lang="en-US" sz="2000" dirty="0">
              <a:solidFill>
                <a:srgbClr val="FF0066"/>
              </a:solidFill>
              <a:latin typeface="Bebas Neu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6441" y="2408867"/>
            <a:ext cx="641986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ORD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6441" y="2768433"/>
            <a:ext cx="641985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6440" y="3125824"/>
            <a:ext cx="641985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CUS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96439" y="3483215"/>
            <a:ext cx="641986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WEB1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6439" y="3842781"/>
            <a:ext cx="641985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WEB2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6569" y="4200172"/>
            <a:ext cx="638244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WEB3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6567" y="4563127"/>
            <a:ext cx="638246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WEB4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6567" y="4922693"/>
            <a:ext cx="638246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WEB5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6567" y="5280084"/>
            <a:ext cx="638244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WEB6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5194" y="2422252"/>
            <a:ext cx="639532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WEB10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45194" y="2781818"/>
            <a:ext cx="63953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WEB11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5193" y="3139209"/>
            <a:ext cx="63953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WEB12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5192" y="3496600"/>
            <a:ext cx="639532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WEB13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45192" y="3856166"/>
            <a:ext cx="63953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WEB14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57474" y="2408867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0.403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54250" y="2762869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0.411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4250" y="3125823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0.393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4250" y="3488779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0.354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54250" y="3837216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0.437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45191" y="4200172"/>
            <a:ext cx="639532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ORD1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45191" y="4559738"/>
            <a:ext cx="63953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ORD2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45190" y="4917129"/>
            <a:ext cx="63953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ORD3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45189" y="5274520"/>
            <a:ext cx="639532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ORD4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50213" y="1113093"/>
            <a:ext cx="35310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66"/>
                </a:solidFill>
                <a:latin typeface="Bebas Neue" pitchFamily="34" charset="0"/>
              </a:rPr>
              <a:t>=</a:t>
            </a:r>
            <a:endParaRPr lang="en-US" sz="2000" dirty="0">
              <a:solidFill>
                <a:srgbClr val="FF0066"/>
              </a:solidFill>
              <a:latin typeface="Bebas Neue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95185" y="1114358"/>
            <a:ext cx="569004" cy="400110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ebas Neue" pitchFamily="34" charset="0"/>
              </a:rPr>
              <a:t>0.87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996566" y="5634205"/>
            <a:ext cx="638244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WEB7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45189" y="5631911"/>
            <a:ext cx="639532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ORD5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61289" y="1113093"/>
            <a:ext cx="31426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CC99"/>
                </a:solidFill>
                <a:latin typeface="Bebas Neue" pitchFamily="34" charset="0"/>
              </a:rPr>
              <a:t>/</a:t>
            </a:r>
            <a:endParaRPr lang="en-US" sz="2000" dirty="0">
              <a:solidFill>
                <a:srgbClr val="00CC99"/>
              </a:solidFill>
              <a:latin typeface="Bebas Neue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84900" y="1113093"/>
            <a:ext cx="419100" cy="400110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bas Neue" pitchFamily="34" charset="0"/>
              </a:rPr>
              <a:t>35</a:t>
            </a:r>
            <a:endParaRPr lang="en-US" sz="20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04000" y="1113093"/>
            <a:ext cx="101525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CC99"/>
                </a:solidFill>
                <a:latin typeface="Bebas Neue" pitchFamily="34" charset="0"/>
              </a:rPr>
              <a:t>VARIABLES</a:t>
            </a:r>
            <a:endParaRPr lang="en-US" sz="2000" dirty="0">
              <a:solidFill>
                <a:srgbClr val="00CC99"/>
              </a:solidFill>
              <a:latin typeface="Bebas Neue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08972" y="2422252"/>
            <a:ext cx="639532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DEL3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08972" y="2781818"/>
            <a:ext cx="63953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DEL4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08971" y="3139209"/>
            <a:ext cx="63953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CUS1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08970" y="3496600"/>
            <a:ext cx="639532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CUS2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08970" y="3856166"/>
            <a:ext cx="63953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CUS3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08969" y="4200172"/>
            <a:ext cx="639532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CUS4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8969" y="4559738"/>
            <a:ext cx="63953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CUS5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08968" y="4917129"/>
            <a:ext cx="63953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CUS6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08967" y="5274520"/>
            <a:ext cx="639532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CUS7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92824" y="1697355"/>
            <a:ext cx="641986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GEN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92824" y="2056921"/>
            <a:ext cx="641985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WEB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653857" y="1697355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0.513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50633" y="2051357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0.319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45188" y="1697355"/>
            <a:ext cx="63547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WEB8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45189" y="2056921"/>
            <a:ext cx="635470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WEB9</a:t>
            </a:r>
            <a:endParaRPr lang="en-US" sz="1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08968" y="1696284"/>
            <a:ext cx="639532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DEL1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08968" y="2055850"/>
            <a:ext cx="639531" cy="24622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DEL2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638033" y="4897444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0.474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34809" y="5251446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0.408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34809" y="5614400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0.371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634416" y="4185932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0.377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631192" y="4539934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0.475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911517" y="2395600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0.269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908293" y="2749602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0.374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908293" y="3112556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0.353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08293" y="3475512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0.469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08293" y="3823949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0.208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907900" y="1684088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0.451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904676" y="2038090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0.396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892076" y="4884177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0.167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888852" y="5238179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0.474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888852" y="5601133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0.421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88459" y="4172665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0.177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885235" y="4526667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0.035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184607" y="2395600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0.414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81383" y="2749602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0.301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181383" y="3112556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0.569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181383" y="3475512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0.598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181383" y="3823949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0.523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180990" y="1684088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0.371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177766" y="2038090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0.292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65166" y="4884177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0.491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161942" y="5238179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0.539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161549" y="4172665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0.508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158325" y="4526667"/>
            <a:ext cx="6334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0.489</a:t>
            </a:r>
            <a:endParaRPr lang="en-US" sz="12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405350" y="5694270"/>
            <a:ext cx="2423885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Liberation Sans" panose="020B0604020202020204" pitchFamily="34" charset="0"/>
              </a:rPr>
              <a:t>Corrected Item-Total Correlation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190804" y="1101269"/>
            <a:ext cx="569004" cy="400110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bas Neue" pitchFamily="34" charset="0"/>
              </a:rPr>
              <a:t>0.89</a:t>
            </a:r>
            <a:endParaRPr lang="en-US" sz="20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184900" y="1124450"/>
            <a:ext cx="419100" cy="400110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bas Neue" pitchFamily="34" charset="0"/>
              </a:rPr>
              <a:t>29</a:t>
            </a:r>
            <a:endParaRPr lang="en-US" sz="2000" dirty="0">
              <a:solidFill>
                <a:schemeClr val="bg1"/>
              </a:solidFill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48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0"/>
                            </p:stCondLst>
                            <p:childTnLst>
                              <p:par>
                                <p:cTn id="4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5" grpId="0" animBg="1"/>
      <p:bldP spid="36" grpId="0" animBg="1"/>
      <p:bldP spid="36" grpId="1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1" grpId="0" animBg="1"/>
      <p:bldP spid="62" grpId="0" animBg="1"/>
      <p:bldP spid="62" grpId="1" animBg="1"/>
      <p:bldP spid="6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2" grpId="0" animBg="1"/>
      <p:bldP spid="73" grpId="0" animBg="1"/>
      <p:bldP spid="74" grpId="0" animBg="1"/>
      <p:bldP spid="74" grpId="1" animBg="1"/>
      <p:bldP spid="75" grpId="0" animBg="1"/>
      <p:bldP spid="76" grpId="0" animBg="1"/>
      <p:bldP spid="77" grpId="0" animBg="1"/>
      <p:bldP spid="77" grpId="1" animBg="1"/>
      <p:bldP spid="78" grpId="0" animBg="1"/>
      <p:bldP spid="7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8" grpId="1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20522" y="958839"/>
            <a:ext cx="3302521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itchFamily="34" charset="0"/>
              </a:rPr>
              <a:t>Multiple Regression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58730" y="849696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99126" y="958839"/>
            <a:ext cx="149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782A7"/>
                </a:solidFill>
                <a:latin typeface="Bebas Neue" pitchFamily="34" charset="0"/>
              </a:rPr>
              <a:t>Analysis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5023213" y="3779243"/>
            <a:ext cx="145271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900FF"/>
                </a:solidFill>
                <a:latin typeface="Liberation Sans" panose="020B0604020202020204" pitchFamily="34" charset="0"/>
              </a:rPr>
              <a:t>5 items</a:t>
            </a:r>
            <a:endParaRPr lang="en-US" sz="1600" b="1" dirty="0">
              <a:solidFill>
                <a:srgbClr val="9900FF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807451" y="3773566"/>
            <a:ext cx="102371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7 items</a:t>
            </a:r>
            <a:endParaRPr lang="en-US" sz="16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806065" y="2711443"/>
            <a:ext cx="802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GEN</a:t>
            </a:r>
            <a:endParaRPr lang="en-US" sz="20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296331" y="2670134"/>
            <a:ext cx="29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+</a:t>
            </a:r>
            <a:endParaRPr lang="en-US" sz="28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658777" y="2666128"/>
            <a:ext cx="29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=</a:t>
            </a:r>
            <a:endParaRPr lang="en-US" sz="28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551633" y="2735542"/>
            <a:ext cx="889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WEB</a:t>
            </a:r>
            <a:endParaRPr lang="en-US" sz="20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202656" y="2739086"/>
            <a:ext cx="76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ORD</a:t>
            </a:r>
            <a:endParaRPr lang="en-US" sz="20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838199" y="2683013"/>
            <a:ext cx="29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+</a:t>
            </a:r>
            <a:endParaRPr lang="en-US" sz="28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698947" y="2726669"/>
            <a:ext cx="764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DEL</a:t>
            </a:r>
            <a:endParaRPr lang="en-US" sz="20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7345539" y="2683013"/>
            <a:ext cx="29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+</a:t>
            </a:r>
            <a:endParaRPr lang="en-US" sz="28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256740" y="2726669"/>
            <a:ext cx="786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CUS</a:t>
            </a:r>
            <a:endParaRPr lang="en-US" sz="20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222893" y="3306621"/>
            <a:ext cx="1240343" cy="274563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Home delivery</a:t>
            </a:r>
            <a:endParaRPr lang="en-US" sz="12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558049" y="3304738"/>
            <a:ext cx="1461449" cy="276999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Customer service</a:t>
            </a:r>
            <a:endParaRPr lang="en-US" sz="12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806817" y="3301328"/>
            <a:ext cx="1255260" cy="279856"/>
          </a:xfrm>
          <a:prstGeom prst="rect">
            <a:avLst/>
          </a:prstGeom>
          <a:solidFill>
            <a:srgbClr val="9900FF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Order process</a:t>
            </a:r>
            <a:endParaRPr lang="en-US" sz="12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3377219" y="3286118"/>
            <a:ext cx="1324162" cy="283549"/>
          </a:xfrm>
          <a:prstGeom prst="rect">
            <a:avLst/>
          </a:prstGeom>
          <a:solidFill>
            <a:srgbClr val="06D0E8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Website quality</a:t>
            </a:r>
            <a:endParaRPr lang="en-US" sz="12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545098" y="3294087"/>
            <a:ext cx="1726685" cy="276999"/>
          </a:xfrm>
          <a:prstGeom prst="rect">
            <a:avLst/>
          </a:prstGeom>
          <a:solidFill>
            <a:srgbClr val="38A5D0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General satisfaction</a:t>
            </a:r>
            <a:endParaRPr lang="en-US" sz="12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473996" y="3779243"/>
            <a:ext cx="112031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6D0E8"/>
                </a:solidFill>
                <a:latin typeface="Liberation Sans" panose="020B0604020202020204" pitchFamily="34" charset="0"/>
              </a:rPr>
              <a:t>14 items</a:t>
            </a:r>
            <a:endParaRPr lang="en-US" sz="1600" b="1" dirty="0">
              <a:solidFill>
                <a:srgbClr val="06D0E8"/>
              </a:solidFill>
              <a:latin typeface="Liberation Sans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354733" y="3783413"/>
            <a:ext cx="88512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4 items</a:t>
            </a:r>
            <a:endParaRPr lang="en-US" sz="1600" b="1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37084" y="2706316"/>
            <a:ext cx="437941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? </a:t>
            </a:r>
            <a:endParaRPr lang="en-US" sz="2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804243" y="2677401"/>
            <a:ext cx="437941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? </a:t>
            </a:r>
            <a:endParaRPr lang="en-US" sz="2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294373" y="2700924"/>
            <a:ext cx="437941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? </a:t>
            </a:r>
            <a:endParaRPr lang="en-US" sz="2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824238" y="2709178"/>
            <a:ext cx="437941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? </a:t>
            </a:r>
            <a:endParaRPr lang="en-US" sz="20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41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123" grpId="0" animBg="1"/>
      <p:bldP spid="124" grpId="0" animBg="1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 animBg="1"/>
      <p:bldP spid="135" grpId="0" animBg="1"/>
      <p:bldP spid="136" grpId="0" animBg="1"/>
      <p:bldP spid="137" grpId="0" animBg="1"/>
      <p:bldP spid="138" grpId="0" animBg="1"/>
      <p:bldP spid="154" grpId="0" animBg="1"/>
      <p:bldP spid="162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4653930"/>
            <a:ext cx="6162260" cy="1117600"/>
          </a:xfrm>
        </p:spPr>
        <p:txBody>
          <a:bodyPr/>
          <a:lstStyle/>
          <a:p>
            <a:r>
              <a:rPr lang="en-US" dirty="0" smtClean="0"/>
              <a:t>ANALYSIS &amp;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96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679820" y="3813961"/>
            <a:ext cx="6202050" cy="312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79820" y="3809319"/>
            <a:ext cx="3407335" cy="3120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latin typeface="Liberation Sans" pitchFamily="34" charset="0"/>
              </a:rPr>
              <a:t>HOME DELIVERY SERVICE</a:t>
            </a:r>
            <a:endParaRPr lang="en-US" sz="1100" b="1" dirty="0">
              <a:latin typeface="Liberation Sans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79820" y="3339912"/>
            <a:ext cx="6202050" cy="312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6" name="Rectangle 35"/>
          <p:cNvSpPr/>
          <p:nvPr/>
        </p:nvSpPr>
        <p:spPr>
          <a:xfrm>
            <a:off x="1679821" y="3335270"/>
            <a:ext cx="4038400" cy="3120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latin typeface="Liberation Sans" pitchFamily="34" charset="0"/>
              </a:rPr>
              <a:t>ONLINE ORDER PROCESS</a:t>
            </a:r>
            <a:endParaRPr lang="en-US" sz="1100" b="1" dirty="0">
              <a:latin typeface="Liberation Sans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33841660"/>
              </p:ext>
            </p:extLst>
          </p:nvPr>
        </p:nvGraphicFramePr>
        <p:xfrm>
          <a:off x="4306811" y="2310447"/>
          <a:ext cx="1575485" cy="156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32347" y="3822612"/>
            <a:ext cx="8736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spc="-113" dirty="0" smtClean="0">
                <a:solidFill>
                  <a:srgbClr val="0070C0"/>
                </a:solidFill>
                <a:latin typeface="Liberation Sans" pitchFamily="34" charset="0"/>
              </a:rPr>
              <a:t>43.6%</a:t>
            </a:r>
            <a:endParaRPr lang="en-US" sz="2100" b="1" spc="-113" dirty="0">
              <a:solidFill>
                <a:srgbClr val="0070C0"/>
              </a:solidFill>
              <a:latin typeface="Liberation San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108" y="2418456"/>
            <a:ext cx="21291" cy="17853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350"/>
          </a:p>
        </p:txBody>
      </p:sp>
      <p:sp>
        <p:nvSpPr>
          <p:cNvPr id="6" name="Rectangle 5"/>
          <p:cNvSpPr/>
          <p:nvPr/>
        </p:nvSpPr>
        <p:spPr>
          <a:xfrm>
            <a:off x="4411658" y="4470089"/>
            <a:ext cx="808235" cy="4154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100" dirty="0" smtClean="0">
                <a:solidFill>
                  <a:srgbClr val="0070C0"/>
                </a:solidFill>
                <a:latin typeface="Bebas Neue" panose="020B0000000000000000" pitchFamily="34" charset="0"/>
              </a:rPr>
              <a:t>INCOME</a:t>
            </a:r>
            <a:endParaRPr lang="ms-MY" sz="2100" dirty="0">
              <a:solidFill>
                <a:srgbClr val="0070C0"/>
              </a:solidFill>
              <a:latin typeface="Bebas Neue" panose="020B0000000000000000" pitchFamily="34" charset="0"/>
            </a:endParaRP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4490143" y="4885587"/>
            <a:ext cx="1587308" cy="388271"/>
          </a:xfrm>
          <a:prstGeom prst="rect">
            <a:avLst/>
          </a:prstGeom>
          <a:solidFill>
            <a:srgbClr val="0070C0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5-10 million VND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94215" y="4380283"/>
            <a:ext cx="1531459" cy="0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32821459"/>
              </p:ext>
            </p:extLst>
          </p:nvPr>
        </p:nvGraphicFramePr>
        <p:xfrm>
          <a:off x="6877443" y="2364455"/>
          <a:ext cx="1575485" cy="156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85455" y="387662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00" b="1" spc="-113" dirty="0">
              <a:solidFill>
                <a:schemeClr val="tx1">
                  <a:lumMod val="85000"/>
                  <a:lumOff val="15000"/>
                </a:schemeClr>
              </a:solidFill>
              <a:latin typeface="Liberatio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979" y="3876620"/>
            <a:ext cx="8736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spc="-113" dirty="0" smtClean="0">
                <a:solidFill>
                  <a:srgbClr val="00CC99"/>
                </a:solidFill>
                <a:latin typeface="Liberation Sans" pitchFamily="34" charset="0"/>
              </a:rPr>
              <a:t>66.7%</a:t>
            </a:r>
            <a:endParaRPr lang="en-US" sz="2100" b="1" spc="-113" dirty="0">
              <a:solidFill>
                <a:srgbClr val="00CC99"/>
              </a:solidFill>
              <a:latin typeface="Liberation San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9740" y="2472464"/>
            <a:ext cx="21291" cy="1785323"/>
          </a:xfrm>
          <a:prstGeom prst="rect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350"/>
          </a:p>
        </p:txBody>
      </p:sp>
      <p:sp>
        <p:nvSpPr>
          <p:cNvPr id="13" name="Rectangle 12"/>
          <p:cNvSpPr/>
          <p:nvPr/>
        </p:nvSpPr>
        <p:spPr>
          <a:xfrm>
            <a:off x="6982291" y="4470089"/>
            <a:ext cx="1896045" cy="4154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00CC99"/>
                </a:solidFill>
                <a:latin typeface="Bebas Neue" panose="020B0000000000000000" pitchFamily="34" charset="0"/>
              </a:rPr>
              <a:t>NUMBER OF BUYINGS</a:t>
            </a:r>
            <a:endParaRPr lang="ms-MY" sz="2100" dirty="0">
              <a:solidFill>
                <a:srgbClr val="00CC99"/>
              </a:solidFill>
              <a:latin typeface="Bebas Neue" panose="020B0000000000000000" pitchFamily="34" charset="0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7064847" y="4885097"/>
            <a:ext cx="906437" cy="438965"/>
          </a:xfrm>
          <a:prstGeom prst="rect">
            <a:avLst/>
          </a:prstGeom>
          <a:solidFill>
            <a:srgbClr val="00CC99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1 time</a:t>
            </a:r>
            <a:endParaRPr lang="en-US" sz="24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064847" y="4434291"/>
            <a:ext cx="1531459" cy="0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98490" y="2352666"/>
            <a:ext cx="0" cy="3463405"/>
          </a:xfrm>
          <a:prstGeom prst="line">
            <a:avLst/>
          </a:prstGeom>
          <a:ln w="952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13979" y="962024"/>
            <a:ext cx="2019821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Descriptive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33800" y="962024"/>
            <a:ext cx="1804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782A7"/>
                </a:solidFill>
                <a:latin typeface="Bebas Neue" pitchFamily="34" charset="0"/>
              </a:rPr>
              <a:t>statistics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07655" y="964421"/>
            <a:ext cx="766566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156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74221" y="1025977"/>
            <a:ext cx="1804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ebas Neue" pitchFamily="34" charset="0"/>
              </a:rPr>
              <a:t>respondents</a:t>
            </a:r>
            <a:endParaRPr lang="en-US" sz="2800" dirty="0">
              <a:latin typeface="Bebas Neue" pitchFamily="34" charset="0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26693714"/>
              </p:ext>
            </p:extLst>
          </p:nvPr>
        </p:nvGraphicFramePr>
        <p:xfrm>
          <a:off x="1805370" y="2244604"/>
          <a:ext cx="1575485" cy="156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630906" y="3756769"/>
            <a:ext cx="8736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spc="-113" dirty="0" smtClean="0">
                <a:solidFill>
                  <a:srgbClr val="FF0066"/>
                </a:solidFill>
                <a:latin typeface="Liberation Sans" pitchFamily="34" charset="0"/>
              </a:rPr>
              <a:t>72.4%</a:t>
            </a:r>
            <a:endParaRPr lang="en-US" sz="2100" b="1" spc="-113" dirty="0">
              <a:solidFill>
                <a:srgbClr val="FF0066"/>
              </a:solidFill>
              <a:latin typeface="Liberation Sans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7667" y="2352613"/>
            <a:ext cx="21291" cy="1785323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350"/>
          </a:p>
        </p:txBody>
      </p:sp>
      <p:sp>
        <p:nvSpPr>
          <p:cNvPr id="24" name="Rectangle 23"/>
          <p:cNvSpPr/>
          <p:nvPr/>
        </p:nvSpPr>
        <p:spPr>
          <a:xfrm>
            <a:off x="1910217" y="4404246"/>
            <a:ext cx="824265" cy="4154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100" dirty="0" smtClean="0">
                <a:solidFill>
                  <a:srgbClr val="FF0066"/>
                </a:solidFill>
                <a:latin typeface="Bebas Neue" panose="020B0000000000000000" pitchFamily="34" charset="0"/>
              </a:rPr>
              <a:t>GENDER</a:t>
            </a:r>
            <a:endParaRPr lang="ms-MY" sz="2100" dirty="0">
              <a:solidFill>
                <a:srgbClr val="FF0066"/>
              </a:solidFill>
              <a:latin typeface="Bebas Neue" panose="020B0000000000000000" pitchFamily="34" charset="0"/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1988702" y="4819744"/>
            <a:ext cx="642204" cy="388271"/>
          </a:xfrm>
          <a:prstGeom prst="rect">
            <a:avLst/>
          </a:prstGeom>
          <a:solidFill>
            <a:srgbClr val="FF0066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MALE</a:t>
            </a:r>
            <a:endParaRPr lang="en-US" sz="20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992774" y="4314440"/>
            <a:ext cx="1531459" cy="0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97049" y="2286823"/>
            <a:ext cx="0" cy="3463405"/>
          </a:xfrm>
          <a:prstGeom prst="line">
            <a:avLst/>
          </a:prstGeom>
          <a:ln w="952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679820" y="2087002"/>
            <a:ext cx="6202050" cy="5224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79820" y="2082360"/>
            <a:ext cx="3510366" cy="522488"/>
          </a:xfrm>
          <a:prstGeom prst="rect">
            <a:avLst/>
          </a:prstGeom>
          <a:solidFill>
            <a:srgbClr val="06D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Liberation Sans" pitchFamily="34" charset="0"/>
              </a:rPr>
              <a:t>GENERAL SATISFACTION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79820" y="2882712"/>
            <a:ext cx="6202050" cy="312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90437" y="2878070"/>
            <a:ext cx="3847477" cy="3120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latin typeface="Liberation Sans" pitchFamily="34" charset="0"/>
              </a:rPr>
              <a:t>WEBSITE QUALITY</a:t>
            </a:r>
            <a:endParaRPr lang="en-US" sz="1100" b="1" dirty="0">
              <a:latin typeface="Liberation Sans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9820" y="4266519"/>
            <a:ext cx="6202050" cy="316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0" name="Rectangle 39"/>
          <p:cNvSpPr/>
          <p:nvPr/>
        </p:nvSpPr>
        <p:spPr>
          <a:xfrm>
            <a:off x="1690438" y="4266519"/>
            <a:ext cx="3306565" cy="3120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latin typeface="Liberation Sans" pitchFamily="34" charset="0"/>
              </a:rPr>
              <a:t>ONLINE CUSTOMER SERVICE</a:t>
            </a:r>
            <a:endParaRPr lang="en-US" sz="1100" b="1" dirty="0">
              <a:latin typeface="Liberation Sans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60932" y="2082360"/>
            <a:ext cx="808234" cy="523220"/>
          </a:xfrm>
          <a:prstGeom prst="rect">
            <a:avLst/>
          </a:prstGeom>
          <a:solidFill>
            <a:srgbClr val="06D0E8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spc="-150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2.74</a:t>
            </a:r>
            <a:endParaRPr lang="en-US" b="1" spc="-150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11426" y="2798686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3.12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12023" y="3281212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3.23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11425" y="3755261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2.70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10827" y="4212461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2.61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67108" y="1513712"/>
            <a:ext cx="180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6D0E8"/>
                </a:solidFill>
                <a:latin typeface="Liberation Sans" panose="020B0604020202020204" pitchFamily="34" charset="0"/>
              </a:rPr>
              <a:t>Mean</a:t>
            </a:r>
            <a:endParaRPr lang="en-US" sz="2000" dirty="0">
              <a:solidFill>
                <a:srgbClr val="06D0E8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72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2" presetClass="entr" presetSubtype="4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500"/>
                            </p:stCondLst>
                            <p:childTnLst>
                              <p:par>
                                <p:cTn id="2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5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000"/>
                            </p:stCondLst>
                            <p:childTnLst>
                              <p:par>
                                <p:cTn id="2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5" grpId="0" animBg="1"/>
      <p:bldP spid="36" grpId="0" animBg="1"/>
      <p:bldGraphic spid="2" grpId="0">
        <p:bldAsOne/>
      </p:bldGraphic>
      <p:bldGraphic spid="2" grpId="1">
        <p:bldAsOne/>
      </p:bldGraphic>
      <p:bldP spid="4" grpId="0"/>
      <p:bldP spid="4" grpId="1"/>
      <p:bldP spid="5" grpId="0" animBg="1"/>
      <p:bldP spid="5" grpId="1" animBg="1"/>
      <p:bldP spid="6" grpId="0"/>
      <p:bldP spid="6" grpId="1"/>
      <p:bldP spid="7" grpId="0" animBg="1"/>
      <p:bldP spid="7" grpId="1" animBg="1"/>
      <p:bldGraphic spid="9" grpId="0">
        <p:bldAsOne/>
      </p:bldGraphic>
      <p:bldGraphic spid="9" grpId="1">
        <p:bldAsOne/>
      </p:bldGraphic>
      <p:bldP spid="10" grpId="0"/>
      <p:bldP spid="10" grpId="1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26" grpId="0" animBg="1"/>
      <p:bldP spid="27" grpId="0" animBg="1"/>
      <p:bldP spid="28" grpId="0"/>
      <p:bldP spid="19" grpId="0" animBg="1"/>
      <p:bldP spid="19" grpId="1" animBg="1"/>
      <p:bldP spid="20" grpId="0"/>
      <p:bldP spid="20" grpId="1"/>
      <p:bldGraphic spid="21" grpId="0">
        <p:bldAsOne/>
      </p:bldGraphic>
      <p:bldGraphic spid="21" grpId="1">
        <p:bldAsOne/>
      </p:bldGraphic>
      <p:bldP spid="22" grpId="0"/>
      <p:bldP spid="22" grpId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31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Mai Anh Everlasting\Pictures\Screenshots\Screenshot (74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57" y="232727"/>
            <a:ext cx="2854643" cy="269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Mai Anh Everlasting\Pictures\Screenshots\Screenshot (75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7" y="232728"/>
            <a:ext cx="2904490" cy="269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Mai Anh Everlasting\Pictures\Screenshots\Screenshot (76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57" y="3092450"/>
            <a:ext cx="2854643" cy="266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Mai Anh Everlasting\Pictures\Screenshots\Screenshot (77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7" y="3092449"/>
            <a:ext cx="2904490" cy="2681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085774" y="3454386"/>
            <a:ext cx="2044149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900FF"/>
                </a:solidFill>
                <a:latin typeface="Liberation Sans" panose="020B0604020202020204" pitchFamily="34" charset="0"/>
              </a:rPr>
              <a:t>Friendly supporter</a:t>
            </a:r>
            <a:endParaRPr lang="ms-MY" dirty="0">
              <a:solidFill>
                <a:srgbClr val="9900FF"/>
              </a:solidFill>
              <a:latin typeface="Liberation Sans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080444" y="3869884"/>
            <a:ext cx="1936556" cy="0"/>
          </a:xfrm>
          <a:prstGeom prst="line">
            <a:avLst/>
          </a:prstGeom>
          <a:ln w="12700" cap="rnd">
            <a:solidFill>
              <a:srgbClr val="99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07842" y="2802224"/>
            <a:ext cx="1723036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Website quality</a:t>
            </a:r>
            <a:endParaRPr lang="ms-MY" sz="16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7915" y="2842147"/>
            <a:ext cx="2249334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Liberation Sans" panose="020B0604020202020204" pitchFamily="34" charset="0"/>
              </a:rPr>
              <a:t>Online order process</a:t>
            </a:r>
            <a:endParaRPr lang="ms-MY" sz="1600" b="1" dirty="0">
              <a:solidFill>
                <a:srgbClr val="0070C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44693" y="5704904"/>
            <a:ext cx="2351926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Liberation Sans" panose="020B0604020202020204" pitchFamily="34" charset="0"/>
              </a:rPr>
              <a:t>Home delivery service</a:t>
            </a:r>
            <a:endParaRPr lang="ms-MY" sz="1600" b="1" dirty="0">
              <a:solidFill>
                <a:srgbClr val="00B05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7915" y="5704904"/>
            <a:ext cx="2569934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9900FF"/>
                </a:solidFill>
                <a:latin typeface="Liberation Sans" panose="020B0604020202020204" pitchFamily="34" charset="0"/>
              </a:rPr>
              <a:t>Online customer service</a:t>
            </a:r>
            <a:endParaRPr lang="ms-MY" sz="1600" b="1" dirty="0">
              <a:solidFill>
                <a:srgbClr val="9900FF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23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13979" y="962024"/>
            <a:ext cx="132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Finding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6958" y="962023"/>
            <a:ext cx="546266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01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062" y="636178"/>
            <a:ext cx="43503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In customers' view point, </a:t>
            </a:r>
            <a:endParaRPr lang="en-US" sz="220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  <a:p>
            <a:pPr algn="r"/>
            <a:r>
              <a:rPr lang="en-US" sz="220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Online </a:t>
            </a:r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customer service </a:t>
            </a:r>
            <a:endParaRPr lang="en-US" sz="220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  <a:p>
            <a:pPr algn="r"/>
            <a:r>
              <a:rPr lang="en-US" sz="220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is </a:t>
            </a:r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the most important </a:t>
            </a:r>
            <a:r>
              <a:rPr lang="en-US" sz="220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factor</a:t>
            </a:r>
            <a:endParaRPr lang="en-US" sz="2200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12358" y="2526951"/>
            <a:ext cx="233099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1</a:t>
            </a:r>
            <a:endParaRPr lang="ms-MY" sz="28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4865" y="2403842"/>
            <a:ext cx="3206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3000" dirty="0">
                <a:solidFill>
                  <a:srgbClr val="FF0066"/>
                </a:solidFill>
                <a:latin typeface="Bebas Neue" panose="020B0000000000000000" pitchFamily="34" charset="0"/>
              </a:rPr>
              <a:t>Website quality</a:t>
            </a:r>
            <a:endParaRPr lang="en-US" sz="2800" kern="3000" dirty="0" smtClean="0">
              <a:solidFill>
                <a:srgbClr val="FF0066"/>
              </a:solidFill>
              <a:latin typeface="Bebas Neue" panose="020B00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12358" y="3092191"/>
            <a:ext cx="233099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2</a:t>
            </a:r>
            <a:endParaRPr lang="ms-MY" sz="28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4865" y="2969082"/>
            <a:ext cx="3206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3000" dirty="0">
                <a:solidFill>
                  <a:srgbClr val="FF0066"/>
                </a:solidFill>
                <a:latin typeface="Bebas Neue" panose="020B0000000000000000" pitchFamily="34" charset="0"/>
              </a:rPr>
              <a:t>Online customer service</a:t>
            </a:r>
            <a:endParaRPr lang="en-US" sz="2800" kern="3000" dirty="0" smtClean="0">
              <a:solidFill>
                <a:srgbClr val="FF0066"/>
              </a:solidFill>
              <a:latin typeface="Bebas Neue" panose="020B00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12358" y="3669544"/>
            <a:ext cx="233099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3</a:t>
            </a:r>
            <a:endParaRPr lang="ms-MY" sz="28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4865" y="3546435"/>
            <a:ext cx="3206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3000" dirty="0">
                <a:solidFill>
                  <a:srgbClr val="FF0066"/>
                </a:solidFill>
                <a:latin typeface="Bebas Neue" panose="020B0000000000000000" pitchFamily="34" charset="0"/>
              </a:rPr>
              <a:t>Online order process</a:t>
            </a:r>
            <a:endParaRPr lang="en-US" sz="2800" kern="3000" dirty="0" smtClean="0">
              <a:solidFill>
                <a:srgbClr val="FF0066"/>
              </a:solidFill>
              <a:latin typeface="Bebas Neue" panose="020B00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12358" y="4255991"/>
            <a:ext cx="233099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4</a:t>
            </a:r>
            <a:endParaRPr lang="ms-MY" sz="28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4865" y="4132882"/>
            <a:ext cx="3206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3000" dirty="0">
                <a:solidFill>
                  <a:srgbClr val="FF0066"/>
                </a:solidFill>
                <a:latin typeface="Bebas Neue" panose="020B0000000000000000" pitchFamily="34" charset="0"/>
              </a:rPr>
              <a:t>Home delivery service</a:t>
            </a:r>
            <a:endParaRPr lang="en-US" sz="2800" kern="3000" dirty="0" smtClean="0">
              <a:solidFill>
                <a:srgbClr val="FF0066"/>
              </a:solidFill>
              <a:latin typeface="Bebas Neue" panose="020B00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93" y="4867442"/>
            <a:ext cx="2473964" cy="7634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96241" y="2403842"/>
            <a:ext cx="3206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3000" dirty="0">
                <a:solidFill>
                  <a:srgbClr val="00CC99"/>
                </a:solidFill>
                <a:latin typeface="Bebas Neue" panose="020B0000000000000000" pitchFamily="34" charset="0"/>
              </a:rPr>
              <a:t>Online customer service</a:t>
            </a:r>
            <a:endParaRPr lang="en-US" sz="2800" kern="3000" dirty="0" smtClean="0">
              <a:solidFill>
                <a:srgbClr val="00CC99"/>
              </a:solidFill>
              <a:latin typeface="Bebas Neue" panose="020B00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6241" y="2969082"/>
            <a:ext cx="3206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3000" dirty="0">
                <a:solidFill>
                  <a:srgbClr val="00CC99"/>
                </a:solidFill>
                <a:latin typeface="Bebas Neue" panose="020B0000000000000000" pitchFamily="34" charset="0"/>
              </a:rPr>
              <a:t>Home delivery service</a:t>
            </a:r>
            <a:endParaRPr lang="en-US" sz="2800" kern="3000" dirty="0" smtClean="0">
              <a:solidFill>
                <a:srgbClr val="00CC99"/>
              </a:solidFill>
              <a:latin typeface="Bebas Neue" panose="020B00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6241" y="3546435"/>
            <a:ext cx="3206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3000" dirty="0">
                <a:solidFill>
                  <a:srgbClr val="00CC99"/>
                </a:solidFill>
                <a:latin typeface="Bebas Neue" panose="020B0000000000000000" pitchFamily="34" charset="0"/>
              </a:rPr>
              <a:t>Website quality</a:t>
            </a:r>
            <a:endParaRPr lang="en-US" sz="2800" kern="3000" dirty="0" smtClean="0">
              <a:solidFill>
                <a:srgbClr val="00CC99"/>
              </a:solidFill>
              <a:latin typeface="Bebas Neue" panose="020B00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96241" y="4132882"/>
            <a:ext cx="3206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3000" dirty="0">
                <a:solidFill>
                  <a:srgbClr val="00CC99"/>
                </a:solidFill>
                <a:latin typeface="Bebas Neue" panose="020B0000000000000000" pitchFamily="34" charset="0"/>
              </a:rPr>
              <a:t>Online order process</a:t>
            </a:r>
            <a:endParaRPr lang="en-US" sz="2800" kern="3000" dirty="0" smtClean="0">
              <a:solidFill>
                <a:srgbClr val="00CC99"/>
              </a:solidFill>
              <a:latin typeface="Bebas Neue" panose="020B00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64321" y="4926002"/>
            <a:ext cx="1910687" cy="584775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ebas Neue" pitchFamily="34" charset="0"/>
              </a:rPr>
              <a:t>CUSTOMERS</a:t>
            </a:r>
            <a:endParaRPr lang="en-US" sz="3200" dirty="0">
              <a:solidFill>
                <a:schemeClr val="bg1"/>
              </a:solidFill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95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7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21" grpId="0"/>
      <p:bldP spid="23" grpId="0"/>
      <p:bldP spid="25" grpId="0"/>
      <p:bldP spid="30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13978" y="962024"/>
            <a:ext cx="1892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CONCLUSION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06799" y="962023"/>
            <a:ext cx="546266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01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9405" y="613240"/>
            <a:ext cx="48926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In customers' view point, </a:t>
            </a:r>
          </a:p>
          <a:p>
            <a:pPr algn="r"/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Online customer service </a:t>
            </a:r>
            <a:endParaRPr lang="en-US" sz="220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  <a:p>
            <a:pPr algn="r"/>
            <a:r>
              <a:rPr lang="en-US" sz="220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is </a:t>
            </a:r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the most important factor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16100" y="2864839"/>
            <a:ext cx="6825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The importance of each service in FPT Shop’s viewpoint has not yet matched with customers’ perspective.</a:t>
            </a:r>
          </a:p>
        </p:txBody>
      </p:sp>
    </p:spTree>
    <p:extLst>
      <p:ext uri="{BB962C8B-B14F-4D97-AF65-F5344CB8AC3E}">
        <p14:creationId xmlns:p14="http://schemas.microsoft.com/office/powerpoint/2010/main" val="289484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7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13979" y="962024"/>
            <a:ext cx="132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Finding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6958" y="962023"/>
            <a:ext cx="546266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02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0728" y="962023"/>
            <a:ext cx="48926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Website quality has nearly </a:t>
            </a:r>
            <a:endParaRPr lang="en-US" sz="220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  <a:p>
            <a:pPr algn="r"/>
            <a:r>
              <a:rPr lang="en-US" sz="220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achieved </a:t>
            </a:r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customer satisfaction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6658" y="2540320"/>
            <a:ext cx="2354841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2000" kern="3000" dirty="0">
                <a:solidFill>
                  <a:schemeClr val="bg1"/>
                </a:solidFill>
                <a:latin typeface="Bebas Neue" panose="020B0000000000000000" pitchFamily="34" charset="0"/>
              </a:rPr>
              <a:t>Website quality</a:t>
            </a:r>
            <a:endParaRPr lang="en-US" sz="2000" kern="3000" dirty="0" smtClean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6658" y="3146504"/>
            <a:ext cx="2354841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2000" kern="3000" dirty="0">
                <a:solidFill>
                  <a:schemeClr val="bg1"/>
                </a:solidFill>
                <a:latin typeface="Bebas Neue" panose="020B0000000000000000" pitchFamily="34" charset="0"/>
              </a:rPr>
              <a:t>Online order process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6658" y="3764801"/>
            <a:ext cx="2354841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2000" kern="3000" dirty="0">
                <a:solidFill>
                  <a:schemeClr val="bg1"/>
                </a:solidFill>
                <a:latin typeface="Bebas Neue" panose="020B0000000000000000" pitchFamily="34" charset="0"/>
              </a:rPr>
              <a:t>Home delivery service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6658" y="4392192"/>
            <a:ext cx="2354841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2000" kern="3000" dirty="0">
                <a:solidFill>
                  <a:schemeClr val="bg1"/>
                </a:solidFill>
                <a:latin typeface="Bebas Neue" panose="020B0000000000000000" pitchFamily="34" charset="0"/>
              </a:rPr>
              <a:t>Online customer service</a:t>
            </a:r>
            <a:endParaRPr lang="en-US" sz="2000" kern="3000" dirty="0" smtClean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81986" y="1963133"/>
            <a:ext cx="1475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EXPECTATION </a:t>
            </a:r>
            <a:endParaRPr lang="en-US" sz="14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1499" y="1968273"/>
            <a:ext cx="1869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PERCEIVED VALUE</a:t>
            </a:r>
            <a:endParaRPr lang="en-US" sz="14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3861" y="1963133"/>
            <a:ext cx="1570139" cy="307777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SATISFACTION</a:t>
            </a:r>
            <a:endParaRPr lang="en-US" sz="14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5170" y="1935837"/>
            <a:ext cx="297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782A7"/>
                </a:solidFill>
                <a:latin typeface="Liberation Sans" panose="020B0604020202020204" pitchFamily="34" charset="0"/>
              </a:rPr>
              <a:t>–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06616" y="1935837"/>
            <a:ext cx="297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=</a:t>
            </a:r>
            <a:endParaRPr lang="en-US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8292" y="2512859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3.12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58288" y="3115726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3.23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8289" y="3714720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2.70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58290" y="4314602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2.61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89367" y="2512859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3.22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9363" y="3115726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3.52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89365" y="3714720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</a:t>
            </a:r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.60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9366" y="4314602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3.34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51579" y="2517156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- 0.10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51575" y="3120023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- 0.29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51577" y="3719017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- 0.90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51578" y="4318899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anose="020B0604020202020204" pitchFamily="34" charset="0"/>
              </a:rPr>
              <a:t>- 0.73</a:t>
            </a:r>
            <a:endParaRPr lang="en-US" sz="1600" b="1" spc="-150" dirty="0">
              <a:solidFill>
                <a:schemeClr val="tx1">
                  <a:lumMod val="85000"/>
                  <a:lumOff val="15000"/>
                </a:schemeClr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21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7" grpId="0"/>
      <p:bldP spid="6" grpId="0" animBg="1"/>
      <p:bldP spid="8" grpId="0" animBg="1"/>
      <p:bldP spid="9" grpId="0" animBg="1"/>
      <p:bldP spid="10" grpId="0" animBg="1"/>
      <p:bldP spid="2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35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13978" y="962024"/>
            <a:ext cx="1892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CONCLUSION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06799" y="962023"/>
            <a:ext cx="546266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02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0728" y="962023"/>
            <a:ext cx="48926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Website quality has nearly </a:t>
            </a:r>
            <a:endParaRPr lang="en-US" sz="2200" dirty="0" smtClean="0">
              <a:solidFill>
                <a:srgbClr val="2782A7"/>
              </a:solidFill>
              <a:latin typeface="Liberation Sans" panose="020B0604020202020204" pitchFamily="34" charset="0"/>
            </a:endParaRPr>
          </a:p>
          <a:p>
            <a:pPr algn="r"/>
            <a:r>
              <a:rPr lang="en-US" sz="220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achieved </a:t>
            </a:r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customer satisfaction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16100" y="2864839"/>
            <a:ext cx="6825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The quality of e-commerce site FPTShop.com.vn </a:t>
            </a:r>
          </a:p>
          <a:p>
            <a:pPr algn="ctr"/>
            <a:r>
              <a:rPr lang="en-US" sz="2000" i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has reached customer satisfaction, </a:t>
            </a:r>
          </a:p>
          <a:p>
            <a:pPr algn="ctr"/>
            <a:r>
              <a:rPr lang="en-US" sz="2000" i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with perceived value nearly equal to expectation.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00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7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13979" y="962024"/>
            <a:ext cx="132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Finding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6958" y="962023"/>
            <a:ext cx="546266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03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9486" y="1069744"/>
            <a:ext cx="489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4 main items need improvement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5342" y="2251117"/>
            <a:ext cx="802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GEN</a:t>
            </a:r>
            <a:endParaRPr lang="en-US" sz="20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5608" y="2209808"/>
            <a:ext cx="29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+</a:t>
            </a:r>
            <a:endParaRPr lang="en-US" sz="28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8054" y="2205802"/>
            <a:ext cx="29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=</a:t>
            </a:r>
            <a:endParaRPr lang="en-US" sz="28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56958" y="2275216"/>
            <a:ext cx="1353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782A7"/>
                </a:solidFill>
                <a:latin typeface="Liberation Sans" panose="020B0604020202020204" pitchFamily="34" charset="0"/>
              </a:rPr>
              <a:t>0.16 WEB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9276" y="2266343"/>
            <a:ext cx="1335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782A7"/>
                </a:solidFill>
                <a:latin typeface="Liberation Sans" panose="020B0604020202020204" pitchFamily="34" charset="0"/>
              </a:rPr>
              <a:t>0.14 ORD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07476" y="2222687"/>
            <a:ext cx="29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+</a:t>
            </a:r>
            <a:endParaRPr lang="en-US" sz="28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781" y="2266343"/>
            <a:ext cx="1312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782A7"/>
                </a:solidFill>
                <a:latin typeface="Liberation Sans" panose="020B0604020202020204" pitchFamily="34" charset="0"/>
              </a:rPr>
              <a:t>0.20 DEL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4816" y="2222687"/>
            <a:ext cx="29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+</a:t>
            </a:r>
            <a:endParaRPr lang="en-US" sz="2800" b="1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65758" y="2266343"/>
            <a:ext cx="1346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782A7"/>
                </a:solidFill>
                <a:latin typeface="Liberation Sans" panose="020B0604020202020204" pitchFamily="34" charset="0"/>
              </a:rPr>
              <a:t>0.21 CUS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5342" y="3575147"/>
            <a:ext cx="706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DEL</a:t>
            </a:r>
            <a:endParaRPr lang="en-US" sz="1600" b="1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1510" y="3533838"/>
            <a:ext cx="29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+</a:t>
            </a:r>
            <a:endParaRPr lang="en-US" sz="2000" b="1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0326" y="3529832"/>
            <a:ext cx="29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=</a:t>
            </a:r>
            <a:endParaRPr lang="en-US" sz="2000" b="1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20891" y="3573488"/>
            <a:ext cx="1155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  <a:latin typeface="Liberation Sans" panose="020B0604020202020204" pitchFamily="34" charset="0"/>
              </a:rPr>
              <a:t>0.18 DEL1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40783" y="3564615"/>
            <a:ext cx="1168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  <a:latin typeface="Liberation Sans" panose="020B0604020202020204" pitchFamily="34" charset="0"/>
              </a:rPr>
              <a:t>0.19 DEL3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64282" y="3533838"/>
            <a:ext cx="29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+</a:t>
            </a:r>
            <a:endParaRPr lang="en-US" sz="2000" b="1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86433" y="3564615"/>
            <a:ext cx="1209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  <a:latin typeface="Liberation Sans" panose="020B0604020202020204" pitchFamily="34" charset="0"/>
              </a:rPr>
              <a:t>0.05 DEL4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75342" y="4438894"/>
            <a:ext cx="706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CUS</a:t>
            </a:r>
            <a:endParaRPr lang="en-US" sz="16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31510" y="4397585"/>
            <a:ext cx="29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+</a:t>
            </a:r>
            <a:endParaRPr lang="en-US" sz="20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80326" y="4393579"/>
            <a:ext cx="29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=</a:t>
            </a:r>
            <a:endParaRPr lang="en-US" sz="20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20891" y="4437235"/>
            <a:ext cx="1219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CC99"/>
                </a:solidFill>
                <a:latin typeface="Liberation Sans" panose="020B0604020202020204" pitchFamily="34" charset="0"/>
              </a:rPr>
              <a:t>0.02 CUS1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40783" y="4428362"/>
            <a:ext cx="1207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CC99"/>
                </a:solidFill>
                <a:latin typeface="Liberation Sans" panose="020B0604020202020204" pitchFamily="34" charset="0"/>
              </a:rPr>
              <a:t>0.06 CUS2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90040" y="4397585"/>
            <a:ext cx="29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+</a:t>
            </a:r>
            <a:endParaRPr lang="en-US" sz="20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99313" y="4428362"/>
            <a:ext cx="1196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0.20 </a:t>
            </a:r>
            <a:r>
              <a:rPr lang="en-US" sz="1600" b="1" dirty="0">
                <a:solidFill>
                  <a:srgbClr val="00CC99"/>
                </a:solidFill>
                <a:latin typeface="Liberation Sans" panose="020B0604020202020204" pitchFamily="34" charset="0"/>
              </a:rPr>
              <a:t>CUS3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16501" y="4681167"/>
            <a:ext cx="29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+</a:t>
            </a:r>
            <a:endParaRPr lang="en-US" sz="20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25774" y="4711944"/>
            <a:ext cx="1215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CC99"/>
                </a:solidFill>
                <a:latin typeface="Liberation Sans" panose="020B0604020202020204" pitchFamily="34" charset="0"/>
              </a:rPr>
              <a:t>0.08 CUS4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440454" y="4681167"/>
            <a:ext cx="29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+</a:t>
            </a:r>
            <a:endParaRPr lang="en-US" sz="20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49727" y="4711944"/>
            <a:ext cx="1215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CC99"/>
                </a:solidFill>
                <a:latin typeface="Liberation Sans" panose="020B0604020202020204" pitchFamily="34" charset="0"/>
              </a:rPr>
              <a:t>0.15 </a:t>
            </a:r>
            <a:r>
              <a:rPr lang="en-US" sz="16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CUS5</a:t>
            </a:r>
            <a:endParaRPr lang="en-US" sz="16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86105" y="4676206"/>
            <a:ext cx="29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+</a:t>
            </a:r>
            <a:endParaRPr lang="en-US" sz="20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95378" y="4706983"/>
            <a:ext cx="1196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CC99"/>
                </a:solidFill>
                <a:latin typeface="Liberation Sans" panose="020B0604020202020204" pitchFamily="34" charset="0"/>
              </a:rPr>
              <a:t>0.11 CUS6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11479" y="4961527"/>
            <a:ext cx="29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+</a:t>
            </a:r>
            <a:endParaRPr lang="en-US" sz="20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20752" y="4992304"/>
            <a:ext cx="1215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CC99"/>
                </a:solidFill>
                <a:latin typeface="Liberation Sans" panose="020B0604020202020204" pitchFamily="34" charset="0"/>
              </a:rPr>
              <a:t>0.04 CUS7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75004" y="1920682"/>
            <a:ext cx="1929325" cy="307777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General satisfaction</a:t>
            </a:r>
            <a:endParaRPr lang="en-US" sz="14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08352" y="2704626"/>
            <a:ext cx="1324162" cy="283549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Home delivery</a:t>
            </a:r>
            <a:endParaRPr lang="en-US" sz="12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27326" y="2702743"/>
            <a:ext cx="1461449" cy="276999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Customer service</a:t>
            </a:r>
            <a:endParaRPr lang="en-US" sz="12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81537" y="3307446"/>
            <a:ext cx="1324162" cy="283549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Home delivery</a:t>
            </a:r>
            <a:endParaRPr lang="en-US" sz="12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79612" y="4160568"/>
            <a:ext cx="1461449" cy="276999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Customer service</a:t>
            </a:r>
            <a:endParaRPr lang="en-US" sz="12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609604" y="3159282"/>
            <a:ext cx="4932864" cy="0"/>
          </a:xfrm>
          <a:prstGeom prst="line">
            <a:avLst/>
          </a:prstGeom>
          <a:ln w="12700" cap="rnd">
            <a:solidFill>
              <a:srgbClr val="2782A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761408" y="3382714"/>
            <a:ext cx="2086379" cy="276999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On time delivery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61408" y="3740104"/>
            <a:ext cx="2082231" cy="276999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Well-packaged product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761408" y="4311005"/>
            <a:ext cx="2082231" cy="276999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Prompt response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61409" y="4670571"/>
            <a:ext cx="2082230" cy="276999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Friendly supporter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761408" y="5027962"/>
            <a:ext cx="2082229" cy="276999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Knowledgeable supporter</a:t>
            </a:r>
          </a:p>
        </p:txBody>
      </p:sp>
    </p:spTree>
    <p:extLst>
      <p:ext uri="{BB962C8B-B14F-4D97-AF65-F5344CB8AC3E}">
        <p14:creationId xmlns:p14="http://schemas.microsoft.com/office/powerpoint/2010/main" val="2456873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13978" y="962024"/>
            <a:ext cx="1892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CONCLUSION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06799" y="962023"/>
            <a:ext cx="546266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03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6485" y="1069744"/>
            <a:ext cx="4892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solidFill>
                  <a:srgbClr val="2782A7"/>
                </a:solidFill>
                <a:latin typeface="Liberation Sans" panose="020B0604020202020204" pitchFamily="34" charset="0"/>
              </a:rPr>
              <a:t>4 main items need improvement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7432" y="3802044"/>
            <a:ext cx="3887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Four items need upgrading: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6649" y="2205014"/>
            <a:ext cx="2400300" cy="338554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Home delivery service</a:t>
            </a:r>
            <a:endParaRPr lang="en-US" sz="16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5865" y="2205014"/>
            <a:ext cx="2608253" cy="338554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Online customer service</a:t>
            </a:r>
            <a:endParaRPr lang="en-US" sz="1600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6949" y="2205014"/>
            <a:ext cx="688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and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0281" y="2605124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affect the most on general satisfaction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828804" y="3375182"/>
            <a:ext cx="4932864" cy="0"/>
          </a:xfrm>
          <a:prstGeom prst="line">
            <a:avLst/>
          </a:prstGeom>
          <a:ln w="1270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37619" y="4440259"/>
            <a:ext cx="2479742" cy="338554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On time delivery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1" y="4911949"/>
            <a:ext cx="2474812" cy="338554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Well-packaged product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40397" y="4440259"/>
            <a:ext cx="2828906" cy="338554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Prompt response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40397" y="4944143"/>
            <a:ext cx="2828903" cy="338554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Knowledgeable supporter</a:t>
            </a:r>
          </a:p>
        </p:txBody>
      </p:sp>
    </p:spTree>
    <p:extLst>
      <p:ext uri="{BB962C8B-B14F-4D97-AF65-F5344CB8AC3E}">
        <p14:creationId xmlns:p14="http://schemas.microsoft.com/office/powerpoint/2010/main" val="3733988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7" grpId="0"/>
      <p:bldP spid="20" grpId="0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56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882900" y="5418911"/>
            <a:ext cx="4699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66"/>
                </a:solidFill>
                <a:latin typeface="Liberation Sans" panose="020B0604020202020204" pitchFamily="34" charset="0"/>
              </a:rPr>
              <a:t>Open technical training courses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25" y="3223763"/>
            <a:ext cx="5263861" cy="37213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48" y="2179451"/>
            <a:ext cx="3362728" cy="303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69" y="2354325"/>
            <a:ext cx="3010137" cy="30218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26" y="2542927"/>
            <a:ext cx="2995250" cy="23662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79" y="2272185"/>
            <a:ext cx="2286000" cy="24140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61" y="2006513"/>
            <a:ext cx="2679688" cy="26796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1691" y="3206343"/>
            <a:ext cx="140726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66"/>
                </a:solidFill>
                <a:latin typeface="Liberation Sans" panose="020B0604020202020204" pitchFamily="34" charset="0"/>
              </a:rPr>
              <a:t>On time </a:t>
            </a:r>
            <a:endParaRPr lang="en-US" sz="1400" b="1" dirty="0" smtClean="0">
              <a:solidFill>
                <a:srgbClr val="FF0066"/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delivery</a:t>
            </a:r>
            <a:endParaRPr lang="en-US" sz="1400" b="1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0034" y="3206343"/>
            <a:ext cx="14810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66"/>
                </a:solidFill>
                <a:latin typeface="Liberation Sans" panose="020B0604020202020204" pitchFamily="34" charset="0"/>
              </a:rPr>
              <a:t>Well-packaged </a:t>
            </a:r>
            <a:endParaRPr lang="en-US" sz="1400" b="1" dirty="0" smtClean="0">
              <a:solidFill>
                <a:srgbClr val="FF0066"/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product</a:t>
            </a:r>
            <a:endParaRPr lang="en-US" sz="1400" b="1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3006" y="3206343"/>
            <a:ext cx="14810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CC99"/>
                </a:solidFill>
                <a:latin typeface="Liberation Sans" panose="020B0604020202020204" pitchFamily="34" charset="0"/>
              </a:rPr>
              <a:t>Prompt </a:t>
            </a:r>
            <a:endParaRPr lang="en-US" sz="1400" b="1" dirty="0" smtClean="0">
              <a:solidFill>
                <a:srgbClr val="00CC99"/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response</a:t>
            </a:r>
            <a:endParaRPr lang="en-US" sz="14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5151" y="3206343"/>
            <a:ext cx="154020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CC99"/>
                </a:solidFill>
                <a:latin typeface="Liberation Sans" panose="020B0604020202020204" pitchFamily="34" charset="0"/>
              </a:rPr>
              <a:t>Knowledgeable </a:t>
            </a:r>
            <a:endParaRPr lang="en-US" sz="1400" b="1" dirty="0" smtClean="0">
              <a:solidFill>
                <a:srgbClr val="00CC99"/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CC99"/>
                </a:solidFill>
                <a:latin typeface="Liberation Sans" panose="020B0604020202020204" pitchFamily="34" charset="0"/>
              </a:rPr>
              <a:t>supporter</a:t>
            </a:r>
            <a:endParaRPr lang="en-US" sz="1400" b="1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1691" y="2659923"/>
            <a:ext cx="3039413" cy="369332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Home delivery</a:t>
            </a:r>
            <a:endParaRPr lang="en-US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3006" y="2659923"/>
            <a:ext cx="3172346" cy="369332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Liberation Sans" panose="020B0604020202020204" pitchFamily="34" charset="0"/>
              </a:rPr>
              <a:t>Customer service</a:t>
            </a:r>
            <a:endParaRPr lang="en-US" b="1" dirty="0">
              <a:solidFill>
                <a:schemeClr val="bg1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2900" y="5384540"/>
            <a:ext cx="4699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66"/>
                </a:solidFill>
                <a:latin typeface="Liberation Sans" panose="020B0604020202020204" pitchFamily="34" charset="0"/>
              </a:rPr>
              <a:t>Assigning more freelance shipper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82900" y="5384540"/>
            <a:ext cx="4699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66"/>
                </a:solidFill>
                <a:latin typeface="Liberation Sans" panose="020B0604020202020204" pitchFamily="34" charset="0"/>
              </a:rPr>
              <a:t>Crush-proof foam </a:t>
            </a:r>
            <a:r>
              <a:rPr lang="en-US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&amp; </a:t>
            </a:r>
            <a:r>
              <a:rPr lang="en-US" dirty="0">
                <a:solidFill>
                  <a:srgbClr val="FF0066"/>
                </a:solidFill>
                <a:latin typeface="Liberation Sans" panose="020B0604020202020204" pitchFamily="34" charset="0"/>
              </a:rPr>
              <a:t>FPT Shop Sticker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82899" y="5384540"/>
            <a:ext cx="526386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Upgrade system &amp; Assign more online supporters</a:t>
            </a:r>
            <a:endParaRPr lang="en-US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49110" y="2798902"/>
            <a:ext cx="2359329" cy="2213562"/>
            <a:chOff x="2075657" y="308769"/>
            <a:chExt cx="2492375" cy="2338388"/>
          </a:xfrm>
        </p:grpSpPr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075657" y="308769"/>
              <a:ext cx="2432050" cy="1298575"/>
            </a:xfrm>
            <a:custGeom>
              <a:avLst/>
              <a:gdLst>
                <a:gd name="T0" fmla="*/ 564 w 564"/>
                <a:gd name="T1" fmla="*/ 288 h 301"/>
                <a:gd name="T2" fmla="*/ 551 w 564"/>
                <a:gd name="T3" fmla="*/ 301 h 301"/>
                <a:gd name="T4" fmla="*/ 13 w 564"/>
                <a:gd name="T5" fmla="*/ 301 h 301"/>
                <a:gd name="T6" fmla="*/ 0 w 564"/>
                <a:gd name="T7" fmla="*/ 288 h 301"/>
                <a:gd name="T8" fmla="*/ 0 w 564"/>
                <a:gd name="T9" fmla="*/ 13 h 301"/>
                <a:gd name="T10" fmla="*/ 13 w 564"/>
                <a:gd name="T11" fmla="*/ 0 h 301"/>
                <a:gd name="T12" fmla="*/ 551 w 564"/>
                <a:gd name="T13" fmla="*/ 0 h 301"/>
                <a:gd name="T14" fmla="*/ 564 w 564"/>
                <a:gd name="T15" fmla="*/ 13 h 301"/>
                <a:gd name="T16" fmla="*/ 564 w 564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4" h="301">
                  <a:moveTo>
                    <a:pt x="564" y="288"/>
                  </a:moveTo>
                  <a:cubicBezTo>
                    <a:pt x="564" y="295"/>
                    <a:pt x="558" y="301"/>
                    <a:pt x="551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5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58" y="0"/>
                    <a:pt x="564" y="5"/>
                    <a:pt x="564" y="13"/>
                  </a:cubicBezTo>
                  <a:cubicBezTo>
                    <a:pt x="564" y="288"/>
                    <a:pt x="564" y="288"/>
                    <a:pt x="564" y="288"/>
                  </a:cubicBezTo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127251" y="356394"/>
              <a:ext cx="103188" cy="103982"/>
            </a:xfrm>
            <a:custGeom>
              <a:avLst/>
              <a:gdLst>
                <a:gd name="T0" fmla="*/ 130 w 130"/>
                <a:gd name="T1" fmla="*/ 11 h 131"/>
                <a:gd name="T2" fmla="*/ 114 w 130"/>
                <a:gd name="T3" fmla="*/ 0 h 131"/>
                <a:gd name="T4" fmla="*/ 65 w 130"/>
                <a:gd name="T5" fmla="*/ 49 h 131"/>
                <a:gd name="T6" fmla="*/ 11 w 130"/>
                <a:gd name="T7" fmla="*/ 0 h 131"/>
                <a:gd name="T8" fmla="*/ 0 w 130"/>
                <a:gd name="T9" fmla="*/ 11 h 131"/>
                <a:gd name="T10" fmla="*/ 49 w 130"/>
                <a:gd name="T11" fmla="*/ 65 h 131"/>
                <a:gd name="T12" fmla="*/ 0 w 130"/>
                <a:gd name="T13" fmla="*/ 114 h 131"/>
                <a:gd name="T14" fmla="*/ 11 w 130"/>
                <a:gd name="T15" fmla="*/ 131 h 131"/>
                <a:gd name="T16" fmla="*/ 65 w 130"/>
                <a:gd name="T17" fmla="*/ 76 h 131"/>
                <a:gd name="T18" fmla="*/ 114 w 130"/>
                <a:gd name="T19" fmla="*/ 131 h 131"/>
                <a:gd name="T20" fmla="*/ 130 w 130"/>
                <a:gd name="T21" fmla="*/ 114 h 131"/>
                <a:gd name="T22" fmla="*/ 76 w 130"/>
                <a:gd name="T23" fmla="*/ 65 h 131"/>
                <a:gd name="T24" fmla="*/ 130 w 130"/>
                <a:gd name="T25" fmla="*/ 1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31">
                  <a:moveTo>
                    <a:pt x="130" y="11"/>
                  </a:moveTo>
                  <a:lnTo>
                    <a:pt x="114" y="0"/>
                  </a:lnTo>
                  <a:lnTo>
                    <a:pt x="65" y="49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49" y="65"/>
                  </a:lnTo>
                  <a:lnTo>
                    <a:pt x="0" y="114"/>
                  </a:lnTo>
                  <a:lnTo>
                    <a:pt x="11" y="131"/>
                  </a:lnTo>
                  <a:lnTo>
                    <a:pt x="65" y="76"/>
                  </a:lnTo>
                  <a:lnTo>
                    <a:pt x="114" y="131"/>
                  </a:lnTo>
                  <a:lnTo>
                    <a:pt x="130" y="114"/>
                  </a:lnTo>
                  <a:lnTo>
                    <a:pt x="76" y="65"/>
                  </a:lnTo>
                  <a:lnTo>
                    <a:pt x="13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282032" y="356394"/>
              <a:ext cx="1527175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869532" y="356394"/>
              <a:ext cx="5778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113757" y="499269"/>
              <a:ext cx="2341563" cy="1035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113757" y="499269"/>
              <a:ext cx="2341563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170113" y="537369"/>
              <a:ext cx="1121569" cy="56357"/>
            </a:xfrm>
            <a:custGeom>
              <a:avLst/>
              <a:gdLst>
                <a:gd name="T0" fmla="*/ 260 w 260"/>
                <a:gd name="T1" fmla="*/ 7 h 13"/>
                <a:gd name="T2" fmla="*/ 254 w 260"/>
                <a:gd name="T3" fmla="*/ 13 h 13"/>
                <a:gd name="T4" fmla="*/ 6 w 260"/>
                <a:gd name="T5" fmla="*/ 13 h 13"/>
                <a:gd name="T6" fmla="*/ 0 w 260"/>
                <a:gd name="T7" fmla="*/ 7 h 13"/>
                <a:gd name="T8" fmla="*/ 6 w 260"/>
                <a:gd name="T9" fmla="*/ 0 h 13"/>
                <a:gd name="T10" fmla="*/ 254 w 260"/>
                <a:gd name="T11" fmla="*/ 0 h 13"/>
                <a:gd name="T12" fmla="*/ 260 w 260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3">
                  <a:moveTo>
                    <a:pt x="260" y="7"/>
                  </a:moveTo>
                  <a:cubicBezTo>
                    <a:pt x="260" y="10"/>
                    <a:pt x="257" y="13"/>
                    <a:pt x="25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7" y="0"/>
                    <a:pt x="260" y="3"/>
                    <a:pt x="260" y="7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355976" y="542132"/>
              <a:ext cx="293688" cy="47625"/>
            </a:xfrm>
            <a:custGeom>
              <a:avLst/>
              <a:gdLst>
                <a:gd name="T0" fmla="*/ 68 w 68"/>
                <a:gd name="T1" fmla="*/ 6 h 11"/>
                <a:gd name="T2" fmla="*/ 62 w 68"/>
                <a:gd name="T3" fmla="*/ 11 h 11"/>
                <a:gd name="T4" fmla="*/ 5 w 68"/>
                <a:gd name="T5" fmla="*/ 11 h 11"/>
                <a:gd name="T6" fmla="*/ 0 w 68"/>
                <a:gd name="T7" fmla="*/ 6 h 11"/>
                <a:gd name="T8" fmla="*/ 5 w 68"/>
                <a:gd name="T9" fmla="*/ 0 h 11"/>
                <a:gd name="T10" fmla="*/ 62 w 68"/>
                <a:gd name="T11" fmla="*/ 0 h 11"/>
                <a:gd name="T12" fmla="*/ 68 w 68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1">
                  <a:moveTo>
                    <a:pt x="68" y="6"/>
                  </a:moveTo>
                  <a:cubicBezTo>
                    <a:pt x="68" y="9"/>
                    <a:pt x="65" y="11"/>
                    <a:pt x="62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5" y="0"/>
                    <a:pt x="68" y="2"/>
                    <a:pt x="68" y="6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174876" y="645319"/>
              <a:ext cx="245269" cy="246063"/>
            </a:xfrm>
            <a:prstGeom prst="rect">
              <a:avLst/>
            </a:pr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467769" y="645319"/>
              <a:ext cx="246063" cy="246063"/>
            </a:xfrm>
            <a:prstGeom prst="rect">
              <a:avLst/>
            </a:pr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760663" y="645319"/>
              <a:ext cx="246063" cy="246063"/>
            </a:xfrm>
            <a:prstGeom prst="rect">
              <a:avLst/>
            </a:pr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054351" y="645319"/>
              <a:ext cx="245269" cy="246063"/>
            </a:xfrm>
            <a:prstGeom prst="rect">
              <a:avLst/>
            </a:prstGeom>
            <a:solidFill>
              <a:srgbClr val="94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178844" y="947738"/>
              <a:ext cx="1125538" cy="55563"/>
            </a:xfrm>
            <a:custGeom>
              <a:avLst/>
              <a:gdLst>
                <a:gd name="T0" fmla="*/ 261 w 261"/>
                <a:gd name="T1" fmla="*/ 6 h 13"/>
                <a:gd name="T2" fmla="*/ 254 w 261"/>
                <a:gd name="T3" fmla="*/ 13 h 13"/>
                <a:gd name="T4" fmla="*/ 7 w 261"/>
                <a:gd name="T5" fmla="*/ 13 h 13"/>
                <a:gd name="T6" fmla="*/ 0 w 261"/>
                <a:gd name="T7" fmla="*/ 6 h 13"/>
                <a:gd name="T8" fmla="*/ 7 w 261"/>
                <a:gd name="T9" fmla="*/ 0 h 13"/>
                <a:gd name="T10" fmla="*/ 254 w 261"/>
                <a:gd name="T11" fmla="*/ 0 h 13"/>
                <a:gd name="T12" fmla="*/ 261 w 261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3">
                  <a:moveTo>
                    <a:pt x="261" y="6"/>
                  </a:moveTo>
                  <a:cubicBezTo>
                    <a:pt x="261" y="10"/>
                    <a:pt x="258" y="13"/>
                    <a:pt x="254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8" y="0"/>
                    <a:pt x="261" y="3"/>
                    <a:pt x="261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174876" y="1038225"/>
              <a:ext cx="624682" cy="51594"/>
            </a:xfrm>
            <a:custGeom>
              <a:avLst/>
              <a:gdLst>
                <a:gd name="T0" fmla="*/ 139 w 145"/>
                <a:gd name="T1" fmla="*/ 0 h 12"/>
                <a:gd name="T2" fmla="*/ 7 w 145"/>
                <a:gd name="T3" fmla="*/ 0 h 12"/>
                <a:gd name="T4" fmla="*/ 0 w 145"/>
                <a:gd name="T5" fmla="*/ 6 h 12"/>
                <a:gd name="T6" fmla="*/ 7 w 145"/>
                <a:gd name="T7" fmla="*/ 12 h 12"/>
                <a:gd name="T8" fmla="*/ 139 w 145"/>
                <a:gd name="T9" fmla="*/ 12 h 12"/>
                <a:gd name="T10" fmla="*/ 145 w 145"/>
                <a:gd name="T11" fmla="*/ 6 h 12"/>
                <a:gd name="T12" fmla="*/ 139 w 14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2">
                  <a:moveTo>
                    <a:pt x="13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7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42" y="12"/>
                    <a:pt x="145" y="10"/>
                    <a:pt x="145" y="6"/>
                  </a:cubicBezTo>
                  <a:cubicBezTo>
                    <a:pt x="145" y="3"/>
                    <a:pt x="142" y="0"/>
                    <a:pt x="139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2851151" y="1042194"/>
              <a:ext cx="297657" cy="47625"/>
            </a:xfrm>
            <a:custGeom>
              <a:avLst/>
              <a:gdLst>
                <a:gd name="T0" fmla="*/ 63 w 69"/>
                <a:gd name="T1" fmla="*/ 0 h 11"/>
                <a:gd name="T2" fmla="*/ 6 w 69"/>
                <a:gd name="T3" fmla="*/ 0 h 11"/>
                <a:gd name="T4" fmla="*/ 0 w 69"/>
                <a:gd name="T5" fmla="*/ 6 h 11"/>
                <a:gd name="T6" fmla="*/ 6 w 69"/>
                <a:gd name="T7" fmla="*/ 11 h 11"/>
                <a:gd name="T8" fmla="*/ 63 w 69"/>
                <a:gd name="T9" fmla="*/ 11 h 11"/>
                <a:gd name="T10" fmla="*/ 69 w 69"/>
                <a:gd name="T11" fmla="*/ 6 h 11"/>
                <a:gd name="T12" fmla="*/ 63 w 6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1">
                  <a:moveTo>
                    <a:pt x="6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6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2182813" y="1132682"/>
              <a:ext cx="1125538" cy="56357"/>
            </a:xfrm>
            <a:custGeom>
              <a:avLst/>
              <a:gdLst>
                <a:gd name="T0" fmla="*/ 261 w 261"/>
                <a:gd name="T1" fmla="*/ 6 h 13"/>
                <a:gd name="T2" fmla="*/ 254 w 261"/>
                <a:gd name="T3" fmla="*/ 13 h 13"/>
                <a:gd name="T4" fmla="*/ 6 w 261"/>
                <a:gd name="T5" fmla="*/ 13 h 13"/>
                <a:gd name="T6" fmla="*/ 0 w 261"/>
                <a:gd name="T7" fmla="*/ 6 h 13"/>
                <a:gd name="T8" fmla="*/ 6 w 261"/>
                <a:gd name="T9" fmla="*/ 0 h 13"/>
                <a:gd name="T10" fmla="*/ 254 w 261"/>
                <a:gd name="T11" fmla="*/ 0 h 13"/>
                <a:gd name="T12" fmla="*/ 261 w 261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3">
                  <a:moveTo>
                    <a:pt x="261" y="6"/>
                  </a:moveTo>
                  <a:cubicBezTo>
                    <a:pt x="261" y="10"/>
                    <a:pt x="258" y="13"/>
                    <a:pt x="25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8" y="0"/>
                    <a:pt x="261" y="2"/>
                    <a:pt x="261" y="6"/>
                  </a:cubicBezTo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2515394" y="1236663"/>
              <a:ext cx="292894" cy="47625"/>
            </a:xfrm>
            <a:custGeom>
              <a:avLst/>
              <a:gdLst>
                <a:gd name="T0" fmla="*/ 68 w 68"/>
                <a:gd name="T1" fmla="*/ 5 h 11"/>
                <a:gd name="T2" fmla="*/ 62 w 68"/>
                <a:gd name="T3" fmla="*/ 11 h 11"/>
                <a:gd name="T4" fmla="*/ 6 w 68"/>
                <a:gd name="T5" fmla="*/ 11 h 11"/>
                <a:gd name="T6" fmla="*/ 0 w 68"/>
                <a:gd name="T7" fmla="*/ 5 h 11"/>
                <a:gd name="T8" fmla="*/ 6 w 68"/>
                <a:gd name="T9" fmla="*/ 0 h 11"/>
                <a:gd name="T10" fmla="*/ 62 w 68"/>
                <a:gd name="T11" fmla="*/ 0 h 11"/>
                <a:gd name="T12" fmla="*/ 68 w 68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1">
                  <a:moveTo>
                    <a:pt x="68" y="5"/>
                  </a:moveTo>
                  <a:cubicBezTo>
                    <a:pt x="68" y="9"/>
                    <a:pt x="65" y="11"/>
                    <a:pt x="62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5" y="0"/>
                    <a:pt x="68" y="2"/>
                    <a:pt x="68" y="5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3770313" y="537369"/>
              <a:ext cx="620713" cy="52388"/>
            </a:xfrm>
            <a:custGeom>
              <a:avLst/>
              <a:gdLst>
                <a:gd name="T0" fmla="*/ 138 w 144"/>
                <a:gd name="T1" fmla="*/ 0 h 12"/>
                <a:gd name="T2" fmla="*/ 6 w 144"/>
                <a:gd name="T3" fmla="*/ 0 h 12"/>
                <a:gd name="T4" fmla="*/ 0 w 144"/>
                <a:gd name="T5" fmla="*/ 6 h 12"/>
                <a:gd name="T6" fmla="*/ 6 w 144"/>
                <a:gd name="T7" fmla="*/ 12 h 12"/>
                <a:gd name="T8" fmla="*/ 138 w 144"/>
                <a:gd name="T9" fmla="*/ 12 h 12"/>
                <a:gd name="T10" fmla="*/ 144 w 144"/>
                <a:gd name="T11" fmla="*/ 6 h 12"/>
                <a:gd name="T12" fmla="*/ 138 w 14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41" y="12"/>
                    <a:pt x="144" y="10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lose/>
                </a:path>
              </a:pathLst>
            </a:cu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2178844" y="1236663"/>
              <a:ext cx="292894" cy="47625"/>
            </a:xfrm>
            <a:custGeom>
              <a:avLst/>
              <a:gdLst>
                <a:gd name="T0" fmla="*/ 62 w 68"/>
                <a:gd name="T1" fmla="*/ 0 h 11"/>
                <a:gd name="T2" fmla="*/ 6 w 68"/>
                <a:gd name="T3" fmla="*/ 0 h 11"/>
                <a:gd name="T4" fmla="*/ 0 w 68"/>
                <a:gd name="T5" fmla="*/ 5 h 11"/>
                <a:gd name="T6" fmla="*/ 6 w 68"/>
                <a:gd name="T7" fmla="*/ 11 h 11"/>
                <a:gd name="T8" fmla="*/ 62 w 68"/>
                <a:gd name="T9" fmla="*/ 11 h 11"/>
                <a:gd name="T10" fmla="*/ 68 w 68"/>
                <a:gd name="T11" fmla="*/ 5 h 11"/>
                <a:gd name="T12" fmla="*/ 62 w 68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1">
                  <a:moveTo>
                    <a:pt x="6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6" y="11"/>
                    <a:pt x="68" y="9"/>
                    <a:pt x="68" y="5"/>
                  </a:cubicBezTo>
                  <a:cubicBezTo>
                    <a:pt x="68" y="2"/>
                    <a:pt x="66" y="0"/>
                    <a:pt x="62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3580607" y="650082"/>
              <a:ext cx="797719" cy="797719"/>
            </a:xfrm>
            <a:prstGeom prst="rect">
              <a:avLst/>
            </a:prstGeom>
            <a:solidFill>
              <a:srgbClr val="FF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3580607" y="650082"/>
              <a:ext cx="797719" cy="79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3649663" y="1766888"/>
              <a:ext cx="202407" cy="207169"/>
            </a:xfrm>
            <a:custGeom>
              <a:avLst/>
              <a:gdLst>
                <a:gd name="T0" fmla="*/ 8 w 47"/>
                <a:gd name="T1" fmla="*/ 0 h 48"/>
                <a:gd name="T2" fmla="*/ 2 w 47"/>
                <a:gd name="T3" fmla="*/ 6 h 48"/>
                <a:gd name="T4" fmla="*/ 2 w 47"/>
                <a:gd name="T5" fmla="*/ 13 h 48"/>
                <a:gd name="T6" fmla="*/ 37 w 47"/>
                <a:gd name="T7" fmla="*/ 48 h 48"/>
                <a:gd name="T8" fmla="*/ 47 w 47"/>
                <a:gd name="T9" fmla="*/ 39 h 48"/>
                <a:gd name="T10" fmla="*/ 8 w 47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8">
                  <a:moveTo>
                    <a:pt x="8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3756819" y="1935163"/>
              <a:ext cx="711994" cy="711994"/>
            </a:xfrm>
            <a:custGeom>
              <a:avLst/>
              <a:gdLst>
                <a:gd name="T0" fmla="*/ 12 w 165"/>
                <a:gd name="T1" fmla="*/ 9 h 165"/>
                <a:gd name="T2" fmla="*/ 2 w 165"/>
                <a:gd name="T3" fmla="*/ 19 h 165"/>
                <a:gd name="T4" fmla="*/ 2 w 165"/>
                <a:gd name="T5" fmla="*/ 26 h 165"/>
                <a:gd name="T6" fmla="*/ 138 w 165"/>
                <a:gd name="T7" fmla="*/ 163 h 165"/>
                <a:gd name="T8" fmla="*/ 145 w 165"/>
                <a:gd name="T9" fmla="*/ 163 h 165"/>
                <a:gd name="T10" fmla="*/ 165 w 165"/>
                <a:gd name="T11" fmla="*/ 143 h 165"/>
                <a:gd name="T12" fmla="*/ 27 w 165"/>
                <a:gd name="T13" fmla="*/ 5 h 165"/>
                <a:gd name="T14" fmla="*/ 22 w 165"/>
                <a:gd name="T15" fmla="*/ 0 h 165"/>
                <a:gd name="T16" fmla="*/ 12 w 165"/>
                <a:gd name="T17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12" y="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0" y="21"/>
                    <a:pt x="0" y="24"/>
                    <a:pt x="2" y="26"/>
                  </a:cubicBezTo>
                  <a:cubicBezTo>
                    <a:pt x="138" y="163"/>
                    <a:pt x="138" y="163"/>
                    <a:pt x="138" y="163"/>
                  </a:cubicBezTo>
                  <a:cubicBezTo>
                    <a:pt x="140" y="165"/>
                    <a:pt x="143" y="165"/>
                    <a:pt x="145" y="163"/>
                  </a:cubicBezTo>
                  <a:cubicBezTo>
                    <a:pt x="165" y="143"/>
                    <a:pt x="165" y="143"/>
                    <a:pt x="165" y="143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3683794" y="1728788"/>
              <a:ext cx="215900" cy="206375"/>
            </a:xfrm>
            <a:custGeom>
              <a:avLst/>
              <a:gdLst>
                <a:gd name="T0" fmla="*/ 50 w 50"/>
                <a:gd name="T1" fmla="*/ 37 h 48"/>
                <a:gd name="T2" fmla="*/ 14 w 50"/>
                <a:gd name="T3" fmla="*/ 1 h 48"/>
                <a:gd name="T4" fmla="*/ 8 w 50"/>
                <a:gd name="T5" fmla="*/ 1 h 48"/>
                <a:gd name="T6" fmla="*/ 0 w 50"/>
                <a:gd name="T7" fmla="*/ 9 h 48"/>
                <a:gd name="T8" fmla="*/ 39 w 50"/>
                <a:gd name="T9" fmla="*/ 48 h 48"/>
                <a:gd name="T10" fmla="*/ 50 w 50"/>
                <a:gd name="T11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8">
                  <a:moveTo>
                    <a:pt x="50" y="37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9" y="0"/>
                    <a:pt x="8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9" y="48"/>
                    <a:pt x="39" y="48"/>
                    <a:pt x="39" y="48"/>
                  </a:cubicBezTo>
                  <a:lnTo>
                    <a:pt x="50" y="37"/>
                  </a:ln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3852069" y="1831975"/>
              <a:ext cx="715963" cy="720725"/>
            </a:xfrm>
            <a:custGeom>
              <a:avLst/>
              <a:gdLst>
                <a:gd name="T0" fmla="*/ 21 w 166"/>
                <a:gd name="T1" fmla="*/ 2 h 167"/>
                <a:gd name="T2" fmla="*/ 11 w 166"/>
                <a:gd name="T3" fmla="*/ 13 h 167"/>
                <a:gd name="T4" fmla="*/ 0 w 166"/>
                <a:gd name="T5" fmla="*/ 24 h 167"/>
                <a:gd name="T6" fmla="*/ 5 w 166"/>
                <a:gd name="T7" fmla="*/ 29 h 167"/>
                <a:gd name="T8" fmla="*/ 143 w 166"/>
                <a:gd name="T9" fmla="*/ 167 h 167"/>
                <a:gd name="T10" fmla="*/ 164 w 166"/>
                <a:gd name="T11" fmla="*/ 146 h 167"/>
                <a:gd name="T12" fmla="*/ 164 w 166"/>
                <a:gd name="T13" fmla="*/ 139 h 167"/>
                <a:gd name="T14" fmla="*/ 28 w 166"/>
                <a:gd name="T15" fmla="*/ 2 h 167"/>
                <a:gd name="T16" fmla="*/ 21 w 166"/>
                <a:gd name="T17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67">
                  <a:moveTo>
                    <a:pt x="21" y="2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166" y="144"/>
                    <a:pt x="166" y="141"/>
                    <a:pt x="164" y="13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0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33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2873376" y="960438"/>
              <a:ext cx="1051719" cy="1048544"/>
            </a:xfrm>
            <a:custGeom>
              <a:avLst/>
              <a:gdLst>
                <a:gd name="T0" fmla="*/ 200 w 244"/>
                <a:gd name="T1" fmla="*/ 43 h 243"/>
                <a:gd name="T2" fmla="*/ 200 w 244"/>
                <a:gd name="T3" fmla="*/ 200 h 243"/>
                <a:gd name="T4" fmla="*/ 44 w 244"/>
                <a:gd name="T5" fmla="*/ 200 h 243"/>
                <a:gd name="T6" fmla="*/ 44 w 244"/>
                <a:gd name="T7" fmla="*/ 43 h 243"/>
                <a:gd name="T8" fmla="*/ 200 w 244"/>
                <a:gd name="T9" fmla="*/ 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3">
                  <a:moveTo>
                    <a:pt x="200" y="43"/>
                  </a:moveTo>
                  <a:cubicBezTo>
                    <a:pt x="244" y="86"/>
                    <a:pt x="244" y="156"/>
                    <a:pt x="200" y="200"/>
                  </a:cubicBezTo>
                  <a:cubicBezTo>
                    <a:pt x="157" y="243"/>
                    <a:pt x="87" y="243"/>
                    <a:pt x="44" y="200"/>
                  </a:cubicBezTo>
                  <a:cubicBezTo>
                    <a:pt x="0" y="156"/>
                    <a:pt x="0" y="86"/>
                    <a:pt x="44" y="43"/>
                  </a:cubicBezTo>
                  <a:cubicBezTo>
                    <a:pt x="87" y="0"/>
                    <a:pt x="157" y="0"/>
                    <a:pt x="200" y="43"/>
                  </a:cubicBezTo>
                </a:path>
              </a:pathLst>
            </a:cu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3071813" y="1231900"/>
              <a:ext cx="236538" cy="77788"/>
            </a:xfrm>
            <a:custGeom>
              <a:avLst/>
              <a:gdLst>
                <a:gd name="T0" fmla="*/ 55 w 55"/>
                <a:gd name="T1" fmla="*/ 9 h 18"/>
                <a:gd name="T2" fmla="*/ 46 w 55"/>
                <a:gd name="T3" fmla="*/ 0 h 18"/>
                <a:gd name="T4" fmla="*/ 13 w 55"/>
                <a:gd name="T5" fmla="*/ 0 h 18"/>
                <a:gd name="T6" fmla="*/ 0 w 55"/>
                <a:gd name="T7" fmla="*/ 18 h 18"/>
                <a:gd name="T8" fmla="*/ 46 w 55"/>
                <a:gd name="T9" fmla="*/ 18 h 18"/>
                <a:gd name="T10" fmla="*/ 55 w 55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8">
                  <a:moveTo>
                    <a:pt x="55" y="9"/>
                  </a:moveTo>
                  <a:cubicBezTo>
                    <a:pt x="55" y="4"/>
                    <a:pt x="51" y="0"/>
                    <a:pt x="4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6"/>
                    <a:pt x="4" y="11"/>
                    <a:pt x="0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51" y="18"/>
                    <a:pt x="55" y="14"/>
                    <a:pt x="55" y="9"/>
                  </a:cubicBezTo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3028157" y="1366044"/>
              <a:ext cx="194469" cy="81757"/>
            </a:xfrm>
            <a:custGeom>
              <a:avLst/>
              <a:gdLst>
                <a:gd name="T0" fmla="*/ 45 w 45"/>
                <a:gd name="T1" fmla="*/ 10 h 19"/>
                <a:gd name="T2" fmla="*/ 35 w 45"/>
                <a:gd name="T3" fmla="*/ 0 h 19"/>
                <a:gd name="T4" fmla="*/ 4 w 45"/>
                <a:gd name="T5" fmla="*/ 0 h 19"/>
                <a:gd name="T6" fmla="*/ 0 w 45"/>
                <a:gd name="T7" fmla="*/ 19 h 19"/>
                <a:gd name="T8" fmla="*/ 35 w 45"/>
                <a:gd name="T9" fmla="*/ 19 h 19"/>
                <a:gd name="T10" fmla="*/ 45 w 45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9">
                  <a:moveTo>
                    <a:pt x="45" y="10"/>
                  </a:moveTo>
                  <a:cubicBezTo>
                    <a:pt x="45" y="4"/>
                    <a:pt x="40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6"/>
                    <a:pt x="1" y="13"/>
                    <a:pt x="0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9"/>
                    <a:pt x="45" y="15"/>
                    <a:pt x="45" y="10"/>
                  </a:cubicBezTo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3390901" y="1111250"/>
              <a:ext cx="392113" cy="418307"/>
            </a:xfrm>
            <a:custGeom>
              <a:avLst/>
              <a:gdLst>
                <a:gd name="T0" fmla="*/ 63 w 91"/>
                <a:gd name="T1" fmla="*/ 25 h 97"/>
                <a:gd name="T2" fmla="*/ 0 w 91"/>
                <a:gd name="T3" fmla="*/ 0 h 97"/>
                <a:gd name="T4" fmla="*/ 0 w 91"/>
                <a:gd name="T5" fmla="*/ 97 h 97"/>
                <a:gd name="T6" fmla="*/ 87 w 91"/>
                <a:gd name="T7" fmla="*/ 97 h 97"/>
                <a:gd name="T8" fmla="*/ 63 w 91"/>
                <a:gd name="T9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7">
                  <a:moveTo>
                    <a:pt x="63" y="25"/>
                  </a:moveTo>
                  <a:cubicBezTo>
                    <a:pt x="45" y="8"/>
                    <a:pt x="22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91" y="72"/>
                    <a:pt x="82" y="45"/>
                    <a:pt x="63" y="25"/>
                  </a:cubicBezTo>
                </a:path>
              </a:pathLst>
            </a:custGeom>
            <a:solidFill>
              <a:srgbClr val="FF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3123407" y="1732757"/>
              <a:ext cx="551657" cy="159544"/>
            </a:xfrm>
            <a:custGeom>
              <a:avLst/>
              <a:gdLst>
                <a:gd name="T0" fmla="*/ 3 w 128"/>
                <a:gd name="T1" fmla="*/ 3 h 37"/>
                <a:gd name="T2" fmla="*/ 125 w 128"/>
                <a:gd name="T3" fmla="*/ 3 h 37"/>
                <a:gd name="T4" fmla="*/ 128 w 128"/>
                <a:gd name="T5" fmla="*/ 0 h 37"/>
                <a:gd name="T6" fmla="*/ 0 w 128"/>
                <a:gd name="T7" fmla="*/ 0 h 37"/>
                <a:gd name="T8" fmla="*/ 3 w 128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7">
                  <a:moveTo>
                    <a:pt x="3" y="3"/>
                  </a:moveTo>
                  <a:cubicBezTo>
                    <a:pt x="37" y="37"/>
                    <a:pt x="91" y="37"/>
                    <a:pt x="125" y="3"/>
                  </a:cubicBezTo>
                  <a:cubicBezTo>
                    <a:pt x="126" y="2"/>
                    <a:pt x="127" y="1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3024188" y="1111250"/>
              <a:ext cx="741363" cy="539750"/>
            </a:xfrm>
            <a:custGeom>
              <a:avLst/>
              <a:gdLst>
                <a:gd name="T0" fmla="*/ 172 w 172"/>
                <a:gd name="T1" fmla="*/ 97 h 125"/>
                <a:gd name="T2" fmla="*/ 85 w 172"/>
                <a:gd name="T3" fmla="*/ 97 h 125"/>
                <a:gd name="T4" fmla="*/ 85 w 172"/>
                <a:gd name="T5" fmla="*/ 0 h 125"/>
                <a:gd name="T6" fmla="*/ 26 w 172"/>
                <a:gd name="T7" fmla="*/ 25 h 125"/>
                <a:gd name="T8" fmla="*/ 24 w 172"/>
                <a:gd name="T9" fmla="*/ 28 h 125"/>
                <a:gd name="T10" fmla="*/ 57 w 172"/>
                <a:gd name="T11" fmla="*/ 28 h 125"/>
                <a:gd name="T12" fmla="*/ 66 w 172"/>
                <a:gd name="T13" fmla="*/ 37 h 125"/>
                <a:gd name="T14" fmla="*/ 57 w 172"/>
                <a:gd name="T15" fmla="*/ 46 h 125"/>
                <a:gd name="T16" fmla="*/ 11 w 172"/>
                <a:gd name="T17" fmla="*/ 46 h 125"/>
                <a:gd name="T18" fmla="*/ 5 w 172"/>
                <a:gd name="T19" fmla="*/ 59 h 125"/>
                <a:gd name="T20" fmla="*/ 36 w 172"/>
                <a:gd name="T21" fmla="*/ 59 h 125"/>
                <a:gd name="T22" fmla="*/ 46 w 172"/>
                <a:gd name="T23" fmla="*/ 69 h 125"/>
                <a:gd name="T24" fmla="*/ 36 w 172"/>
                <a:gd name="T25" fmla="*/ 78 h 125"/>
                <a:gd name="T26" fmla="*/ 1 w 172"/>
                <a:gd name="T27" fmla="*/ 78 h 125"/>
                <a:gd name="T28" fmla="*/ 10 w 172"/>
                <a:gd name="T29" fmla="*/ 125 h 125"/>
                <a:gd name="T30" fmla="*/ 164 w 172"/>
                <a:gd name="T31" fmla="*/ 125 h 125"/>
                <a:gd name="T32" fmla="*/ 172 w 172"/>
                <a:gd name="T33" fmla="*/ 9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25">
                  <a:moveTo>
                    <a:pt x="172" y="97"/>
                  </a:moveTo>
                  <a:cubicBezTo>
                    <a:pt x="85" y="97"/>
                    <a:pt x="85" y="97"/>
                    <a:pt x="85" y="9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3" y="1"/>
                    <a:pt x="42" y="9"/>
                    <a:pt x="26" y="25"/>
                  </a:cubicBezTo>
                  <a:cubicBezTo>
                    <a:pt x="25" y="26"/>
                    <a:pt x="25" y="27"/>
                    <a:pt x="24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62" y="28"/>
                    <a:pt x="66" y="32"/>
                    <a:pt x="66" y="37"/>
                  </a:cubicBezTo>
                  <a:cubicBezTo>
                    <a:pt x="66" y="42"/>
                    <a:pt x="62" y="46"/>
                    <a:pt x="57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50"/>
                    <a:pt x="7" y="54"/>
                    <a:pt x="5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41" y="59"/>
                    <a:pt x="46" y="63"/>
                    <a:pt x="46" y="69"/>
                  </a:cubicBezTo>
                  <a:cubicBezTo>
                    <a:pt x="46" y="74"/>
                    <a:pt x="41" y="78"/>
                    <a:pt x="36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94"/>
                    <a:pt x="3" y="110"/>
                    <a:pt x="10" y="125"/>
                  </a:cubicBezTo>
                  <a:cubicBezTo>
                    <a:pt x="164" y="125"/>
                    <a:pt x="164" y="125"/>
                    <a:pt x="164" y="125"/>
                  </a:cubicBezTo>
                  <a:cubicBezTo>
                    <a:pt x="168" y="116"/>
                    <a:pt x="171" y="107"/>
                    <a:pt x="172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3067051" y="1651000"/>
              <a:ext cx="664369" cy="81757"/>
            </a:xfrm>
            <a:custGeom>
              <a:avLst/>
              <a:gdLst>
                <a:gd name="T0" fmla="*/ 0 w 154"/>
                <a:gd name="T1" fmla="*/ 0 h 19"/>
                <a:gd name="T2" fmla="*/ 13 w 154"/>
                <a:gd name="T3" fmla="*/ 19 h 19"/>
                <a:gd name="T4" fmla="*/ 141 w 154"/>
                <a:gd name="T5" fmla="*/ 19 h 19"/>
                <a:gd name="T6" fmla="*/ 154 w 154"/>
                <a:gd name="T7" fmla="*/ 0 h 19"/>
                <a:gd name="T8" fmla="*/ 0 w 15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9">
                  <a:moveTo>
                    <a:pt x="0" y="0"/>
                  </a:moveTo>
                  <a:cubicBezTo>
                    <a:pt x="4" y="7"/>
                    <a:pt x="8" y="13"/>
                    <a:pt x="13" y="19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6" y="13"/>
                    <a:pt x="151" y="7"/>
                    <a:pt x="15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3071813" y="1231900"/>
              <a:ext cx="236538" cy="77788"/>
            </a:xfrm>
            <a:custGeom>
              <a:avLst/>
              <a:gdLst>
                <a:gd name="T0" fmla="*/ 46 w 55"/>
                <a:gd name="T1" fmla="*/ 0 h 18"/>
                <a:gd name="T2" fmla="*/ 13 w 55"/>
                <a:gd name="T3" fmla="*/ 0 h 18"/>
                <a:gd name="T4" fmla="*/ 0 w 55"/>
                <a:gd name="T5" fmla="*/ 18 h 18"/>
                <a:gd name="T6" fmla="*/ 46 w 55"/>
                <a:gd name="T7" fmla="*/ 18 h 18"/>
                <a:gd name="T8" fmla="*/ 55 w 55"/>
                <a:gd name="T9" fmla="*/ 9 h 18"/>
                <a:gd name="T10" fmla="*/ 46 w 55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8">
                  <a:moveTo>
                    <a:pt x="4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6"/>
                    <a:pt x="4" y="11"/>
                    <a:pt x="0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51" y="18"/>
                    <a:pt x="55" y="14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3028157" y="1366044"/>
              <a:ext cx="194469" cy="81757"/>
            </a:xfrm>
            <a:custGeom>
              <a:avLst/>
              <a:gdLst>
                <a:gd name="T0" fmla="*/ 35 w 45"/>
                <a:gd name="T1" fmla="*/ 0 h 19"/>
                <a:gd name="T2" fmla="*/ 4 w 45"/>
                <a:gd name="T3" fmla="*/ 0 h 19"/>
                <a:gd name="T4" fmla="*/ 0 w 45"/>
                <a:gd name="T5" fmla="*/ 19 h 19"/>
                <a:gd name="T6" fmla="*/ 35 w 45"/>
                <a:gd name="T7" fmla="*/ 19 h 19"/>
                <a:gd name="T8" fmla="*/ 45 w 45"/>
                <a:gd name="T9" fmla="*/ 10 h 19"/>
                <a:gd name="T10" fmla="*/ 35 w 45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9">
                  <a:moveTo>
                    <a:pt x="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6"/>
                    <a:pt x="1" y="13"/>
                    <a:pt x="0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9"/>
                    <a:pt x="45" y="15"/>
                    <a:pt x="45" y="10"/>
                  </a:cubicBezTo>
                  <a:cubicBezTo>
                    <a:pt x="45" y="4"/>
                    <a:pt x="40" y="0"/>
                    <a:pt x="35" y="0"/>
                  </a:cubicBezTo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3390901" y="1111250"/>
              <a:ext cx="379413" cy="418307"/>
            </a:xfrm>
            <a:custGeom>
              <a:avLst/>
              <a:gdLst>
                <a:gd name="T0" fmla="*/ 2 w 88"/>
                <a:gd name="T1" fmla="*/ 0 h 97"/>
                <a:gd name="T2" fmla="*/ 0 w 88"/>
                <a:gd name="T3" fmla="*/ 0 h 97"/>
                <a:gd name="T4" fmla="*/ 0 w 88"/>
                <a:gd name="T5" fmla="*/ 97 h 97"/>
                <a:gd name="T6" fmla="*/ 87 w 88"/>
                <a:gd name="T7" fmla="*/ 97 h 97"/>
                <a:gd name="T8" fmla="*/ 87 w 88"/>
                <a:gd name="T9" fmla="*/ 97 h 97"/>
                <a:gd name="T10" fmla="*/ 88 w 88"/>
                <a:gd name="T11" fmla="*/ 86 h 97"/>
                <a:gd name="T12" fmla="*/ 63 w 88"/>
                <a:gd name="T13" fmla="*/ 25 h 97"/>
                <a:gd name="T14" fmla="*/ 2 w 88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97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8" y="94"/>
                    <a:pt x="88" y="90"/>
                    <a:pt x="88" y="86"/>
                  </a:cubicBezTo>
                  <a:cubicBezTo>
                    <a:pt x="88" y="64"/>
                    <a:pt x="80" y="42"/>
                    <a:pt x="63" y="25"/>
                  </a:cubicBezTo>
                  <a:cubicBezTo>
                    <a:pt x="46" y="9"/>
                    <a:pt x="24" y="0"/>
                    <a:pt x="2" y="0"/>
                  </a:cubicBezTo>
                </a:path>
              </a:pathLst>
            </a:custGeom>
            <a:solidFill>
              <a:srgbClr val="DCB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2" name="Freeform 49"/>
            <p:cNvSpPr>
              <a:spLocks/>
            </p:cNvSpPr>
            <p:nvPr/>
          </p:nvSpPr>
          <p:spPr bwMode="auto">
            <a:xfrm>
              <a:off x="3028157" y="1111250"/>
              <a:ext cx="737394" cy="539750"/>
            </a:xfrm>
            <a:custGeom>
              <a:avLst/>
              <a:gdLst>
                <a:gd name="T0" fmla="*/ 84 w 171"/>
                <a:gd name="T1" fmla="*/ 0 h 125"/>
                <a:gd name="T2" fmla="*/ 25 w 171"/>
                <a:gd name="T3" fmla="*/ 25 h 125"/>
                <a:gd name="T4" fmla="*/ 23 w 171"/>
                <a:gd name="T5" fmla="*/ 28 h 125"/>
                <a:gd name="T6" fmla="*/ 56 w 171"/>
                <a:gd name="T7" fmla="*/ 28 h 125"/>
                <a:gd name="T8" fmla="*/ 65 w 171"/>
                <a:gd name="T9" fmla="*/ 37 h 125"/>
                <a:gd name="T10" fmla="*/ 65 w 171"/>
                <a:gd name="T11" fmla="*/ 37 h 125"/>
                <a:gd name="T12" fmla="*/ 56 w 171"/>
                <a:gd name="T13" fmla="*/ 46 h 125"/>
                <a:gd name="T14" fmla="*/ 10 w 171"/>
                <a:gd name="T15" fmla="*/ 46 h 125"/>
                <a:gd name="T16" fmla="*/ 4 w 171"/>
                <a:gd name="T17" fmla="*/ 59 h 125"/>
                <a:gd name="T18" fmla="*/ 35 w 171"/>
                <a:gd name="T19" fmla="*/ 59 h 125"/>
                <a:gd name="T20" fmla="*/ 45 w 171"/>
                <a:gd name="T21" fmla="*/ 69 h 125"/>
                <a:gd name="T22" fmla="*/ 45 w 171"/>
                <a:gd name="T23" fmla="*/ 69 h 125"/>
                <a:gd name="T24" fmla="*/ 35 w 171"/>
                <a:gd name="T25" fmla="*/ 78 h 125"/>
                <a:gd name="T26" fmla="*/ 0 w 171"/>
                <a:gd name="T27" fmla="*/ 78 h 125"/>
                <a:gd name="T28" fmla="*/ 0 w 171"/>
                <a:gd name="T29" fmla="*/ 86 h 125"/>
                <a:gd name="T30" fmla="*/ 9 w 171"/>
                <a:gd name="T31" fmla="*/ 125 h 125"/>
                <a:gd name="T32" fmla="*/ 9 w 171"/>
                <a:gd name="T33" fmla="*/ 125 h 125"/>
                <a:gd name="T34" fmla="*/ 163 w 171"/>
                <a:gd name="T35" fmla="*/ 125 h 125"/>
                <a:gd name="T36" fmla="*/ 163 w 171"/>
                <a:gd name="T37" fmla="*/ 125 h 125"/>
                <a:gd name="T38" fmla="*/ 171 w 171"/>
                <a:gd name="T39" fmla="*/ 97 h 125"/>
                <a:gd name="T40" fmla="*/ 84 w 171"/>
                <a:gd name="T41" fmla="*/ 97 h 125"/>
                <a:gd name="T42" fmla="*/ 84 w 171"/>
                <a:gd name="T4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125">
                  <a:moveTo>
                    <a:pt x="84" y="0"/>
                  </a:moveTo>
                  <a:cubicBezTo>
                    <a:pt x="62" y="1"/>
                    <a:pt x="41" y="9"/>
                    <a:pt x="25" y="25"/>
                  </a:cubicBezTo>
                  <a:cubicBezTo>
                    <a:pt x="24" y="26"/>
                    <a:pt x="24" y="27"/>
                    <a:pt x="23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8"/>
                    <a:pt x="65" y="32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42"/>
                    <a:pt x="61" y="46"/>
                    <a:pt x="5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50"/>
                    <a:pt x="6" y="54"/>
                    <a:pt x="4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0" y="59"/>
                    <a:pt x="45" y="63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4"/>
                    <a:pt x="40" y="78"/>
                    <a:pt x="35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0" y="84"/>
                    <a:pt x="0" y="86"/>
                  </a:cubicBezTo>
                  <a:cubicBezTo>
                    <a:pt x="0" y="99"/>
                    <a:pt x="3" y="113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7" y="116"/>
                    <a:pt x="170" y="107"/>
                    <a:pt x="171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DCF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3123407" y="1732757"/>
              <a:ext cx="551657" cy="120650"/>
            </a:xfrm>
            <a:custGeom>
              <a:avLst/>
              <a:gdLst>
                <a:gd name="T0" fmla="*/ 128 w 128"/>
                <a:gd name="T1" fmla="*/ 0 h 28"/>
                <a:gd name="T2" fmla="*/ 0 w 128"/>
                <a:gd name="T3" fmla="*/ 0 h 28"/>
                <a:gd name="T4" fmla="*/ 3 w 128"/>
                <a:gd name="T5" fmla="*/ 3 h 28"/>
                <a:gd name="T6" fmla="*/ 64 w 128"/>
                <a:gd name="T7" fmla="*/ 28 h 28"/>
                <a:gd name="T8" fmla="*/ 125 w 128"/>
                <a:gd name="T9" fmla="*/ 3 h 28"/>
                <a:gd name="T10" fmla="*/ 128 w 12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28">
                  <a:moveTo>
                    <a:pt x="1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20" y="20"/>
                    <a:pt x="42" y="28"/>
                    <a:pt x="64" y="28"/>
                  </a:cubicBezTo>
                  <a:cubicBezTo>
                    <a:pt x="86" y="28"/>
                    <a:pt x="108" y="20"/>
                    <a:pt x="125" y="3"/>
                  </a:cubicBezTo>
                  <a:cubicBezTo>
                    <a:pt x="126" y="2"/>
                    <a:pt x="127" y="1"/>
                    <a:pt x="128" y="0"/>
                  </a:cubicBezTo>
                </a:path>
              </a:pathLst>
            </a:custGeom>
            <a:solidFill>
              <a:srgbClr val="DCF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3067051" y="1651000"/>
              <a:ext cx="664369" cy="81757"/>
            </a:xfrm>
            <a:custGeom>
              <a:avLst/>
              <a:gdLst>
                <a:gd name="T0" fmla="*/ 154 w 154"/>
                <a:gd name="T1" fmla="*/ 0 h 19"/>
                <a:gd name="T2" fmla="*/ 0 w 154"/>
                <a:gd name="T3" fmla="*/ 0 h 19"/>
                <a:gd name="T4" fmla="*/ 13 w 154"/>
                <a:gd name="T5" fmla="*/ 19 h 19"/>
                <a:gd name="T6" fmla="*/ 13 w 154"/>
                <a:gd name="T7" fmla="*/ 19 h 19"/>
                <a:gd name="T8" fmla="*/ 141 w 154"/>
                <a:gd name="T9" fmla="*/ 19 h 19"/>
                <a:gd name="T10" fmla="*/ 141 w 154"/>
                <a:gd name="T11" fmla="*/ 19 h 19"/>
                <a:gd name="T12" fmla="*/ 154 w 15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9">
                  <a:moveTo>
                    <a:pt x="1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8" y="13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6" y="13"/>
                    <a:pt x="151" y="7"/>
                    <a:pt x="154" y="0"/>
                  </a:cubicBezTo>
                </a:path>
              </a:pathLst>
            </a:custGeom>
            <a:solidFill>
              <a:srgbClr val="8FA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5" name="Freeform 52"/>
            <p:cNvSpPr>
              <a:spLocks/>
            </p:cNvSpPr>
            <p:nvPr/>
          </p:nvSpPr>
          <p:spPr bwMode="auto">
            <a:xfrm>
              <a:off x="3338513" y="1132682"/>
              <a:ext cx="384175" cy="311150"/>
            </a:xfrm>
            <a:custGeom>
              <a:avLst/>
              <a:gdLst>
                <a:gd name="T0" fmla="*/ 1 w 89"/>
                <a:gd name="T1" fmla="*/ 13 h 72"/>
                <a:gd name="T2" fmla="*/ 5 w 89"/>
                <a:gd name="T3" fmla="*/ 7 h 72"/>
                <a:gd name="T4" fmla="*/ 89 w 89"/>
                <a:gd name="T5" fmla="*/ 65 h 72"/>
                <a:gd name="T6" fmla="*/ 84 w 89"/>
                <a:gd name="T7" fmla="*/ 72 h 72"/>
                <a:gd name="T8" fmla="*/ 78 w 89"/>
                <a:gd name="T9" fmla="*/ 67 h 72"/>
                <a:gd name="T10" fmla="*/ 7 w 89"/>
                <a:gd name="T11" fmla="*/ 18 h 72"/>
                <a:gd name="T12" fmla="*/ 1 w 89"/>
                <a:gd name="T13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2">
                  <a:moveTo>
                    <a:pt x="1" y="13"/>
                  </a:moveTo>
                  <a:cubicBezTo>
                    <a:pt x="0" y="10"/>
                    <a:pt x="2" y="7"/>
                    <a:pt x="5" y="7"/>
                  </a:cubicBezTo>
                  <a:cubicBezTo>
                    <a:pt x="44" y="0"/>
                    <a:pt x="82" y="26"/>
                    <a:pt x="89" y="65"/>
                  </a:cubicBezTo>
                  <a:cubicBezTo>
                    <a:pt x="89" y="69"/>
                    <a:pt x="87" y="71"/>
                    <a:pt x="84" y="72"/>
                  </a:cubicBezTo>
                  <a:cubicBezTo>
                    <a:pt x="81" y="72"/>
                    <a:pt x="78" y="70"/>
                    <a:pt x="78" y="67"/>
                  </a:cubicBezTo>
                  <a:cubicBezTo>
                    <a:pt x="72" y="34"/>
                    <a:pt x="40" y="12"/>
                    <a:pt x="7" y="18"/>
                  </a:cubicBezTo>
                  <a:cubicBezTo>
                    <a:pt x="4" y="18"/>
                    <a:pt x="1" y="16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3602038" y="1516857"/>
              <a:ext cx="115888" cy="168275"/>
            </a:xfrm>
            <a:custGeom>
              <a:avLst/>
              <a:gdLst>
                <a:gd name="T0" fmla="*/ 2 w 27"/>
                <a:gd name="T1" fmla="*/ 30 h 39"/>
                <a:gd name="T2" fmla="*/ 16 w 27"/>
                <a:gd name="T3" fmla="*/ 5 h 39"/>
                <a:gd name="T4" fmla="*/ 22 w 27"/>
                <a:gd name="T5" fmla="*/ 1 h 39"/>
                <a:gd name="T6" fmla="*/ 26 w 27"/>
                <a:gd name="T7" fmla="*/ 8 h 39"/>
                <a:gd name="T8" fmla="*/ 10 w 27"/>
                <a:gd name="T9" fmla="*/ 37 h 39"/>
                <a:gd name="T10" fmla="*/ 7 w 27"/>
                <a:gd name="T11" fmla="*/ 39 h 39"/>
                <a:gd name="T12" fmla="*/ 2 w 27"/>
                <a:gd name="T13" fmla="*/ 37 h 39"/>
                <a:gd name="T14" fmla="*/ 2 w 27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9">
                  <a:moveTo>
                    <a:pt x="2" y="30"/>
                  </a:moveTo>
                  <a:cubicBezTo>
                    <a:pt x="8" y="22"/>
                    <a:pt x="13" y="14"/>
                    <a:pt x="16" y="5"/>
                  </a:cubicBezTo>
                  <a:cubicBezTo>
                    <a:pt x="16" y="2"/>
                    <a:pt x="19" y="0"/>
                    <a:pt x="22" y="1"/>
                  </a:cubicBezTo>
                  <a:cubicBezTo>
                    <a:pt x="25" y="2"/>
                    <a:pt x="27" y="5"/>
                    <a:pt x="26" y="8"/>
                  </a:cubicBezTo>
                  <a:cubicBezTo>
                    <a:pt x="23" y="18"/>
                    <a:pt x="18" y="29"/>
                    <a:pt x="10" y="37"/>
                  </a:cubicBezTo>
                  <a:cubicBezTo>
                    <a:pt x="9" y="38"/>
                    <a:pt x="8" y="39"/>
                    <a:pt x="7" y="39"/>
                  </a:cubicBezTo>
                  <a:cubicBezTo>
                    <a:pt x="6" y="39"/>
                    <a:pt x="4" y="39"/>
                    <a:pt x="2" y="37"/>
                  </a:cubicBezTo>
                  <a:cubicBezTo>
                    <a:pt x="0" y="35"/>
                    <a:pt x="0" y="32"/>
                    <a:pt x="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515332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34" grpId="0" animBg="1"/>
      <p:bldP spid="34" grpId="1" animBg="1"/>
      <p:bldP spid="38" grpId="0" animBg="1"/>
      <p:bldP spid="3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25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979" y="962024"/>
            <a:ext cx="16769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RESEARCH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0900" y="962024"/>
            <a:ext cx="1804115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LIMITATION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0346" y="2056311"/>
            <a:ext cx="313123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en-US" spc="-113" dirty="0">
                <a:solidFill>
                  <a:srgbClr val="FF0066"/>
                </a:solidFill>
                <a:latin typeface="Liberation Sans" panose="020B0604020202020204" pitchFamily="34" charset="0"/>
              </a:rPr>
              <a:t>Limited secondary data on </a:t>
            </a:r>
            <a:endParaRPr lang="en-US" spc="-113" dirty="0" smtClean="0">
              <a:solidFill>
                <a:srgbClr val="FF0066"/>
              </a:solidFill>
              <a:latin typeface="Liberation Sans" panose="020B0604020202020204" pitchFamily="34" charset="0"/>
            </a:endParaRPr>
          </a:p>
          <a:p>
            <a:pPr algn="r"/>
            <a:r>
              <a:rPr lang="en-US" spc="-113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e-service &amp; customer satisfaction </a:t>
            </a:r>
            <a:endParaRPr lang="ms-MY" spc="-113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2158042" y="2882047"/>
            <a:ext cx="2687166" cy="388271"/>
          </a:xfrm>
          <a:prstGeom prst="rect">
            <a:avLst/>
          </a:prstGeom>
          <a:solidFill>
            <a:srgbClr val="FF0066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Lack of previous </a:t>
            </a:r>
            <a:r>
              <a:rPr lang="en-US" sz="20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researches</a:t>
            </a:r>
            <a:endParaRPr lang="en-US" sz="20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910218" y="3615940"/>
            <a:ext cx="6878182" cy="0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95015" y="1880423"/>
            <a:ext cx="0" cy="3463405"/>
          </a:xfrm>
          <a:prstGeom prst="line">
            <a:avLst/>
          </a:prstGeom>
          <a:ln w="952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01631" y="4460138"/>
            <a:ext cx="3339945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en-US" spc="-113" dirty="0">
                <a:solidFill>
                  <a:srgbClr val="38A5D0"/>
                </a:solidFill>
                <a:latin typeface="Liberation Sans" panose="020B0604020202020204" pitchFamily="34" charset="0"/>
              </a:rPr>
              <a:t>Without sponsorship, could not serve respondents gift, </a:t>
            </a:r>
            <a:endParaRPr lang="en-US" spc="-113" dirty="0" smtClean="0">
              <a:solidFill>
                <a:srgbClr val="38A5D0"/>
              </a:solidFill>
              <a:latin typeface="Liberation Sans" panose="020B0604020202020204" pitchFamily="34" charset="0"/>
            </a:endParaRPr>
          </a:p>
          <a:p>
            <a:pPr algn="r"/>
            <a:r>
              <a:rPr lang="en-US" spc="-113" dirty="0" smtClean="0">
                <a:solidFill>
                  <a:srgbClr val="38A5D0"/>
                </a:solidFill>
                <a:latin typeface="Liberation Sans" panose="020B0604020202020204" pitchFamily="34" charset="0"/>
              </a:rPr>
              <a:t>rewards </a:t>
            </a:r>
            <a:r>
              <a:rPr lang="en-US" spc="-113" dirty="0">
                <a:solidFill>
                  <a:srgbClr val="38A5D0"/>
                </a:solidFill>
                <a:latin typeface="Liberation Sans" panose="020B0604020202020204" pitchFamily="34" charset="0"/>
              </a:rPr>
              <a:t>to co-operation</a:t>
            </a:r>
            <a:endParaRPr lang="ms-MY" spc="-113" dirty="0">
              <a:solidFill>
                <a:srgbClr val="38A5D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7" name="Content Placeholder 10"/>
          <p:cNvSpPr txBox="1">
            <a:spLocks/>
          </p:cNvSpPr>
          <p:nvPr/>
        </p:nvSpPr>
        <p:spPr>
          <a:xfrm>
            <a:off x="3390899" y="3937044"/>
            <a:ext cx="1454309" cy="388271"/>
          </a:xfrm>
          <a:prstGeom prst="rect">
            <a:avLst/>
          </a:prstGeom>
          <a:solidFill>
            <a:srgbClr val="38A5D0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Limited budget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26093" y="2333310"/>
            <a:ext cx="3131230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pc="-113" dirty="0">
                <a:solidFill>
                  <a:srgbClr val="00CC99"/>
                </a:solidFill>
                <a:latin typeface="Liberation Sans" panose="020B0604020202020204" pitchFamily="34" charset="0"/>
              </a:rPr>
              <a:t>Spend 2 weeks to a month </a:t>
            </a:r>
            <a:endParaRPr lang="ms-MY" spc="-113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19" name="Content Placeholder 10"/>
          <p:cNvSpPr txBox="1">
            <a:spLocks/>
          </p:cNvSpPr>
          <p:nvPr/>
        </p:nvSpPr>
        <p:spPr>
          <a:xfrm>
            <a:off x="5537280" y="2882234"/>
            <a:ext cx="1200988" cy="388271"/>
          </a:xfrm>
          <a:prstGeom prst="rect">
            <a:avLst/>
          </a:prstGeom>
          <a:solidFill>
            <a:srgbClr val="00CC99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Time bound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48455" y="4465675"/>
            <a:ext cx="313123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pc="-113" dirty="0">
                <a:solidFill>
                  <a:srgbClr val="9900FF"/>
                </a:solidFill>
                <a:latin typeface="Liberation Sans" panose="020B0604020202020204" pitchFamily="34" charset="0"/>
              </a:rPr>
              <a:t>Only limited within people who are living in Hanoi</a:t>
            </a:r>
            <a:endParaRPr lang="ms-MY" spc="-113" dirty="0">
              <a:solidFill>
                <a:srgbClr val="9900FF"/>
              </a:solidFill>
              <a:latin typeface="Liberation Sans" panose="020B0604020202020204" pitchFamily="34" charset="0"/>
            </a:endParaRPr>
          </a:p>
        </p:txBody>
      </p:sp>
      <p:sp>
        <p:nvSpPr>
          <p:cNvPr id="21" name="Content Placeholder 10"/>
          <p:cNvSpPr txBox="1">
            <a:spLocks/>
          </p:cNvSpPr>
          <p:nvPr/>
        </p:nvSpPr>
        <p:spPr>
          <a:xfrm>
            <a:off x="5542712" y="3942581"/>
            <a:ext cx="1200988" cy="388271"/>
          </a:xfrm>
          <a:prstGeom prst="rect">
            <a:avLst/>
          </a:prstGeom>
          <a:solidFill>
            <a:srgbClr val="9900FF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3000" spc="23" dirty="0">
                <a:solidFill>
                  <a:schemeClr val="bg1"/>
                </a:solidFill>
                <a:latin typeface="Bebas Neue" panose="020B0000000000000000" pitchFamily="34" charset="0"/>
              </a:rPr>
              <a:t>Sample size</a:t>
            </a:r>
          </a:p>
        </p:txBody>
      </p:sp>
    </p:spTree>
    <p:extLst>
      <p:ext uri="{BB962C8B-B14F-4D97-AF65-F5344CB8AC3E}">
        <p14:creationId xmlns:p14="http://schemas.microsoft.com/office/powerpoint/2010/main" val="3326637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  <p:bldP spid="12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979" y="962024"/>
            <a:ext cx="19182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CONCLUSION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55942" y="2382528"/>
            <a:ext cx="300342" cy="3003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aphaelIcons" pitchFamily="2" charset="0"/>
              </a:rPr>
              <a:t>Ã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12262" y="2314060"/>
            <a:ext cx="1639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3000" spc="30" dirty="0" smtClean="0">
                <a:solidFill>
                  <a:srgbClr val="2782A7"/>
                </a:solidFill>
                <a:latin typeface="Bebas Neue" panose="020B0000000000000000" pitchFamily="34" charset="0"/>
              </a:rPr>
              <a:t>ARE Fulfilled</a:t>
            </a:r>
          </a:p>
        </p:txBody>
      </p:sp>
      <p:sp>
        <p:nvSpPr>
          <p:cNvPr id="23" name="Oval 22"/>
          <p:cNvSpPr/>
          <p:nvPr/>
        </p:nvSpPr>
        <p:spPr>
          <a:xfrm>
            <a:off x="7778150" y="1983486"/>
            <a:ext cx="308216" cy="3082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aphaelIcons" pitchFamily="2" charset="0"/>
              </a:rPr>
              <a:t>Ã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61948" y="1914015"/>
            <a:ext cx="2159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3000" spc="30" dirty="0" smtClean="0">
                <a:solidFill>
                  <a:srgbClr val="2782A7"/>
                </a:solidFill>
                <a:latin typeface="Bebas Neue" panose="020B0000000000000000" pitchFamily="34" charset="0"/>
              </a:rPr>
              <a:t>FURTHER research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195015" y="1880423"/>
            <a:ext cx="0" cy="3463405"/>
          </a:xfrm>
          <a:prstGeom prst="line">
            <a:avLst/>
          </a:prstGeom>
          <a:ln w="952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393468" y="2960391"/>
            <a:ext cx="2062816" cy="2030968"/>
            <a:chOff x="2476500" y="175419"/>
            <a:chExt cx="1799432" cy="1771651"/>
          </a:xfrm>
        </p:grpSpPr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2476500" y="1580357"/>
              <a:ext cx="382588" cy="366713"/>
            </a:xfrm>
            <a:custGeom>
              <a:avLst/>
              <a:gdLst>
                <a:gd name="T0" fmla="*/ 482 w 482"/>
                <a:gd name="T1" fmla="*/ 35 h 462"/>
                <a:gd name="T2" fmla="*/ 446 w 482"/>
                <a:gd name="T3" fmla="*/ 0 h 462"/>
                <a:gd name="T4" fmla="*/ 164 w 482"/>
                <a:gd name="T5" fmla="*/ 282 h 462"/>
                <a:gd name="T6" fmla="*/ 133 w 482"/>
                <a:gd name="T7" fmla="*/ 243 h 462"/>
                <a:gd name="T8" fmla="*/ 0 w 482"/>
                <a:gd name="T9" fmla="*/ 462 h 462"/>
                <a:gd name="T10" fmla="*/ 227 w 482"/>
                <a:gd name="T11" fmla="*/ 352 h 462"/>
                <a:gd name="T12" fmla="*/ 200 w 482"/>
                <a:gd name="T13" fmla="*/ 321 h 462"/>
                <a:gd name="T14" fmla="*/ 482 w 482"/>
                <a:gd name="T15" fmla="*/ 35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462">
                  <a:moveTo>
                    <a:pt x="482" y="35"/>
                  </a:moveTo>
                  <a:lnTo>
                    <a:pt x="446" y="0"/>
                  </a:lnTo>
                  <a:lnTo>
                    <a:pt x="164" y="282"/>
                  </a:lnTo>
                  <a:lnTo>
                    <a:pt x="133" y="243"/>
                  </a:lnTo>
                  <a:lnTo>
                    <a:pt x="0" y="462"/>
                  </a:lnTo>
                  <a:lnTo>
                    <a:pt x="227" y="352"/>
                  </a:lnTo>
                  <a:lnTo>
                    <a:pt x="200" y="321"/>
                  </a:lnTo>
                  <a:lnTo>
                    <a:pt x="48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2538413" y="321469"/>
              <a:ext cx="1557338" cy="1557338"/>
            </a:xfrm>
            <a:prstGeom prst="ellipse">
              <a:avLst/>
            </a:pr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3119438" y="946151"/>
              <a:ext cx="351632" cy="354807"/>
            </a:xfrm>
            <a:custGeom>
              <a:avLst/>
              <a:gdLst>
                <a:gd name="T0" fmla="*/ 73 w 113"/>
                <a:gd name="T1" fmla="*/ 78 h 114"/>
                <a:gd name="T2" fmla="*/ 65 w 113"/>
                <a:gd name="T3" fmla="*/ 79 h 114"/>
                <a:gd name="T4" fmla="*/ 45 w 113"/>
                <a:gd name="T5" fmla="*/ 72 h 114"/>
                <a:gd name="T6" fmla="*/ 34 w 113"/>
                <a:gd name="T7" fmla="*/ 49 h 114"/>
                <a:gd name="T8" fmla="*/ 46 w 113"/>
                <a:gd name="T9" fmla="*/ 25 h 114"/>
                <a:gd name="T10" fmla="*/ 22 w 113"/>
                <a:gd name="T11" fmla="*/ 0 h 114"/>
                <a:gd name="T12" fmla="*/ 0 w 113"/>
                <a:gd name="T13" fmla="*/ 49 h 114"/>
                <a:gd name="T14" fmla="*/ 21 w 113"/>
                <a:gd name="T15" fmla="*/ 97 h 114"/>
                <a:gd name="T16" fmla="*/ 42 w 113"/>
                <a:gd name="T17" fmla="*/ 109 h 114"/>
                <a:gd name="T18" fmla="*/ 65 w 113"/>
                <a:gd name="T19" fmla="*/ 114 h 114"/>
                <a:gd name="T20" fmla="*/ 113 w 113"/>
                <a:gd name="T21" fmla="*/ 92 h 114"/>
                <a:gd name="T22" fmla="*/ 89 w 113"/>
                <a:gd name="T23" fmla="*/ 67 h 114"/>
                <a:gd name="T24" fmla="*/ 73 w 113"/>
                <a:gd name="T25" fmla="*/ 7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4">
                  <a:moveTo>
                    <a:pt x="73" y="78"/>
                  </a:moveTo>
                  <a:cubicBezTo>
                    <a:pt x="70" y="79"/>
                    <a:pt x="68" y="79"/>
                    <a:pt x="65" y="79"/>
                  </a:cubicBezTo>
                  <a:cubicBezTo>
                    <a:pt x="57" y="79"/>
                    <a:pt x="50" y="77"/>
                    <a:pt x="45" y="72"/>
                  </a:cubicBezTo>
                  <a:cubicBezTo>
                    <a:pt x="38" y="67"/>
                    <a:pt x="34" y="58"/>
                    <a:pt x="34" y="49"/>
                  </a:cubicBezTo>
                  <a:cubicBezTo>
                    <a:pt x="34" y="39"/>
                    <a:pt x="39" y="30"/>
                    <a:pt x="46" y="2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" y="12"/>
                    <a:pt x="0" y="30"/>
                    <a:pt x="0" y="49"/>
                  </a:cubicBezTo>
                  <a:cubicBezTo>
                    <a:pt x="0" y="68"/>
                    <a:pt x="8" y="85"/>
                    <a:pt x="21" y="97"/>
                  </a:cubicBezTo>
                  <a:cubicBezTo>
                    <a:pt x="27" y="102"/>
                    <a:pt x="34" y="107"/>
                    <a:pt x="42" y="109"/>
                  </a:cubicBezTo>
                  <a:cubicBezTo>
                    <a:pt x="49" y="112"/>
                    <a:pt x="57" y="114"/>
                    <a:pt x="65" y="114"/>
                  </a:cubicBezTo>
                  <a:cubicBezTo>
                    <a:pt x="84" y="114"/>
                    <a:pt x="101" y="105"/>
                    <a:pt x="113" y="92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5" y="72"/>
                    <a:pt x="79" y="76"/>
                    <a:pt x="73" y="78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3225800" y="1023938"/>
              <a:ext cx="170657" cy="168275"/>
            </a:xfrm>
            <a:custGeom>
              <a:avLst/>
              <a:gdLst>
                <a:gd name="T0" fmla="*/ 0 w 55"/>
                <a:gd name="T1" fmla="*/ 24 h 54"/>
                <a:gd name="T2" fmla="*/ 11 w 55"/>
                <a:gd name="T3" fmla="*/ 47 h 54"/>
                <a:gd name="T4" fmla="*/ 31 w 55"/>
                <a:gd name="T5" fmla="*/ 54 h 54"/>
                <a:gd name="T6" fmla="*/ 39 w 55"/>
                <a:gd name="T7" fmla="*/ 53 h 54"/>
                <a:gd name="T8" fmla="*/ 55 w 55"/>
                <a:gd name="T9" fmla="*/ 42 h 54"/>
                <a:gd name="T10" fmla="*/ 12 w 55"/>
                <a:gd name="T11" fmla="*/ 0 h 54"/>
                <a:gd name="T12" fmla="*/ 0 w 55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4">
                  <a:moveTo>
                    <a:pt x="0" y="24"/>
                  </a:moveTo>
                  <a:cubicBezTo>
                    <a:pt x="0" y="33"/>
                    <a:pt x="4" y="42"/>
                    <a:pt x="11" y="47"/>
                  </a:cubicBezTo>
                  <a:cubicBezTo>
                    <a:pt x="16" y="52"/>
                    <a:pt x="23" y="54"/>
                    <a:pt x="31" y="54"/>
                  </a:cubicBezTo>
                  <a:cubicBezTo>
                    <a:pt x="34" y="54"/>
                    <a:pt x="36" y="54"/>
                    <a:pt x="39" y="53"/>
                  </a:cubicBezTo>
                  <a:cubicBezTo>
                    <a:pt x="45" y="51"/>
                    <a:pt x="51" y="47"/>
                    <a:pt x="55" y="4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5"/>
                    <a:pt x="0" y="14"/>
                    <a:pt x="0" y="24"/>
                  </a:cubicBezTo>
                </a:path>
              </a:pathLst>
            </a:custGeom>
            <a:solidFill>
              <a:srgbClr val="DE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2995613" y="859632"/>
              <a:ext cx="562769" cy="561975"/>
            </a:xfrm>
            <a:custGeom>
              <a:avLst/>
              <a:gdLst>
                <a:gd name="T0" fmla="*/ 9 w 181"/>
                <a:gd name="T1" fmla="*/ 34 h 181"/>
                <a:gd name="T2" fmla="*/ 0 w 181"/>
                <a:gd name="T3" fmla="*/ 77 h 181"/>
                <a:gd name="T4" fmla="*/ 0 w 181"/>
                <a:gd name="T5" fmla="*/ 77 h 181"/>
                <a:gd name="T6" fmla="*/ 33 w 181"/>
                <a:gd name="T7" fmla="*/ 153 h 181"/>
                <a:gd name="T8" fmla="*/ 52 w 181"/>
                <a:gd name="T9" fmla="*/ 167 h 181"/>
                <a:gd name="T10" fmla="*/ 105 w 181"/>
                <a:gd name="T11" fmla="*/ 181 h 181"/>
                <a:gd name="T12" fmla="*/ 112 w 181"/>
                <a:gd name="T13" fmla="*/ 181 h 181"/>
                <a:gd name="T14" fmla="*/ 152 w 181"/>
                <a:gd name="T15" fmla="*/ 170 h 181"/>
                <a:gd name="T16" fmla="*/ 181 w 181"/>
                <a:gd name="T17" fmla="*/ 148 h 181"/>
                <a:gd name="T18" fmla="*/ 153 w 181"/>
                <a:gd name="T19" fmla="*/ 120 h 181"/>
                <a:gd name="T20" fmla="*/ 105 w 181"/>
                <a:gd name="T21" fmla="*/ 142 h 181"/>
                <a:gd name="T22" fmla="*/ 82 w 181"/>
                <a:gd name="T23" fmla="*/ 137 h 181"/>
                <a:gd name="T24" fmla="*/ 61 w 181"/>
                <a:gd name="T25" fmla="*/ 125 h 181"/>
                <a:gd name="T26" fmla="*/ 40 w 181"/>
                <a:gd name="T27" fmla="*/ 77 h 181"/>
                <a:gd name="T28" fmla="*/ 62 w 181"/>
                <a:gd name="T29" fmla="*/ 28 h 181"/>
                <a:gd name="T30" fmla="*/ 33 w 181"/>
                <a:gd name="T31" fmla="*/ 0 h 181"/>
                <a:gd name="T32" fmla="*/ 9 w 181"/>
                <a:gd name="T33" fmla="*/ 3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81">
                  <a:moveTo>
                    <a:pt x="9" y="34"/>
                  </a:moveTo>
                  <a:cubicBezTo>
                    <a:pt x="3" y="47"/>
                    <a:pt x="0" y="62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7"/>
                    <a:pt x="13" y="134"/>
                    <a:pt x="33" y="153"/>
                  </a:cubicBezTo>
                  <a:cubicBezTo>
                    <a:pt x="39" y="158"/>
                    <a:pt x="45" y="163"/>
                    <a:pt x="52" y="167"/>
                  </a:cubicBezTo>
                  <a:cubicBezTo>
                    <a:pt x="67" y="176"/>
                    <a:pt x="85" y="181"/>
                    <a:pt x="105" y="181"/>
                  </a:cubicBezTo>
                  <a:cubicBezTo>
                    <a:pt x="107" y="181"/>
                    <a:pt x="109" y="181"/>
                    <a:pt x="112" y="181"/>
                  </a:cubicBezTo>
                  <a:cubicBezTo>
                    <a:pt x="126" y="180"/>
                    <a:pt x="140" y="176"/>
                    <a:pt x="152" y="170"/>
                  </a:cubicBezTo>
                  <a:cubicBezTo>
                    <a:pt x="163" y="165"/>
                    <a:pt x="173" y="157"/>
                    <a:pt x="181" y="148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41" y="133"/>
                    <a:pt x="124" y="142"/>
                    <a:pt x="105" y="142"/>
                  </a:cubicBezTo>
                  <a:cubicBezTo>
                    <a:pt x="97" y="142"/>
                    <a:pt x="89" y="140"/>
                    <a:pt x="82" y="137"/>
                  </a:cubicBezTo>
                  <a:cubicBezTo>
                    <a:pt x="74" y="135"/>
                    <a:pt x="67" y="130"/>
                    <a:pt x="61" y="125"/>
                  </a:cubicBezTo>
                  <a:cubicBezTo>
                    <a:pt x="48" y="113"/>
                    <a:pt x="40" y="96"/>
                    <a:pt x="40" y="77"/>
                  </a:cubicBezTo>
                  <a:cubicBezTo>
                    <a:pt x="40" y="58"/>
                    <a:pt x="48" y="40"/>
                    <a:pt x="62" y="2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3" y="10"/>
                    <a:pt x="15" y="21"/>
                    <a:pt x="9" y="34"/>
                  </a:cubicBezTo>
                </a:path>
              </a:pathLst>
            </a:custGeom>
            <a:solidFill>
              <a:srgbClr val="DE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2578894" y="567532"/>
              <a:ext cx="1274763" cy="1270794"/>
            </a:xfrm>
            <a:custGeom>
              <a:avLst/>
              <a:gdLst>
                <a:gd name="T0" fmla="*/ 280 w 410"/>
                <a:gd name="T1" fmla="*/ 358 h 409"/>
                <a:gd name="T2" fmla="*/ 242 w 410"/>
                <a:gd name="T3" fmla="*/ 363 h 409"/>
                <a:gd name="T4" fmla="*/ 239 w 410"/>
                <a:gd name="T5" fmla="*/ 363 h 409"/>
                <a:gd name="T6" fmla="*/ 196 w 410"/>
                <a:gd name="T7" fmla="*/ 358 h 409"/>
                <a:gd name="T8" fmla="*/ 171 w 410"/>
                <a:gd name="T9" fmla="*/ 351 h 409"/>
                <a:gd name="T10" fmla="*/ 123 w 410"/>
                <a:gd name="T11" fmla="*/ 324 h 409"/>
                <a:gd name="T12" fmla="*/ 105 w 410"/>
                <a:gd name="T13" fmla="*/ 309 h 409"/>
                <a:gd name="T14" fmla="*/ 61 w 410"/>
                <a:gd name="T15" fmla="*/ 244 h 409"/>
                <a:gd name="T16" fmla="*/ 53 w 410"/>
                <a:gd name="T17" fmla="*/ 219 h 409"/>
                <a:gd name="T18" fmla="*/ 49 w 410"/>
                <a:gd name="T19" fmla="*/ 202 h 409"/>
                <a:gd name="T20" fmla="*/ 46 w 410"/>
                <a:gd name="T21" fmla="*/ 171 h 409"/>
                <a:gd name="T22" fmla="*/ 46 w 410"/>
                <a:gd name="T23" fmla="*/ 170 h 409"/>
                <a:gd name="T24" fmla="*/ 106 w 410"/>
                <a:gd name="T25" fmla="*/ 32 h 409"/>
                <a:gd name="T26" fmla="*/ 73 w 410"/>
                <a:gd name="T27" fmla="*/ 0 h 409"/>
                <a:gd name="T28" fmla="*/ 0 w 410"/>
                <a:gd name="T29" fmla="*/ 171 h 409"/>
                <a:gd name="T30" fmla="*/ 4 w 410"/>
                <a:gd name="T31" fmla="*/ 213 h 409"/>
                <a:gd name="T32" fmla="*/ 10 w 410"/>
                <a:gd name="T33" fmla="*/ 240 h 409"/>
                <a:gd name="T34" fmla="*/ 16 w 410"/>
                <a:gd name="T35" fmla="*/ 256 h 409"/>
                <a:gd name="T36" fmla="*/ 26 w 410"/>
                <a:gd name="T37" fmla="*/ 279 h 409"/>
                <a:gd name="T38" fmla="*/ 72 w 410"/>
                <a:gd name="T39" fmla="*/ 341 h 409"/>
                <a:gd name="T40" fmla="*/ 90 w 410"/>
                <a:gd name="T41" fmla="*/ 357 h 409"/>
                <a:gd name="T42" fmla="*/ 135 w 410"/>
                <a:gd name="T43" fmla="*/ 386 h 409"/>
                <a:gd name="T44" fmla="*/ 159 w 410"/>
                <a:gd name="T45" fmla="*/ 396 h 409"/>
                <a:gd name="T46" fmla="*/ 199 w 410"/>
                <a:gd name="T47" fmla="*/ 406 h 409"/>
                <a:gd name="T48" fmla="*/ 230 w 410"/>
                <a:gd name="T49" fmla="*/ 409 h 409"/>
                <a:gd name="T50" fmla="*/ 239 w 410"/>
                <a:gd name="T51" fmla="*/ 409 h 409"/>
                <a:gd name="T52" fmla="*/ 410 w 410"/>
                <a:gd name="T53" fmla="*/ 337 h 409"/>
                <a:gd name="T54" fmla="*/ 377 w 410"/>
                <a:gd name="T55" fmla="*/ 304 h 409"/>
                <a:gd name="T56" fmla="*/ 280 w 410"/>
                <a:gd name="T57" fmla="*/ 35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0" h="409">
                  <a:moveTo>
                    <a:pt x="280" y="358"/>
                  </a:moveTo>
                  <a:cubicBezTo>
                    <a:pt x="268" y="361"/>
                    <a:pt x="255" y="363"/>
                    <a:pt x="242" y="363"/>
                  </a:cubicBezTo>
                  <a:cubicBezTo>
                    <a:pt x="241" y="363"/>
                    <a:pt x="240" y="363"/>
                    <a:pt x="239" y="363"/>
                  </a:cubicBezTo>
                  <a:cubicBezTo>
                    <a:pt x="224" y="363"/>
                    <a:pt x="210" y="361"/>
                    <a:pt x="196" y="358"/>
                  </a:cubicBezTo>
                  <a:cubicBezTo>
                    <a:pt x="188" y="356"/>
                    <a:pt x="179" y="354"/>
                    <a:pt x="171" y="351"/>
                  </a:cubicBezTo>
                  <a:cubicBezTo>
                    <a:pt x="153" y="344"/>
                    <a:pt x="137" y="335"/>
                    <a:pt x="123" y="324"/>
                  </a:cubicBezTo>
                  <a:cubicBezTo>
                    <a:pt x="117" y="320"/>
                    <a:pt x="111" y="314"/>
                    <a:pt x="105" y="309"/>
                  </a:cubicBezTo>
                  <a:cubicBezTo>
                    <a:pt x="86" y="291"/>
                    <a:pt x="71" y="269"/>
                    <a:pt x="61" y="244"/>
                  </a:cubicBezTo>
                  <a:cubicBezTo>
                    <a:pt x="58" y="236"/>
                    <a:pt x="55" y="228"/>
                    <a:pt x="53" y="219"/>
                  </a:cubicBezTo>
                  <a:cubicBezTo>
                    <a:pt x="51" y="213"/>
                    <a:pt x="50" y="207"/>
                    <a:pt x="49" y="202"/>
                  </a:cubicBezTo>
                  <a:cubicBezTo>
                    <a:pt x="47" y="192"/>
                    <a:pt x="46" y="181"/>
                    <a:pt x="46" y="171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16"/>
                    <a:pt x="69" y="67"/>
                    <a:pt x="106" y="3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28" y="43"/>
                    <a:pt x="0" y="104"/>
                    <a:pt x="0" y="171"/>
                  </a:cubicBezTo>
                  <a:cubicBezTo>
                    <a:pt x="0" y="185"/>
                    <a:pt x="2" y="199"/>
                    <a:pt x="4" y="213"/>
                  </a:cubicBezTo>
                  <a:cubicBezTo>
                    <a:pt x="6" y="222"/>
                    <a:pt x="8" y="231"/>
                    <a:pt x="10" y="240"/>
                  </a:cubicBezTo>
                  <a:cubicBezTo>
                    <a:pt x="12" y="245"/>
                    <a:pt x="14" y="251"/>
                    <a:pt x="16" y="256"/>
                  </a:cubicBezTo>
                  <a:cubicBezTo>
                    <a:pt x="19" y="264"/>
                    <a:pt x="22" y="271"/>
                    <a:pt x="26" y="279"/>
                  </a:cubicBezTo>
                  <a:cubicBezTo>
                    <a:pt x="38" y="302"/>
                    <a:pt x="54" y="323"/>
                    <a:pt x="72" y="341"/>
                  </a:cubicBezTo>
                  <a:cubicBezTo>
                    <a:pt x="78" y="347"/>
                    <a:pt x="84" y="352"/>
                    <a:pt x="90" y="357"/>
                  </a:cubicBezTo>
                  <a:cubicBezTo>
                    <a:pt x="104" y="368"/>
                    <a:pt x="119" y="378"/>
                    <a:pt x="135" y="386"/>
                  </a:cubicBezTo>
                  <a:cubicBezTo>
                    <a:pt x="143" y="389"/>
                    <a:pt x="151" y="393"/>
                    <a:pt x="159" y="396"/>
                  </a:cubicBezTo>
                  <a:cubicBezTo>
                    <a:pt x="172" y="400"/>
                    <a:pt x="185" y="404"/>
                    <a:pt x="199" y="406"/>
                  </a:cubicBezTo>
                  <a:cubicBezTo>
                    <a:pt x="209" y="408"/>
                    <a:pt x="219" y="409"/>
                    <a:pt x="230" y="409"/>
                  </a:cubicBezTo>
                  <a:cubicBezTo>
                    <a:pt x="233" y="409"/>
                    <a:pt x="236" y="409"/>
                    <a:pt x="239" y="409"/>
                  </a:cubicBezTo>
                  <a:cubicBezTo>
                    <a:pt x="306" y="409"/>
                    <a:pt x="366" y="381"/>
                    <a:pt x="410" y="337"/>
                  </a:cubicBezTo>
                  <a:cubicBezTo>
                    <a:pt x="377" y="304"/>
                    <a:pt x="377" y="304"/>
                    <a:pt x="377" y="304"/>
                  </a:cubicBezTo>
                  <a:cubicBezTo>
                    <a:pt x="351" y="331"/>
                    <a:pt x="318" y="350"/>
                    <a:pt x="280" y="358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2721769" y="666751"/>
              <a:ext cx="1028700" cy="1028700"/>
            </a:xfrm>
            <a:custGeom>
              <a:avLst/>
              <a:gdLst>
                <a:gd name="T0" fmla="*/ 0 w 331"/>
                <a:gd name="T1" fmla="*/ 138 h 331"/>
                <a:gd name="T2" fmla="*/ 0 w 331"/>
                <a:gd name="T3" fmla="*/ 139 h 331"/>
                <a:gd name="T4" fmla="*/ 3 w 331"/>
                <a:gd name="T5" fmla="*/ 170 h 331"/>
                <a:gd name="T6" fmla="*/ 7 w 331"/>
                <a:gd name="T7" fmla="*/ 187 h 331"/>
                <a:gd name="T8" fmla="*/ 15 w 331"/>
                <a:gd name="T9" fmla="*/ 212 h 331"/>
                <a:gd name="T10" fmla="*/ 59 w 331"/>
                <a:gd name="T11" fmla="*/ 277 h 331"/>
                <a:gd name="T12" fmla="*/ 77 w 331"/>
                <a:gd name="T13" fmla="*/ 292 h 331"/>
                <a:gd name="T14" fmla="*/ 125 w 331"/>
                <a:gd name="T15" fmla="*/ 319 h 331"/>
                <a:gd name="T16" fmla="*/ 150 w 331"/>
                <a:gd name="T17" fmla="*/ 326 h 331"/>
                <a:gd name="T18" fmla="*/ 193 w 331"/>
                <a:gd name="T19" fmla="*/ 331 h 331"/>
                <a:gd name="T20" fmla="*/ 196 w 331"/>
                <a:gd name="T21" fmla="*/ 331 h 331"/>
                <a:gd name="T22" fmla="*/ 234 w 331"/>
                <a:gd name="T23" fmla="*/ 326 h 331"/>
                <a:gd name="T24" fmla="*/ 331 w 331"/>
                <a:gd name="T25" fmla="*/ 272 h 331"/>
                <a:gd name="T26" fmla="*/ 301 w 331"/>
                <a:gd name="T27" fmla="*/ 241 h 331"/>
                <a:gd name="T28" fmla="*/ 279 w 331"/>
                <a:gd name="T29" fmla="*/ 260 h 331"/>
                <a:gd name="T30" fmla="*/ 252 w 331"/>
                <a:gd name="T31" fmla="*/ 276 h 331"/>
                <a:gd name="T32" fmla="*/ 193 w 331"/>
                <a:gd name="T33" fmla="*/ 288 h 331"/>
                <a:gd name="T34" fmla="*/ 189 w 331"/>
                <a:gd name="T35" fmla="*/ 288 h 331"/>
                <a:gd name="T36" fmla="*/ 159 w 331"/>
                <a:gd name="T37" fmla="*/ 284 h 331"/>
                <a:gd name="T38" fmla="*/ 108 w 331"/>
                <a:gd name="T39" fmla="*/ 261 h 331"/>
                <a:gd name="T40" fmla="*/ 89 w 331"/>
                <a:gd name="T41" fmla="*/ 246 h 331"/>
                <a:gd name="T42" fmla="*/ 49 w 331"/>
                <a:gd name="T43" fmla="*/ 178 h 331"/>
                <a:gd name="T44" fmla="*/ 44 w 331"/>
                <a:gd name="T45" fmla="*/ 149 h 331"/>
                <a:gd name="T46" fmla="*/ 44 w 331"/>
                <a:gd name="T47" fmla="*/ 139 h 331"/>
                <a:gd name="T48" fmla="*/ 44 w 331"/>
                <a:gd name="T49" fmla="*/ 128 h 331"/>
                <a:gd name="T50" fmla="*/ 54 w 331"/>
                <a:gd name="T51" fmla="*/ 85 h 331"/>
                <a:gd name="T52" fmla="*/ 90 w 331"/>
                <a:gd name="T53" fmla="*/ 31 h 331"/>
                <a:gd name="T54" fmla="*/ 60 w 331"/>
                <a:gd name="T55" fmla="*/ 0 h 331"/>
                <a:gd name="T56" fmla="*/ 0 w 331"/>
                <a:gd name="T57" fmla="*/ 13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1" h="331">
                  <a:moveTo>
                    <a:pt x="0" y="138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49"/>
                    <a:pt x="1" y="160"/>
                    <a:pt x="3" y="170"/>
                  </a:cubicBezTo>
                  <a:cubicBezTo>
                    <a:pt x="4" y="175"/>
                    <a:pt x="5" y="181"/>
                    <a:pt x="7" y="187"/>
                  </a:cubicBezTo>
                  <a:cubicBezTo>
                    <a:pt x="9" y="196"/>
                    <a:pt x="12" y="204"/>
                    <a:pt x="15" y="212"/>
                  </a:cubicBezTo>
                  <a:cubicBezTo>
                    <a:pt x="25" y="237"/>
                    <a:pt x="40" y="259"/>
                    <a:pt x="59" y="277"/>
                  </a:cubicBezTo>
                  <a:cubicBezTo>
                    <a:pt x="65" y="282"/>
                    <a:pt x="71" y="288"/>
                    <a:pt x="77" y="292"/>
                  </a:cubicBezTo>
                  <a:cubicBezTo>
                    <a:pt x="91" y="303"/>
                    <a:pt x="107" y="312"/>
                    <a:pt x="125" y="319"/>
                  </a:cubicBezTo>
                  <a:cubicBezTo>
                    <a:pt x="133" y="322"/>
                    <a:pt x="142" y="324"/>
                    <a:pt x="150" y="326"/>
                  </a:cubicBezTo>
                  <a:cubicBezTo>
                    <a:pt x="164" y="329"/>
                    <a:pt x="178" y="331"/>
                    <a:pt x="193" y="331"/>
                  </a:cubicBezTo>
                  <a:cubicBezTo>
                    <a:pt x="194" y="331"/>
                    <a:pt x="195" y="331"/>
                    <a:pt x="196" y="331"/>
                  </a:cubicBezTo>
                  <a:cubicBezTo>
                    <a:pt x="209" y="331"/>
                    <a:pt x="222" y="329"/>
                    <a:pt x="234" y="326"/>
                  </a:cubicBezTo>
                  <a:cubicBezTo>
                    <a:pt x="272" y="318"/>
                    <a:pt x="305" y="299"/>
                    <a:pt x="331" y="272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294" y="248"/>
                    <a:pt x="287" y="255"/>
                    <a:pt x="279" y="260"/>
                  </a:cubicBezTo>
                  <a:cubicBezTo>
                    <a:pt x="270" y="266"/>
                    <a:pt x="261" y="271"/>
                    <a:pt x="252" y="276"/>
                  </a:cubicBezTo>
                  <a:cubicBezTo>
                    <a:pt x="233" y="283"/>
                    <a:pt x="213" y="288"/>
                    <a:pt x="193" y="288"/>
                  </a:cubicBezTo>
                  <a:cubicBezTo>
                    <a:pt x="191" y="288"/>
                    <a:pt x="190" y="288"/>
                    <a:pt x="189" y="288"/>
                  </a:cubicBezTo>
                  <a:cubicBezTo>
                    <a:pt x="179" y="287"/>
                    <a:pt x="169" y="286"/>
                    <a:pt x="159" y="284"/>
                  </a:cubicBezTo>
                  <a:cubicBezTo>
                    <a:pt x="140" y="280"/>
                    <a:pt x="123" y="272"/>
                    <a:pt x="108" y="261"/>
                  </a:cubicBezTo>
                  <a:cubicBezTo>
                    <a:pt x="101" y="257"/>
                    <a:pt x="95" y="252"/>
                    <a:pt x="89" y="246"/>
                  </a:cubicBezTo>
                  <a:cubicBezTo>
                    <a:pt x="70" y="228"/>
                    <a:pt x="56" y="204"/>
                    <a:pt x="49" y="178"/>
                  </a:cubicBezTo>
                  <a:cubicBezTo>
                    <a:pt x="46" y="169"/>
                    <a:pt x="45" y="159"/>
                    <a:pt x="44" y="149"/>
                  </a:cubicBezTo>
                  <a:cubicBezTo>
                    <a:pt x="44" y="146"/>
                    <a:pt x="44" y="142"/>
                    <a:pt x="44" y="139"/>
                  </a:cubicBezTo>
                  <a:cubicBezTo>
                    <a:pt x="44" y="135"/>
                    <a:pt x="44" y="132"/>
                    <a:pt x="44" y="128"/>
                  </a:cubicBezTo>
                  <a:cubicBezTo>
                    <a:pt x="45" y="113"/>
                    <a:pt x="48" y="99"/>
                    <a:pt x="54" y="85"/>
                  </a:cubicBezTo>
                  <a:cubicBezTo>
                    <a:pt x="62" y="64"/>
                    <a:pt x="74" y="46"/>
                    <a:pt x="90" y="3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3" y="35"/>
                    <a:pt x="1" y="84"/>
                    <a:pt x="0" y="138"/>
                  </a:cubicBezTo>
                </a:path>
              </a:pathLst>
            </a:custGeom>
            <a:solidFill>
              <a:srgbClr val="DE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2859088" y="762794"/>
              <a:ext cx="798513" cy="798513"/>
            </a:xfrm>
            <a:custGeom>
              <a:avLst/>
              <a:gdLst>
                <a:gd name="T0" fmla="*/ 196 w 257"/>
                <a:gd name="T1" fmla="*/ 201 h 257"/>
                <a:gd name="T2" fmla="*/ 156 w 257"/>
                <a:gd name="T3" fmla="*/ 212 h 257"/>
                <a:gd name="T4" fmla="*/ 149 w 257"/>
                <a:gd name="T5" fmla="*/ 212 h 257"/>
                <a:gd name="T6" fmla="*/ 96 w 257"/>
                <a:gd name="T7" fmla="*/ 198 h 257"/>
                <a:gd name="T8" fmla="*/ 77 w 257"/>
                <a:gd name="T9" fmla="*/ 184 h 257"/>
                <a:gd name="T10" fmla="*/ 44 w 257"/>
                <a:gd name="T11" fmla="*/ 108 h 257"/>
                <a:gd name="T12" fmla="*/ 44 w 257"/>
                <a:gd name="T13" fmla="*/ 108 h 257"/>
                <a:gd name="T14" fmla="*/ 53 w 257"/>
                <a:gd name="T15" fmla="*/ 65 h 257"/>
                <a:gd name="T16" fmla="*/ 77 w 257"/>
                <a:gd name="T17" fmla="*/ 31 h 257"/>
                <a:gd name="T18" fmla="*/ 46 w 257"/>
                <a:gd name="T19" fmla="*/ 0 h 257"/>
                <a:gd name="T20" fmla="*/ 10 w 257"/>
                <a:gd name="T21" fmla="*/ 54 h 257"/>
                <a:gd name="T22" fmla="*/ 0 w 257"/>
                <a:gd name="T23" fmla="*/ 97 h 257"/>
                <a:gd name="T24" fmla="*/ 0 w 257"/>
                <a:gd name="T25" fmla="*/ 108 h 257"/>
                <a:gd name="T26" fmla="*/ 0 w 257"/>
                <a:gd name="T27" fmla="*/ 118 h 257"/>
                <a:gd name="T28" fmla="*/ 5 w 257"/>
                <a:gd name="T29" fmla="*/ 147 h 257"/>
                <a:gd name="T30" fmla="*/ 45 w 257"/>
                <a:gd name="T31" fmla="*/ 215 h 257"/>
                <a:gd name="T32" fmla="*/ 64 w 257"/>
                <a:gd name="T33" fmla="*/ 230 h 257"/>
                <a:gd name="T34" fmla="*/ 115 w 257"/>
                <a:gd name="T35" fmla="*/ 253 h 257"/>
                <a:gd name="T36" fmla="*/ 145 w 257"/>
                <a:gd name="T37" fmla="*/ 257 h 257"/>
                <a:gd name="T38" fmla="*/ 149 w 257"/>
                <a:gd name="T39" fmla="*/ 257 h 257"/>
                <a:gd name="T40" fmla="*/ 208 w 257"/>
                <a:gd name="T41" fmla="*/ 245 h 257"/>
                <a:gd name="T42" fmla="*/ 235 w 257"/>
                <a:gd name="T43" fmla="*/ 229 h 257"/>
                <a:gd name="T44" fmla="*/ 257 w 257"/>
                <a:gd name="T45" fmla="*/ 210 h 257"/>
                <a:gd name="T46" fmla="*/ 225 w 257"/>
                <a:gd name="T47" fmla="*/ 179 h 257"/>
                <a:gd name="T48" fmla="*/ 196 w 257"/>
                <a:gd name="T49" fmla="*/ 20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7" h="257">
                  <a:moveTo>
                    <a:pt x="196" y="201"/>
                  </a:moveTo>
                  <a:cubicBezTo>
                    <a:pt x="184" y="207"/>
                    <a:pt x="170" y="211"/>
                    <a:pt x="156" y="212"/>
                  </a:cubicBezTo>
                  <a:cubicBezTo>
                    <a:pt x="153" y="212"/>
                    <a:pt x="151" y="212"/>
                    <a:pt x="149" y="212"/>
                  </a:cubicBezTo>
                  <a:cubicBezTo>
                    <a:pt x="129" y="212"/>
                    <a:pt x="111" y="207"/>
                    <a:pt x="96" y="198"/>
                  </a:cubicBezTo>
                  <a:cubicBezTo>
                    <a:pt x="89" y="194"/>
                    <a:pt x="83" y="189"/>
                    <a:pt x="77" y="184"/>
                  </a:cubicBezTo>
                  <a:cubicBezTo>
                    <a:pt x="57" y="165"/>
                    <a:pt x="44" y="138"/>
                    <a:pt x="44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93"/>
                    <a:pt x="47" y="78"/>
                    <a:pt x="53" y="65"/>
                  </a:cubicBezTo>
                  <a:cubicBezTo>
                    <a:pt x="59" y="52"/>
                    <a:pt x="67" y="41"/>
                    <a:pt x="77" y="3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0" y="15"/>
                    <a:pt x="18" y="33"/>
                    <a:pt x="10" y="54"/>
                  </a:cubicBezTo>
                  <a:cubicBezTo>
                    <a:pt x="4" y="68"/>
                    <a:pt x="1" y="82"/>
                    <a:pt x="0" y="97"/>
                  </a:cubicBezTo>
                  <a:cubicBezTo>
                    <a:pt x="0" y="101"/>
                    <a:pt x="0" y="104"/>
                    <a:pt x="0" y="108"/>
                  </a:cubicBezTo>
                  <a:cubicBezTo>
                    <a:pt x="0" y="111"/>
                    <a:pt x="0" y="115"/>
                    <a:pt x="0" y="118"/>
                  </a:cubicBezTo>
                  <a:cubicBezTo>
                    <a:pt x="1" y="128"/>
                    <a:pt x="2" y="138"/>
                    <a:pt x="5" y="147"/>
                  </a:cubicBezTo>
                  <a:cubicBezTo>
                    <a:pt x="12" y="173"/>
                    <a:pt x="26" y="197"/>
                    <a:pt x="45" y="215"/>
                  </a:cubicBezTo>
                  <a:cubicBezTo>
                    <a:pt x="51" y="221"/>
                    <a:pt x="57" y="226"/>
                    <a:pt x="64" y="230"/>
                  </a:cubicBezTo>
                  <a:cubicBezTo>
                    <a:pt x="79" y="241"/>
                    <a:pt x="96" y="249"/>
                    <a:pt x="115" y="253"/>
                  </a:cubicBezTo>
                  <a:cubicBezTo>
                    <a:pt x="125" y="255"/>
                    <a:pt x="135" y="256"/>
                    <a:pt x="145" y="257"/>
                  </a:cubicBezTo>
                  <a:cubicBezTo>
                    <a:pt x="146" y="257"/>
                    <a:pt x="147" y="257"/>
                    <a:pt x="149" y="257"/>
                  </a:cubicBezTo>
                  <a:cubicBezTo>
                    <a:pt x="169" y="257"/>
                    <a:pt x="189" y="252"/>
                    <a:pt x="208" y="245"/>
                  </a:cubicBezTo>
                  <a:cubicBezTo>
                    <a:pt x="217" y="240"/>
                    <a:pt x="226" y="235"/>
                    <a:pt x="235" y="229"/>
                  </a:cubicBezTo>
                  <a:cubicBezTo>
                    <a:pt x="243" y="224"/>
                    <a:pt x="250" y="217"/>
                    <a:pt x="257" y="210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17" y="188"/>
                    <a:pt x="207" y="196"/>
                    <a:pt x="196" y="201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3188494" y="896938"/>
              <a:ext cx="332582" cy="334963"/>
            </a:xfrm>
            <a:custGeom>
              <a:avLst/>
              <a:gdLst>
                <a:gd name="T0" fmla="*/ 43 w 107"/>
                <a:gd name="T1" fmla="*/ 0 h 108"/>
                <a:gd name="T2" fmla="*/ 0 w 107"/>
                <a:gd name="T3" fmla="*/ 16 h 108"/>
                <a:gd name="T4" fmla="*/ 24 w 107"/>
                <a:gd name="T5" fmla="*/ 41 h 108"/>
                <a:gd name="T6" fmla="*/ 43 w 107"/>
                <a:gd name="T7" fmla="*/ 34 h 108"/>
                <a:gd name="T8" fmla="*/ 69 w 107"/>
                <a:gd name="T9" fmla="*/ 51 h 108"/>
                <a:gd name="T10" fmla="*/ 73 w 107"/>
                <a:gd name="T11" fmla="*/ 65 h 108"/>
                <a:gd name="T12" fmla="*/ 72 w 107"/>
                <a:gd name="T13" fmla="*/ 74 h 108"/>
                <a:gd name="T14" fmla="*/ 67 w 107"/>
                <a:gd name="T15" fmla="*/ 83 h 108"/>
                <a:gd name="T16" fmla="*/ 91 w 107"/>
                <a:gd name="T17" fmla="*/ 108 h 108"/>
                <a:gd name="T18" fmla="*/ 107 w 107"/>
                <a:gd name="T19" fmla="*/ 65 h 108"/>
                <a:gd name="T20" fmla="*/ 43 w 107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43" y="0"/>
                  </a:moveTo>
                  <a:cubicBezTo>
                    <a:pt x="26" y="0"/>
                    <a:pt x="11" y="6"/>
                    <a:pt x="0" y="16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9" y="37"/>
                    <a:pt x="36" y="34"/>
                    <a:pt x="43" y="34"/>
                  </a:cubicBezTo>
                  <a:cubicBezTo>
                    <a:pt x="54" y="34"/>
                    <a:pt x="64" y="41"/>
                    <a:pt x="69" y="51"/>
                  </a:cubicBezTo>
                  <a:cubicBezTo>
                    <a:pt x="72" y="55"/>
                    <a:pt x="73" y="60"/>
                    <a:pt x="73" y="65"/>
                  </a:cubicBezTo>
                  <a:cubicBezTo>
                    <a:pt x="73" y="68"/>
                    <a:pt x="73" y="71"/>
                    <a:pt x="72" y="74"/>
                  </a:cubicBezTo>
                  <a:cubicBezTo>
                    <a:pt x="71" y="77"/>
                    <a:pt x="69" y="81"/>
                    <a:pt x="67" y="83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101" y="96"/>
                    <a:pt x="107" y="81"/>
                    <a:pt x="107" y="65"/>
                  </a:cubicBezTo>
                  <a:cubicBezTo>
                    <a:pt x="107" y="29"/>
                    <a:pt x="78" y="0"/>
                    <a:pt x="43" y="0"/>
                  </a:cubicBez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3263107" y="1002507"/>
              <a:ext cx="151607" cy="152400"/>
            </a:xfrm>
            <a:custGeom>
              <a:avLst/>
              <a:gdLst>
                <a:gd name="T0" fmla="*/ 48 w 49"/>
                <a:gd name="T1" fmla="*/ 40 h 49"/>
                <a:gd name="T2" fmla="*/ 49 w 49"/>
                <a:gd name="T3" fmla="*/ 31 h 49"/>
                <a:gd name="T4" fmla="*/ 45 w 49"/>
                <a:gd name="T5" fmla="*/ 17 h 49"/>
                <a:gd name="T6" fmla="*/ 19 w 49"/>
                <a:gd name="T7" fmla="*/ 0 h 49"/>
                <a:gd name="T8" fmla="*/ 0 w 49"/>
                <a:gd name="T9" fmla="*/ 7 h 49"/>
                <a:gd name="T10" fmla="*/ 43 w 49"/>
                <a:gd name="T11" fmla="*/ 49 h 49"/>
                <a:gd name="T12" fmla="*/ 48 w 49"/>
                <a:gd name="T13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48" y="40"/>
                  </a:moveTo>
                  <a:cubicBezTo>
                    <a:pt x="49" y="37"/>
                    <a:pt x="49" y="34"/>
                    <a:pt x="49" y="31"/>
                  </a:cubicBezTo>
                  <a:cubicBezTo>
                    <a:pt x="49" y="26"/>
                    <a:pt x="48" y="21"/>
                    <a:pt x="45" y="17"/>
                  </a:cubicBezTo>
                  <a:cubicBezTo>
                    <a:pt x="40" y="7"/>
                    <a:pt x="30" y="0"/>
                    <a:pt x="19" y="0"/>
                  </a:cubicBezTo>
                  <a:cubicBezTo>
                    <a:pt x="12" y="0"/>
                    <a:pt x="5" y="3"/>
                    <a:pt x="0" y="7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5" y="47"/>
                    <a:pt x="47" y="43"/>
                    <a:pt x="48" y="40"/>
                  </a:cubicBezTo>
                </a:path>
              </a:pathLst>
            </a:cu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3098007" y="772319"/>
              <a:ext cx="546894" cy="546894"/>
            </a:xfrm>
            <a:custGeom>
              <a:avLst/>
              <a:gdLst>
                <a:gd name="T0" fmla="*/ 72 w 176"/>
                <a:gd name="T1" fmla="*/ 40 h 176"/>
                <a:gd name="T2" fmla="*/ 136 w 176"/>
                <a:gd name="T3" fmla="*/ 105 h 176"/>
                <a:gd name="T4" fmla="*/ 120 w 176"/>
                <a:gd name="T5" fmla="*/ 148 h 176"/>
                <a:gd name="T6" fmla="*/ 148 w 176"/>
                <a:gd name="T7" fmla="*/ 176 h 176"/>
                <a:gd name="T8" fmla="*/ 176 w 176"/>
                <a:gd name="T9" fmla="*/ 105 h 176"/>
                <a:gd name="T10" fmla="*/ 72 w 176"/>
                <a:gd name="T11" fmla="*/ 0 h 176"/>
                <a:gd name="T12" fmla="*/ 0 w 176"/>
                <a:gd name="T13" fmla="*/ 28 h 176"/>
                <a:gd name="T14" fmla="*/ 29 w 176"/>
                <a:gd name="T15" fmla="*/ 56 h 176"/>
                <a:gd name="T16" fmla="*/ 72 w 176"/>
                <a:gd name="T17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6">
                  <a:moveTo>
                    <a:pt x="72" y="40"/>
                  </a:moveTo>
                  <a:cubicBezTo>
                    <a:pt x="107" y="40"/>
                    <a:pt x="136" y="69"/>
                    <a:pt x="136" y="105"/>
                  </a:cubicBezTo>
                  <a:cubicBezTo>
                    <a:pt x="136" y="121"/>
                    <a:pt x="130" y="136"/>
                    <a:pt x="120" y="148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65" y="157"/>
                    <a:pt x="176" y="132"/>
                    <a:pt x="176" y="105"/>
                  </a:cubicBezTo>
                  <a:cubicBezTo>
                    <a:pt x="176" y="47"/>
                    <a:pt x="129" y="0"/>
                    <a:pt x="72" y="0"/>
                  </a:cubicBezTo>
                  <a:cubicBezTo>
                    <a:pt x="44" y="0"/>
                    <a:pt x="19" y="11"/>
                    <a:pt x="0" y="2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40" y="46"/>
                    <a:pt x="55" y="40"/>
                    <a:pt x="72" y="40"/>
                  </a:cubicBezTo>
                  <a:close/>
                </a:path>
              </a:pathLst>
            </a:cu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2805907" y="358776"/>
              <a:ext cx="1255713" cy="1255713"/>
            </a:xfrm>
            <a:custGeom>
              <a:avLst/>
              <a:gdLst>
                <a:gd name="T0" fmla="*/ 166 w 404"/>
                <a:gd name="T1" fmla="*/ 0 h 404"/>
                <a:gd name="T2" fmla="*/ 0 w 404"/>
                <a:gd name="T3" fmla="*/ 67 h 404"/>
                <a:gd name="T4" fmla="*/ 33 w 404"/>
                <a:gd name="T5" fmla="*/ 99 h 404"/>
                <a:gd name="T6" fmla="*/ 166 w 404"/>
                <a:gd name="T7" fmla="*/ 46 h 404"/>
                <a:gd name="T8" fmla="*/ 358 w 404"/>
                <a:gd name="T9" fmla="*/ 238 h 404"/>
                <a:gd name="T10" fmla="*/ 304 w 404"/>
                <a:gd name="T11" fmla="*/ 371 h 404"/>
                <a:gd name="T12" fmla="*/ 337 w 404"/>
                <a:gd name="T13" fmla="*/ 404 h 404"/>
                <a:gd name="T14" fmla="*/ 404 w 404"/>
                <a:gd name="T15" fmla="*/ 238 h 404"/>
                <a:gd name="T16" fmla="*/ 166 w 404"/>
                <a:gd name="T1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404">
                  <a:moveTo>
                    <a:pt x="166" y="0"/>
                  </a:moveTo>
                  <a:cubicBezTo>
                    <a:pt x="101" y="0"/>
                    <a:pt x="43" y="25"/>
                    <a:pt x="0" y="67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67" y="66"/>
                    <a:pt x="114" y="46"/>
                    <a:pt x="166" y="46"/>
                  </a:cubicBezTo>
                  <a:cubicBezTo>
                    <a:pt x="272" y="46"/>
                    <a:pt x="358" y="132"/>
                    <a:pt x="358" y="238"/>
                  </a:cubicBezTo>
                  <a:cubicBezTo>
                    <a:pt x="358" y="290"/>
                    <a:pt x="337" y="336"/>
                    <a:pt x="304" y="371"/>
                  </a:cubicBezTo>
                  <a:cubicBezTo>
                    <a:pt x="337" y="404"/>
                    <a:pt x="337" y="404"/>
                    <a:pt x="337" y="404"/>
                  </a:cubicBezTo>
                  <a:cubicBezTo>
                    <a:pt x="378" y="361"/>
                    <a:pt x="404" y="302"/>
                    <a:pt x="404" y="238"/>
                  </a:cubicBezTo>
                  <a:cubicBezTo>
                    <a:pt x="404" y="106"/>
                    <a:pt x="297" y="0"/>
                    <a:pt x="166" y="0"/>
                  </a:cubicBez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2908300" y="501651"/>
              <a:ext cx="1010444" cy="1010444"/>
            </a:xfrm>
            <a:custGeom>
              <a:avLst/>
              <a:gdLst>
                <a:gd name="T0" fmla="*/ 133 w 325"/>
                <a:gd name="T1" fmla="*/ 43 h 325"/>
                <a:gd name="T2" fmla="*/ 281 w 325"/>
                <a:gd name="T3" fmla="*/ 192 h 325"/>
                <a:gd name="T4" fmla="*/ 241 w 325"/>
                <a:gd name="T5" fmla="*/ 294 h 325"/>
                <a:gd name="T6" fmla="*/ 271 w 325"/>
                <a:gd name="T7" fmla="*/ 325 h 325"/>
                <a:gd name="T8" fmla="*/ 325 w 325"/>
                <a:gd name="T9" fmla="*/ 192 h 325"/>
                <a:gd name="T10" fmla="*/ 133 w 325"/>
                <a:gd name="T11" fmla="*/ 0 h 325"/>
                <a:gd name="T12" fmla="*/ 0 w 325"/>
                <a:gd name="T13" fmla="*/ 53 h 325"/>
                <a:gd name="T14" fmla="*/ 30 w 325"/>
                <a:gd name="T15" fmla="*/ 84 h 325"/>
                <a:gd name="T16" fmla="*/ 133 w 325"/>
                <a:gd name="T17" fmla="*/ 4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" h="325">
                  <a:moveTo>
                    <a:pt x="133" y="43"/>
                  </a:moveTo>
                  <a:cubicBezTo>
                    <a:pt x="215" y="43"/>
                    <a:pt x="281" y="110"/>
                    <a:pt x="281" y="192"/>
                  </a:cubicBezTo>
                  <a:cubicBezTo>
                    <a:pt x="281" y="232"/>
                    <a:pt x="266" y="268"/>
                    <a:pt x="241" y="294"/>
                  </a:cubicBezTo>
                  <a:cubicBezTo>
                    <a:pt x="271" y="325"/>
                    <a:pt x="271" y="325"/>
                    <a:pt x="271" y="325"/>
                  </a:cubicBezTo>
                  <a:cubicBezTo>
                    <a:pt x="304" y="290"/>
                    <a:pt x="325" y="244"/>
                    <a:pt x="325" y="192"/>
                  </a:cubicBezTo>
                  <a:cubicBezTo>
                    <a:pt x="325" y="86"/>
                    <a:pt x="239" y="0"/>
                    <a:pt x="133" y="0"/>
                  </a:cubicBezTo>
                  <a:cubicBezTo>
                    <a:pt x="81" y="0"/>
                    <a:pt x="34" y="20"/>
                    <a:pt x="0" y="5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57" y="59"/>
                    <a:pt x="93" y="43"/>
                    <a:pt x="133" y="43"/>
                  </a:cubicBezTo>
                  <a:close/>
                </a:path>
              </a:pathLst>
            </a:cu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3001963" y="635794"/>
              <a:ext cx="779463" cy="779463"/>
            </a:xfrm>
            <a:custGeom>
              <a:avLst/>
              <a:gdLst>
                <a:gd name="T0" fmla="*/ 103 w 251"/>
                <a:gd name="T1" fmla="*/ 0 h 251"/>
                <a:gd name="T2" fmla="*/ 0 w 251"/>
                <a:gd name="T3" fmla="*/ 41 h 251"/>
                <a:gd name="T4" fmla="*/ 31 w 251"/>
                <a:gd name="T5" fmla="*/ 72 h 251"/>
                <a:gd name="T6" fmla="*/ 103 w 251"/>
                <a:gd name="T7" fmla="*/ 44 h 251"/>
                <a:gd name="T8" fmla="*/ 207 w 251"/>
                <a:gd name="T9" fmla="*/ 149 h 251"/>
                <a:gd name="T10" fmla="*/ 179 w 251"/>
                <a:gd name="T11" fmla="*/ 220 h 251"/>
                <a:gd name="T12" fmla="*/ 211 w 251"/>
                <a:gd name="T13" fmla="*/ 251 h 251"/>
                <a:gd name="T14" fmla="*/ 251 w 251"/>
                <a:gd name="T15" fmla="*/ 149 h 251"/>
                <a:gd name="T16" fmla="*/ 103 w 251"/>
                <a:gd name="T1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251">
                  <a:moveTo>
                    <a:pt x="103" y="0"/>
                  </a:moveTo>
                  <a:cubicBezTo>
                    <a:pt x="63" y="0"/>
                    <a:pt x="27" y="16"/>
                    <a:pt x="0" y="4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50" y="55"/>
                    <a:pt x="75" y="44"/>
                    <a:pt x="103" y="44"/>
                  </a:cubicBezTo>
                  <a:cubicBezTo>
                    <a:pt x="160" y="44"/>
                    <a:pt x="207" y="91"/>
                    <a:pt x="207" y="149"/>
                  </a:cubicBezTo>
                  <a:cubicBezTo>
                    <a:pt x="207" y="176"/>
                    <a:pt x="196" y="201"/>
                    <a:pt x="179" y="220"/>
                  </a:cubicBezTo>
                  <a:cubicBezTo>
                    <a:pt x="211" y="251"/>
                    <a:pt x="211" y="251"/>
                    <a:pt x="211" y="251"/>
                  </a:cubicBezTo>
                  <a:cubicBezTo>
                    <a:pt x="236" y="225"/>
                    <a:pt x="251" y="189"/>
                    <a:pt x="251" y="149"/>
                  </a:cubicBezTo>
                  <a:cubicBezTo>
                    <a:pt x="251" y="67"/>
                    <a:pt x="185" y="0"/>
                    <a:pt x="103" y="0"/>
                  </a:cubicBez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3321844" y="284163"/>
              <a:ext cx="826294" cy="827088"/>
            </a:xfrm>
            <a:custGeom>
              <a:avLst/>
              <a:gdLst>
                <a:gd name="T0" fmla="*/ 263 w 266"/>
                <a:gd name="T1" fmla="*/ 2 h 266"/>
                <a:gd name="T2" fmla="*/ 254 w 266"/>
                <a:gd name="T3" fmla="*/ 2 h 266"/>
                <a:gd name="T4" fmla="*/ 0 w 266"/>
                <a:gd name="T5" fmla="*/ 257 h 266"/>
                <a:gd name="T6" fmla="*/ 10 w 266"/>
                <a:gd name="T7" fmla="*/ 266 h 266"/>
                <a:gd name="T8" fmla="*/ 263 w 266"/>
                <a:gd name="T9" fmla="*/ 11 h 266"/>
                <a:gd name="T10" fmla="*/ 263 w 266"/>
                <a:gd name="T11" fmla="*/ 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266">
                  <a:moveTo>
                    <a:pt x="263" y="2"/>
                  </a:moveTo>
                  <a:cubicBezTo>
                    <a:pt x="261" y="0"/>
                    <a:pt x="256" y="0"/>
                    <a:pt x="254" y="2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0" y="266"/>
                    <a:pt x="10" y="266"/>
                    <a:pt x="10" y="266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66" y="9"/>
                    <a:pt x="266" y="5"/>
                    <a:pt x="263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3787775" y="389732"/>
              <a:ext cx="40482" cy="246063"/>
            </a:xfrm>
            <a:custGeom>
              <a:avLst/>
              <a:gdLst>
                <a:gd name="T0" fmla="*/ 9 w 13"/>
                <a:gd name="T1" fmla="*/ 69 h 79"/>
                <a:gd name="T2" fmla="*/ 9 w 13"/>
                <a:gd name="T3" fmla="*/ 5 h 79"/>
                <a:gd name="T4" fmla="*/ 5 w 13"/>
                <a:gd name="T5" fmla="*/ 0 h 79"/>
                <a:gd name="T6" fmla="*/ 0 w 13"/>
                <a:gd name="T7" fmla="*/ 5 h 79"/>
                <a:gd name="T8" fmla="*/ 0 w 13"/>
                <a:gd name="T9" fmla="*/ 74 h 79"/>
                <a:gd name="T10" fmla="*/ 4 w 13"/>
                <a:gd name="T11" fmla="*/ 79 h 79"/>
                <a:gd name="T12" fmla="*/ 13 w 13"/>
                <a:gd name="T13" fmla="*/ 69 h 79"/>
                <a:gd name="T14" fmla="*/ 9 w 13"/>
                <a:gd name="T15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9">
                  <a:moveTo>
                    <a:pt x="9" y="69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6"/>
                    <a:pt x="1" y="78"/>
                    <a:pt x="4" y="7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3859213" y="318294"/>
              <a:ext cx="40482" cy="246063"/>
            </a:xfrm>
            <a:custGeom>
              <a:avLst/>
              <a:gdLst>
                <a:gd name="T0" fmla="*/ 9 w 13"/>
                <a:gd name="T1" fmla="*/ 69 h 79"/>
                <a:gd name="T2" fmla="*/ 9 w 13"/>
                <a:gd name="T3" fmla="*/ 5 h 79"/>
                <a:gd name="T4" fmla="*/ 4 w 13"/>
                <a:gd name="T5" fmla="*/ 0 h 79"/>
                <a:gd name="T6" fmla="*/ 0 w 13"/>
                <a:gd name="T7" fmla="*/ 5 h 79"/>
                <a:gd name="T8" fmla="*/ 0 w 13"/>
                <a:gd name="T9" fmla="*/ 74 h 79"/>
                <a:gd name="T10" fmla="*/ 3 w 13"/>
                <a:gd name="T11" fmla="*/ 79 h 79"/>
                <a:gd name="T12" fmla="*/ 13 w 13"/>
                <a:gd name="T13" fmla="*/ 69 h 79"/>
                <a:gd name="T14" fmla="*/ 9 w 13"/>
                <a:gd name="T15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9">
                  <a:moveTo>
                    <a:pt x="9" y="69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6"/>
                    <a:pt x="1" y="78"/>
                    <a:pt x="3" y="7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3937000" y="246857"/>
              <a:ext cx="34132" cy="242888"/>
            </a:xfrm>
            <a:custGeom>
              <a:avLst/>
              <a:gdLst>
                <a:gd name="T0" fmla="*/ 9 w 11"/>
                <a:gd name="T1" fmla="*/ 69 h 78"/>
                <a:gd name="T2" fmla="*/ 9 w 11"/>
                <a:gd name="T3" fmla="*/ 5 h 78"/>
                <a:gd name="T4" fmla="*/ 5 w 11"/>
                <a:gd name="T5" fmla="*/ 0 h 78"/>
                <a:gd name="T6" fmla="*/ 0 w 11"/>
                <a:gd name="T7" fmla="*/ 5 h 78"/>
                <a:gd name="T8" fmla="*/ 0 w 11"/>
                <a:gd name="T9" fmla="*/ 74 h 78"/>
                <a:gd name="T10" fmla="*/ 2 w 11"/>
                <a:gd name="T11" fmla="*/ 78 h 78"/>
                <a:gd name="T12" fmla="*/ 11 w 11"/>
                <a:gd name="T13" fmla="*/ 69 h 78"/>
                <a:gd name="T14" fmla="*/ 9 w 11"/>
                <a:gd name="T15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8">
                  <a:moveTo>
                    <a:pt x="9" y="69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6"/>
                    <a:pt x="0" y="77"/>
                    <a:pt x="2" y="78"/>
                  </a:cubicBezTo>
                  <a:cubicBezTo>
                    <a:pt x="11" y="69"/>
                    <a:pt x="11" y="69"/>
                    <a:pt x="11" y="69"/>
                  </a:cubicBezTo>
                  <a:lnTo>
                    <a:pt x="9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4017963" y="175419"/>
              <a:ext cx="30957" cy="236538"/>
            </a:xfrm>
            <a:custGeom>
              <a:avLst/>
              <a:gdLst>
                <a:gd name="T0" fmla="*/ 10 w 10"/>
                <a:gd name="T1" fmla="*/ 4 h 76"/>
                <a:gd name="T2" fmla="*/ 5 w 10"/>
                <a:gd name="T3" fmla="*/ 0 h 76"/>
                <a:gd name="T4" fmla="*/ 0 w 10"/>
                <a:gd name="T5" fmla="*/ 4 h 76"/>
                <a:gd name="T6" fmla="*/ 0 w 10"/>
                <a:gd name="T7" fmla="*/ 73 h 76"/>
                <a:gd name="T8" fmla="*/ 1 w 10"/>
                <a:gd name="T9" fmla="*/ 76 h 76"/>
                <a:gd name="T10" fmla="*/ 10 w 10"/>
                <a:gd name="T11" fmla="*/ 67 h 76"/>
                <a:gd name="T12" fmla="*/ 10 w 10"/>
                <a:gd name="T13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6">
                  <a:moveTo>
                    <a:pt x="10" y="4"/>
                  </a:moveTo>
                  <a:cubicBezTo>
                    <a:pt x="10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5"/>
                    <a:pt x="1" y="76"/>
                  </a:cubicBezTo>
                  <a:cubicBezTo>
                    <a:pt x="10" y="67"/>
                    <a:pt x="10" y="67"/>
                    <a:pt x="10" y="67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3800475" y="604838"/>
              <a:ext cx="245269" cy="30957"/>
            </a:xfrm>
            <a:custGeom>
              <a:avLst/>
              <a:gdLst>
                <a:gd name="T0" fmla="*/ 74 w 79"/>
                <a:gd name="T1" fmla="*/ 10 h 10"/>
                <a:gd name="T2" fmla="*/ 79 w 79"/>
                <a:gd name="T3" fmla="*/ 5 h 10"/>
                <a:gd name="T4" fmla="*/ 74 w 79"/>
                <a:gd name="T5" fmla="*/ 0 h 10"/>
                <a:gd name="T6" fmla="*/ 9 w 79"/>
                <a:gd name="T7" fmla="*/ 0 h 10"/>
                <a:gd name="T8" fmla="*/ 0 w 79"/>
                <a:gd name="T9" fmla="*/ 10 h 10"/>
                <a:gd name="T10" fmla="*/ 1 w 79"/>
                <a:gd name="T11" fmla="*/ 10 h 10"/>
                <a:gd name="T12" fmla="*/ 74 w 7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">
                  <a:moveTo>
                    <a:pt x="74" y="10"/>
                  </a:moveTo>
                  <a:cubicBezTo>
                    <a:pt x="76" y="10"/>
                    <a:pt x="79" y="8"/>
                    <a:pt x="79" y="5"/>
                  </a:cubicBezTo>
                  <a:cubicBezTo>
                    <a:pt x="79" y="2"/>
                    <a:pt x="76" y="0"/>
                    <a:pt x="7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74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3868738" y="532607"/>
              <a:ext cx="245269" cy="31750"/>
            </a:xfrm>
            <a:custGeom>
              <a:avLst/>
              <a:gdLst>
                <a:gd name="T0" fmla="*/ 74 w 79"/>
                <a:gd name="T1" fmla="*/ 10 h 10"/>
                <a:gd name="T2" fmla="*/ 79 w 79"/>
                <a:gd name="T3" fmla="*/ 5 h 10"/>
                <a:gd name="T4" fmla="*/ 74 w 79"/>
                <a:gd name="T5" fmla="*/ 0 h 10"/>
                <a:gd name="T6" fmla="*/ 10 w 79"/>
                <a:gd name="T7" fmla="*/ 0 h 10"/>
                <a:gd name="T8" fmla="*/ 0 w 79"/>
                <a:gd name="T9" fmla="*/ 10 h 10"/>
                <a:gd name="T10" fmla="*/ 1 w 79"/>
                <a:gd name="T11" fmla="*/ 10 h 10"/>
                <a:gd name="T12" fmla="*/ 74 w 7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">
                  <a:moveTo>
                    <a:pt x="74" y="10"/>
                  </a:moveTo>
                  <a:cubicBezTo>
                    <a:pt x="77" y="10"/>
                    <a:pt x="79" y="8"/>
                    <a:pt x="79" y="5"/>
                  </a:cubicBezTo>
                  <a:cubicBezTo>
                    <a:pt x="79" y="2"/>
                    <a:pt x="77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74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3943350" y="461169"/>
              <a:ext cx="248444" cy="31750"/>
            </a:xfrm>
            <a:custGeom>
              <a:avLst/>
              <a:gdLst>
                <a:gd name="T0" fmla="*/ 76 w 80"/>
                <a:gd name="T1" fmla="*/ 10 h 10"/>
                <a:gd name="T2" fmla="*/ 80 w 80"/>
                <a:gd name="T3" fmla="*/ 5 h 10"/>
                <a:gd name="T4" fmla="*/ 76 w 80"/>
                <a:gd name="T5" fmla="*/ 0 h 10"/>
                <a:gd name="T6" fmla="*/ 9 w 80"/>
                <a:gd name="T7" fmla="*/ 0 h 10"/>
                <a:gd name="T8" fmla="*/ 0 w 80"/>
                <a:gd name="T9" fmla="*/ 9 h 10"/>
                <a:gd name="T10" fmla="*/ 3 w 80"/>
                <a:gd name="T11" fmla="*/ 10 h 10"/>
                <a:gd name="T12" fmla="*/ 76 w 8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">
                  <a:moveTo>
                    <a:pt x="76" y="10"/>
                  </a:moveTo>
                  <a:cubicBezTo>
                    <a:pt x="78" y="10"/>
                    <a:pt x="80" y="8"/>
                    <a:pt x="80" y="5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3" y="10"/>
                  </a:cubicBezTo>
                  <a:lnTo>
                    <a:pt x="76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4021138" y="384176"/>
              <a:ext cx="254794" cy="34132"/>
            </a:xfrm>
            <a:custGeom>
              <a:avLst/>
              <a:gdLst>
                <a:gd name="T0" fmla="*/ 4 w 82"/>
                <a:gd name="T1" fmla="*/ 11 h 11"/>
                <a:gd name="T2" fmla="*/ 77 w 82"/>
                <a:gd name="T3" fmla="*/ 11 h 11"/>
                <a:gd name="T4" fmla="*/ 82 w 82"/>
                <a:gd name="T5" fmla="*/ 6 h 11"/>
                <a:gd name="T6" fmla="*/ 77 w 82"/>
                <a:gd name="T7" fmla="*/ 1 h 11"/>
                <a:gd name="T8" fmla="*/ 9 w 82"/>
                <a:gd name="T9" fmla="*/ 1 h 11"/>
                <a:gd name="T10" fmla="*/ 9 w 82"/>
                <a:gd name="T11" fmla="*/ 0 h 11"/>
                <a:gd name="T12" fmla="*/ 0 w 82"/>
                <a:gd name="T13" fmla="*/ 9 h 11"/>
                <a:gd name="T14" fmla="*/ 4 w 8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1">
                  <a:moveTo>
                    <a:pt x="4" y="11"/>
                  </a:moveTo>
                  <a:cubicBezTo>
                    <a:pt x="77" y="11"/>
                    <a:pt x="77" y="11"/>
                    <a:pt x="77" y="11"/>
                  </a:cubicBezTo>
                  <a:cubicBezTo>
                    <a:pt x="79" y="11"/>
                    <a:pt x="82" y="9"/>
                    <a:pt x="82" y="6"/>
                  </a:cubicBezTo>
                  <a:cubicBezTo>
                    <a:pt x="82" y="3"/>
                    <a:pt x="79" y="1"/>
                    <a:pt x="7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2" y="11"/>
                    <a:pt x="4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3343275" y="1838326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0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3321844" y="1189038"/>
              <a:ext cx="30957" cy="111919"/>
            </a:xfrm>
            <a:custGeom>
              <a:avLst/>
              <a:gdLst>
                <a:gd name="T0" fmla="*/ 10 w 10"/>
                <a:gd name="T1" fmla="*/ 0 h 36"/>
                <a:gd name="T2" fmla="*/ 8 w 10"/>
                <a:gd name="T3" fmla="*/ 0 h 36"/>
                <a:gd name="T4" fmla="*/ 0 w 10"/>
                <a:gd name="T5" fmla="*/ 1 h 36"/>
                <a:gd name="T6" fmla="*/ 0 w 10"/>
                <a:gd name="T7" fmla="*/ 36 h 36"/>
                <a:gd name="T8" fmla="*/ 10 w 10"/>
                <a:gd name="T9" fmla="*/ 35 h 36"/>
                <a:gd name="T10" fmla="*/ 10 w 1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3321844" y="1083469"/>
              <a:ext cx="30957" cy="108744"/>
            </a:xfrm>
            <a:custGeom>
              <a:avLst/>
              <a:gdLst>
                <a:gd name="T0" fmla="*/ 0 w 10"/>
                <a:gd name="T1" fmla="*/ 0 h 35"/>
                <a:gd name="T2" fmla="*/ 0 w 10"/>
                <a:gd name="T3" fmla="*/ 35 h 35"/>
                <a:gd name="T4" fmla="*/ 8 w 10"/>
                <a:gd name="T5" fmla="*/ 34 h 35"/>
                <a:gd name="T6" fmla="*/ 10 w 10"/>
                <a:gd name="T7" fmla="*/ 34 h 35"/>
                <a:gd name="T8" fmla="*/ 10 w 10"/>
                <a:gd name="T9" fmla="*/ 9 h 35"/>
                <a:gd name="T10" fmla="*/ 0 w 1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6" y="35"/>
                    <a:pt x="8" y="34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35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3321844" y="1297782"/>
              <a:ext cx="30957" cy="123825"/>
            </a:xfrm>
            <a:custGeom>
              <a:avLst/>
              <a:gdLst>
                <a:gd name="T0" fmla="*/ 10 w 10"/>
                <a:gd name="T1" fmla="*/ 0 h 40"/>
                <a:gd name="T2" fmla="*/ 0 w 10"/>
                <a:gd name="T3" fmla="*/ 1 h 40"/>
                <a:gd name="T4" fmla="*/ 0 w 10"/>
                <a:gd name="T5" fmla="*/ 40 h 40"/>
                <a:gd name="T6" fmla="*/ 7 w 10"/>
                <a:gd name="T7" fmla="*/ 40 h 40"/>
                <a:gd name="T8" fmla="*/ 9 w 10"/>
                <a:gd name="T9" fmla="*/ 40 h 40"/>
                <a:gd name="T10" fmla="*/ 10 w 10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0">
                  <a:moveTo>
                    <a:pt x="10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7" y="40"/>
                  </a:cubicBezTo>
                  <a:cubicBezTo>
                    <a:pt x="8" y="40"/>
                    <a:pt x="9" y="40"/>
                    <a:pt x="9" y="4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C35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3321844" y="1695451"/>
              <a:ext cx="27782" cy="142875"/>
            </a:xfrm>
            <a:custGeom>
              <a:avLst/>
              <a:gdLst>
                <a:gd name="T0" fmla="*/ 9 w 9"/>
                <a:gd name="T1" fmla="*/ 0 h 46"/>
                <a:gd name="T2" fmla="*/ 3 w 9"/>
                <a:gd name="T3" fmla="*/ 0 h 46"/>
                <a:gd name="T4" fmla="*/ 0 w 9"/>
                <a:gd name="T5" fmla="*/ 0 h 46"/>
                <a:gd name="T6" fmla="*/ 0 w 9"/>
                <a:gd name="T7" fmla="*/ 46 h 46"/>
                <a:gd name="T8" fmla="*/ 7 w 9"/>
                <a:gd name="T9" fmla="*/ 46 h 46"/>
                <a:gd name="T10" fmla="*/ 9 w 9"/>
                <a:gd name="T11" fmla="*/ 46 h 46"/>
                <a:gd name="T12" fmla="*/ 9 w 9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6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3321844" y="1558926"/>
              <a:ext cx="27782" cy="136525"/>
            </a:xfrm>
            <a:custGeom>
              <a:avLst/>
              <a:gdLst>
                <a:gd name="T0" fmla="*/ 9 w 9"/>
                <a:gd name="T1" fmla="*/ 0 h 44"/>
                <a:gd name="T2" fmla="*/ 0 w 9"/>
                <a:gd name="T3" fmla="*/ 1 h 44"/>
                <a:gd name="T4" fmla="*/ 0 w 9"/>
                <a:gd name="T5" fmla="*/ 44 h 44"/>
                <a:gd name="T6" fmla="*/ 3 w 9"/>
                <a:gd name="T7" fmla="*/ 44 h 44"/>
                <a:gd name="T8" fmla="*/ 9 w 9"/>
                <a:gd name="T9" fmla="*/ 44 h 44"/>
                <a:gd name="T10" fmla="*/ 9 w 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4">
                  <a:moveTo>
                    <a:pt x="9" y="0"/>
                  </a:moveTo>
                  <a:cubicBezTo>
                    <a:pt x="6" y="1"/>
                    <a:pt x="3" y="1"/>
                    <a:pt x="0" y="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3" y="44"/>
                  </a:cubicBezTo>
                  <a:cubicBezTo>
                    <a:pt x="5" y="44"/>
                    <a:pt x="7" y="44"/>
                    <a:pt x="9" y="44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35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3321844" y="1421607"/>
              <a:ext cx="27782" cy="139700"/>
            </a:xfrm>
            <a:custGeom>
              <a:avLst/>
              <a:gdLst>
                <a:gd name="T0" fmla="*/ 9 w 9"/>
                <a:gd name="T1" fmla="*/ 0 h 45"/>
                <a:gd name="T2" fmla="*/ 7 w 9"/>
                <a:gd name="T3" fmla="*/ 0 h 45"/>
                <a:gd name="T4" fmla="*/ 0 w 9"/>
                <a:gd name="T5" fmla="*/ 0 h 45"/>
                <a:gd name="T6" fmla="*/ 0 w 9"/>
                <a:gd name="T7" fmla="*/ 45 h 45"/>
                <a:gd name="T8" fmla="*/ 9 w 9"/>
                <a:gd name="T9" fmla="*/ 44 h 45"/>
                <a:gd name="T10" fmla="*/ 9 w 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5">
                  <a:moveTo>
                    <a:pt x="9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45"/>
                    <a:pt x="6" y="45"/>
                    <a:pt x="9" y="44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3321844" y="1083469"/>
              <a:ext cx="30957" cy="27782"/>
            </a:xfrm>
            <a:custGeom>
              <a:avLst/>
              <a:gdLst>
                <a:gd name="T0" fmla="*/ 0 w 39"/>
                <a:gd name="T1" fmla="*/ 0 h 35"/>
                <a:gd name="T2" fmla="*/ 0 w 39"/>
                <a:gd name="T3" fmla="*/ 0 h 35"/>
                <a:gd name="T4" fmla="*/ 39 w 39"/>
                <a:gd name="T5" fmla="*/ 35 h 35"/>
                <a:gd name="T6" fmla="*/ 39 w 39"/>
                <a:gd name="T7" fmla="*/ 35 h 35"/>
                <a:gd name="T8" fmla="*/ 0 w 3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0" y="0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3321844" y="1083469"/>
              <a:ext cx="30957" cy="27782"/>
            </a:xfrm>
            <a:custGeom>
              <a:avLst/>
              <a:gdLst>
                <a:gd name="T0" fmla="*/ 0 w 39"/>
                <a:gd name="T1" fmla="*/ 0 h 35"/>
                <a:gd name="T2" fmla="*/ 0 w 39"/>
                <a:gd name="T3" fmla="*/ 0 h 35"/>
                <a:gd name="T4" fmla="*/ 39 w 39"/>
                <a:gd name="T5" fmla="*/ 35 h 35"/>
                <a:gd name="T6" fmla="*/ 39 w 39"/>
                <a:gd name="T7" fmla="*/ 35 h 35"/>
                <a:gd name="T8" fmla="*/ 0 w 3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0" y="0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1962410" y="2016497"/>
            <a:ext cx="649852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03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619682" y="1906762"/>
            <a:ext cx="2626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3000" spc="30" dirty="0" smtClean="0">
                <a:solidFill>
                  <a:srgbClr val="2782A7"/>
                </a:solidFill>
                <a:latin typeface="Bebas Neue" panose="020B0000000000000000" pitchFamily="34" charset="0"/>
              </a:rPr>
              <a:t>research </a:t>
            </a:r>
            <a:r>
              <a:rPr lang="en-US" sz="2400" kern="3000" spc="30" dirty="0">
                <a:solidFill>
                  <a:srgbClr val="2782A7"/>
                </a:solidFill>
                <a:latin typeface="Bebas Neue" panose="020B0000000000000000" pitchFamily="34" charset="0"/>
              </a:rPr>
              <a:t>objectives </a:t>
            </a:r>
            <a:endParaRPr lang="en-US" sz="2400" kern="3000" spc="30" dirty="0" smtClean="0">
              <a:solidFill>
                <a:srgbClr val="2782A7"/>
              </a:solidFill>
              <a:latin typeface="Bebas Neue" panose="020B0000000000000000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302770" y="2764671"/>
            <a:ext cx="3661316" cy="2505212"/>
            <a:chOff x="176213" y="2345532"/>
            <a:chExt cx="2814638" cy="1653381"/>
          </a:xfrm>
        </p:grpSpPr>
        <p:sp>
          <p:nvSpPr>
            <p:cNvPr id="67" name="Freeform 75"/>
            <p:cNvSpPr>
              <a:spLocks/>
            </p:cNvSpPr>
            <p:nvPr/>
          </p:nvSpPr>
          <p:spPr bwMode="auto">
            <a:xfrm>
              <a:off x="337344" y="2345532"/>
              <a:ext cx="2492375" cy="1613694"/>
            </a:xfrm>
            <a:custGeom>
              <a:avLst/>
              <a:gdLst>
                <a:gd name="T0" fmla="*/ 510 w 510"/>
                <a:gd name="T1" fmla="*/ 308 h 329"/>
                <a:gd name="T2" fmla="*/ 488 w 510"/>
                <a:gd name="T3" fmla="*/ 329 h 329"/>
                <a:gd name="T4" fmla="*/ 22 w 510"/>
                <a:gd name="T5" fmla="*/ 329 h 329"/>
                <a:gd name="T6" fmla="*/ 0 w 510"/>
                <a:gd name="T7" fmla="*/ 308 h 329"/>
                <a:gd name="T8" fmla="*/ 0 w 510"/>
                <a:gd name="T9" fmla="*/ 21 h 329"/>
                <a:gd name="T10" fmla="*/ 22 w 510"/>
                <a:gd name="T11" fmla="*/ 0 h 329"/>
                <a:gd name="T12" fmla="*/ 488 w 510"/>
                <a:gd name="T13" fmla="*/ 0 h 329"/>
                <a:gd name="T14" fmla="*/ 510 w 510"/>
                <a:gd name="T15" fmla="*/ 21 h 329"/>
                <a:gd name="T16" fmla="*/ 510 w 510"/>
                <a:gd name="T17" fmla="*/ 30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329">
                  <a:moveTo>
                    <a:pt x="510" y="308"/>
                  </a:moveTo>
                  <a:cubicBezTo>
                    <a:pt x="510" y="320"/>
                    <a:pt x="500" y="329"/>
                    <a:pt x="488" y="329"/>
                  </a:cubicBezTo>
                  <a:cubicBezTo>
                    <a:pt x="22" y="329"/>
                    <a:pt x="22" y="329"/>
                    <a:pt x="22" y="329"/>
                  </a:cubicBezTo>
                  <a:cubicBezTo>
                    <a:pt x="10" y="329"/>
                    <a:pt x="0" y="320"/>
                    <a:pt x="0" y="30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00" y="0"/>
                    <a:pt x="510" y="9"/>
                    <a:pt x="510" y="21"/>
                  </a:cubicBezTo>
                  <a:lnTo>
                    <a:pt x="510" y="308"/>
                  </a:lnTo>
                  <a:close/>
                </a:path>
              </a:pathLst>
            </a:cu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8" name="Rectangle 76"/>
            <p:cNvSpPr>
              <a:spLocks noChangeArrowheads="1"/>
            </p:cNvSpPr>
            <p:nvPr/>
          </p:nvSpPr>
          <p:spPr bwMode="auto">
            <a:xfrm>
              <a:off x="434975" y="2458244"/>
              <a:ext cx="2272507" cy="130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9" name="Freeform 77"/>
            <p:cNvSpPr>
              <a:spLocks noEditPoints="1"/>
            </p:cNvSpPr>
            <p:nvPr/>
          </p:nvSpPr>
          <p:spPr bwMode="auto">
            <a:xfrm>
              <a:off x="723900" y="3812382"/>
              <a:ext cx="1724819" cy="38894"/>
            </a:xfrm>
            <a:custGeom>
              <a:avLst/>
              <a:gdLst>
                <a:gd name="T0" fmla="*/ 252 w 353"/>
                <a:gd name="T1" fmla="*/ 0 h 8"/>
                <a:gd name="T2" fmla="*/ 250 w 353"/>
                <a:gd name="T3" fmla="*/ 8 h 8"/>
                <a:gd name="T4" fmla="*/ 269 w 353"/>
                <a:gd name="T5" fmla="*/ 2 h 8"/>
                <a:gd name="T6" fmla="*/ 240 w 353"/>
                <a:gd name="T7" fmla="*/ 0 h 8"/>
                <a:gd name="T8" fmla="*/ 223 w 353"/>
                <a:gd name="T9" fmla="*/ 2 h 8"/>
                <a:gd name="T10" fmla="*/ 242 w 353"/>
                <a:gd name="T11" fmla="*/ 8 h 8"/>
                <a:gd name="T12" fmla="*/ 240 w 353"/>
                <a:gd name="T13" fmla="*/ 0 h 8"/>
                <a:gd name="T14" fmla="*/ 196 w 353"/>
                <a:gd name="T15" fmla="*/ 0 h 8"/>
                <a:gd name="T16" fmla="*/ 195 w 353"/>
                <a:gd name="T17" fmla="*/ 8 h 8"/>
                <a:gd name="T18" fmla="*/ 214 w 353"/>
                <a:gd name="T19" fmla="*/ 2 h 8"/>
                <a:gd name="T20" fmla="*/ 324 w 353"/>
                <a:gd name="T21" fmla="*/ 0 h 8"/>
                <a:gd name="T22" fmla="*/ 306 w 353"/>
                <a:gd name="T23" fmla="*/ 2 h 8"/>
                <a:gd name="T24" fmla="*/ 325 w 353"/>
                <a:gd name="T25" fmla="*/ 8 h 8"/>
                <a:gd name="T26" fmla="*/ 324 w 353"/>
                <a:gd name="T27" fmla="*/ 0 h 8"/>
                <a:gd name="T28" fmla="*/ 280 w 353"/>
                <a:gd name="T29" fmla="*/ 0 h 8"/>
                <a:gd name="T30" fmla="*/ 278 w 353"/>
                <a:gd name="T31" fmla="*/ 8 h 8"/>
                <a:gd name="T32" fmla="*/ 297 w 353"/>
                <a:gd name="T33" fmla="*/ 2 h 8"/>
                <a:gd name="T34" fmla="*/ 352 w 353"/>
                <a:gd name="T35" fmla="*/ 0 h 8"/>
                <a:gd name="T36" fmla="*/ 334 w 353"/>
                <a:gd name="T37" fmla="*/ 2 h 8"/>
                <a:gd name="T38" fmla="*/ 353 w 353"/>
                <a:gd name="T39" fmla="*/ 8 h 8"/>
                <a:gd name="T40" fmla="*/ 352 w 353"/>
                <a:gd name="T41" fmla="*/ 0 h 8"/>
                <a:gd name="T42" fmla="*/ 141 w 353"/>
                <a:gd name="T43" fmla="*/ 0 h 8"/>
                <a:gd name="T44" fmla="*/ 139 w 353"/>
                <a:gd name="T45" fmla="*/ 8 h 8"/>
                <a:gd name="T46" fmla="*/ 158 w 353"/>
                <a:gd name="T47" fmla="*/ 2 h 8"/>
                <a:gd name="T48" fmla="*/ 46 w 353"/>
                <a:gd name="T49" fmla="*/ 0 h 8"/>
                <a:gd name="T50" fmla="*/ 28 w 353"/>
                <a:gd name="T51" fmla="*/ 2 h 8"/>
                <a:gd name="T52" fmla="*/ 47 w 353"/>
                <a:gd name="T53" fmla="*/ 8 h 8"/>
                <a:gd name="T54" fmla="*/ 46 w 353"/>
                <a:gd name="T55" fmla="*/ 0 h 8"/>
                <a:gd name="T56" fmla="*/ 168 w 353"/>
                <a:gd name="T57" fmla="*/ 0 h 8"/>
                <a:gd name="T58" fmla="*/ 167 w 353"/>
                <a:gd name="T59" fmla="*/ 8 h 8"/>
                <a:gd name="T60" fmla="*/ 186 w 353"/>
                <a:gd name="T61" fmla="*/ 2 h 8"/>
                <a:gd name="T62" fmla="*/ 73 w 353"/>
                <a:gd name="T63" fmla="*/ 0 h 8"/>
                <a:gd name="T64" fmla="*/ 56 w 353"/>
                <a:gd name="T65" fmla="*/ 2 h 8"/>
                <a:gd name="T66" fmla="*/ 75 w 353"/>
                <a:gd name="T67" fmla="*/ 8 h 8"/>
                <a:gd name="T68" fmla="*/ 73 w 353"/>
                <a:gd name="T69" fmla="*/ 0 h 8"/>
                <a:gd name="T70" fmla="*/ 2 w 353"/>
                <a:gd name="T71" fmla="*/ 0 h 8"/>
                <a:gd name="T72" fmla="*/ 0 w 353"/>
                <a:gd name="T73" fmla="*/ 8 h 8"/>
                <a:gd name="T74" fmla="*/ 19 w 353"/>
                <a:gd name="T75" fmla="*/ 2 h 8"/>
                <a:gd name="T76" fmla="*/ 129 w 353"/>
                <a:gd name="T77" fmla="*/ 0 h 8"/>
                <a:gd name="T78" fmla="*/ 111 w 353"/>
                <a:gd name="T79" fmla="*/ 2 h 8"/>
                <a:gd name="T80" fmla="*/ 130 w 353"/>
                <a:gd name="T81" fmla="*/ 8 h 8"/>
                <a:gd name="T82" fmla="*/ 129 w 353"/>
                <a:gd name="T83" fmla="*/ 0 h 8"/>
                <a:gd name="T84" fmla="*/ 85 w 353"/>
                <a:gd name="T85" fmla="*/ 0 h 8"/>
                <a:gd name="T86" fmla="*/ 84 w 353"/>
                <a:gd name="T87" fmla="*/ 8 h 8"/>
                <a:gd name="T88" fmla="*/ 103 w 353"/>
                <a:gd name="T8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8">
                  <a:moveTo>
                    <a:pt x="268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51" y="0"/>
                    <a:pt x="250" y="1"/>
                    <a:pt x="250" y="2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69" y="2"/>
                    <a:pt x="269" y="2"/>
                    <a:pt x="269" y="2"/>
                  </a:cubicBezTo>
                  <a:cubicBezTo>
                    <a:pt x="269" y="1"/>
                    <a:pt x="269" y="0"/>
                    <a:pt x="268" y="0"/>
                  </a:cubicBezTo>
                  <a:close/>
                  <a:moveTo>
                    <a:pt x="240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3" y="0"/>
                    <a:pt x="223" y="1"/>
                    <a:pt x="223" y="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1"/>
                    <a:pt x="241" y="0"/>
                    <a:pt x="240" y="0"/>
                  </a:cubicBezTo>
                  <a:close/>
                  <a:moveTo>
                    <a:pt x="212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5" y="0"/>
                    <a:pt x="195" y="1"/>
                    <a:pt x="195" y="2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1"/>
                    <a:pt x="213" y="0"/>
                    <a:pt x="212" y="0"/>
                  </a:cubicBezTo>
                  <a:close/>
                  <a:moveTo>
                    <a:pt x="324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0"/>
                    <a:pt x="306" y="1"/>
                    <a:pt x="306" y="2"/>
                  </a:cubicBezTo>
                  <a:cubicBezTo>
                    <a:pt x="306" y="8"/>
                    <a:pt x="306" y="8"/>
                    <a:pt x="306" y="8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2"/>
                    <a:pt x="325" y="2"/>
                    <a:pt x="325" y="2"/>
                  </a:cubicBezTo>
                  <a:cubicBezTo>
                    <a:pt x="325" y="1"/>
                    <a:pt x="324" y="0"/>
                    <a:pt x="324" y="0"/>
                  </a:cubicBezTo>
                  <a:close/>
                  <a:moveTo>
                    <a:pt x="296" y="0"/>
                  </a:moveTo>
                  <a:cubicBezTo>
                    <a:pt x="280" y="0"/>
                    <a:pt x="280" y="0"/>
                    <a:pt x="280" y="0"/>
                  </a:cubicBezTo>
                  <a:cubicBezTo>
                    <a:pt x="279" y="0"/>
                    <a:pt x="278" y="1"/>
                    <a:pt x="278" y="2"/>
                  </a:cubicBezTo>
                  <a:cubicBezTo>
                    <a:pt x="278" y="8"/>
                    <a:pt x="278" y="8"/>
                    <a:pt x="278" y="8"/>
                  </a:cubicBezTo>
                  <a:cubicBezTo>
                    <a:pt x="297" y="8"/>
                    <a:pt x="297" y="8"/>
                    <a:pt x="297" y="8"/>
                  </a:cubicBezTo>
                  <a:cubicBezTo>
                    <a:pt x="297" y="2"/>
                    <a:pt x="297" y="2"/>
                    <a:pt x="297" y="2"/>
                  </a:cubicBezTo>
                  <a:cubicBezTo>
                    <a:pt x="297" y="1"/>
                    <a:pt x="297" y="0"/>
                    <a:pt x="296" y="0"/>
                  </a:cubicBezTo>
                  <a:close/>
                  <a:moveTo>
                    <a:pt x="352" y="0"/>
                  </a:moveTo>
                  <a:cubicBezTo>
                    <a:pt x="335" y="0"/>
                    <a:pt x="335" y="0"/>
                    <a:pt x="335" y="0"/>
                  </a:cubicBezTo>
                  <a:cubicBezTo>
                    <a:pt x="334" y="0"/>
                    <a:pt x="334" y="1"/>
                    <a:pt x="334" y="2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53" y="8"/>
                    <a:pt x="353" y="8"/>
                    <a:pt x="353" y="8"/>
                  </a:cubicBezTo>
                  <a:cubicBezTo>
                    <a:pt x="353" y="2"/>
                    <a:pt x="353" y="2"/>
                    <a:pt x="353" y="2"/>
                  </a:cubicBezTo>
                  <a:cubicBezTo>
                    <a:pt x="353" y="1"/>
                    <a:pt x="352" y="0"/>
                    <a:pt x="352" y="0"/>
                  </a:cubicBezTo>
                  <a:close/>
                  <a:moveTo>
                    <a:pt x="157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39" y="1"/>
                    <a:pt x="139" y="2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1"/>
                    <a:pt x="158" y="0"/>
                    <a:pt x="157" y="0"/>
                  </a:cubicBezTo>
                  <a:close/>
                  <a:moveTo>
                    <a:pt x="46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6" y="0"/>
                    <a:pt x="46" y="0"/>
                  </a:cubicBezTo>
                  <a:close/>
                  <a:moveTo>
                    <a:pt x="185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7" y="1"/>
                    <a:pt x="167" y="2"/>
                  </a:cubicBezTo>
                  <a:cubicBezTo>
                    <a:pt x="167" y="8"/>
                    <a:pt x="167" y="8"/>
                    <a:pt x="167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1"/>
                    <a:pt x="185" y="0"/>
                    <a:pt x="185" y="0"/>
                  </a:cubicBezTo>
                  <a:close/>
                  <a:moveTo>
                    <a:pt x="7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1"/>
                    <a:pt x="56" y="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lose/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8" y="0"/>
                  </a:cubicBezTo>
                  <a:close/>
                  <a:moveTo>
                    <a:pt x="129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1"/>
                    <a:pt x="111" y="2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1"/>
                    <a:pt x="130" y="0"/>
                    <a:pt x="129" y="0"/>
                  </a:cubicBezTo>
                  <a:close/>
                  <a:moveTo>
                    <a:pt x="101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4" y="0"/>
                    <a:pt x="84" y="1"/>
                    <a:pt x="84" y="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1"/>
                    <a:pt x="102" y="0"/>
                    <a:pt x="101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auto">
            <a:xfrm>
              <a:off x="176213" y="3910807"/>
              <a:ext cx="2814638" cy="88106"/>
            </a:xfrm>
            <a:custGeom>
              <a:avLst/>
              <a:gdLst>
                <a:gd name="T0" fmla="*/ 576 w 576"/>
                <a:gd name="T1" fmla="*/ 1 h 18"/>
                <a:gd name="T2" fmla="*/ 560 w 576"/>
                <a:gd name="T3" fmla="*/ 18 h 18"/>
                <a:gd name="T4" fmla="*/ 16 w 576"/>
                <a:gd name="T5" fmla="*/ 18 h 18"/>
                <a:gd name="T6" fmla="*/ 0 w 576"/>
                <a:gd name="T7" fmla="*/ 1 h 18"/>
                <a:gd name="T8" fmla="*/ 0 w 576"/>
                <a:gd name="T9" fmla="*/ 0 h 18"/>
                <a:gd name="T10" fmla="*/ 576 w 576"/>
                <a:gd name="T11" fmla="*/ 0 h 18"/>
                <a:gd name="T12" fmla="*/ 576 w 576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18">
                  <a:moveTo>
                    <a:pt x="576" y="1"/>
                  </a:moveTo>
                  <a:cubicBezTo>
                    <a:pt x="576" y="10"/>
                    <a:pt x="569" y="18"/>
                    <a:pt x="560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7" y="18"/>
                    <a:pt x="0" y="1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576" y="0"/>
                    <a:pt x="576" y="0"/>
                    <a:pt x="576" y="0"/>
                  </a:cubicBezTo>
                  <a:cubicBezTo>
                    <a:pt x="576" y="1"/>
                    <a:pt x="576" y="1"/>
                    <a:pt x="576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auto">
            <a:xfrm>
              <a:off x="176213" y="3836988"/>
              <a:ext cx="2814638" cy="73819"/>
            </a:xfrm>
            <a:custGeom>
              <a:avLst/>
              <a:gdLst>
                <a:gd name="T0" fmla="*/ 16 w 576"/>
                <a:gd name="T1" fmla="*/ 0 h 15"/>
                <a:gd name="T2" fmla="*/ 560 w 576"/>
                <a:gd name="T3" fmla="*/ 0 h 15"/>
                <a:gd name="T4" fmla="*/ 576 w 576"/>
                <a:gd name="T5" fmla="*/ 15 h 15"/>
                <a:gd name="T6" fmla="*/ 0 w 576"/>
                <a:gd name="T7" fmla="*/ 15 h 15"/>
                <a:gd name="T8" fmla="*/ 16 w 57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5">
                  <a:moveTo>
                    <a:pt x="16" y="0"/>
                  </a:moveTo>
                  <a:cubicBezTo>
                    <a:pt x="560" y="0"/>
                    <a:pt x="560" y="0"/>
                    <a:pt x="560" y="0"/>
                  </a:cubicBezTo>
                  <a:cubicBezTo>
                    <a:pt x="569" y="0"/>
                    <a:pt x="576" y="7"/>
                    <a:pt x="576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80"/>
            <p:cNvSpPr>
              <a:spLocks/>
            </p:cNvSpPr>
            <p:nvPr/>
          </p:nvSpPr>
          <p:spPr bwMode="auto">
            <a:xfrm>
              <a:off x="1407319" y="3886200"/>
              <a:ext cx="342107" cy="58738"/>
            </a:xfrm>
            <a:custGeom>
              <a:avLst/>
              <a:gdLst>
                <a:gd name="T0" fmla="*/ 70 w 70"/>
                <a:gd name="T1" fmla="*/ 6 h 12"/>
                <a:gd name="T2" fmla="*/ 64 w 70"/>
                <a:gd name="T3" fmla="*/ 12 h 12"/>
                <a:gd name="T4" fmla="*/ 6 w 70"/>
                <a:gd name="T5" fmla="*/ 12 h 12"/>
                <a:gd name="T6" fmla="*/ 0 w 70"/>
                <a:gd name="T7" fmla="*/ 6 h 12"/>
                <a:gd name="T8" fmla="*/ 0 w 70"/>
                <a:gd name="T9" fmla="*/ 6 h 12"/>
                <a:gd name="T10" fmla="*/ 6 w 70"/>
                <a:gd name="T11" fmla="*/ 0 h 12"/>
                <a:gd name="T12" fmla="*/ 64 w 70"/>
                <a:gd name="T13" fmla="*/ 0 h 12"/>
                <a:gd name="T14" fmla="*/ 70 w 70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2">
                  <a:moveTo>
                    <a:pt x="70" y="6"/>
                  </a:moveTo>
                  <a:cubicBezTo>
                    <a:pt x="70" y="9"/>
                    <a:pt x="67" y="12"/>
                    <a:pt x="6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3"/>
                    <a:pt x="70" y="6"/>
                  </a:cubicBezTo>
                  <a:close/>
                </a:path>
              </a:pathLst>
            </a:cu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Rectangle 83"/>
            <p:cNvSpPr>
              <a:spLocks noChangeArrowheads="1"/>
            </p:cNvSpPr>
            <p:nvPr/>
          </p:nvSpPr>
          <p:spPr bwMode="auto">
            <a:xfrm>
              <a:off x="635794" y="2561432"/>
              <a:ext cx="908844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Rectangle 84"/>
            <p:cNvSpPr>
              <a:spLocks noChangeArrowheads="1"/>
            </p:cNvSpPr>
            <p:nvPr/>
          </p:nvSpPr>
          <p:spPr bwMode="auto">
            <a:xfrm>
              <a:off x="1583532" y="2561432"/>
              <a:ext cx="342107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101"/>
            <p:cNvSpPr>
              <a:spLocks/>
            </p:cNvSpPr>
            <p:nvPr/>
          </p:nvSpPr>
          <p:spPr bwMode="auto">
            <a:xfrm>
              <a:off x="2057400" y="2752725"/>
              <a:ext cx="484188" cy="24606"/>
            </a:xfrm>
            <a:custGeom>
              <a:avLst/>
              <a:gdLst>
                <a:gd name="T0" fmla="*/ 99 w 99"/>
                <a:gd name="T1" fmla="*/ 3 h 5"/>
                <a:gd name="T2" fmla="*/ 96 w 99"/>
                <a:gd name="T3" fmla="*/ 5 h 5"/>
                <a:gd name="T4" fmla="*/ 3 w 99"/>
                <a:gd name="T5" fmla="*/ 5 h 5"/>
                <a:gd name="T6" fmla="*/ 0 w 99"/>
                <a:gd name="T7" fmla="*/ 3 h 5"/>
                <a:gd name="T8" fmla="*/ 0 w 99"/>
                <a:gd name="T9" fmla="*/ 3 h 5"/>
                <a:gd name="T10" fmla="*/ 3 w 99"/>
                <a:gd name="T11" fmla="*/ 0 h 5"/>
                <a:gd name="T12" fmla="*/ 96 w 99"/>
                <a:gd name="T13" fmla="*/ 0 h 5"/>
                <a:gd name="T14" fmla="*/ 99 w 99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5">
                  <a:moveTo>
                    <a:pt x="99" y="3"/>
                  </a:moveTo>
                  <a:cubicBezTo>
                    <a:pt x="99" y="4"/>
                    <a:pt x="98" y="5"/>
                    <a:pt x="9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2"/>
                    <a:pt x="9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Freeform 102"/>
            <p:cNvSpPr>
              <a:spLocks/>
            </p:cNvSpPr>
            <p:nvPr/>
          </p:nvSpPr>
          <p:spPr bwMode="auto">
            <a:xfrm>
              <a:off x="2057400" y="2796382"/>
              <a:ext cx="269082" cy="19844"/>
            </a:xfrm>
            <a:custGeom>
              <a:avLst/>
              <a:gdLst>
                <a:gd name="T0" fmla="*/ 52 w 55"/>
                <a:gd name="T1" fmla="*/ 0 h 4"/>
                <a:gd name="T2" fmla="*/ 2 w 55"/>
                <a:gd name="T3" fmla="*/ 0 h 4"/>
                <a:gd name="T4" fmla="*/ 0 w 55"/>
                <a:gd name="T5" fmla="*/ 2 h 4"/>
                <a:gd name="T6" fmla="*/ 2 w 55"/>
                <a:gd name="T7" fmla="*/ 4 h 4"/>
                <a:gd name="T8" fmla="*/ 52 w 55"/>
                <a:gd name="T9" fmla="*/ 4 h 4"/>
                <a:gd name="T10" fmla="*/ 55 w 55"/>
                <a:gd name="T11" fmla="*/ 2 h 4"/>
                <a:gd name="T12" fmla="*/ 52 w 5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">
                  <a:moveTo>
                    <a:pt x="5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4" y="4"/>
                    <a:pt x="55" y="3"/>
                    <a:pt x="55" y="2"/>
                  </a:cubicBezTo>
                  <a:cubicBezTo>
                    <a:pt x="55" y="1"/>
                    <a:pt x="54" y="0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103"/>
            <p:cNvSpPr>
              <a:spLocks/>
            </p:cNvSpPr>
            <p:nvPr/>
          </p:nvSpPr>
          <p:spPr bwMode="auto">
            <a:xfrm>
              <a:off x="2345532" y="2796382"/>
              <a:ext cx="127000" cy="19844"/>
            </a:xfrm>
            <a:custGeom>
              <a:avLst/>
              <a:gdLst>
                <a:gd name="T0" fmla="*/ 24 w 26"/>
                <a:gd name="T1" fmla="*/ 0 h 4"/>
                <a:gd name="T2" fmla="*/ 3 w 26"/>
                <a:gd name="T3" fmla="*/ 0 h 4"/>
                <a:gd name="T4" fmla="*/ 0 w 26"/>
                <a:gd name="T5" fmla="*/ 2 h 4"/>
                <a:gd name="T6" fmla="*/ 3 w 26"/>
                <a:gd name="T7" fmla="*/ 4 h 4"/>
                <a:gd name="T8" fmla="*/ 24 w 26"/>
                <a:gd name="T9" fmla="*/ 4 h 4"/>
                <a:gd name="T10" fmla="*/ 26 w 26"/>
                <a:gd name="T11" fmla="*/ 2 h 4"/>
                <a:gd name="T12" fmla="*/ 24 w 2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">
                  <a:moveTo>
                    <a:pt x="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104"/>
            <p:cNvSpPr>
              <a:spLocks/>
            </p:cNvSpPr>
            <p:nvPr/>
          </p:nvSpPr>
          <p:spPr bwMode="auto">
            <a:xfrm>
              <a:off x="2057400" y="2836069"/>
              <a:ext cx="484188" cy="24606"/>
            </a:xfrm>
            <a:custGeom>
              <a:avLst/>
              <a:gdLst>
                <a:gd name="T0" fmla="*/ 99 w 99"/>
                <a:gd name="T1" fmla="*/ 2 h 5"/>
                <a:gd name="T2" fmla="*/ 97 w 99"/>
                <a:gd name="T3" fmla="*/ 5 h 5"/>
                <a:gd name="T4" fmla="*/ 3 w 99"/>
                <a:gd name="T5" fmla="*/ 5 h 5"/>
                <a:gd name="T6" fmla="*/ 0 w 99"/>
                <a:gd name="T7" fmla="*/ 2 h 5"/>
                <a:gd name="T8" fmla="*/ 0 w 99"/>
                <a:gd name="T9" fmla="*/ 2 h 5"/>
                <a:gd name="T10" fmla="*/ 3 w 99"/>
                <a:gd name="T11" fmla="*/ 0 h 5"/>
                <a:gd name="T12" fmla="*/ 97 w 99"/>
                <a:gd name="T13" fmla="*/ 0 h 5"/>
                <a:gd name="T14" fmla="*/ 99 w 9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5">
                  <a:moveTo>
                    <a:pt x="99" y="2"/>
                  </a:moveTo>
                  <a:cubicBezTo>
                    <a:pt x="99" y="3"/>
                    <a:pt x="98" y="5"/>
                    <a:pt x="97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105"/>
            <p:cNvSpPr>
              <a:spLocks/>
            </p:cNvSpPr>
            <p:nvPr/>
          </p:nvSpPr>
          <p:spPr bwMode="auto">
            <a:xfrm>
              <a:off x="2204244" y="2879725"/>
              <a:ext cx="122238" cy="19844"/>
            </a:xfrm>
            <a:custGeom>
              <a:avLst/>
              <a:gdLst>
                <a:gd name="T0" fmla="*/ 25 w 25"/>
                <a:gd name="T1" fmla="*/ 2 h 4"/>
                <a:gd name="T2" fmla="*/ 23 w 25"/>
                <a:gd name="T3" fmla="*/ 4 h 4"/>
                <a:gd name="T4" fmla="*/ 2 w 25"/>
                <a:gd name="T5" fmla="*/ 4 h 4"/>
                <a:gd name="T6" fmla="*/ 0 w 25"/>
                <a:gd name="T7" fmla="*/ 2 h 4"/>
                <a:gd name="T8" fmla="*/ 0 w 25"/>
                <a:gd name="T9" fmla="*/ 2 h 4"/>
                <a:gd name="T10" fmla="*/ 2 w 25"/>
                <a:gd name="T11" fmla="*/ 0 h 4"/>
                <a:gd name="T12" fmla="*/ 23 w 25"/>
                <a:gd name="T13" fmla="*/ 0 h 4"/>
                <a:gd name="T14" fmla="*/ 25 w 2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">
                  <a:moveTo>
                    <a:pt x="25" y="2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Freeform 106"/>
            <p:cNvSpPr>
              <a:spLocks/>
            </p:cNvSpPr>
            <p:nvPr/>
          </p:nvSpPr>
          <p:spPr bwMode="auto">
            <a:xfrm>
              <a:off x="2057400" y="2879725"/>
              <a:ext cx="127000" cy="19844"/>
            </a:xfrm>
            <a:custGeom>
              <a:avLst/>
              <a:gdLst>
                <a:gd name="T0" fmla="*/ 24 w 26"/>
                <a:gd name="T1" fmla="*/ 0 h 4"/>
                <a:gd name="T2" fmla="*/ 2 w 26"/>
                <a:gd name="T3" fmla="*/ 0 h 4"/>
                <a:gd name="T4" fmla="*/ 0 w 26"/>
                <a:gd name="T5" fmla="*/ 2 h 4"/>
                <a:gd name="T6" fmla="*/ 2 w 26"/>
                <a:gd name="T7" fmla="*/ 4 h 4"/>
                <a:gd name="T8" fmla="*/ 24 w 26"/>
                <a:gd name="T9" fmla="*/ 4 h 4"/>
                <a:gd name="T10" fmla="*/ 26 w 26"/>
                <a:gd name="T11" fmla="*/ 2 h 4"/>
                <a:gd name="T12" fmla="*/ 24 w 2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">
                  <a:moveTo>
                    <a:pt x="2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1" name="Freeform 107"/>
            <p:cNvSpPr>
              <a:spLocks/>
            </p:cNvSpPr>
            <p:nvPr/>
          </p:nvSpPr>
          <p:spPr bwMode="auto">
            <a:xfrm>
              <a:off x="2057400" y="2561432"/>
              <a:ext cx="161132" cy="161925"/>
            </a:xfrm>
            <a:custGeom>
              <a:avLst/>
              <a:gdLst>
                <a:gd name="T0" fmla="*/ 203 w 203"/>
                <a:gd name="T1" fmla="*/ 204 h 204"/>
                <a:gd name="T2" fmla="*/ 203 w 203"/>
                <a:gd name="T3" fmla="*/ 204 h 204"/>
                <a:gd name="T4" fmla="*/ 0 w 203"/>
                <a:gd name="T5" fmla="*/ 204 h 204"/>
                <a:gd name="T6" fmla="*/ 0 w 203"/>
                <a:gd name="T7" fmla="*/ 204 h 204"/>
                <a:gd name="T8" fmla="*/ 0 w 203"/>
                <a:gd name="T9" fmla="*/ 0 h 204"/>
                <a:gd name="T10" fmla="*/ 0 w 203"/>
                <a:gd name="T11" fmla="*/ 0 h 204"/>
                <a:gd name="T12" fmla="*/ 203 w 203"/>
                <a:gd name="T13" fmla="*/ 0 h 204"/>
                <a:gd name="T14" fmla="*/ 203 w 203"/>
                <a:gd name="T15" fmla="*/ 0 h 204"/>
                <a:gd name="T16" fmla="*/ 203 w 203"/>
                <a:gd name="T1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4">
                  <a:moveTo>
                    <a:pt x="203" y="204"/>
                  </a:moveTo>
                  <a:lnTo>
                    <a:pt x="203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2" name="Freeform 108"/>
            <p:cNvSpPr>
              <a:spLocks/>
            </p:cNvSpPr>
            <p:nvPr/>
          </p:nvSpPr>
          <p:spPr bwMode="auto">
            <a:xfrm>
              <a:off x="2062163" y="3159919"/>
              <a:ext cx="484188" cy="24606"/>
            </a:xfrm>
            <a:custGeom>
              <a:avLst/>
              <a:gdLst>
                <a:gd name="T0" fmla="*/ 99 w 99"/>
                <a:gd name="T1" fmla="*/ 2 h 5"/>
                <a:gd name="T2" fmla="*/ 97 w 99"/>
                <a:gd name="T3" fmla="*/ 5 h 5"/>
                <a:gd name="T4" fmla="*/ 3 w 99"/>
                <a:gd name="T5" fmla="*/ 5 h 5"/>
                <a:gd name="T6" fmla="*/ 0 w 99"/>
                <a:gd name="T7" fmla="*/ 2 h 5"/>
                <a:gd name="T8" fmla="*/ 0 w 99"/>
                <a:gd name="T9" fmla="*/ 2 h 5"/>
                <a:gd name="T10" fmla="*/ 3 w 99"/>
                <a:gd name="T11" fmla="*/ 0 h 5"/>
                <a:gd name="T12" fmla="*/ 97 w 99"/>
                <a:gd name="T13" fmla="*/ 0 h 5"/>
                <a:gd name="T14" fmla="*/ 99 w 9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5">
                  <a:moveTo>
                    <a:pt x="99" y="2"/>
                  </a:moveTo>
                  <a:cubicBezTo>
                    <a:pt x="99" y="4"/>
                    <a:pt x="98" y="5"/>
                    <a:pt x="97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3" name="Freeform 109"/>
            <p:cNvSpPr>
              <a:spLocks/>
            </p:cNvSpPr>
            <p:nvPr/>
          </p:nvSpPr>
          <p:spPr bwMode="auto">
            <a:xfrm>
              <a:off x="2062163" y="3198813"/>
              <a:ext cx="269082" cy="19844"/>
            </a:xfrm>
            <a:custGeom>
              <a:avLst/>
              <a:gdLst>
                <a:gd name="T0" fmla="*/ 53 w 55"/>
                <a:gd name="T1" fmla="*/ 0 h 4"/>
                <a:gd name="T2" fmla="*/ 3 w 55"/>
                <a:gd name="T3" fmla="*/ 0 h 4"/>
                <a:gd name="T4" fmla="*/ 0 w 55"/>
                <a:gd name="T5" fmla="*/ 2 h 4"/>
                <a:gd name="T6" fmla="*/ 3 w 55"/>
                <a:gd name="T7" fmla="*/ 4 h 4"/>
                <a:gd name="T8" fmla="*/ 53 w 55"/>
                <a:gd name="T9" fmla="*/ 4 h 4"/>
                <a:gd name="T10" fmla="*/ 55 w 55"/>
                <a:gd name="T11" fmla="*/ 2 h 4"/>
                <a:gd name="T12" fmla="*/ 53 w 5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4"/>
                    <a:pt x="55" y="3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4" name="Freeform 110"/>
            <p:cNvSpPr>
              <a:spLocks/>
            </p:cNvSpPr>
            <p:nvPr/>
          </p:nvSpPr>
          <p:spPr bwMode="auto">
            <a:xfrm>
              <a:off x="2355850" y="3198813"/>
              <a:ext cx="122238" cy="19844"/>
            </a:xfrm>
            <a:custGeom>
              <a:avLst/>
              <a:gdLst>
                <a:gd name="T0" fmla="*/ 23 w 25"/>
                <a:gd name="T1" fmla="*/ 0 h 4"/>
                <a:gd name="T2" fmla="*/ 2 w 25"/>
                <a:gd name="T3" fmla="*/ 0 h 4"/>
                <a:gd name="T4" fmla="*/ 0 w 25"/>
                <a:gd name="T5" fmla="*/ 2 h 4"/>
                <a:gd name="T6" fmla="*/ 2 w 25"/>
                <a:gd name="T7" fmla="*/ 4 h 4"/>
                <a:gd name="T8" fmla="*/ 23 w 25"/>
                <a:gd name="T9" fmla="*/ 4 h 4"/>
                <a:gd name="T10" fmla="*/ 25 w 25"/>
                <a:gd name="T11" fmla="*/ 2 h 4"/>
                <a:gd name="T12" fmla="*/ 23 w 2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5" name="Freeform 111"/>
            <p:cNvSpPr>
              <a:spLocks/>
            </p:cNvSpPr>
            <p:nvPr/>
          </p:nvSpPr>
          <p:spPr bwMode="auto">
            <a:xfrm>
              <a:off x="2066925" y="3238500"/>
              <a:ext cx="479425" cy="24606"/>
            </a:xfrm>
            <a:custGeom>
              <a:avLst/>
              <a:gdLst>
                <a:gd name="T0" fmla="*/ 98 w 98"/>
                <a:gd name="T1" fmla="*/ 2 h 5"/>
                <a:gd name="T2" fmla="*/ 96 w 98"/>
                <a:gd name="T3" fmla="*/ 5 h 5"/>
                <a:gd name="T4" fmla="*/ 2 w 98"/>
                <a:gd name="T5" fmla="*/ 5 h 5"/>
                <a:gd name="T6" fmla="*/ 0 w 98"/>
                <a:gd name="T7" fmla="*/ 2 h 5"/>
                <a:gd name="T8" fmla="*/ 0 w 98"/>
                <a:gd name="T9" fmla="*/ 2 h 5"/>
                <a:gd name="T10" fmla="*/ 2 w 98"/>
                <a:gd name="T11" fmla="*/ 0 h 5"/>
                <a:gd name="T12" fmla="*/ 96 w 98"/>
                <a:gd name="T13" fmla="*/ 0 h 5"/>
                <a:gd name="T14" fmla="*/ 98 w 98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5">
                  <a:moveTo>
                    <a:pt x="98" y="2"/>
                  </a:moveTo>
                  <a:cubicBezTo>
                    <a:pt x="98" y="4"/>
                    <a:pt x="97" y="5"/>
                    <a:pt x="9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8" y="1"/>
                    <a:pt x="9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6" name="Freeform 112"/>
            <p:cNvSpPr>
              <a:spLocks/>
            </p:cNvSpPr>
            <p:nvPr/>
          </p:nvSpPr>
          <p:spPr bwMode="auto">
            <a:xfrm>
              <a:off x="2209007" y="3282157"/>
              <a:ext cx="127000" cy="19844"/>
            </a:xfrm>
            <a:custGeom>
              <a:avLst/>
              <a:gdLst>
                <a:gd name="T0" fmla="*/ 26 w 26"/>
                <a:gd name="T1" fmla="*/ 2 h 4"/>
                <a:gd name="T2" fmla="*/ 24 w 26"/>
                <a:gd name="T3" fmla="*/ 4 h 4"/>
                <a:gd name="T4" fmla="*/ 2 w 26"/>
                <a:gd name="T5" fmla="*/ 4 h 4"/>
                <a:gd name="T6" fmla="*/ 0 w 26"/>
                <a:gd name="T7" fmla="*/ 2 h 4"/>
                <a:gd name="T8" fmla="*/ 0 w 26"/>
                <a:gd name="T9" fmla="*/ 2 h 4"/>
                <a:gd name="T10" fmla="*/ 2 w 26"/>
                <a:gd name="T11" fmla="*/ 0 h 4"/>
                <a:gd name="T12" fmla="*/ 24 w 26"/>
                <a:gd name="T13" fmla="*/ 0 h 4"/>
                <a:gd name="T14" fmla="*/ 26 w 26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">
                  <a:moveTo>
                    <a:pt x="26" y="2"/>
                  </a:moveTo>
                  <a:cubicBezTo>
                    <a:pt x="26" y="3"/>
                    <a:pt x="25" y="4"/>
                    <a:pt x="2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7" name="Freeform 113"/>
            <p:cNvSpPr>
              <a:spLocks/>
            </p:cNvSpPr>
            <p:nvPr/>
          </p:nvSpPr>
          <p:spPr bwMode="auto">
            <a:xfrm>
              <a:off x="2062163" y="3282157"/>
              <a:ext cx="127000" cy="19844"/>
            </a:xfrm>
            <a:custGeom>
              <a:avLst/>
              <a:gdLst>
                <a:gd name="T0" fmla="*/ 24 w 26"/>
                <a:gd name="T1" fmla="*/ 0 h 4"/>
                <a:gd name="T2" fmla="*/ 3 w 26"/>
                <a:gd name="T3" fmla="*/ 0 h 4"/>
                <a:gd name="T4" fmla="*/ 0 w 26"/>
                <a:gd name="T5" fmla="*/ 2 h 4"/>
                <a:gd name="T6" fmla="*/ 3 w 26"/>
                <a:gd name="T7" fmla="*/ 4 h 4"/>
                <a:gd name="T8" fmla="*/ 24 w 26"/>
                <a:gd name="T9" fmla="*/ 4 h 4"/>
                <a:gd name="T10" fmla="*/ 26 w 26"/>
                <a:gd name="T11" fmla="*/ 2 h 4"/>
                <a:gd name="T12" fmla="*/ 24 w 2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">
                  <a:moveTo>
                    <a:pt x="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8" name="Freeform 114"/>
            <p:cNvSpPr>
              <a:spLocks/>
            </p:cNvSpPr>
            <p:nvPr/>
          </p:nvSpPr>
          <p:spPr bwMode="auto">
            <a:xfrm>
              <a:off x="2066925" y="2963863"/>
              <a:ext cx="161925" cy="161925"/>
            </a:xfrm>
            <a:custGeom>
              <a:avLst/>
              <a:gdLst>
                <a:gd name="T0" fmla="*/ 204 w 204"/>
                <a:gd name="T1" fmla="*/ 204 h 204"/>
                <a:gd name="T2" fmla="*/ 204 w 204"/>
                <a:gd name="T3" fmla="*/ 204 h 204"/>
                <a:gd name="T4" fmla="*/ 0 w 204"/>
                <a:gd name="T5" fmla="*/ 204 h 204"/>
                <a:gd name="T6" fmla="*/ 0 w 204"/>
                <a:gd name="T7" fmla="*/ 204 h 204"/>
                <a:gd name="T8" fmla="*/ 0 w 204"/>
                <a:gd name="T9" fmla="*/ 0 h 204"/>
                <a:gd name="T10" fmla="*/ 0 w 204"/>
                <a:gd name="T11" fmla="*/ 0 h 204"/>
                <a:gd name="T12" fmla="*/ 204 w 204"/>
                <a:gd name="T13" fmla="*/ 0 h 204"/>
                <a:gd name="T14" fmla="*/ 204 w 204"/>
                <a:gd name="T15" fmla="*/ 0 h 204"/>
                <a:gd name="T16" fmla="*/ 204 w 204"/>
                <a:gd name="T1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04">
                  <a:moveTo>
                    <a:pt x="204" y="204"/>
                  </a:moveTo>
                  <a:lnTo>
                    <a:pt x="204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5947133" y="3151909"/>
            <a:ext cx="2380528" cy="538609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29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Wider AND DEEPER</a:t>
            </a:r>
            <a:endParaRPr lang="en-US" sz="2900" kern="3000" spc="30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60481" y="3682513"/>
            <a:ext cx="25641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kern="3000" spc="30" dirty="0">
                <a:solidFill>
                  <a:srgbClr val="2782A7"/>
                </a:solidFill>
                <a:latin typeface="Liberation Sans" panose="020B0604020202020204" pitchFamily="34" charset="0"/>
              </a:rPr>
              <a:t>investigation </a:t>
            </a:r>
            <a:r>
              <a:rPr lang="en-US" sz="2600" kern="3000" spc="30" dirty="0" smtClean="0">
                <a:solidFill>
                  <a:srgbClr val="2782A7"/>
                </a:solidFill>
                <a:latin typeface="Liberation Sans" panose="020B0604020202020204" pitchFamily="34" charset="0"/>
              </a:rPr>
              <a:t>on</a:t>
            </a:r>
            <a:endParaRPr lang="en-US" sz="2600" kern="3000" spc="30" dirty="0">
              <a:solidFill>
                <a:srgbClr val="2782A7"/>
              </a:solidFill>
              <a:latin typeface="Liberation Sans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947132" y="4222826"/>
            <a:ext cx="2380529" cy="553998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/>
            <a:r>
              <a:rPr lang="en-US" sz="2900" kern="3000" spc="3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customer </a:t>
            </a:r>
            <a:r>
              <a:rPr lang="en-US" sz="2900" kern="3000" spc="30" dirty="0">
                <a:solidFill>
                  <a:schemeClr val="bg1"/>
                </a:solidFill>
                <a:latin typeface="Bebas Neue" panose="020B0000000000000000" pitchFamily="34" charset="0"/>
              </a:rPr>
              <a:t>insight</a:t>
            </a:r>
          </a:p>
        </p:txBody>
      </p:sp>
    </p:spTree>
    <p:extLst>
      <p:ext uri="{BB962C8B-B14F-4D97-AF65-F5344CB8AC3E}">
        <p14:creationId xmlns:p14="http://schemas.microsoft.com/office/powerpoint/2010/main" val="182629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22" grpId="0"/>
      <p:bldP spid="23" grpId="0" animBg="1"/>
      <p:bldP spid="24" grpId="0"/>
      <p:bldP spid="59" grpId="0" animBg="1"/>
      <p:bldP spid="60" grpId="0"/>
      <p:bldP spid="61" grpId="0" animBg="1"/>
      <p:bldP spid="64" grpId="0"/>
      <p:bldP spid="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94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4350283" y="3502848"/>
            <a:ext cx="1877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E24848"/>
              </a:buClr>
              <a:defRPr/>
            </a:pPr>
            <a:r>
              <a:rPr lang="en-US" sz="6600" noProof="1" smtClean="0">
                <a:latin typeface="Bebas Neue" panose="020B0000000000000000" pitchFamily="34" charset="0"/>
                <a:ea typeface="Roboto Light" panose="02000000000000000000" pitchFamily="2" charset="0"/>
                <a:cs typeface="Arial" charset="0"/>
              </a:rPr>
              <a:t>183</a:t>
            </a:r>
            <a:endParaRPr lang="en-US" sz="4400" noProof="1" smtClean="0">
              <a:latin typeface="Bebas Neue" panose="020B0000000000000000" pitchFamily="34" charset="0"/>
              <a:ea typeface="Roboto Light" panose="02000000000000000000" pitchFamily="2" charset="0"/>
              <a:cs typeface="Arial" charset="0"/>
            </a:endParaRPr>
          </a:p>
          <a:p>
            <a:pPr algn="r">
              <a:buClr>
                <a:srgbClr val="E24848"/>
              </a:buClr>
              <a:defRPr/>
            </a:pPr>
            <a:r>
              <a:rPr lang="en-US" sz="3000" noProof="1" smtClean="0">
                <a:solidFill>
                  <a:srgbClr val="2782A7"/>
                </a:solidFill>
                <a:latin typeface="Bebas Neue" panose="020B0000000000000000" pitchFamily="34" charset="0"/>
                <a:ea typeface="Roboto Light" panose="02000000000000000000" pitchFamily="2" charset="0"/>
                <a:cs typeface="Arial" charset="0"/>
              </a:rPr>
              <a:t>Retail shops</a:t>
            </a:r>
            <a:endParaRPr lang="en-US" sz="3000" noProof="1">
              <a:solidFill>
                <a:srgbClr val="2782A7"/>
              </a:solidFill>
              <a:latin typeface="Bebas Neue" panose="020B0000000000000000" pitchFamily="34" charset="0"/>
              <a:ea typeface="Roboto Light" panose="02000000000000000000" pitchFamily="2" charset="0"/>
              <a:cs typeface="Arial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195134" y="3662712"/>
            <a:ext cx="1610838" cy="1825436"/>
            <a:chOff x="374650" y="381000"/>
            <a:chExt cx="2824163" cy="3200401"/>
          </a:xfrm>
        </p:grpSpPr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87350" y="1052513"/>
              <a:ext cx="2806700" cy="2528888"/>
            </a:xfrm>
            <a:custGeom>
              <a:avLst/>
              <a:gdLst>
                <a:gd name="T0" fmla="*/ 489 w 489"/>
                <a:gd name="T1" fmla="*/ 420 h 441"/>
                <a:gd name="T2" fmla="*/ 469 w 489"/>
                <a:gd name="T3" fmla="*/ 441 h 441"/>
                <a:gd name="T4" fmla="*/ 20 w 489"/>
                <a:gd name="T5" fmla="*/ 441 h 441"/>
                <a:gd name="T6" fmla="*/ 0 w 489"/>
                <a:gd name="T7" fmla="*/ 420 h 441"/>
                <a:gd name="T8" fmla="*/ 0 w 489"/>
                <a:gd name="T9" fmla="*/ 21 h 441"/>
                <a:gd name="T10" fmla="*/ 20 w 489"/>
                <a:gd name="T11" fmla="*/ 0 h 441"/>
                <a:gd name="T12" fmla="*/ 469 w 489"/>
                <a:gd name="T13" fmla="*/ 0 h 441"/>
                <a:gd name="T14" fmla="*/ 489 w 489"/>
                <a:gd name="T15" fmla="*/ 21 h 441"/>
                <a:gd name="T16" fmla="*/ 489 w 489"/>
                <a:gd name="T17" fmla="*/ 42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9" h="441">
                  <a:moveTo>
                    <a:pt x="489" y="420"/>
                  </a:moveTo>
                  <a:cubicBezTo>
                    <a:pt x="489" y="432"/>
                    <a:pt x="480" y="441"/>
                    <a:pt x="469" y="441"/>
                  </a:cubicBezTo>
                  <a:cubicBezTo>
                    <a:pt x="20" y="441"/>
                    <a:pt x="20" y="441"/>
                    <a:pt x="20" y="441"/>
                  </a:cubicBezTo>
                  <a:cubicBezTo>
                    <a:pt x="9" y="441"/>
                    <a:pt x="0" y="432"/>
                    <a:pt x="0" y="4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80" y="0"/>
                    <a:pt x="489" y="10"/>
                    <a:pt x="489" y="21"/>
                  </a:cubicBezTo>
                  <a:cubicBezTo>
                    <a:pt x="489" y="420"/>
                    <a:pt x="489" y="420"/>
                    <a:pt x="489" y="42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87350" y="1046163"/>
              <a:ext cx="2806700" cy="2524125"/>
            </a:xfrm>
            <a:custGeom>
              <a:avLst/>
              <a:gdLst>
                <a:gd name="T0" fmla="*/ 489 w 489"/>
                <a:gd name="T1" fmla="*/ 419 h 440"/>
                <a:gd name="T2" fmla="*/ 469 w 489"/>
                <a:gd name="T3" fmla="*/ 440 h 440"/>
                <a:gd name="T4" fmla="*/ 20 w 489"/>
                <a:gd name="T5" fmla="*/ 440 h 440"/>
                <a:gd name="T6" fmla="*/ 0 w 489"/>
                <a:gd name="T7" fmla="*/ 419 h 440"/>
                <a:gd name="T8" fmla="*/ 0 w 489"/>
                <a:gd name="T9" fmla="*/ 20 h 440"/>
                <a:gd name="T10" fmla="*/ 20 w 489"/>
                <a:gd name="T11" fmla="*/ 0 h 440"/>
                <a:gd name="T12" fmla="*/ 469 w 489"/>
                <a:gd name="T13" fmla="*/ 0 h 440"/>
                <a:gd name="T14" fmla="*/ 489 w 489"/>
                <a:gd name="T15" fmla="*/ 20 h 440"/>
                <a:gd name="T16" fmla="*/ 489 w 489"/>
                <a:gd name="T17" fmla="*/ 41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9" h="440">
                  <a:moveTo>
                    <a:pt x="489" y="419"/>
                  </a:moveTo>
                  <a:cubicBezTo>
                    <a:pt x="489" y="431"/>
                    <a:pt x="480" y="440"/>
                    <a:pt x="469" y="440"/>
                  </a:cubicBezTo>
                  <a:cubicBezTo>
                    <a:pt x="20" y="440"/>
                    <a:pt x="20" y="440"/>
                    <a:pt x="20" y="440"/>
                  </a:cubicBezTo>
                  <a:cubicBezTo>
                    <a:pt x="9" y="440"/>
                    <a:pt x="0" y="431"/>
                    <a:pt x="0" y="4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80" y="0"/>
                    <a:pt x="489" y="9"/>
                    <a:pt x="489" y="20"/>
                  </a:cubicBezTo>
                  <a:cubicBezTo>
                    <a:pt x="489" y="419"/>
                    <a:pt x="489" y="419"/>
                    <a:pt x="489" y="419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87350" y="1035050"/>
              <a:ext cx="2806700" cy="2524125"/>
            </a:xfrm>
            <a:custGeom>
              <a:avLst/>
              <a:gdLst>
                <a:gd name="T0" fmla="*/ 489 w 489"/>
                <a:gd name="T1" fmla="*/ 419 h 440"/>
                <a:gd name="T2" fmla="*/ 469 w 489"/>
                <a:gd name="T3" fmla="*/ 440 h 440"/>
                <a:gd name="T4" fmla="*/ 20 w 489"/>
                <a:gd name="T5" fmla="*/ 440 h 440"/>
                <a:gd name="T6" fmla="*/ 0 w 489"/>
                <a:gd name="T7" fmla="*/ 419 h 440"/>
                <a:gd name="T8" fmla="*/ 0 w 489"/>
                <a:gd name="T9" fmla="*/ 20 h 440"/>
                <a:gd name="T10" fmla="*/ 20 w 489"/>
                <a:gd name="T11" fmla="*/ 0 h 440"/>
                <a:gd name="T12" fmla="*/ 469 w 489"/>
                <a:gd name="T13" fmla="*/ 0 h 440"/>
                <a:gd name="T14" fmla="*/ 489 w 489"/>
                <a:gd name="T15" fmla="*/ 20 h 440"/>
                <a:gd name="T16" fmla="*/ 489 w 489"/>
                <a:gd name="T17" fmla="*/ 41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9" h="440">
                  <a:moveTo>
                    <a:pt x="489" y="419"/>
                  </a:moveTo>
                  <a:cubicBezTo>
                    <a:pt x="489" y="431"/>
                    <a:pt x="480" y="440"/>
                    <a:pt x="469" y="440"/>
                  </a:cubicBezTo>
                  <a:cubicBezTo>
                    <a:pt x="20" y="440"/>
                    <a:pt x="20" y="440"/>
                    <a:pt x="20" y="440"/>
                  </a:cubicBezTo>
                  <a:cubicBezTo>
                    <a:pt x="9" y="440"/>
                    <a:pt x="0" y="431"/>
                    <a:pt x="0" y="4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80" y="0"/>
                    <a:pt x="489" y="9"/>
                    <a:pt x="489" y="20"/>
                  </a:cubicBezTo>
                  <a:cubicBezTo>
                    <a:pt x="489" y="419"/>
                    <a:pt x="489" y="419"/>
                    <a:pt x="489" y="419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87350" y="1017588"/>
              <a:ext cx="2806700" cy="2528888"/>
            </a:xfrm>
            <a:custGeom>
              <a:avLst/>
              <a:gdLst>
                <a:gd name="T0" fmla="*/ 489 w 489"/>
                <a:gd name="T1" fmla="*/ 420 h 441"/>
                <a:gd name="T2" fmla="*/ 469 w 489"/>
                <a:gd name="T3" fmla="*/ 441 h 441"/>
                <a:gd name="T4" fmla="*/ 20 w 489"/>
                <a:gd name="T5" fmla="*/ 441 h 441"/>
                <a:gd name="T6" fmla="*/ 0 w 489"/>
                <a:gd name="T7" fmla="*/ 420 h 441"/>
                <a:gd name="T8" fmla="*/ 0 w 489"/>
                <a:gd name="T9" fmla="*/ 21 h 441"/>
                <a:gd name="T10" fmla="*/ 20 w 489"/>
                <a:gd name="T11" fmla="*/ 0 h 441"/>
                <a:gd name="T12" fmla="*/ 469 w 489"/>
                <a:gd name="T13" fmla="*/ 0 h 441"/>
                <a:gd name="T14" fmla="*/ 489 w 489"/>
                <a:gd name="T15" fmla="*/ 21 h 441"/>
                <a:gd name="T16" fmla="*/ 489 w 489"/>
                <a:gd name="T17" fmla="*/ 42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9" h="441">
                  <a:moveTo>
                    <a:pt x="489" y="420"/>
                  </a:moveTo>
                  <a:cubicBezTo>
                    <a:pt x="489" y="432"/>
                    <a:pt x="480" y="441"/>
                    <a:pt x="469" y="441"/>
                  </a:cubicBezTo>
                  <a:cubicBezTo>
                    <a:pt x="20" y="441"/>
                    <a:pt x="20" y="441"/>
                    <a:pt x="20" y="441"/>
                  </a:cubicBezTo>
                  <a:cubicBezTo>
                    <a:pt x="9" y="441"/>
                    <a:pt x="0" y="432"/>
                    <a:pt x="0" y="4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80" y="0"/>
                    <a:pt x="489" y="10"/>
                    <a:pt x="489" y="21"/>
                  </a:cubicBezTo>
                  <a:cubicBezTo>
                    <a:pt x="489" y="420"/>
                    <a:pt x="489" y="420"/>
                    <a:pt x="489" y="42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87350" y="1006475"/>
              <a:ext cx="2806700" cy="2528888"/>
            </a:xfrm>
            <a:custGeom>
              <a:avLst/>
              <a:gdLst>
                <a:gd name="T0" fmla="*/ 489 w 489"/>
                <a:gd name="T1" fmla="*/ 420 h 441"/>
                <a:gd name="T2" fmla="*/ 469 w 489"/>
                <a:gd name="T3" fmla="*/ 441 h 441"/>
                <a:gd name="T4" fmla="*/ 20 w 489"/>
                <a:gd name="T5" fmla="*/ 441 h 441"/>
                <a:gd name="T6" fmla="*/ 0 w 489"/>
                <a:gd name="T7" fmla="*/ 420 h 441"/>
                <a:gd name="T8" fmla="*/ 0 w 489"/>
                <a:gd name="T9" fmla="*/ 21 h 441"/>
                <a:gd name="T10" fmla="*/ 20 w 489"/>
                <a:gd name="T11" fmla="*/ 0 h 441"/>
                <a:gd name="T12" fmla="*/ 469 w 489"/>
                <a:gd name="T13" fmla="*/ 0 h 441"/>
                <a:gd name="T14" fmla="*/ 489 w 489"/>
                <a:gd name="T15" fmla="*/ 21 h 441"/>
                <a:gd name="T16" fmla="*/ 489 w 489"/>
                <a:gd name="T17" fmla="*/ 42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9" h="441">
                  <a:moveTo>
                    <a:pt x="489" y="420"/>
                  </a:moveTo>
                  <a:cubicBezTo>
                    <a:pt x="489" y="431"/>
                    <a:pt x="480" y="441"/>
                    <a:pt x="469" y="441"/>
                  </a:cubicBezTo>
                  <a:cubicBezTo>
                    <a:pt x="20" y="441"/>
                    <a:pt x="20" y="441"/>
                    <a:pt x="20" y="441"/>
                  </a:cubicBezTo>
                  <a:cubicBezTo>
                    <a:pt x="9" y="441"/>
                    <a:pt x="0" y="431"/>
                    <a:pt x="0" y="4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80" y="0"/>
                    <a:pt x="489" y="9"/>
                    <a:pt x="489" y="21"/>
                  </a:cubicBezTo>
                  <a:cubicBezTo>
                    <a:pt x="489" y="420"/>
                    <a:pt x="489" y="420"/>
                    <a:pt x="489" y="42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87350" y="995363"/>
              <a:ext cx="2806700" cy="2522538"/>
            </a:xfrm>
            <a:custGeom>
              <a:avLst/>
              <a:gdLst>
                <a:gd name="T0" fmla="*/ 489 w 489"/>
                <a:gd name="T1" fmla="*/ 420 h 440"/>
                <a:gd name="T2" fmla="*/ 469 w 489"/>
                <a:gd name="T3" fmla="*/ 440 h 440"/>
                <a:gd name="T4" fmla="*/ 20 w 489"/>
                <a:gd name="T5" fmla="*/ 440 h 440"/>
                <a:gd name="T6" fmla="*/ 0 w 489"/>
                <a:gd name="T7" fmla="*/ 420 h 440"/>
                <a:gd name="T8" fmla="*/ 0 w 489"/>
                <a:gd name="T9" fmla="*/ 20 h 440"/>
                <a:gd name="T10" fmla="*/ 20 w 489"/>
                <a:gd name="T11" fmla="*/ 0 h 440"/>
                <a:gd name="T12" fmla="*/ 469 w 489"/>
                <a:gd name="T13" fmla="*/ 0 h 440"/>
                <a:gd name="T14" fmla="*/ 489 w 489"/>
                <a:gd name="T15" fmla="*/ 20 h 440"/>
                <a:gd name="T16" fmla="*/ 489 w 489"/>
                <a:gd name="T17" fmla="*/ 42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9" h="440">
                  <a:moveTo>
                    <a:pt x="489" y="420"/>
                  </a:moveTo>
                  <a:cubicBezTo>
                    <a:pt x="489" y="431"/>
                    <a:pt x="480" y="440"/>
                    <a:pt x="469" y="440"/>
                  </a:cubicBezTo>
                  <a:cubicBezTo>
                    <a:pt x="20" y="440"/>
                    <a:pt x="20" y="440"/>
                    <a:pt x="20" y="440"/>
                  </a:cubicBezTo>
                  <a:cubicBezTo>
                    <a:pt x="9" y="440"/>
                    <a:pt x="0" y="431"/>
                    <a:pt x="0" y="4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80" y="0"/>
                    <a:pt x="489" y="9"/>
                    <a:pt x="489" y="20"/>
                  </a:cubicBezTo>
                  <a:cubicBezTo>
                    <a:pt x="489" y="420"/>
                    <a:pt x="489" y="420"/>
                    <a:pt x="489" y="42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87350" y="977900"/>
              <a:ext cx="2806700" cy="2528888"/>
            </a:xfrm>
            <a:custGeom>
              <a:avLst/>
              <a:gdLst>
                <a:gd name="T0" fmla="*/ 489 w 489"/>
                <a:gd name="T1" fmla="*/ 420 h 441"/>
                <a:gd name="T2" fmla="*/ 469 w 489"/>
                <a:gd name="T3" fmla="*/ 441 h 441"/>
                <a:gd name="T4" fmla="*/ 20 w 489"/>
                <a:gd name="T5" fmla="*/ 441 h 441"/>
                <a:gd name="T6" fmla="*/ 0 w 489"/>
                <a:gd name="T7" fmla="*/ 420 h 441"/>
                <a:gd name="T8" fmla="*/ 0 w 489"/>
                <a:gd name="T9" fmla="*/ 21 h 441"/>
                <a:gd name="T10" fmla="*/ 20 w 489"/>
                <a:gd name="T11" fmla="*/ 0 h 441"/>
                <a:gd name="T12" fmla="*/ 469 w 489"/>
                <a:gd name="T13" fmla="*/ 0 h 441"/>
                <a:gd name="T14" fmla="*/ 489 w 489"/>
                <a:gd name="T15" fmla="*/ 21 h 441"/>
                <a:gd name="T16" fmla="*/ 489 w 489"/>
                <a:gd name="T17" fmla="*/ 42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9" h="441">
                  <a:moveTo>
                    <a:pt x="489" y="420"/>
                  </a:moveTo>
                  <a:cubicBezTo>
                    <a:pt x="489" y="432"/>
                    <a:pt x="480" y="441"/>
                    <a:pt x="469" y="441"/>
                  </a:cubicBezTo>
                  <a:cubicBezTo>
                    <a:pt x="20" y="441"/>
                    <a:pt x="20" y="441"/>
                    <a:pt x="20" y="441"/>
                  </a:cubicBezTo>
                  <a:cubicBezTo>
                    <a:pt x="9" y="441"/>
                    <a:pt x="0" y="432"/>
                    <a:pt x="0" y="4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80" y="0"/>
                    <a:pt x="489" y="10"/>
                    <a:pt x="489" y="21"/>
                  </a:cubicBezTo>
                  <a:cubicBezTo>
                    <a:pt x="489" y="420"/>
                    <a:pt x="489" y="420"/>
                    <a:pt x="489" y="42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87350" y="949325"/>
              <a:ext cx="2806700" cy="2522538"/>
            </a:xfrm>
            <a:custGeom>
              <a:avLst/>
              <a:gdLst>
                <a:gd name="T0" fmla="*/ 20 w 489"/>
                <a:gd name="T1" fmla="*/ 440 h 440"/>
                <a:gd name="T2" fmla="*/ 108 w 489"/>
                <a:gd name="T3" fmla="*/ 440 h 440"/>
                <a:gd name="T4" fmla="*/ 198 w 489"/>
                <a:gd name="T5" fmla="*/ 440 h 440"/>
                <a:gd name="T6" fmla="*/ 319 w 489"/>
                <a:gd name="T7" fmla="*/ 440 h 440"/>
                <a:gd name="T8" fmla="*/ 379 w 489"/>
                <a:gd name="T9" fmla="*/ 440 h 440"/>
                <a:gd name="T10" fmla="*/ 439 w 489"/>
                <a:gd name="T11" fmla="*/ 353 h 440"/>
                <a:gd name="T12" fmla="*/ 488 w 489"/>
                <a:gd name="T13" fmla="*/ 281 h 440"/>
                <a:gd name="T14" fmla="*/ 488 w 489"/>
                <a:gd name="T15" fmla="*/ 255 h 440"/>
                <a:gd name="T16" fmla="*/ 489 w 489"/>
                <a:gd name="T17" fmla="*/ 169 h 440"/>
                <a:gd name="T18" fmla="*/ 489 w 489"/>
                <a:gd name="T19" fmla="*/ 95 h 440"/>
                <a:gd name="T20" fmla="*/ 489 w 489"/>
                <a:gd name="T21" fmla="*/ 20 h 440"/>
                <a:gd name="T22" fmla="*/ 468 w 489"/>
                <a:gd name="T23" fmla="*/ 0 h 440"/>
                <a:gd name="T24" fmla="*/ 420 w 489"/>
                <a:gd name="T25" fmla="*/ 0 h 440"/>
                <a:gd name="T26" fmla="*/ 251 w 489"/>
                <a:gd name="T27" fmla="*/ 0 h 440"/>
                <a:gd name="T28" fmla="*/ 127 w 489"/>
                <a:gd name="T29" fmla="*/ 0 h 440"/>
                <a:gd name="T30" fmla="*/ 20 w 489"/>
                <a:gd name="T31" fmla="*/ 0 h 440"/>
                <a:gd name="T32" fmla="*/ 6 w 489"/>
                <a:gd name="T33" fmla="*/ 6 h 440"/>
                <a:gd name="T34" fmla="*/ 0 w 489"/>
                <a:gd name="T35" fmla="*/ 20 h 440"/>
                <a:gd name="T36" fmla="*/ 0 w 489"/>
                <a:gd name="T37" fmla="*/ 66 h 440"/>
                <a:gd name="T38" fmla="*/ 0 w 489"/>
                <a:gd name="T39" fmla="*/ 122 h 440"/>
                <a:gd name="T40" fmla="*/ 0 w 489"/>
                <a:gd name="T41" fmla="*/ 238 h 440"/>
                <a:gd name="T42" fmla="*/ 0 w 489"/>
                <a:gd name="T43" fmla="*/ 350 h 440"/>
                <a:gd name="T44" fmla="*/ 0 w 489"/>
                <a:gd name="T45" fmla="*/ 420 h 440"/>
                <a:gd name="T46" fmla="*/ 20 w 489"/>
                <a:gd name="T4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9" h="440">
                  <a:moveTo>
                    <a:pt x="20" y="440"/>
                  </a:moveTo>
                  <a:cubicBezTo>
                    <a:pt x="49" y="440"/>
                    <a:pt x="79" y="440"/>
                    <a:pt x="108" y="440"/>
                  </a:cubicBezTo>
                  <a:cubicBezTo>
                    <a:pt x="138" y="440"/>
                    <a:pt x="168" y="440"/>
                    <a:pt x="198" y="440"/>
                  </a:cubicBezTo>
                  <a:cubicBezTo>
                    <a:pt x="238" y="440"/>
                    <a:pt x="279" y="440"/>
                    <a:pt x="319" y="440"/>
                  </a:cubicBezTo>
                  <a:cubicBezTo>
                    <a:pt x="339" y="440"/>
                    <a:pt x="359" y="440"/>
                    <a:pt x="379" y="440"/>
                  </a:cubicBezTo>
                  <a:cubicBezTo>
                    <a:pt x="399" y="411"/>
                    <a:pt x="419" y="382"/>
                    <a:pt x="439" y="353"/>
                  </a:cubicBezTo>
                  <a:cubicBezTo>
                    <a:pt x="455" y="329"/>
                    <a:pt x="472" y="305"/>
                    <a:pt x="488" y="281"/>
                  </a:cubicBezTo>
                  <a:cubicBezTo>
                    <a:pt x="488" y="272"/>
                    <a:pt x="488" y="264"/>
                    <a:pt x="488" y="255"/>
                  </a:cubicBezTo>
                  <a:cubicBezTo>
                    <a:pt x="488" y="227"/>
                    <a:pt x="488" y="198"/>
                    <a:pt x="489" y="169"/>
                  </a:cubicBezTo>
                  <a:cubicBezTo>
                    <a:pt x="489" y="144"/>
                    <a:pt x="489" y="120"/>
                    <a:pt x="489" y="95"/>
                  </a:cubicBezTo>
                  <a:cubicBezTo>
                    <a:pt x="489" y="70"/>
                    <a:pt x="489" y="45"/>
                    <a:pt x="489" y="20"/>
                  </a:cubicBezTo>
                  <a:cubicBezTo>
                    <a:pt x="489" y="9"/>
                    <a:pt x="480" y="0"/>
                    <a:pt x="468" y="0"/>
                  </a:cubicBezTo>
                  <a:cubicBezTo>
                    <a:pt x="452" y="0"/>
                    <a:pt x="436" y="0"/>
                    <a:pt x="420" y="0"/>
                  </a:cubicBezTo>
                  <a:cubicBezTo>
                    <a:pt x="364" y="0"/>
                    <a:pt x="307" y="0"/>
                    <a:pt x="251" y="0"/>
                  </a:cubicBezTo>
                  <a:cubicBezTo>
                    <a:pt x="209" y="0"/>
                    <a:pt x="168" y="0"/>
                    <a:pt x="127" y="0"/>
                  </a:cubicBezTo>
                  <a:cubicBezTo>
                    <a:pt x="91" y="0"/>
                    <a:pt x="56" y="0"/>
                    <a:pt x="20" y="0"/>
                  </a:cubicBezTo>
                  <a:cubicBezTo>
                    <a:pt x="14" y="0"/>
                    <a:pt x="9" y="2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39"/>
                    <a:pt x="0" y="53"/>
                    <a:pt x="0" y="66"/>
                  </a:cubicBezTo>
                  <a:cubicBezTo>
                    <a:pt x="0" y="82"/>
                    <a:pt x="0" y="98"/>
                    <a:pt x="0" y="122"/>
                  </a:cubicBezTo>
                  <a:cubicBezTo>
                    <a:pt x="0" y="151"/>
                    <a:pt x="0" y="209"/>
                    <a:pt x="0" y="238"/>
                  </a:cubicBezTo>
                  <a:cubicBezTo>
                    <a:pt x="0" y="275"/>
                    <a:pt x="0" y="313"/>
                    <a:pt x="0" y="350"/>
                  </a:cubicBezTo>
                  <a:cubicBezTo>
                    <a:pt x="0" y="373"/>
                    <a:pt x="0" y="396"/>
                    <a:pt x="0" y="420"/>
                  </a:cubicBezTo>
                  <a:cubicBezTo>
                    <a:pt x="0" y="431"/>
                    <a:pt x="9" y="440"/>
                    <a:pt x="20" y="44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74650" y="587375"/>
              <a:ext cx="2824163" cy="579438"/>
            </a:xfrm>
            <a:custGeom>
              <a:avLst/>
              <a:gdLst>
                <a:gd name="T0" fmla="*/ 472 w 492"/>
                <a:gd name="T1" fmla="*/ 0 h 101"/>
                <a:gd name="T2" fmla="*/ 20 w 492"/>
                <a:gd name="T3" fmla="*/ 0 h 101"/>
                <a:gd name="T4" fmla="*/ 0 w 492"/>
                <a:gd name="T5" fmla="*/ 20 h 101"/>
                <a:gd name="T6" fmla="*/ 0 w 492"/>
                <a:gd name="T7" fmla="*/ 101 h 101"/>
                <a:gd name="T8" fmla="*/ 492 w 492"/>
                <a:gd name="T9" fmla="*/ 101 h 101"/>
                <a:gd name="T10" fmla="*/ 492 w 492"/>
                <a:gd name="T11" fmla="*/ 20 h 101"/>
                <a:gd name="T12" fmla="*/ 472 w 49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101">
                  <a:moveTo>
                    <a:pt x="47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492" y="101"/>
                    <a:pt x="492" y="101"/>
                    <a:pt x="492" y="101"/>
                  </a:cubicBezTo>
                  <a:cubicBezTo>
                    <a:pt x="492" y="20"/>
                    <a:pt x="492" y="20"/>
                    <a:pt x="492" y="20"/>
                  </a:cubicBezTo>
                  <a:cubicBezTo>
                    <a:pt x="492" y="9"/>
                    <a:pt x="483" y="0"/>
                    <a:pt x="472" y="0"/>
                  </a:cubicBezTo>
                  <a:close/>
                </a:path>
              </a:pathLst>
            </a:custGeom>
            <a:solidFill>
              <a:srgbClr val="DE3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2555875" y="661988"/>
              <a:ext cx="368300" cy="361950"/>
            </a:xfrm>
            <a:prstGeom prst="ellipse">
              <a:avLst/>
            </a:prstGeom>
            <a:solidFill>
              <a:srgbClr val="D3A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2165350" y="661988"/>
              <a:ext cx="368300" cy="361950"/>
            </a:xfrm>
            <a:prstGeom prst="ellipse">
              <a:avLst/>
            </a:prstGeom>
            <a:solidFill>
              <a:srgbClr val="D3A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092200" y="661988"/>
              <a:ext cx="368300" cy="361950"/>
            </a:xfrm>
            <a:prstGeom prst="ellipse">
              <a:avLst/>
            </a:prstGeom>
            <a:solidFill>
              <a:srgbClr val="D3A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668338" y="661988"/>
              <a:ext cx="366713" cy="361950"/>
            </a:xfrm>
            <a:prstGeom prst="ellipse">
              <a:avLst/>
            </a:prstGeom>
            <a:solidFill>
              <a:srgbClr val="D3A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42950" y="381000"/>
              <a:ext cx="217488" cy="584200"/>
            </a:xfrm>
            <a:custGeom>
              <a:avLst/>
              <a:gdLst>
                <a:gd name="T0" fmla="*/ 25 w 38"/>
                <a:gd name="T1" fmla="*/ 0 h 102"/>
                <a:gd name="T2" fmla="*/ 24 w 38"/>
                <a:gd name="T3" fmla="*/ 0 h 102"/>
                <a:gd name="T4" fmla="*/ 13 w 38"/>
                <a:gd name="T5" fmla="*/ 0 h 102"/>
                <a:gd name="T6" fmla="*/ 13 w 38"/>
                <a:gd name="T7" fmla="*/ 0 h 102"/>
                <a:gd name="T8" fmla="*/ 0 w 38"/>
                <a:gd name="T9" fmla="*/ 13 h 102"/>
                <a:gd name="T10" fmla="*/ 0 w 38"/>
                <a:gd name="T11" fmla="*/ 89 h 102"/>
                <a:gd name="T12" fmla="*/ 13 w 38"/>
                <a:gd name="T13" fmla="*/ 102 h 102"/>
                <a:gd name="T14" fmla="*/ 13 w 38"/>
                <a:gd name="T15" fmla="*/ 102 h 102"/>
                <a:gd name="T16" fmla="*/ 24 w 38"/>
                <a:gd name="T17" fmla="*/ 102 h 102"/>
                <a:gd name="T18" fmla="*/ 25 w 38"/>
                <a:gd name="T19" fmla="*/ 102 h 102"/>
                <a:gd name="T20" fmla="*/ 38 w 38"/>
                <a:gd name="T21" fmla="*/ 89 h 102"/>
                <a:gd name="T22" fmla="*/ 38 w 38"/>
                <a:gd name="T23" fmla="*/ 13 h 102"/>
                <a:gd name="T24" fmla="*/ 25 w 38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02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6"/>
                    <a:pt x="6" y="102"/>
                    <a:pt x="13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102"/>
                    <a:pt x="38" y="96"/>
                    <a:pt x="38" y="89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6"/>
                    <a:pt x="32" y="0"/>
                    <a:pt x="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66813" y="381000"/>
              <a:ext cx="223838" cy="584200"/>
            </a:xfrm>
            <a:custGeom>
              <a:avLst/>
              <a:gdLst>
                <a:gd name="T0" fmla="*/ 25 w 39"/>
                <a:gd name="T1" fmla="*/ 0 h 102"/>
                <a:gd name="T2" fmla="*/ 25 w 39"/>
                <a:gd name="T3" fmla="*/ 0 h 102"/>
                <a:gd name="T4" fmla="*/ 14 w 39"/>
                <a:gd name="T5" fmla="*/ 0 h 102"/>
                <a:gd name="T6" fmla="*/ 14 w 39"/>
                <a:gd name="T7" fmla="*/ 0 h 102"/>
                <a:gd name="T8" fmla="*/ 0 w 39"/>
                <a:gd name="T9" fmla="*/ 13 h 102"/>
                <a:gd name="T10" fmla="*/ 0 w 39"/>
                <a:gd name="T11" fmla="*/ 89 h 102"/>
                <a:gd name="T12" fmla="*/ 14 w 39"/>
                <a:gd name="T13" fmla="*/ 102 h 102"/>
                <a:gd name="T14" fmla="*/ 14 w 39"/>
                <a:gd name="T15" fmla="*/ 102 h 102"/>
                <a:gd name="T16" fmla="*/ 25 w 39"/>
                <a:gd name="T17" fmla="*/ 102 h 102"/>
                <a:gd name="T18" fmla="*/ 25 w 39"/>
                <a:gd name="T19" fmla="*/ 102 h 102"/>
                <a:gd name="T20" fmla="*/ 39 w 39"/>
                <a:gd name="T21" fmla="*/ 89 h 102"/>
                <a:gd name="T22" fmla="*/ 39 w 39"/>
                <a:gd name="T23" fmla="*/ 13 h 102"/>
                <a:gd name="T24" fmla="*/ 25 w 39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02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6"/>
                    <a:pt x="6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3" y="102"/>
                    <a:pt x="39" y="96"/>
                    <a:pt x="39" y="8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625725" y="381000"/>
              <a:ext cx="223838" cy="584200"/>
            </a:xfrm>
            <a:custGeom>
              <a:avLst/>
              <a:gdLst>
                <a:gd name="T0" fmla="*/ 25 w 39"/>
                <a:gd name="T1" fmla="*/ 0 h 102"/>
                <a:gd name="T2" fmla="*/ 25 w 39"/>
                <a:gd name="T3" fmla="*/ 0 h 102"/>
                <a:gd name="T4" fmla="*/ 14 w 39"/>
                <a:gd name="T5" fmla="*/ 0 h 102"/>
                <a:gd name="T6" fmla="*/ 14 w 39"/>
                <a:gd name="T7" fmla="*/ 0 h 102"/>
                <a:gd name="T8" fmla="*/ 0 w 39"/>
                <a:gd name="T9" fmla="*/ 13 h 102"/>
                <a:gd name="T10" fmla="*/ 0 w 39"/>
                <a:gd name="T11" fmla="*/ 89 h 102"/>
                <a:gd name="T12" fmla="*/ 14 w 39"/>
                <a:gd name="T13" fmla="*/ 102 h 102"/>
                <a:gd name="T14" fmla="*/ 14 w 39"/>
                <a:gd name="T15" fmla="*/ 102 h 102"/>
                <a:gd name="T16" fmla="*/ 25 w 39"/>
                <a:gd name="T17" fmla="*/ 102 h 102"/>
                <a:gd name="T18" fmla="*/ 25 w 39"/>
                <a:gd name="T19" fmla="*/ 102 h 102"/>
                <a:gd name="T20" fmla="*/ 39 w 39"/>
                <a:gd name="T21" fmla="*/ 89 h 102"/>
                <a:gd name="T22" fmla="*/ 39 w 39"/>
                <a:gd name="T23" fmla="*/ 13 h 102"/>
                <a:gd name="T24" fmla="*/ 25 w 39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02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6"/>
                    <a:pt x="0" y="1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6"/>
                    <a:pt x="7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3" y="102"/>
                    <a:pt x="39" y="96"/>
                    <a:pt x="39" y="8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39963" y="381000"/>
              <a:ext cx="219075" cy="584200"/>
            </a:xfrm>
            <a:custGeom>
              <a:avLst/>
              <a:gdLst>
                <a:gd name="T0" fmla="*/ 25 w 38"/>
                <a:gd name="T1" fmla="*/ 0 h 102"/>
                <a:gd name="T2" fmla="*/ 24 w 38"/>
                <a:gd name="T3" fmla="*/ 0 h 102"/>
                <a:gd name="T4" fmla="*/ 13 w 38"/>
                <a:gd name="T5" fmla="*/ 0 h 102"/>
                <a:gd name="T6" fmla="*/ 13 w 38"/>
                <a:gd name="T7" fmla="*/ 0 h 102"/>
                <a:gd name="T8" fmla="*/ 0 w 38"/>
                <a:gd name="T9" fmla="*/ 13 h 102"/>
                <a:gd name="T10" fmla="*/ 0 w 38"/>
                <a:gd name="T11" fmla="*/ 89 h 102"/>
                <a:gd name="T12" fmla="*/ 13 w 38"/>
                <a:gd name="T13" fmla="*/ 102 h 102"/>
                <a:gd name="T14" fmla="*/ 13 w 38"/>
                <a:gd name="T15" fmla="*/ 102 h 102"/>
                <a:gd name="T16" fmla="*/ 24 w 38"/>
                <a:gd name="T17" fmla="*/ 102 h 102"/>
                <a:gd name="T18" fmla="*/ 25 w 38"/>
                <a:gd name="T19" fmla="*/ 102 h 102"/>
                <a:gd name="T20" fmla="*/ 38 w 38"/>
                <a:gd name="T21" fmla="*/ 89 h 102"/>
                <a:gd name="T22" fmla="*/ 38 w 38"/>
                <a:gd name="T23" fmla="*/ 13 h 102"/>
                <a:gd name="T24" fmla="*/ 25 w 38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102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6"/>
                    <a:pt x="6" y="102"/>
                    <a:pt x="13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102"/>
                    <a:pt x="38" y="96"/>
                    <a:pt x="38" y="89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6"/>
                    <a:pt x="32" y="0"/>
                    <a:pt x="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476500" y="2720975"/>
              <a:ext cx="561975" cy="614363"/>
            </a:xfrm>
            <a:custGeom>
              <a:avLst/>
              <a:gdLst>
                <a:gd name="T0" fmla="*/ 98 w 98"/>
                <a:gd name="T1" fmla="*/ 0 h 107"/>
                <a:gd name="T2" fmla="*/ 11 w 98"/>
                <a:gd name="T3" fmla="*/ 33 h 107"/>
                <a:gd name="T4" fmla="*/ 3 w 98"/>
                <a:gd name="T5" fmla="*/ 51 h 107"/>
                <a:gd name="T6" fmla="*/ 25 w 98"/>
                <a:gd name="T7" fmla="*/ 107 h 107"/>
                <a:gd name="T8" fmla="*/ 98 w 98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7">
                  <a:moveTo>
                    <a:pt x="98" y="0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4" y="36"/>
                    <a:pt x="0" y="44"/>
                    <a:pt x="3" y="51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355850" y="2560638"/>
              <a:ext cx="831850" cy="911225"/>
            </a:xfrm>
            <a:custGeom>
              <a:avLst/>
              <a:gdLst>
                <a:gd name="T0" fmla="*/ 4 w 145"/>
                <a:gd name="T1" fmla="*/ 76 h 159"/>
                <a:gd name="T2" fmla="*/ 16 w 145"/>
                <a:gd name="T3" fmla="*/ 50 h 159"/>
                <a:gd name="T4" fmla="*/ 145 w 145"/>
                <a:gd name="T5" fmla="*/ 0 h 159"/>
                <a:gd name="T6" fmla="*/ 36 w 145"/>
                <a:gd name="T7" fmla="*/ 159 h 159"/>
                <a:gd name="T8" fmla="*/ 4 w 145"/>
                <a:gd name="T9" fmla="*/ 7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59">
                  <a:moveTo>
                    <a:pt x="4" y="76"/>
                  </a:moveTo>
                  <a:cubicBezTo>
                    <a:pt x="0" y="66"/>
                    <a:pt x="5" y="54"/>
                    <a:pt x="16" y="5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36" y="159"/>
                    <a:pt x="36" y="159"/>
                    <a:pt x="36" y="159"/>
                  </a:cubicBezTo>
                  <a:lnTo>
                    <a:pt x="4" y="7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2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3" b="27213"/>
          <a:stretch>
            <a:fillRect/>
          </a:stretch>
        </p:blipFill>
        <p:spPr>
          <a:xfrm>
            <a:off x="1473049" y="0"/>
            <a:ext cx="7670951" cy="2305879"/>
          </a:xfrm>
          <a:prstGeom prst="rect">
            <a:avLst/>
          </a:prstGeom>
          <a:solidFill>
            <a:srgbClr val="0070C0"/>
          </a:solidFill>
          <a:effectLst>
            <a:reflection endPos="0" dist="50800" dir="5400000" sy="-100000" algn="bl" rotWithShape="0"/>
          </a:effectLst>
        </p:spPr>
      </p:pic>
      <p:sp>
        <p:nvSpPr>
          <p:cNvPr id="53" name="Rectangle 52"/>
          <p:cNvSpPr/>
          <p:nvPr/>
        </p:nvSpPr>
        <p:spPr>
          <a:xfrm>
            <a:off x="1819295" y="1966093"/>
            <a:ext cx="3163521" cy="68415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3200" noProof="1" smtClean="0">
                <a:solidFill>
                  <a:schemeClr val="tx2">
                    <a:lumMod val="75000"/>
                  </a:schemeClr>
                </a:solidFill>
                <a:latin typeface="Bebas Neue" panose="020B0606020202050201" pitchFamily="34" charset="0"/>
                <a:ea typeface="Roboto Light" panose="02000000000000000000" pitchFamily="2" charset="0"/>
                <a:cs typeface="Arial" charset="0"/>
              </a:rPr>
              <a:t>COMPANY</a:t>
            </a:r>
            <a:r>
              <a:rPr lang="en-US" sz="3200" noProof="1" smtClean="0">
                <a:solidFill>
                  <a:schemeClr val="tx2"/>
                </a:solidFill>
                <a:latin typeface="Bebas Neue" panose="020B0606020202050201" pitchFamily="34" charset="0"/>
                <a:ea typeface="Roboto Light" panose="02000000000000000000" pitchFamily="2" charset="0"/>
                <a:cs typeface="Arial" charset="0"/>
              </a:rPr>
              <a:t> </a:t>
            </a:r>
            <a:r>
              <a:rPr lang="en-US" sz="3200" noProof="1" smtClean="0">
                <a:solidFill>
                  <a:srgbClr val="2782A7"/>
                </a:solidFill>
                <a:latin typeface="Bebas Neue" panose="020B0606020202050201" pitchFamily="34" charset="0"/>
                <a:ea typeface="Roboto Light" panose="02000000000000000000" pitchFamily="2" charset="0"/>
                <a:cs typeface="Arial" charset="0"/>
              </a:rPr>
              <a:t>BACKGROUND</a:t>
            </a:r>
            <a:endParaRPr lang="en-US" sz="3200" noProof="1">
              <a:solidFill>
                <a:srgbClr val="2782A7"/>
              </a:solidFill>
              <a:latin typeface="Bebas Neue" panose="020B0606020202050201" pitchFamily="34" charset="0"/>
              <a:ea typeface="Roboto Light" panose="02000000000000000000" pitchFamily="2" charset="0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03470" y="4078959"/>
            <a:ext cx="1295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E24848"/>
              </a:buClr>
              <a:defRPr/>
            </a:pPr>
            <a:r>
              <a:rPr lang="en-US" sz="3200" noProof="1">
                <a:solidFill>
                  <a:srgbClr val="2782A7"/>
                </a:solidFill>
                <a:latin typeface="Bebas Neue" panose="020B0000000000000000" pitchFamily="34" charset="0"/>
                <a:ea typeface="Roboto Light" panose="02000000000000000000" pitchFamily="2" charset="0"/>
                <a:cs typeface="Arial" charset="0"/>
              </a:rPr>
              <a:t>August </a:t>
            </a:r>
            <a:r>
              <a:rPr lang="en-US" sz="4800" noProof="1">
                <a:solidFill>
                  <a:srgbClr val="2782A7"/>
                </a:solidFill>
                <a:latin typeface="Bebas Neue" panose="020B0000000000000000" pitchFamily="34" charset="0"/>
                <a:ea typeface="Roboto Light" panose="02000000000000000000" pitchFamily="2" charset="0"/>
                <a:cs typeface="Arial" charset="0"/>
              </a:rPr>
              <a:t>2007</a:t>
            </a:r>
            <a:endParaRPr lang="en-US" sz="3200" noProof="1">
              <a:solidFill>
                <a:srgbClr val="2782A7"/>
              </a:solidFill>
              <a:latin typeface="Bebas Neue" panose="020B0000000000000000" pitchFamily="34" charset="0"/>
              <a:ea typeface="Roboto Light" panose="02000000000000000000" pitchFamily="2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95134" y="3017337"/>
            <a:ext cx="1604500" cy="483213"/>
          </a:xfrm>
          <a:prstGeom prst="rect">
            <a:avLst/>
          </a:prstGeom>
          <a:solidFill>
            <a:srgbClr val="2782A7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400" noProof="1" smtClean="0">
                <a:solidFill>
                  <a:schemeClr val="bg1"/>
                </a:solidFill>
                <a:latin typeface="Bebas Neue" panose="020B0606020202050201" pitchFamily="34" charset="0"/>
                <a:ea typeface="Roboto Light" panose="02000000000000000000" pitchFamily="2" charset="0"/>
                <a:cs typeface="Arial" charset="0"/>
              </a:rPr>
              <a:t>FOUNDED IN</a:t>
            </a:r>
            <a:endParaRPr lang="en-US" sz="2400" noProof="1">
              <a:solidFill>
                <a:schemeClr val="bg1"/>
              </a:solidFill>
              <a:latin typeface="Bebas Neue" panose="020B0606020202050201" pitchFamily="34" charset="0"/>
              <a:ea typeface="Roboto Light" panose="02000000000000000000" pitchFamily="2" charset="0"/>
              <a:cs typeface="Arial" charset="0"/>
            </a:endParaRPr>
          </a:p>
        </p:txBody>
      </p:sp>
      <p:sp>
        <p:nvSpPr>
          <p:cNvPr id="64" name="Freeform 1075"/>
          <p:cNvSpPr>
            <a:spLocks/>
          </p:cNvSpPr>
          <p:nvPr/>
        </p:nvSpPr>
        <p:spPr bwMode="auto">
          <a:xfrm>
            <a:off x="2936059" y="3385586"/>
            <a:ext cx="268111" cy="398044"/>
          </a:xfrm>
          <a:custGeom>
            <a:avLst/>
            <a:gdLst>
              <a:gd name="T0" fmla="*/ 201 w 201"/>
              <a:gd name="T1" fmla="*/ 4 h 301"/>
              <a:gd name="T2" fmla="*/ 183 w 201"/>
              <a:gd name="T3" fmla="*/ 301 h 301"/>
              <a:gd name="T4" fmla="*/ 81 w 201"/>
              <a:gd name="T5" fmla="*/ 301 h 301"/>
              <a:gd name="T6" fmla="*/ 81 w 201"/>
              <a:gd name="T7" fmla="*/ 301 h 301"/>
              <a:gd name="T8" fmla="*/ 82 w 201"/>
              <a:gd name="T9" fmla="*/ 291 h 301"/>
              <a:gd name="T10" fmla="*/ 82 w 201"/>
              <a:gd name="T11" fmla="*/ 264 h 301"/>
              <a:gd name="T12" fmla="*/ 81 w 201"/>
              <a:gd name="T13" fmla="*/ 225 h 301"/>
              <a:gd name="T14" fmla="*/ 79 w 201"/>
              <a:gd name="T15" fmla="*/ 202 h 301"/>
              <a:gd name="T16" fmla="*/ 76 w 201"/>
              <a:gd name="T17" fmla="*/ 179 h 301"/>
              <a:gd name="T18" fmla="*/ 72 w 201"/>
              <a:gd name="T19" fmla="*/ 156 h 301"/>
              <a:gd name="T20" fmla="*/ 68 w 201"/>
              <a:gd name="T21" fmla="*/ 133 h 301"/>
              <a:gd name="T22" fmla="*/ 61 w 201"/>
              <a:gd name="T23" fmla="*/ 109 h 301"/>
              <a:gd name="T24" fmla="*/ 53 w 201"/>
              <a:gd name="T25" fmla="*/ 88 h 301"/>
              <a:gd name="T26" fmla="*/ 43 w 201"/>
              <a:gd name="T27" fmla="*/ 70 h 301"/>
              <a:gd name="T28" fmla="*/ 37 w 201"/>
              <a:gd name="T29" fmla="*/ 61 h 301"/>
              <a:gd name="T30" fmla="*/ 31 w 201"/>
              <a:gd name="T31" fmla="*/ 54 h 301"/>
              <a:gd name="T32" fmla="*/ 25 w 201"/>
              <a:gd name="T33" fmla="*/ 47 h 301"/>
              <a:gd name="T34" fmla="*/ 17 w 201"/>
              <a:gd name="T35" fmla="*/ 42 h 301"/>
              <a:gd name="T36" fmla="*/ 9 w 201"/>
              <a:gd name="T37" fmla="*/ 37 h 301"/>
              <a:gd name="T38" fmla="*/ 0 w 201"/>
              <a:gd name="T39" fmla="*/ 33 h 301"/>
              <a:gd name="T40" fmla="*/ 201 w 201"/>
              <a:gd name="T41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1" h="301">
                <a:moveTo>
                  <a:pt x="201" y="4"/>
                </a:moveTo>
                <a:lnTo>
                  <a:pt x="183" y="301"/>
                </a:lnTo>
                <a:lnTo>
                  <a:pt x="81" y="301"/>
                </a:lnTo>
                <a:lnTo>
                  <a:pt x="81" y="301"/>
                </a:lnTo>
                <a:lnTo>
                  <a:pt x="82" y="291"/>
                </a:lnTo>
                <a:lnTo>
                  <a:pt x="82" y="264"/>
                </a:lnTo>
                <a:lnTo>
                  <a:pt x="81" y="225"/>
                </a:lnTo>
                <a:lnTo>
                  <a:pt x="79" y="202"/>
                </a:lnTo>
                <a:lnTo>
                  <a:pt x="76" y="179"/>
                </a:lnTo>
                <a:lnTo>
                  <a:pt x="72" y="156"/>
                </a:lnTo>
                <a:lnTo>
                  <a:pt x="68" y="133"/>
                </a:lnTo>
                <a:lnTo>
                  <a:pt x="61" y="109"/>
                </a:lnTo>
                <a:lnTo>
                  <a:pt x="53" y="88"/>
                </a:lnTo>
                <a:lnTo>
                  <a:pt x="43" y="70"/>
                </a:lnTo>
                <a:lnTo>
                  <a:pt x="37" y="61"/>
                </a:lnTo>
                <a:lnTo>
                  <a:pt x="31" y="54"/>
                </a:lnTo>
                <a:lnTo>
                  <a:pt x="25" y="47"/>
                </a:lnTo>
                <a:lnTo>
                  <a:pt x="17" y="42"/>
                </a:lnTo>
                <a:lnTo>
                  <a:pt x="9" y="37"/>
                </a:lnTo>
                <a:lnTo>
                  <a:pt x="0" y="33"/>
                </a:lnTo>
                <a:lnTo>
                  <a:pt x="2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506274" y="3017337"/>
            <a:ext cx="1604500" cy="483213"/>
          </a:xfrm>
          <a:prstGeom prst="rect">
            <a:avLst/>
          </a:prstGeom>
          <a:solidFill>
            <a:srgbClr val="2782A7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400" noProof="1" smtClean="0">
                <a:solidFill>
                  <a:schemeClr val="bg1"/>
                </a:solidFill>
                <a:latin typeface="Bebas Neue" panose="020B0606020202050201" pitchFamily="34" charset="0"/>
                <a:ea typeface="Roboto Light" panose="02000000000000000000" pitchFamily="2" charset="0"/>
                <a:cs typeface="Arial" charset="0"/>
              </a:rPr>
              <a:t>LOCATION</a:t>
            </a:r>
            <a:endParaRPr lang="en-US" sz="2400" noProof="1">
              <a:solidFill>
                <a:schemeClr val="bg1"/>
              </a:solidFill>
              <a:latin typeface="Bebas Neue" panose="020B0606020202050201" pitchFamily="34" charset="0"/>
              <a:ea typeface="Roboto Light" panose="02000000000000000000" pitchFamily="2" charset="0"/>
              <a:cs typeface="Arial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4607814" y="3771127"/>
            <a:ext cx="486572" cy="647398"/>
            <a:chOff x="6701632" y="2046288"/>
            <a:chExt cx="1037431" cy="1380332"/>
          </a:xfrm>
        </p:grpSpPr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6701632" y="2046288"/>
              <a:ext cx="518319" cy="1380332"/>
            </a:xfrm>
            <a:custGeom>
              <a:avLst/>
              <a:gdLst>
                <a:gd name="T0" fmla="*/ 67 w 200"/>
                <a:gd name="T1" fmla="*/ 200 h 533"/>
                <a:gd name="T2" fmla="*/ 200 w 200"/>
                <a:gd name="T3" fmla="*/ 67 h 533"/>
                <a:gd name="T4" fmla="*/ 200 w 200"/>
                <a:gd name="T5" fmla="*/ 0 h 533"/>
                <a:gd name="T6" fmla="*/ 0 w 200"/>
                <a:gd name="T7" fmla="*/ 200 h 533"/>
                <a:gd name="T8" fmla="*/ 200 w 200"/>
                <a:gd name="T9" fmla="*/ 533 h 533"/>
                <a:gd name="T10" fmla="*/ 200 w 200"/>
                <a:gd name="T11" fmla="*/ 334 h 533"/>
                <a:gd name="T12" fmla="*/ 67 w 200"/>
                <a:gd name="T13" fmla="*/ 20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533">
                  <a:moveTo>
                    <a:pt x="67" y="200"/>
                  </a:moveTo>
                  <a:cubicBezTo>
                    <a:pt x="67" y="127"/>
                    <a:pt x="126" y="67"/>
                    <a:pt x="200" y="67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90" y="1"/>
                    <a:pt x="0" y="90"/>
                    <a:pt x="0" y="200"/>
                  </a:cubicBezTo>
                  <a:cubicBezTo>
                    <a:pt x="0" y="308"/>
                    <a:pt x="191" y="523"/>
                    <a:pt x="200" y="533"/>
                  </a:cubicBezTo>
                  <a:cubicBezTo>
                    <a:pt x="200" y="334"/>
                    <a:pt x="200" y="334"/>
                    <a:pt x="200" y="334"/>
                  </a:cubicBezTo>
                  <a:cubicBezTo>
                    <a:pt x="126" y="333"/>
                    <a:pt x="67" y="274"/>
                    <a:pt x="67" y="200"/>
                  </a:cubicBezTo>
                  <a:close/>
                </a:path>
              </a:pathLst>
            </a:custGeom>
            <a:solidFill>
              <a:srgbClr val="CF2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7219950" y="2046288"/>
              <a:ext cx="519113" cy="1380332"/>
            </a:xfrm>
            <a:custGeom>
              <a:avLst/>
              <a:gdLst>
                <a:gd name="T0" fmla="*/ 200 w 200"/>
                <a:gd name="T1" fmla="*/ 200 h 533"/>
                <a:gd name="T2" fmla="*/ 0 w 200"/>
                <a:gd name="T3" fmla="*/ 0 h 533"/>
                <a:gd name="T4" fmla="*/ 0 w 200"/>
                <a:gd name="T5" fmla="*/ 0 h 533"/>
                <a:gd name="T6" fmla="*/ 0 w 200"/>
                <a:gd name="T7" fmla="*/ 67 h 533"/>
                <a:gd name="T8" fmla="*/ 0 w 200"/>
                <a:gd name="T9" fmla="*/ 67 h 533"/>
                <a:gd name="T10" fmla="*/ 133 w 200"/>
                <a:gd name="T11" fmla="*/ 200 h 533"/>
                <a:gd name="T12" fmla="*/ 0 w 200"/>
                <a:gd name="T13" fmla="*/ 333 h 533"/>
                <a:gd name="T14" fmla="*/ 0 w 200"/>
                <a:gd name="T15" fmla="*/ 333 h 533"/>
                <a:gd name="T16" fmla="*/ 0 w 200"/>
                <a:gd name="T17" fmla="*/ 533 h 533"/>
                <a:gd name="T18" fmla="*/ 0 w 200"/>
                <a:gd name="T19" fmla="*/ 533 h 533"/>
                <a:gd name="T20" fmla="*/ 200 w 200"/>
                <a:gd name="T21" fmla="*/ 20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533">
                  <a:moveTo>
                    <a:pt x="200" y="200"/>
                  </a:moveTo>
                  <a:cubicBezTo>
                    <a:pt x="200" y="90"/>
                    <a:pt x="11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74" y="67"/>
                    <a:pt x="133" y="127"/>
                    <a:pt x="133" y="200"/>
                  </a:cubicBezTo>
                  <a:cubicBezTo>
                    <a:pt x="133" y="274"/>
                    <a:pt x="74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33"/>
                    <a:pt x="200" y="311"/>
                    <a:pt x="200" y="200"/>
                  </a:cubicBezTo>
                  <a:close/>
                </a:path>
              </a:pathLst>
            </a:custGeom>
            <a:solidFill>
              <a:srgbClr val="E52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219950" y="2393157"/>
              <a:ext cx="173832" cy="344488"/>
            </a:xfrm>
            <a:custGeom>
              <a:avLst/>
              <a:gdLst>
                <a:gd name="T0" fmla="*/ 0 w 67"/>
                <a:gd name="T1" fmla="*/ 0 h 133"/>
                <a:gd name="T2" fmla="*/ 0 w 67"/>
                <a:gd name="T3" fmla="*/ 0 h 133"/>
                <a:gd name="T4" fmla="*/ 0 w 67"/>
                <a:gd name="T5" fmla="*/ 133 h 133"/>
                <a:gd name="T6" fmla="*/ 0 w 67"/>
                <a:gd name="T7" fmla="*/ 133 h 133"/>
                <a:gd name="T8" fmla="*/ 67 w 67"/>
                <a:gd name="T9" fmla="*/ 66 h 133"/>
                <a:gd name="T10" fmla="*/ 0 w 67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7" y="133"/>
                    <a:pt x="67" y="103"/>
                    <a:pt x="67" y="66"/>
                  </a:cubicBezTo>
                  <a:cubicBezTo>
                    <a:pt x="67" y="30"/>
                    <a:pt x="37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7049294" y="2393157"/>
              <a:ext cx="170657" cy="344488"/>
            </a:xfrm>
            <a:custGeom>
              <a:avLst/>
              <a:gdLst>
                <a:gd name="T0" fmla="*/ 0 w 66"/>
                <a:gd name="T1" fmla="*/ 66 h 133"/>
                <a:gd name="T2" fmla="*/ 66 w 66"/>
                <a:gd name="T3" fmla="*/ 133 h 133"/>
                <a:gd name="T4" fmla="*/ 66 w 66"/>
                <a:gd name="T5" fmla="*/ 0 h 133"/>
                <a:gd name="T6" fmla="*/ 0 w 66"/>
                <a:gd name="T7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33">
                  <a:moveTo>
                    <a:pt x="0" y="66"/>
                  </a:moveTo>
                  <a:cubicBezTo>
                    <a:pt x="0" y="103"/>
                    <a:pt x="29" y="133"/>
                    <a:pt x="66" y="13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29" y="0"/>
                    <a:pt x="0" y="30"/>
                    <a:pt x="0" y="66"/>
                  </a:cubicBezTo>
                  <a:close/>
                </a:path>
              </a:pathLst>
            </a:custGeom>
            <a:solidFill>
              <a:srgbClr val="E1A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4405069" y="5036850"/>
            <a:ext cx="422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E24848"/>
              </a:buClr>
              <a:defRPr/>
            </a:pPr>
            <a:r>
              <a:rPr lang="en-US" sz="2000" noProof="1" smtClean="0">
                <a:solidFill>
                  <a:srgbClr val="2782A7"/>
                </a:solidFill>
                <a:latin typeface="Bebas Neue" panose="020B0000000000000000" pitchFamily="34" charset="0"/>
                <a:ea typeface="Roboto Light" panose="02000000000000000000" pitchFamily="2" charset="0"/>
                <a:cs typeface="Arial" charset="0"/>
              </a:rPr>
              <a:t>in</a:t>
            </a:r>
            <a:endParaRPr lang="en-US" sz="2400" noProof="1">
              <a:solidFill>
                <a:srgbClr val="2782A7"/>
              </a:solidFill>
              <a:latin typeface="Bebas Neue" panose="020B0000000000000000" pitchFamily="34" charset="0"/>
              <a:ea typeface="Roboto Light" panose="02000000000000000000" pitchFamily="2" charset="0"/>
              <a:cs typeface="Arial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810893" y="5038598"/>
            <a:ext cx="434755" cy="400110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2000" noProof="1" smtClean="0">
                <a:solidFill>
                  <a:schemeClr val="bg1"/>
                </a:solidFill>
                <a:latin typeface="Bebas Neue" panose="020B0000000000000000" pitchFamily="34" charset="0"/>
                <a:ea typeface="Roboto Light" panose="02000000000000000000" pitchFamily="2" charset="0"/>
                <a:cs typeface="Arial" charset="0"/>
              </a:rPr>
              <a:t>23</a:t>
            </a:r>
            <a:endParaRPr lang="en-US" sz="1400" noProof="1">
              <a:solidFill>
                <a:schemeClr val="bg1"/>
              </a:solidFill>
              <a:latin typeface="Bebas Neue" panose="020B0000000000000000" pitchFamily="34" charset="0"/>
              <a:ea typeface="Roboto Light" panose="02000000000000000000" pitchFamily="2" charset="0"/>
              <a:cs typeface="Arial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920346" y="5036850"/>
            <a:ext cx="1309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E24848"/>
              </a:buClr>
              <a:defRPr/>
            </a:pPr>
            <a:r>
              <a:rPr lang="en-US" sz="2000" noProof="1">
                <a:solidFill>
                  <a:srgbClr val="2782A7"/>
                </a:solidFill>
                <a:latin typeface="Bebas Neue" panose="020B0000000000000000" pitchFamily="34" charset="0"/>
                <a:ea typeface="Roboto Light" panose="02000000000000000000" pitchFamily="2" charset="0"/>
                <a:cs typeface="Arial" charset="0"/>
              </a:rPr>
              <a:t>provinces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817414" y="3017337"/>
            <a:ext cx="1604500" cy="483213"/>
          </a:xfrm>
          <a:prstGeom prst="rect">
            <a:avLst/>
          </a:prstGeom>
          <a:solidFill>
            <a:srgbClr val="2782A7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400" noProof="1" smtClean="0">
                <a:solidFill>
                  <a:schemeClr val="bg1"/>
                </a:solidFill>
                <a:latin typeface="Bebas Neue" panose="020B0606020202050201" pitchFamily="34" charset="0"/>
                <a:ea typeface="Roboto Light" panose="02000000000000000000" pitchFamily="2" charset="0"/>
                <a:cs typeface="Arial" charset="0"/>
              </a:rPr>
              <a:t>PRODUCTS</a:t>
            </a:r>
            <a:endParaRPr lang="en-US" sz="2400" noProof="1">
              <a:solidFill>
                <a:schemeClr val="bg1"/>
              </a:solidFill>
              <a:latin typeface="Bebas Neue" panose="020B0606020202050201" pitchFamily="34" charset="0"/>
              <a:ea typeface="Roboto Light" panose="02000000000000000000" pitchFamily="2" charset="0"/>
              <a:cs typeface="Arial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 flipH="1">
            <a:off x="7726875" y="4466937"/>
            <a:ext cx="695039" cy="974512"/>
            <a:chOff x="12073731" y="3542507"/>
            <a:chExt cx="1666081" cy="2336007"/>
          </a:xfrm>
        </p:grpSpPr>
        <p:sp>
          <p:nvSpPr>
            <p:cNvPr id="137" name="Freeform 165"/>
            <p:cNvSpPr>
              <a:spLocks/>
            </p:cNvSpPr>
            <p:nvPr/>
          </p:nvSpPr>
          <p:spPr bwMode="auto">
            <a:xfrm>
              <a:off x="12073731" y="3542507"/>
              <a:ext cx="1666081" cy="2336007"/>
            </a:xfrm>
            <a:custGeom>
              <a:avLst/>
              <a:gdLst>
                <a:gd name="T0" fmla="*/ 417 w 417"/>
                <a:gd name="T1" fmla="*/ 103 h 586"/>
                <a:gd name="T2" fmla="*/ 417 w 417"/>
                <a:gd name="T3" fmla="*/ 52 h 586"/>
                <a:gd name="T4" fmla="*/ 413 w 417"/>
                <a:gd name="T5" fmla="*/ 46 h 586"/>
                <a:gd name="T6" fmla="*/ 413 w 417"/>
                <a:gd name="T7" fmla="*/ 41 h 586"/>
                <a:gd name="T8" fmla="*/ 371 w 417"/>
                <a:gd name="T9" fmla="*/ 5 h 586"/>
                <a:gd name="T10" fmla="*/ 361 w 417"/>
                <a:gd name="T11" fmla="*/ 0 h 586"/>
                <a:gd name="T12" fmla="*/ 298 w 417"/>
                <a:gd name="T13" fmla="*/ 0 h 586"/>
                <a:gd name="T14" fmla="*/ 289 w 417"/>
                <a:gd name="T15" fmla="*/ 4 h 586"/>
                <a:gd name="T16" fmla="*/ 53 w 417"/>
                <a:gd name="T17" fmla="*/ 4 h 586"/>
                <a:gd name="T18" fmla="*/ 0 w 417"/>
                <a:gd name="T19" fmla="*/ 41 h 586"/>
                <a:gd name="T20" fmla="*/ 0 w 417"/>
                <a:gd name="T21" fmla="*/ 549 h 586"/>
                <a:gd name="T22" fmla="*/ 53 w 417"/>
                <a:gd name="T23" fmla="*/ 586 h 586"/>
                <a:gd name="T24" fmla="*/ 360 w 417"/>
                <a:gd name="T25" fmla="*/ 586 h 586"/>
                <a:gd name="T26" fmla="*/ 413 w 417"/>
                <a:gd name="T27" fmla="*/ 549 h 586"/>
                <a:gd name="T28" fmla="*/ 413 w 417"/>
                <a:gd name="T29" fmla="*/ 137 h 586"/>
                <a:gd name="T30" fmla="*/ 417 w 417"/>
                <a:gd name="T31" fmla="*/ 135 h 586"/>
                <a:gd name="T32" fmla="*/ 417 w 417"/>
                <a:gd name="T33" fmla="*/ 119 h 586"/>
                <a:gd name="T34" fmla="*/ 413 w 417"/>
                <a:gd name="T35" fmla="*/ 117 h 586"/>
                <a:gd name="T36" fmla="*/ 413 w 417"/>
                <a:gd name="T37" fmla="*/ 110 h 586"/>
                <a:gd name="T38" fmla="*/ 417 w 417"/>
                <a:gd name="T39" fmla="*/ 10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7" h="586">
                  <a:moveTo>
                    <a:pt x="417" y="103"/>
                  </a:moveTo>
                  <a:cubicBezTo>
                    <a:pt x="417" y="52"/>
                    <a:pt x="417" y="52"/>
                    <a:pt x="417" y="52"/>
                  </a:cubicBezTo>
                  <a:cubicBezTo>
                    <a:pt x="417" y="50"/>
                    <a:pt x="415" y="47"/>
                    <a:pt x="413" y="46"/>
                  </a:cubicBezTo>
                  <a:cubicBezTo>
                    <a:pt x="413" y="41"/>
                    <a:pt x="413" y="41"/>
                    <a:pt x="413" y="41"/>
                  </a:cubicBezTo>
                  <a:cubicBezTo>
                    <a:pt x="413" y="23"/>
                    <a:pt x="395" y="8"/>
                    <a:pt x="371" y="5"/>
                  </a:cubicBezTo>
                  <a:cubicBezTo>
                    <a:pt x="369" y="2"/>
                    <a:pt x="365" y="0"/>
                    <a:pt x="361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4" y="0"/>
                    <a:pt x="291" y="2"/>
                    <a:pt x="289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24" y="4"/>
                    <a:pt x="0" y="21"/>
                    <a:pt x="0" y="41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0"/>
                    <a:pt x="24" y="586"/>
                    <a:pt x="53" y="586"/>
                  </a:cubicBezTo>
                  <a:cubicBezTo>
                    <a:pt x="360" y="586"/>
                    <a:pt x="360" y="586"/>
                    <a:pt x="360" y="586"/>
                  </a:cubicBezTo>
                  <a:cubicBezTo>
                    <a:pt x="389" y="586"/>
                    <a:pt x="413" y="570"/>
                    <a:pt x="413" y="549"/>
                  </a:cubicBezTo>
                  <a:cubicBezTo>
                    <a:pt x="413" y="137"/>
                    <a:pt x="413" y="137"/>
                    <a:pt x="413" y="137"/>
                  </a:cubicBezTo>
                  <a:cubicBezTo>
                    <a:pt x="415" y="136"/>
                    <a:pt x="417" y="136"/>
                    <a:pt x="417" y="135"/>
                  </a:cubicBezTo>
                  <a:cubicBezTo>
                    <a:pt x="417" y="119"/>
                    <a:pt x="417" y="119"/>
                    <a:pt x="417" y="119"/>
                  </a:cubicBezTo>
                  <a:cubicBezTo>
                    <a:pt x="417" y="119"/>
                    <a:pt x="415" y="118"/>
                    <a:pt x="413" y="117"/>
                  </a:cubicBezTo>
                  <a:cubicBezTo>
                    <a:pt x="413" y="110"/>
                    <a:pt x="413" y="110"/>
                    <a:pt x="413" y="110"/>
                  </a:cubicBezTo>
                  <a:cubicBezTo>
                    <a:pt x="415" y="108"/>
                    <a:pt x="417" y="106"/>
                    <a:pt x="417" y="103"/>
                  </a:cubicBezTo>
                  <a:close/>
                </a:path>
              </a:pathLst>
            </a:custGeom>
            <a:solidFill>
              <a:srgbClr val="113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" name="Freeform 166"/>
            <p:cNvSpPr>
              <a:spLocks/>
            </p:cNvSpPr>
            <p:nvPr/>
          </p:nvSpPr>
          <p:spPr bwMode="auto">
            <a:xfrm>
              <a:off x="12784931" y="3793332"/>
              <a:ext cx="223838" cy="55563"/>
            </a:xfrm>
            <a:custGeom>
              <a:avLst/>
              <a:gdLst>
                <a:gd name="T0" fmla="*/ 7 w 56"/>
                <a:gd name="T1" fmla="*/ 0 h 14"/>
                <a:gd name="T2" fmla="*/ 49 w 56"/>
                <a:gd name="T3" fmla="*/ 0 h 14"/>
                <a:gd name="T4" fmla="*/ 56 w 56"/>
                <a:gd name="T5" fmla="*/ 7 h 14"/>
                <a:gd name="T6" fmla="*/ 49 w 56"/>
                <a:gd name="T7" fmla="*/ 14 h 14"/>
                <a:gd name="T8" fmla="*/ 7 w 56"/>
                <a:gd name="T9" fmla="*/ 14 h 14"/>
                <a:gd name="T10" fmla="*/ 0 w 56"/>
                <a:gd name="T11" fmla="*/ 7 h 14"/>
                <a:gd name="T12" fmla="*/ 7 w 5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4">
                  <a:moveTo>
                    <a:pt x="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6" y="3"/>
                    <a:pt x="56" y="7"/>
                  </a:cubicBezTo>
                  <a:cubicBezTo>
                    <a:pt x="56" y="11"/>
                    <a:pt x="52" y="14"/>
                    <a:pt x="4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9" name="Rectangle 167"/>
            <p:cNvSpPr>
              <a:spLocks noChangeArrowheads="1"/>
            </p:cNvSpPr>
            <p:nvPr/>
          </p:nvSpPr>
          <p:spPr bwMode="auto">
            <a:xfrm>
              <a:off x="12225337" y="3925094"/>
              <a:ext cx="1342231" cy="1662113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0" name="Rectangle 168"/>
            <p:cNvSpPr>
              <a:spLocks noChangeArrowheads="1"/>
            </p:cNvSpPr>
            <p:nvPr/>
          </p:nvSpPr>
          <p:spPr bwMode="auto">
            <a:xfrm>
              <a:off x="12313444" y="4072732"/>
              <a:ext cx="546894" cy="546100"/>
            </a:xfrm>
            <a:prstGeom prst="rect">
              <a:avLst/>
            </a:prstGeom>
            <a:solidFill>
              <a:srgbClr val="56B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1" name="Rectangle 169"/>
            <p:cNvSpPr>
              <a:spLocks noChangeArrowheads="1"/>
            </p:cNvSpPr>
            <p:nvPr/>
          </p:nvSpPr>
          <p:spPr bwMode="auto">
            <a:xfrm>
              <a:off x="12313444" y="4941888"/>
              <a:ext cx="331788" cy="234950"/>
            </a:xfrm>
            <a:prstGeom prst="rect">
              <a:avLst/>
            </a:prstGeom>
            <a:solidFill>
              <a:srgbClr val="56B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2" name="Rectangle 170"/>
            <p:cNvSpPr>
              <a:spLocks noChangeArrowheads="1"/>
            </p:cNvSpPr>
            <p:nvPr/>
          </p:nvSpPr>
          <p:spPr bwMode="auto">
            <a:xfrm>
              <a:off x="12313444" y="5224463"/>
              <a:ext cx="331788" cy="239713"/>
            </a:xfrm>
            <a:prstGeom prst="rect">
              <a:avLst/>
            </a:prstGeom>
            <a:solidFill>
              <a:srgbClr val="F27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3" name="Rectangle 171"/>
            <p:cNvSpPr>
              <a:spLocks noChangeArrowheads="1"/>
            </p:cNvSpPr>
            <p:nvPr/>
          </p:nvSpPr>
          <p:spPr bwMode="auto">
            <a:xfrm>
              <a:off x="12732544" y="4941888"/>
              <a:ext cx="667544" cy="561975"/>
            </a:xfrm>
            <a:prstGeom prst="rect">
              <a:avLst/>
            </a:prstGeom>
            <a:solidFill>
              <a:srgbClr val="56B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4" name="Rectangle 172"/>
            <p:cNvSpPr>
              <a:spLocks noChangeArrowheads="1"/>
            </p:cNvSpPr>
            <p:nvPr/>
          </p:nvSpPr>
          <p:spPr bwMode="auto">
            <a:xfrm>
              <a:off x="12313444" y="4682332"/>
              <a:ext cx="966788" cy="203200"/>
            </a:xfrm>
            <a:prstGeom prst="rect">
              <a:avLst/>
            </a:prstGeom>
            <a:solidFill>
              <a:srgbClr val="FEC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5" name="Rectangle 173"/>
            <p:cNvSpPr>
              <a:spLocks noChangeArrowheads="1"/>
            </p:cNvSpPr>
            <p:nvPr/>
          </p:nvSpPr>
          <p:spPr bwMode="auto">
            <a:xfrm>
              <a:off x="13327856" y="4682332"/>
              <a:ext cx="152400" cy="203200"/>
            </a:xfrm>
            <a:prstGeom prst="rect">
              <a:avLst/>
            </a:prstGeom>
            <a:solidFill>
              <a:srgbClr val="FEC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6" name="Rectangle 174"/>
            <p:cNvSpPr>
              <a:spLocks noChangeArrowheads="1"/>
            </p:cNvSpPr>
            <p:nvPr/>
          </p:nvSpPr>
          <p:spPr bwMode="auto">
            <a:xfrm>
              <a:off x="12948444" y="4072732"/>
              <a:ext cx="547688" cy="546100"/>
            </a:xfrm>
            <a:prstGeom prst="rect">
              <a:avLst/>
            </a:prstGeom>
            <a:solidFill>
              <a:srgbClr val="F27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47" name="Group 146"/>
          <p:cNvGrpSpPr/>
          <p:nvPr/>
        </p:nvGrpSpPr>
        <p:grpSpPr>
          <a:xfrm flipH="1">
            <a:off x="7330203" y="4895091"/>
            <a:ext cx="301999" cy="549597"/>
            <a:chOff x="13980319" y="3532982"/>
            <a:chExt cx="1286669" cy="2341563"/>
          </a:xfrm>
        </p:grpSpPr>
        <p:sp>
          <p:nvSpPr>
            <p:cNvPr id="148" name="Freeform 178"/>
            <p:cNvSpPr>
              <a:spLocks/>
            </p:cNvSpPr>
            <p:nvPr/>
          </p:nvSpPr>
          <p:spPr bwMode="auto">
            <a:xfrm>
              <a:off x="13980319" y="3532982"/>
              <a:ext cx="1286669" cy="2341563"/>
            </a:xfrm>
            <a:custGeom>
              <a:avLst/>
              <a:gdLst>
                <a:gd name="T0" fmla="*/ 312 w 314"/>
                <a:gd name="T1" fmla="*/ 80 h 574"/>
                <a:gd name="T2" fmla="*/ 312 w 314"/>
                <a:gd name="T3" fmla="*/ 54 h 574"/>
                <a:gd name="T4" fmla="*/ 263 w 314"/>
                <a:gd name="T5" fmla="*/ 2 h 574"/>
                <a:gd name="T6" fmla="*/ 252 w 314"/>
                <a:gd name="T7" fmla="*/ 2 h 574"/>
                <a:gd name="T8" fmla="*/ 245 w 314"/>
                <a:gd name="T9" fmla="*/ 0 h 574"/>
                <a:gd name="T10" fmla="*/ 196 w 314"/>
                <a:gd name="T11" fmla="*/ 0 h 574"/>
                <a:gd name="T12" fmla="*/ 188 w 314"/>
                <a:gd name="T13" fmla="*/ 2 h 574"/>
                <a:gd name="T14" fmla="*/ 49 w 314"/>
                <a:gd name="T15" fmla="*/ 2 h 574"/>
                <a:gd name="T16" fmla="*/ 0 w 314"/>
                <a:gd name="T17" fmla="*/ 54 h 574"/>
                <a:gd name="T18" fmla="*/ 0 w 314"/>
                <a:gd name="T19" fmla="*/ 522 h 574"/>
                <a:gd name="T20" fmla="*/ 49 w 314"/>
                <a:gd name="T21" fmla="*/ 574 h 574"/>
                <a:gd name="T22" fmla="*/ 263 w 314"/>
                <a:gd name="T23" fmla="*/ 574 h 574"/>
                <a:gd name="T24" fmla="*/ 312 w 314"/>
                <a:gd name="T25" fmla="*/ 522 h 574"/>
                <a:gd name="T26" fmla="*/ 312 w 314"/>
                <a:gd name="T27" fmla="*/ 146 h 574"/>
                <a:gd name="T28" fmla="*/ 313 w 314"/>
                <a:gd name="T29" fmla="*/ 142 h 574"/>
                <a:gd name="T30" fmla="*/ 313 w 314"/>
                <a:gd name="T31" fmla="*/ 114 h 574"/>
                <a:gd name="T32" fmla="*/ 312 w 314"/>
                <a:gd name="T33" fmla="*/ 110 h 574"/>
                <a:gd name="T34" fmla="*/ 312 w 314"/>
                <a:gd name="T35" fmla="*/ 98 h 574"/>
                <a:gd name="T36" fmla="*/ 314 w 314"/>
                <a:gd name="T37" fmla="*/ 96 h 574"/>
                <a:gd name="T38" fmla="*/ 314 w 314"/>
                <a:gd name="T39" fmla="*/ 82 h 574"/>
                <a:gd name="T40" fmla="*/ 312 w 314"/>
                <a:gd name="T41" fmla="*/ 8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4" h="574">
                  <a:moveTo>
                    <a:pt x="312" y="80"/>
                  </a:moveTo>
                  <a:cubicBezTo>
                    <a:pt x="312" y="54"/>
                    <a:pt x="312" y="54"/>
                    <a:pt x="312" y="54"/>
                  </a:cubicBezTo>
                  <a:cubicBezTo>
                    <a:pt x="312" y="25"/>
                    <a:pt x="290" y="2"/>
                    <a:pt x="263" y="2"/>
                  </a:cubicBezTo>
                  <a:cubicBezTo>
                    <a:pt x="252" y="2"/>
                    <a:pt x="252" y="2"/>
                    <a:pt x="252" y="2"/>
                  </a:cubicBezTo>
                  <a:cubicBezTo>
                    <a:pt x="251" y="1"/>
                    <a:pt x="248" y="0"/>
                    <a:pt x="245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2" y="0"/>
                    <a:pt x="189" y="1"/>
                    <a:pt x="188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22" y="2"/>
                    <a:pt x="0" y="25"/>
                    <a:pt x="0" y="54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0" y="551"/>
                    <a:pt x="22" y="574"/>
                    <a:pt x="49" y="574"/>
                  </a:cubicBezTo>
                  <a:cubicBezTo>
                    <a:pt x="263" y="574"/>
                    <a:pt x="263" y="574"/>
                    <a:pt x="263" y="574"/>
                  </a:cubicBezTo>
                  <a:cubicBezTo>
                    <a:pt x="290" y="574"/>
                    <a:pt x="312" y="551"/>
                    <a:pt x="312" y="522"/>
                  </a:cubicBezTo>
                  <a:cubicBezTo>
                    <a:pt x="312" y="146"/>
                    <a:pt x="312" y="146"/>
                    <a:pt x="312" y="146"/>
                  </a:cubicBezTo>
                  <a:cubicBezTo>
                    <a:pt x="313" y="145"/>
                    <a:pt x="313" y="144"/>
                    <a:pt x="313" y="142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2"/>
                    <a:pt x="313" y="111"/>
                    <a:pt x="312" y="110"/>
                  </a:cubicBezTo>
                  <a:cubicBezTo>
                    <a:pt x="312" y="98"/>
                    <a:pt x="312" y="98"/>
                    <a:pt x="312" y="98"/>
                  </a:cubicBezTo>
                  <a:cubicBezTo>
                    <a:pt x="313" y="98"/>
                    <a:pt x="314" y="97"/>
                    <a:pt x="314" y="96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4" y="81"/>
                    <a:pt x="313" y="80"/>
                    <a:pt x="312" y="80"/>
                  </a:cubicBezTo>
                  <a:close/>
                </a:path>
              </a:pathLst>
            </a:custGeom>
            <a:solidFill>
              <a:srgbClr val="113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9" name="Rectangle 179"/>
            <p:cNvSpPr>
              <a:spLocks noChangeArrowheads="1"/>
            </p:cNvSpPr>
            <p:nvPr/>
          </p:nvSpPr>
          <p:spPr bwMode="auto">
            <a:xfrm>
              <a:off x="14050169" y="3937000"/>
              <a:ext cx="1139032" cy="161925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0" name="Freeform 180"/>
            <p:cNvSpPr>
              <a:spLocks/>
            </p:cNvSpPr>
            <p:nvPr/>
          </p:nvSpPr>
          <p:spPr bwMode="auto">
            <a:xfrm>
              <a:off x="14520863" y="3736975"/>
              <a:ext cx="192882" cy="28575"/>
            </a:xfrm>
            <a:custGeom>
              <a:avLst/>
              <a:gdLst>
                <a:gd name="T0" fmla="*/ 47 w 47"/>
                <a:gd name="T1" fmla="*/ 4 h 7"/>
                <a:gd name="T2" fmla="*/ 43 w 47"/>
                <a:gd name="T3" fmla="*/ 7 h 7"/>
                <a:gd name="T4" fmla="*/ 4 w 47"/>
                <a:gd name="T5" fmla="*/ 7 h 7"/>
                <a:gd name="T6" fmla="*/ 0 w 47"/>
                <a:gd name="T7" fmla="*/ 4 h 7"/>
                <a:gd name="T8" fmla="*/ 0 w 47"/>
                <a:gd name="T9" fmla="*/ 4 h 7"/>
                <a:gd name="T10" fmla="*/ 4 w 47"/>
                <a:gd name="T11" fmla="*/ 0 h 7"/>
                <a:gd name="T12" fmla="*/ 43 w 47"/>
                <a:gd name="T13" fmla="*/ 0 h 7"/>
                <a:gd name="T14" fmla="*/ 47 w 47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7">
                  <a:moveTo>
                    <a:pt x="47" y="4"/>
                  </a:moveTo>
                  <a:cubicBezTo>
                    <a:pt x="47" y="6"/>
                    <a:pt x="45" y="7"/>
                    <a:pt x="4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7" y="1"/>
                    <a:pt x="47" y="4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1" name="Freeform 181"/>
            <p:cNvSpPr>
              <a:spLocks/>
            </p:cNvSpPr>
            <p:nvPr/>
          </p:nvSpPr>
          <p:spPr bwMode="auto">
            <a:xfrm>
              <a:off x="14349413" y="4740275"/>
              <a:ext cx="552450" cy="469107"/>
            </a:xfrm>
            <a:custGeom>
              <a:avLst/>
              <a:gdLst>
                <a:gd name="T0" fmla="*/ 0 w 135"/>
                <a:gd name="T1" fmla="*/ 93 h 115"/>
                <a:gd name="T2" fmla="*/ 67 w 135"/>
                <a:gd name="T3" fmla="*/ 115 h 115"/>
                <a:gd name="T4" fmla="*/ 135 w 135"/>
                <a:gd name="T5" fmla="*/ 93 h 115"/>
                <a:gd name="T6" fmla="*/ 67 w 135"/>
                <a:gd name="T7" fmla="*/ 0 h 115"/>
                <a:gd name="T8" fmla="*/ 0 w 135"/>
                <a:gd name="T9" fmla="*/ 9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5">
                  <a:moveTo>
                    <a:pt x="0" y="93"/>
                  </a:moveTo>
                  <a:cubicBezTo>
                    <a:pt x="19" y="107"/>
                    <a:pt x="42" y="115"/>
                    <a:pt x="67" y="115"/>
                  </a:cubicBezTo>
                  <a:cubicBezTo>
                    <a:pt x="92" y="115"/>
                    <a:pt x="116" y="107"/>
                    <a:pt x="135" y="93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0" y="93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2" name="Freeform 182"/>
            <p:cNvSpPr>
              <a:spLocks/>
            </p:cNvSpPr>
            <p:nvPr/>
          </p:nvSpPr>
          <p:spPr bwMode="auto">
            <a:xfrm>
              <a:off x="14152563" y="4593432"/>
              <a:ext cx="470694" cy="526257"/>
            </a:xfrm>
            <a:custGeom>
              <a:avLst/>
              <a:gdLst>
                <a:gd name="T0" fmla="*/ 5 w 115"/>
                <a:gd name="T1" fmla="*/ 0 h 129"/>
                <a:gd name="T2" fmla="*/ 0 w 115"/>
                <a:gd name="T3" fmla="*/ 36 h 129"/>
                <a:gd name="T4" fmla="*/ 48 w 115"/>
                <a:gd name="T5" fmla="*/ 129 h 129"/>
                <a:gd name="T6" fmla="*/ 115 w 115"/>
                <a:gd name="T7" fmla="*/ 36 h 129"/>
                <a:gd name="T8" fmla="*/ 5 w 11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29">
                  <a:moveTo>
                    <a:pt x="5" y="0"/>
                  </a:moveTo>
                  <a:cubicBezTo>
                    <a:pt x="2" y="11"/>
                    <a:pt x="0" y="23"/>
                    <a:pt x="0" y="36"/>
                  </a:cubicBezTo>
                  <a:cubicBezTo>
                    <a:pt x="0" y="74"/>
                    <a:pt x="19" y="108"/>
                    <a:pt x="48" y="129"/>
                  </a:cubicBezTo>
                  <a:cubicBezTo>
                    <a:pt x="115" y="36"/>
                    <a:pt x="115" y="36"/>
                    <a:pt x="115" y="36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27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3" name="Freeform 183"/>
            <p:cNvSpPr>
              <a:spLocks/>
            </p:cNvSpPr>
            <p:nvPr/>
          </p:nvSpPr>
          <p:spPr bwMode="auto">
            <a:xfrm>
              <a:off x="14173200" y="4267200"/>
              <a:ext cx="900907" cy="473075"/>
            </a:xfrm>
            <a:custGeom>
              <a:avLst/>
              <a:gdLst>
                <a:gd name="T0" fmla="*/ 110 w 220"/>
                <a:gd name="T1" fmla="*/ 0 h 116"/>
                <a:gd name="T2" fmla="*/ 110 w 220"/>
                <a:gd name="T3" fmla="*/ 0 h 116"/>
                <a:gd name="T4" fmla="*/ 0 w 220"/>
                <a:gd name="T5" fmla="*/ 80 h 116"/>
                <a:gd name="T6" fmla="*/ 110 w 220"/>
                <a:gd name="T7" fmla="*/ 116 h 116"/>
                <a:gd name="T8" fmla="*/ 220 w 220"/>
                <a:gd name="T9" fmla="*/ 80 h 116"/>
                <a:gd name="T10" fmla="*/ 110 w 220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6">
                  <a:moveTo>
                    <a:pt x="11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59" y="0"/>
                    <a:pt x="15" y="34"/>
                    <a:pt x="0" y="80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220" y="80"/>
                    <a:pt x="220" y="80"/>
                    <a:pt x="220" y="80"/>
                  </a:cubicBezTo>
                  <a:cubicBezTo>
                    <a:pt x="205" y="34"/>
                    <a:pt x="161" y="0"/>
                    <a:pt x="110" y="0"/>
                  </a:cubicBezTo>
                  <a:close/>
                </a:path>
              </a:pathLst>
            </a:custGeom>
            <a:solidFill>
              <a:srgbClr val="56B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4" name="Freeform 184"/>
            <p:cNvSpPr>
              <a:spLocks/>
            </p:cNvSpPr>
            <p:nvPr/>
          </p:nvSpPr>
          <p:spPr bwMode="auto">
            <a:xfrm>
              <a:off x="14623256" y="4593432"/>
              <a:ext cx="471488" cy="526257"/>
            </a:xfrm>
            <a:custGeom>
              <a:avLst/>
              <a:gdLst>
                <a:gd name="T0" fmla="*/ 68 w 115"/>
                <a:gd name="T1" fmla="*/ 129 h 129"/>
                <a:gd name="T2" fmla="*/ 115 w 115"/>
                <a:gd name="T3" fmla="*/ 36 h 129"/>
                <a:gd name="T4" fmla="*/ 110 w 115"/>
                <a:gd name="T5" fmla="*/ 0 h 129"/>
                <a:gd name="T6" fmla="*/ 0 w 115"/>
                <a:gd name="T7" fmla="*/ 36 h 129"/>
                <a:gd name="T8" fmla="*/ 68 w 11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29">
                  <a:moveTo>
                    <a:pt x="68" y="129"/>
                  </a:moveTo>
                  <a:cubicBezTo>
                    <a:pt x="97" y="108"/>
                    <a:pt x="115" y="74"/>
                    <a:pt x="115" y="36"/>
                  </a:cubicBezTo>
                  <a:cubicBezTo>
                    <a:pt x="115" y="23"/>
                    <a:pt x="113" y="11"/>
                    <a:pt x="110" y="0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68" y="129"/>
                  </a:lnTo>
                  <a:close/>
                </a:path>
              </a:pathLst>
            </a:custGeom>
            <a:solidFill>
              <a:srgbClr val="56B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836443" y="3809273"/>
            <a:ext cx="807363" cy="647280"/>
            <a:chOff x="156369" y="4424363"/>
            <a:chExt cx="2766219" cy="2217738"/>
          </a:xfrm>
        </p:grpSpPr>
        <p:sp>
          <p:nvSpPr>
            <p:cNvPr id="156" name="Freeform 195"/>
            <p:cNvSpPr>
              <a:spLocks/>
            </p:cNvSpPr>
            <p:nvPr/>
          </p:nvSpPr>
          <p:spPr bwMode="auto">
            <a:xfrm>
              <a:off x="1127919" y="6315869"/>
              <a:ext cx="833438" cy="183357"/>
            </a:xfrm>
            <a:custGeom>
              <a:avLst/>
              <a:gdLst>
                <a:gd name="T0" fmla="*/ 0 w 1050"/>
                <a:gd name="T1" fmla="*/ 231 h 231"/>
                <a:gd name="T2" fmla="*/ 1050 w 1050"/>
                <a:gd name="T3" fmla="*/ 231 h 231"/>
                <a:gd name="T4" fmla="*/ 1013 w 1050"/>
                <a:gd name="T5" fmla="*/ 0 h 231"/>
                <a:gd name="T6" fmla="*/ 31 w 1050"/>
                <a:gd name="T7" fmla="*/ 0 h 231"/>
                <a:gd name="T8" fmla="*/ 0 w 1050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0" h="231">
                  <a:moveTo>
                    <a:pt x="0" y="231"/>
                  </a:moveTo>
                  <a:lnTo>
                    <a:pt x="1050" y="231"/>
                  </a:lnTo>
                  <a:lnTo>
                    <a:pt x="1013" y="0"/>
                  </a:lnTo>
                  <a:lnTo>
                    <a:pt x="31" y="0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7" name="Freeform 196"/>
            <p:cNvSpPr>
              <a:spLocks/>
            </p:cNvSpPr>
            <p:nvPr/>
          </p:nvSpPr>
          <p:spPr bwMode="auto">
            <a:xfrm>
              <a:off x="1152526" y="6138069"/>
              <a:ext cx="779463" cy="177800"/>
            </a:xfrm>
            <a:custGeom>
              <a:avLst/>
              <a:gdLst>
                <a:gd name="T0" fmla="*/ 31 w 982"/>
                <a:gd name="T1" fmla="*/ 0 h 224"/>
                <a:gd name="T2" fmla="*/ 0 w 982"/>
                <a:gd name="T3" fmla="*/ 224 h 224"/>
                <a:gd name="T4" fmla="*/ 982 w 982"/>
                <a:gd name="T5" fmla="*/ 224 h 224"/>
                <a:gd name="T6" fmla="*/ 950 w 982"/>
                <a:gd name="T7" fmla="*/ 0 h 224"/>
                <a:gd name="T8" fmla="*/ 31 w 982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2" h="224">
                  <a:moveTo>
                    <a:pt x="31" y="0"/>
                  </a:moveTo>
                  <a:lnTo>
                    <a:pt x="0" y="224"/>
                  </a:lnTo>
                  <a:lnTo>
                    <a:pt x="982" y="224"/>
                  </a:lnTo>
                  <a:lnTo>
                    <a:pt x="95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8" name="Freeform 197"/>
            <p:cNvSpPr>
              <a:spLocks/>
            </p:cNvSpPr>
            <p:nvPr/>
          </p:nvSpPr>
          <p:spPr bwMode="auto">
            <a:xfrm>
              <a:off x="156369" y="4424363"/>
              <a:ext cx="2766219" cy="1788319"/>
            </a:xfrm>
            <a:custGeom>
              <a:avLst/>
              <a:gdLst>
                <a:gd name="T0" fmla="*/ 561 w 561"/>
                <a:gd name="T1" fmla="*/ 345 h 362"/>
                <a:gd name="T2" fmla="*/ 544 w 561"/>
                <a:gd name="T3" fmla="*/ 362 h 362"/>
                <a:gd name="T4" fmla="*/ 18 w 561"/>
                <a:gd name="T5" fmla="*/ 362 h 362"/>
                <a:gd name="T6" fmla="*/ 0 w 561"/>
                <a:gd name="T7" fmla="*/ 345 h 362"/>
                <a:gd name="T8" fmla="*/ 0 w 561"/>
                <a:gd name="T9" fmla="*/ 17 h 362"/>
                <a:gd name="T10" fmla="*/ 18 w 561"/>
                <a:gd name="T11" fmla="*/ 0 h 362"/>
                <a:gd name="T12" fmla="*/ 544 w 561"/>
                <a:gd name="T13" fmla="*/ 0 h 362"/>
                <a:gd name="T14" fmla="*/ 561 w 561"/>
                <a:gd name="T15" fmla="*/ 17 h 362"/>
                <a:gd name="T16" fmla="*/ 561 w 561"/>
                <a:gd name="T17" fmla="*/ 34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1" h="362">
                  <a:moveTo>
                    <a:pt x="561" y="345"/>
                  </a:moveTo>
                  <a:cubicBezTo>
                    <a:pt x="561" y="354"/>
                    <a:pt x="554" y="362"/>
                    <a:pt x="544" y="362"/>
                  </a:cubicBezTo>
                  <a:cubicBezTo>
                    <a:pt x="18" y="362"/>
                    <a:pt x="18" y="362"/>
                    <a:pt x="18" y="362"/>
                  </a:cubicBezTo>
                  <a:cubicBezTo>
                    <a:pt x="8" y="362"/>
                    <a:pt x="0" y="354"/>
                    <a:pt x="0" y="34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54" y="0"/>
                    <a:pt x="561" y="8"/>
                    <a:pt x="561" y="17"/>
                  </a:cubicBezTo>
                  <a:lnTo>
                    <a:pt x="561" y="345"/>
                  </a:lnTo>
                  <a:close/>
                </a:path>
              </a:pathLst>
            </a:custGeom>
            <a:solidFill>
              <a:srgbClr val="0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9" name="Rectangle 198"/>
            <p:cNvSpPr>
              <a:spLocks noChangeArrowheads="1"/>
            </p:cNvSpPr>
            <p:nvPr/>
          </p:nvSpPr>
          <p:spPr bwMode="auto">
            <a:xfrm>
              <a:off x="215107" y="4493419"/>
              <a:ext cx="2653507" cy="14771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0" name="Rectangle 199"/>
            <p:cNvSpPr>
              <a:spLocks noChangeArrowheads="1"/>
            </p:cNvSpPr>
            <p:nvPr/>
          </p:nvSpPr>
          <p:spPr bwMode="auto">
            <a:xfrm>
              <a:off x="1058863" y="6573044"/>
              <a:ext cx="971550" cy="69057"/>
            </a:xfrm>
            <a:prstGeom prst="rect">
              <a:avLst/>
            </a:prstGeom>
            <a:solidFill>
              <a:srgbClr val="9D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1" name="Freeform 200"/>
            <p:cNvSpPr>
              <a:spLocks/>
            </p:cNvSpPr>
            <p:nvPr/>
          </p:nvSpPr>
          <p:spPr bwMode="auto">
            <a:xfrm>
              <a:off x="1058863" y="6499225"/>
              <a:ext cx="971550" cy="73819"/>
            </a:xfrm>
            <a:custGeom>
              <a:avLst/>
              <a:gdLst>
                <a:gd name="T0" fmla="*/ 87 w 1224"/>
                <a:gd name="T1" fmla="*/ 0 h 93"/>
                <a:gd name="T2" fmla="*/ 0 w 1224"/>
                <a:gd name="T3" fmla="*/ 93 h 93"/>
                <a:gd name="T4" fmla="*/ 1224 w 1224"/>
                <a:gd name="T5" fmla="*/ 93 h 93"/>
                <a:gd name="T6" fmla="*/ 1137 w 1224"/>
                <a:gd name="T7" fmla="*/ 0 h 93"/>
                <a:gd name="T8" fmla="*/ 87 w 1224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3">
                  <a:moveTo>
                    <a:pt x="87" y="0"/>
                  </a:moveTo>
                  <a:lnTo>
                    <a:pt x="0" y="93"/>
                  </a:lnTo>
                  <a:lnTo>
                    <a:pt x="1224" y="93"/>
                  </a:lnTo>
                  <a:lnTo>
                    <a:pt x="113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2" name="Oval 201"/>
            <p:cNvSpPr>
              <a:spLocks noChangeArrowheads="1"/>
            </p:cNvSpPr>
            <p:nvPr/>
          </p:nvSpPr>
          <p:spPr bwMode="auto">
            <a:xfrm>
              <a:off x="2587626" y="6059488"/>
              <a:ext cx="64294" cy="690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3" name="Freeform 202"/>
            <p:cNvSpPr>
              <a:spLocks/>
            </p:cNvSpPr>
            <p:nvPr/>
          </p:nvSpPr>
          <p:spPr bwMode="auto">
            <a:xfrm>
              <a:off x="279401" y="4547394"/>
              <a:ext cx="2535238" cy="1354138"/>
            </a:xfrm>
            <a:custGeom>
              <a:avLst/>
              <a:gdLst>
                <a:gd name="T0" fmla="*/ 514 w 514"/>
                <a:gd name="T1" fmla="*/ 262 h 274"/>
                <a:gd name="T2" fmla="*/ 503 w 514"/>
                <a:gd name="T3" fmla="*/ 274 h 274"/>
                <a:gd name="T4" fmla="*/ 12 w 514"/>
                <a:gd name="T5" fmla="*/ 274 h 274"/>
                <a:gd name="T6" fmla="*/ 0 w 514"/>
                <a:gd name="T7" fmla="*/ 262 h 274"/>
                <a:gd name="T8" fmla="*/ 0 w 514"/>
                <a:gd name="T9" fmla="*/ 11 h 274"/>
                <a:gd name="T10" fmla="*/ 12 w 514"/>
                <a:gd name="T11" fmla="*/ 0 h 274"/>
                <a:gd name="T12" fmla="*/ 503 w 514"/>
                <a:gd name="T13" fmla="*/ 0 h 274"/>
                <a:gd name="T14" fmla="*/ 514 w 514"/>
                <a:gd name="T15" fmla="*/ 11 h 274"/>
                <a:gd name="T16" fmla="*/ 514 w 514"/>
                <a:gd name="T17" fmla="*/ 26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4" h="274">
                  <a:moveTo>
                    <a:pt x="514" y="262"/>
                  </a:moveTo>
                  <a:cubicBezTo>
                    <a:pt x="514" y="269"/>
                    <a:pt x="509" y="274"/>
                    <a:pt x="503" y="274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6" y="274"/>
                    <a:pt x="0" y="269"/>
                    <a:pt x="0" y="26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9" y="0"/>
                    <a:pt x="514" y="5"/>
                    <a:pt x="514" y="11"/>
                  </a:cubicBezTo>
                  <a:lnTo>
                    <a:pt x="514" y="262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4" name="Freeform 203"/>
            <p:cNvSpPr>
              <a:spLocks/>
            </p:cNvSpPr>
            <p:nvPr/>
          </p:nvSpPr>
          <p:spPr bwMode="auto">
            <a:xfrm>
              <a:off x="333376" y="4596607"/>
              <a:ext cx="108744" cy="108744"/>
            </a:xfrm>
            <a:custGeom>
              <a:avLst/>
              <a:gdLst>
                <a:gd name="T0" fmla="*/ 137 w 137"/>
                <a:gd name="T1" fmla="*/ 13 h 137"/>
                <a:gd name="T2" fmla="*/ 125 w 137"/>
                <a:gd name="T3" fmla="*/ 0 h 137"/>
                <a:gd name="T4" fmla="*/ 69 w 137"/>
                <a:gd name="T5" fmla="*/ 50 h 137"/>
                <a:gd name="T6" fmla="*/ 19 w 137"/>
                <a:gd name="T7" fmla="*/ 0 h 137"/>
                <a:gd name="T8" fmla="*/ 0 w 137"/>
                <a:gd name="T9" fmla="*/ 13 h 137"/>
                <a:gd name="T10" fmla="*/ 56 w 137"/>
                <a:gd name="T11" fmla="*/ 69 h 137"/>
                <a:gd name="T12" fmla="*/ 0 w 137"/>
                <a:gd name="T13" fmla="*/ 119 h 137"/>
                <a:gd name="T14" fmla="*/ 19 w 137"/>
                <a:gd name="T15" fmla="*/ 137 h 137"/>
                <a:gd name="T16" fmla="*/ 69 w 137"/>
                <a:gd name="T17" fmla="*/ 81 h 137"/>
                <a:gd name="T18" fmla="*/ 125 w 137"/>
                <a:gd name="T19" fmla="*/ 137 h 137"/>
                <a:gd name="T20" fmla="*/ 137 w 137"/>
                <a:gd name="T21" fmla="*/ 119 h 137"/>
                <a:gd name="T22" fmla="*/ 87 w 137"/>
                <a:gd name="T23" fmla="*/ 69 h 137"/>
                <a:gd name="T24" fmla="*/ 137 w 137"/>
                <a:gd name="T25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7">
                  <a:moveTo>
                    <a:pt x="137" y="13"/>
                  </a:moveTo>
                  <a:lnTo>
                    <a:pt x="125" y="0"/>
                  </a:lnTo>
                  <a:lnTo>
                    <a:pt x="69" y="5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56" y="69"/>
                  </a:lnTo>
                  <a:lnTo>
                    <a:pt x="0" y="119"/>
                  </a:lnTo>
                  <a:lnTo>
                    <a:pt x="19" y="137"/>
                  </a:lnTo>
                  <a:lnTo>
                    <a:pt x="69" y="81"/>
                  </a:lnTo>
                  <a:lnTo>
                    <a:pt x="125" y="137"/>
                  </a:lnTo>
                  <a:lnTo>
                    <a:pt x="137" y="119"/>
                  </a:lnTo>
                  <a:lnTo>
                    <a:pt x="87" y="69"/>
                  </a:lnTo>
                  <a:lnTo>
                    <a:pt x="137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5" name="Rectangle 204"/>
            <p:cNvSpPr>
              <a:spLocks noChangeArrowheads="1"/>
            </p:cNvSpPr>
            <p:nvPr/>
          </p:nvSpPr>
          <p:spPr bwMode="auto">
            <a:xfrm>
              <a:off x="496094" y="4596607"/>
              <a:ext cx="1593057" cy="99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6" name="Rectangle 205"/>
            <p:cNvSpPr>
              <a:spLocks noChangeArrowheads="1"/>
            </p:cNvSpPr>
            <p:nvPr/>
          </p:nvSpPr>
          <p:spPr bwMode="auto">
            <a:xfrm>
              <a:off x="2153444" y="4596607"/>
              <a:ext cx="601663" cy="99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7" name="Rectangle 206"/>
            <p:cNvSpPr>
              <a:spLocks noChangeArrowheads="1"/>
            </p:cNvSpPr>
            <p:nvPr/>
          </p:nvSpPr>
          <p:spPr bwMode="auto">
            <a:xfrm>
              <a:off x="323851" y="4745038"/>
              <a:ext cx="2441575" cy="10818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8" name="Freeform 207"/>
            <p:cNvSpPr>
              <a:spLocks/>
            </p:cNvSpPr>
            <p:nvPr/>
          </p:nvSpPr>
          <p:spPr bwMode="auto">
            <a:xfrm>
              <a:off x="1536701" y="4789488"/>
              <a:ext cx="1173957" cy="59532"/>
            </a:xfrm>
            <a:custGeom>
              <a:avLst/>
              <a:gdLst>
                <a:gd name="T0" fmla="*/ 238 w 238"/>
                <a:gd name="T1" fmla="*/ 6 h 12"/>
                <a:gd name="T2" fmla="*/ 232 w 238"/>
                <a:gd name="T3" fmla="*/ 12 h 12"/>
                <a:gd name="T4" fmla="*/ 6 w 238"/>
                <a:gd name="T5" fmla="*/ 12 h 12"/>
                <a:gd name="T6" fmla="*/ 0 w 238"/>
                <a:gd name="T7" fmla="*/ 6 h 12"/>
                <a:gd name="T8" fmla="*/ 0 w 238"/>
                <a:gd name="T9" fmla="*/ 6 h 12"/>
                <a:gd name="T10" fmla="*/ 6 w 238"/>
                <a:gd name="T11" fmla="*/ 0 h 12"/>
                <a:gd name="T12" fmla="*/ 232 w 238"/>
                <a:gd name="T13" fmla="*/ 0 h 12"/>
                <a:gd name="T14" fmla="*/ 238 w 23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2">
                  <a:moveTo>
                    <a:pt x="238" y="6"/>
                  </a:moveTo>
                  <a:cubicBezTo>
                    <a:pt x="238" y="9"/>
                    <a:pt x="235" y="12"/>
                    <a:pt x="232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5" y="0"/>
                    <a:pt x="238" y="2"/>
                    <a:pt x="238" y="6"/>
                  </a:cubicBezTo>
                  <a:close/>
                </a:path>
              </a:pathLst>
            </a:cu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9" name="Rectangle 208"/>
            <p:cNvSpPr>
              <a:spLocks noChangeArrowheads="1"/>
            </p:cNvSpPr>
            <p:nvPr/>
          </p:nvSpPr>
          <p:spPr bwMode="auto">
            <a:xfrm>
              <a:off x="348457" y="4893469"/>
              <a:ext cx="2386807" cy="513557"/>
            </a:xfrm>
            <a:prstGeom prst="rect">
              <a:avLst/>
            </a:prstGeom>
            <a:solidFill>
              <a:srgbClr val="00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0" name="Freeform 209"/>
            <p:cNvSpPr>
              <a:spLocks/>
            </p:cNvSpPr>
            <p:nvPr/>
          </p:nvSpPr>
          <p:spPr bwMode="auto">
            <a:xfrm>
              <a:off x="477044" y="5006975"/>
              <a:ext cx="916782" cy="44450"/>
            </a:xfrm>
            <a:custGeom>
              <a:avLst/>
              <a:gdLst>
                <a:gd name="T0" fmla="*/ 4 w 186"/>
                <a:gd name="T1" fmla="*/ 9 h 9"/>
                <a:gd name="T2" fmla="*/ 182 w 186"/>
                <a:gd name="T3" fmla="*/ 9 h 9"/>
                <a:gd name="T4" fmla="*/ 186 w 186"/>
                <a:gd name="T5" fmla="*/ 4 h 9"/>
                <a:gd name="T6" fmla="*/ 182 w 186"/>
                <a:gd name="T7" fmla="*/ 0 h 9"/>
                <a:gd name="T8" fmla="*/ 4 w 186"/>
                <a:gd name="T9" fmla="*/ 0 h 9"/>
                <a:gd name="T10" fmla="*/ 0 w 186"/>
                <a:gd name="T11" fmla="*/ 4 h 9"/>
                <a:gd name="T12" fmla="*/ 4 w 18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9">
                  <a:moveTo>
                    <a:pt x="4" y="9"/>
                  </a:moveTo>
                  <a:cubicBezTo>
                    <a:pt x="182" y="9"/>
                    <a:pt x="182" y="9"/>
                    <a:pt x="182" y="9"/>
                  </a:cubicBezTo>
                  <a:cubicBezTo>
                    <a:pt x="184" y="9"/>
                    <a:pt x="186" y="7"/>
                    <a:pt x="186" y="4"/>
                  </a:cubicBezTo>
                  <a:cubicBezTo>
                    <a:pt x="186" y="2"/>
                    <a:pt x="184" y="0"/>
                    <a:pt x="18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1" name="Freeform 210"/>
            <p:cNvSpPr>
              <a:spLocks/>
            </p:cNvSpPr>
            <p:nvPr/>
          </p:nvSpPr>
          <p:spPr bwMode="auto">
            <a:xfrm>
              <a:off x="471488" y="5080794"/>
              <a:ext cx="513557" cy="44450"/>
            </a:xfrm>
            <a:custGeom>
              <a:avLst/>
              <a:gdLst>
                <a:gd name="T0" fmla="*/ 5 w 104"/>
                <a:gd name="T1" fmla="*/ 9 h 9"/>
                <a:gd name="T2" fmla="*/ 99 w 104"/>
                <a:gd name="T3" fmla="*/ 9 h 9"/>
                <a:gd name="T4" fmla="*/ 104 w 104"/>
                <a:gd name="T5" fmla="*/ 5 h 9"/>
                <a:gd name="T6" fmla="*/ 99 w 104"/>
                <a:gd name="T7" fmla="*/ 0 h 9"/>
                <a:gd name="T8" fmla="*/ 5 w 104"/>
                <a:gd name="T9" fmla="*/ 0 h 9"/>
                <a:gd name="T10" fmla="*/ 0 w 104"/>
                <a:gd name="T11" fmla="*/ 5 h 9"/>
                <a:gd name="T12" fmla="*/ 5 w 10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">
                  <a:moveTo>
                    <a:pt x="5" y="9"/>
                  </a:moveTo>
                  <a:cubicBezTo>
                    <a:pt x="99" y="9"/>
                    <a:pt x="99" y="9"/>
                    <a:pt x="99" y="9"/>
                  </a:cubicBezTo>
                  <a:cubicBezTo>
                    <a:pt x="102" y="9"/>
                    <a:pt x="104" y="7"/>
                    <a:pt x="104" y="5"/>
                  </a:cubicBezTo>
                  <a:cubicBezTo>
                    <a:pt x="104" y="2"/>
                    <a:pt x="102" y="0"/>
                    <a:pt x="9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2" name="Freeform 211"/>
            <p:cNvSpPr>
              <a:spLocks/>
            </p:cNvSpPr>
            <p:nvPr/>
          </p:nvSpPr>
          <p:spPr bwMode="auto">
            <a:xfrm>
              <a:off x="1028701" y="5086350"/>
              <a:ext cx="237332" cy="38894"/>
            </a:xfrm>
            <a:custGeom>
              <a:avLst/>
              <a:gdLst>
                <a:gd name="T0" fmla="*/ 4 w 48"/>
                <a:gd name="T1" fmla="*/ 0 h 8"/>
                <a:gd name="T2" fmla="*/ 0 w 48"/>
                <a:gd name="T3" fmla="*/ 4 h 8"/>
                <a:gd name="T4" fmla="*/ 4 w 48"/>
                <a:gd name="T5" fmla="*/ 8 h 8"/>
                <a:gd name="T6" fmla="*/ 44 w 48"/>
                <a:gd name="T7" fmla="*/ 8 h 8"/>
                <a:gd name="T8" fmla="*/ 48 w 48"/>
                <a:gd name="T9" fmla="*/ 4 h 8"/>
                <a:gd name="T10" fmla="*/ 44 w 48"/>
                <a:gd name="T11" fmla="*/ 0 h 8"/>
                <a:gd name="T12" fmla="*/ 4 w 4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" y="0"/>
                  </a:moveTo>
                  <a:cubicBezTo>
                    <a:pt x="1" y="0"/>
                    <a:pt x="0" y="1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7" y="8"/>
                    <a:pt x="48" y="6"/>
                    <a:pt x="48" y="4"/>
                  </a:cubicBezTo>
                  <a:cubicBezTo>
                    <a:pt x="48" y="1"/>
                    <a:pt x="47" y="0"/>
                    <a:pt x="44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3" name="Freeform 212"/>
            <p:cNvSpPr>
              <a:spLocks/>
            </p:cNvSpPr>
            <p:nvPr/>
          </p:nvSpPr>
          <p:spPr bwMode="auto">
            <a:xfrm>
              <a:off x="477044" y="5155407"/>
              <a:ext cx="921544" cy="49213"/>
            </a:xfrm>
            <a:custGeom>
              <a:avLst/>
              <a:gdLst>
                <a:gd name="T0" fmla="*/ 182 w 187"/>
                <a:gd name="T1" fmla="*/ 0 h 10"/>
                <a:gd name="T2" fmla="*/ 5 w 187"/>
                <a:gd name="T3" fmla="*/ 0 h 10"/>
                <a:gd name="T4" fmla="*/ 0 w 187"/>
                <a:gd name="T5" fmla="*/ 5 h 10"/>
                <a:gd name="T6" fmla="*/ 5 w 187"/>
                <a:gd name="T7" fmla="*/ 10 h 10"/>
                <a:gd name="T8" fmla="*/ 182 w 187"/>
                <a:gd name="T9" fmla="*/ 10 h 10"/>
                <a:gd name="T10" fmla="*/ 187 w 187"/>
                <a:gd name="T11" fmla="*/ 5 h 10"/>
                <a:gd name="T12" fmla="*/ 182 w 18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0">
                  <a:moveTo>
                    <a:pt x="18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5" y="10"/>
                    <a:pt x="187" y="8"/>
                    <a:pt x="187" y="5"/>
                  </a:cubicBezTo>
                  <a:cubicBezTo>
                    <a:pt x="187" y="3"/>
                    <a:pt x="185" y="0"/>
                    <a:pt x="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4" name="Freeform 213"/>
            <p:cNvSpPr>
              <a:spLocks/>
            </p:cNvSpPr>
            <p:nvPr/>
          </p:nvSpPr>
          <p:spPr bwMode="auto">
            <a:xfrm>
              <a:off x="747713" y="5244307"/>
              <a:ext cx="242094" cy="39688"/>
            </a:xfrm>
            <a:custGeom>
              <a:avLst/>
              <a:gdLst>
                <a:gd name="T0" fmla="*/ 45 w 49"/>
                <a:gd name="T1" fmla="*/ 0 h 8"/>
                <a:gd name="T2" fmla="*/ 5 w 49"/>
                <a:gd name="T3" fmla="*/ 0 h 8"/>
                <a:gd name="T4" fmla="*/ 0 w 49"/>
                <a:gd name="T5" fmla="*/ 4 h 8"/>
                <a:gd name="T6" fmla="*/ 5 w 49"/>
                <a:gd name="T7" fmla="*/ 8 h 8"/>
                <a:gd name="T8" fmla="*/ 45 w 49"/>
                <a:gd name="T9" fmla="*/ 8 h 8"/>
                <a:gd name="T10" fmla="*/ 49 w 49"/>
                <a:gd name="T11" fmla="*/ 4 h 8"/>
                <a:gd name="T12" fmla="*/ 45 w 4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4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7" y="8"/>
                    <a:pt x="49" y="6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5" name="Freeform 214"/>
            <p:cNvSpPr>
              <a:spLocks/>
            </p:cNvSpPr>
            <p:nvPr/>
          </p:nvSpPr>
          <p:spPr bwMode="auto">
            <a:xfrm>
              <a:off x="477044" y="5244307"/>
              <a:ext cx="236538" cy="39688"/>
            </a:xfrm>
            <a:custGeom>
              <a:avLst/>
              <a:gdLst>
                <a:gd name="T0" fmla="*/ 44 w 48"/>
                <a:gd name="T1" fmla="*/ 0 h 8"/>
                <a:gd name="T2" fmla="*/ 4 w 48"/>
                <a:gd name="T3" fmla="*/ 0 h 8"/>
                <a:gd name="T4" fmla="*/ 0 w 48"/>
                <a:gd name="T5" fmla="*/ 4 h 8"/>
                <a:gd name="T6" fmla="*/ 4 w 48"/>
                <a:gd name="T7" fmla="*/ 8 h 8"/>
                <a:gd name="T8" fmla="*/ 44 w 48"/>
                <a:gd name="T9" fmla="*/ 8 h 8"/>
                <a:gd name="T10" fmla="*/ 48 w 48"/>
                <a:gd name="T11" fmla="*/ 4 h 8"/>
                <a:gd name="T12" fmla="*/ 44 w 4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7" y="8"/>
                    <a:pt x="48" y="6"/>
                    <a:pt x="48" y="4"/>
                  </a:cubicBezTo>
                  <a:cubicBezTo>
                    <a:pt x="48" y="2"/>
                    <a:pt x="4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6" name="Rectangle 215"/>
            <p:cNvSpPr>
              <a:spLocks noChangeArrowheads="1"/>
            </p:cNvSpPr>
            <p:nvPr/>
          </p:nvSpPr>
          <p:spPr bwMode="auto">
            <a:xfrm>
              <a:off x="1551782" y="4997450"/>
              <a:ext cx="311150" cy="311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7" name="Rectangle 216"/>
            <p:cNvSpPr>
              <a:spLocks noChangeArrowheads="1"/>
            </p:cNvSpPr>
            <p:nvPr/>
          </p:nvSpPr>
          <p:spPr bwMode="auto">
            <a:xfrm>
              <a:off x="1921669" y="4997450"/>
              <a:ext cx="311150" cy="311150"/>
            </a:xfrm>
            <a:prstGeom prst="rect">
              <a:avLst/>
            </a:prstGeom>
            <a:solidFill>
              <a:srgbClr val="FF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8" name="Rectangle 217"/>
            <p:cNvSpPr>
              <a:spLocks noChangeArrowheads="1"/>
            </p:cNvSpPr>
            <p:nvPr/>
          </p:nvSpPr>
          <p:spPr bwMode="auto">
            <a:xfrm>
              <a:off x="2291557" y="4997450"/>
              <a:ext cx="311150" cy="311150"/>
            </a:xfrm>
            <a:prstGeom prst="rect">
              <a:avLst/>
            </a:prstGeom>
            <a:solidFill>
              <a:srgbClr val="94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9" name="Rectangle 218"/>
            <p:cNvSpPr>
              <a:spLocks noChangeArrowheads="1"/>
            </p:cNvSpPr>
            <p:nvPr/>
          </p:nvSpPr>
          <p:spPr bwMode="auto">
            <a:xfrm>
              <a:off x="1556544" y="5461794"/>
              <a:ext cx="177800" cy="173038"/>
            </a:xfrm>
            <a:prstGeom prst="rect">
              <a:avLst/>
            </a:pr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0" name="Freeform 219"/>
            <p:cNvSpPr>
              <a:spLocks/>
            </p:cNvSpPr>
            <p:nvPr/>
          </p:nvSpPr>
          <p:spPr bwMode="auto">
            <a:xfrm>
              <a:off x="1793876" y="5461794"/>
              <a:ext cx="704850" cy="34132"/>
            </a:xfrm>
            <a:custGeom>
              <a:avLst/>
              <a:gdLst>
                <a:gd name="T0" fmla="*/ 4 w 143"/>
                <a:gd name="T1" fmla="*/ 7 h 7"/>
                <a:gd name="T2" fmla="*/ 140 w 143"/>
                <a:gd name="T3" fmla="*/ 7 h 7"/>
                <a:gd name="T4" fmla="*/ 143 w 143"/>
                <a:gd name="T5" fmla="*/ 3 h 7"/>
                <a:gd name="T6" fmla="*/ 140 w 143"/>
                <a:gd name="T7" fmla="*/ 0 h 7"/>
                <a:gd name="T8" fmla="*/ 4 w 143"/>
                <a:gd name="T9" fmla="*/ 0 h 7"/>
                <a:gd name="T10" fmla="*/ 0 w 143"/>
                <a:gd name="T11" fmla="*/ 3 h 7"/>
                <a:gd name="T12" fmla="*/ 4 w 14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7">
                  <a:moveTo>
                    <a:pt x="4" y="7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2" y="7"/>
                    <a:pt x="143" y="5"/>
                    <a:pt x="143" y="3"/>
                  </a:cubicBezTo>
                  <a:cubicBezTo>
                    <a:pt x="143" y="2"/>
                    <a:pt x="142" y="0"/>
                    <a:pt x="1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1" name="Freeform 220"/>
            <p:cNvSpPr>
              <a:spLocks/>
            </p:cNvSpPr>
            <p:nvPr/>
          </p:nvSpPr>
          <p:spPr bwMode="auto">
            <a:xfrm>
              <a:off x="1793876" y="5520532"/>
              <a:ext cx="388938" cy="30163"/>
            </a:xfrm>
            <a:custGeom>
              <a:avLst/>
              <a:gdLst>
                <a:gd name="T0" fmla="*/ 3 w 79"/>
                <a:gd name="T1" fmla="*/ 6 h 6"/>
                <a:gd name="T2" fmla="*/ 76 w 79"/>
                <a:gd name="T3" fmla="*/ 6 h 6"/>
                <a:gd name="T4" fmla="*/ 79 w 79"/>
                <a:gd name="T5" fmla="*/ 3 h 6"/>
                <a:gd name="T6" fmla="*/ 76 w 79"/>
                <a:gd name="T7" fmla="*/ 0 h 6"/>
                <a:gd name="T8" fmla="*/ 3 w 79"/>
                <a:gd name="T9" fmla="*/ 0 h 6"/>
                <a:gd name="T10" fmla="*/ 0 w 79"/>
                <a:gd name="T11" fmla="*/ 3 h 6"/>
                <a:gd name="T12" fmla="*/ 3 w 7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">
                  <a:moveTo>
                    <a:pt x="3" y="6"/>
                  </a:moveTo>
                  <a:cubicBezTo>
                    <a:pt x="76" y="6"/>
                    <a:pt x="76" y="6"/>
                    <a:pt x="76" y="6"/>
                  </a:cubicBezTo>
                  <a:cubicBezTo>
                    <a:pt x="78" y="6"/>
                    <a:pt x="79" y="5"/>
                    <a:pt x="79" y="3"/>
                  </a:cubicBezTo>
                  <a:cubicBezTo>
                    <a:pt x="79" y="1"/>
                    <a:pt x="78" y="0"/>
                    <a:pt x="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2" name="Freeform 221"/>
            <p:cNvSpPr>
              <a:spLocks/>
            </p:cNvSpPr>
            <p:nvPr/>
          </p:nvSpPr>
          <p:spPr bwMode="auto">
            <a:xfrm>
              <a:off x="2217738" y="5520532"/>
              <a:ext cx="182563" cy="30163"/>
            </a:xfrm>
            <a:custGeom>
              <a:avLst/>
              <a:gdLst>
                <a:gd name="T0" fmla="*/ 3 w 37"/>
                <a:gd name="T1" fmla="*/ 0 h 6"/>
                <a:gd name="T2" fmla="*/ 0 w 37"/>
                <a:gd name="T3" fmla="*/ 3 h 6"/>
                <a:gd name="T4" fmla="*/ 3 w 37"/>
                <a:gd name="T5" fmla="*/ 6 h 6"/>
                <a:gd name="T6" fmla="*/ 34 w 37"/>
                <a:gd name="T7" fmla="*/ 6 h 6"/>
                <a:gd name="T8" fmla="*/ 37 w 37"/>
                <a:gd name="T9" fmla="*/ 3 h 6"/>
                <a:gd name="T10" fmla="*/ 34 w 37"/>
                <a:gd name="T11" fmla="*/ 0 h 6"/>
                <a:gd name="T12" fmla="*/ 3 w 3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6" y="6"/>
                    <a:pt x="37" y="5"/>
                    <a:pt x="37" y="3"/>
                  </a:cubicBezTo>
                  <a:cubicBezTo>
                    <a:pt x="37" y="1"/>
                    <a:pt x="36" y="0"/>
                    <a:pt x="3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3" name="Freeform 222"/>
            <p:cNvSpPr>
              <a:spLocks/>
            </p:cNvSpPr>
            <p:nvPr/>
          </p:nvSpPr>
          <p:spPr bwMode="auto">
            <a:xfrm>
              <a:off x="1793876" y="5575300"/>
              <a:ext cx="709613" cy="39688"/>
            </a:xfrm>
            <a:custGeom>
              <a:avLst/>
              <a:gdLst>
                <a:gd name="T0" fmla="*/ 140 w 144"/>
                <a:gd name="T1" fmla="*/ 0 h 8"/>
                <a:gd name="T2" fmla="*/ 4 w 144"/>
                <a:gd name="T3" fmla="*/ 0 h 8"/>
                <a:gd name="T4" fmla="*/ 0 w 144"/>
                <a:gd name="T5" fmla="*/ 4 h 8"/>
                <a:gd name="T6" fmla="*/ 4 w 144"/>
                <a:gd name="T7" fmla="*/ 8 h 8"/>
                <a:gd name="T8" fmla="*/ 140 w 144"/>
                <a:gd name="T9" fmla="*/ 8 h 8"/>
                <a:gd name="T10" fmla="*/ 144 w 144"/>
                <a:gd name="T11" fmla="*/ 4 h 8"/>
                <a:gd name="T12" fmla="*/ 140 w 14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8">
                  <a:moveTo>
                    <a:pt x="14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2" y="8"/>
                    <a:pt x="144" y="6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4" name="Freeform 223"/>
            <p:cNvSpPr>
              <a:spLocks/>
            </p:cNvSpPr>
            <p:nvPr/>
          </p:nvSpPr>
          <p:spPr bwMode="auto">
            <a:xfrm>
              <a:off x="2005807" y="5644357"/>
              <a:ext cx="182563" cy="29369"/>
            </a:xfrm>
            <a:custGeom>
              <a:avLst/>
              <a:gdLst>
                <a:gd name="T0" fmla="*/ 34 w 37"/>
                <a:gd name="T1" fmla="*/ 0 h 6"/>
                <a:gd name="T2" fmla="*/ 3 w 37"/>
                <a:gd name="T3" fmla="*/ 0 h 6"/>
                <a:gd name="T4" fmla="*/ 0 w 37"/>
                <a:gd name="T5" fmla="*/ 3 h 6"/>
                <a:gd name="T6" fmla="*/ 3 w 37"/>
                <a:gd name="T7" fmla="*/ 6 h 6"/>
                <a:gd name="T8" fmla="*/ 34 w 37"/>
                <a:gd name="T9" fmla="*/ 6 h 6"/>
                <a:gd name="T10" fmla="*/ 37 w 37"/>
                <a:gd name="T11" fmla="*/ 3 h 6"/>
                <a:gd name="T12" fmla="*/ 34 w 3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">
                  <a:moveTo>
                    <a:pt x="3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6" y="6"/>
                    <a:pt x="37" y="5"/>
                    <a:pt x="37" y="3"/>
                  </a:cubicBezTo>
                  <a:cubicBezTo>
                    <a:pt x="37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5" name="Freeform 224"/>
            <p:cNvSpPr>
              <a:spLocks/>
            </p:cNvSpPr>
            <p:nvPr/>
          </p:nvSpPr>
          <p:spPr bwMode="auto">
            <a:xfrm>
              <a:off x="1793876" y="5644357"/>
              <a:ext cx="181769" cy="29369"/>
            </a:xfrm>
            <a:custGeom>
              <a:avLst/>
              <a:gdLst>
                <a:gd name="T0" fmla="*/ 34 w 37"/>
                <a:gd name="T1" fmla="*/ 0 h 6"/>
                <a:gd name="T2" fmla="*/ 3 w 37"/>
                <a:gd name="T3" fmla="*/ 0 h 6"/>
                <a:gd name="T4" fmla="*/ 0 w 37"/>
                <a:gd name="T5" fmla="*/ 3 h 6"/>
                <a:gd name="T6" fmla="*/ 3 w 37"/>
                <a:gd name="T7" fmla="*/ 6 h 6"/>
                <a:gd name="T8" fmla="*/ 34 w 37"/>
                <a:gd name="T9" fmla="*/ 6 h 6"/>
                <a:gd name="T10" fmla="*/ 37 w 37"/>
                <a:gd name="T11" fmla="*/ 3 h 6"/>
                <a:gd name="T12" fmla="*/ 34 w 3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">
                  <a:moveTo>
                    <a:pt x="3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6" y="6"/>
                    <a:pt x="37" y="5"/>
                    <a:pt x="37" y="3"/>
                  </a:cubicBezTo>
                  <a:cubicBezTo>
                    <a:pt x="37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844275" y="4494807"/>
            <a:ext cx="775389" cy="274776"/>
            <a:chOff x="3251200" y="2552700"/>
            <a:chExt cx="2905125" cy="1029494"/>
          </a:xfrm>
        </p:grpSpPr>
        <p:sp>
          <p:nvSpPr>
            <p:cNvPr id="187" name="Freeform 60432"/>
            <p:cNvSpPr>
              <a:spLocks/>
            </p:cNvSpPr>
            <p:nvPr/>
          </p:nvSpPr>
          <p:spPr bwMode="auto">
            <a:xfrm>
              <a:off x="3251200" y="2552700"/>
              <a:ext cx="2905125" cy="1029494"/>
            </a:xfrm>
            <a:custGeom>
              <a:avLst/>
              <a:gdLst>
                <a:gd name="T0" fmla="*/ 1910 w 3660"/>
                <a:gd name="T1" fmla="*/ 6 h 1297"/>
                <a:gd name="T2" fmla="*/ 1910 w 3660"/>
                <a:gd name="T3" fmla="*/ 6 h 1297"/>
                <a:gd name="T4" fmla="*/ 1852 w 3660"/>
                <a:gd name="T5" fmla="*/ 0 h 1297"/>
                <a:gd name="T6" fmla="*/ 1801 w 3660"/>
                <a:gd name="T7" fmla="*/ 0 h 1297"/>
                <a:gd name="T8" fmla="*/ 1737 w 3660"/>
                <a:gd name="T9" fmla="*/ 6 h 1297"/>
                <a:gd name="T10" fmla="*/ 1737 w 3660"/>
                <a:gd name="T11" fmla="*/ 6 h 1297"/>
                <a:gd name="T12" fmla="*/ 0 w 3660"/>
                <a:gd name="T13" fmla="*/ 6 h 1297"/>
                <a:gd name="T14" fmla="*/ 0 w 3660"/>
                <a:gd name="T15" fmla="*/ 1297 h 1297"/>
                <a:gd name="T16" fmla="*/ 3660 w 3660"/>
                <a:gd name="T17" fmla="*/ 1297 h 1297"/>
                <a:gd name="T18" fmla="*/ 3660 w 3660"/>
                <a:gd name="T19" fmla="*/ 6 h 1297"/>
                <a:gd name="T20" fmla="*/ 1910 w 3660"/>
                <a:gd name="T21" fmla="*/ 6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0" h="1297">
                  <a:moveTo>
                    <a:pt x="1910" y="6"/>
                  </a:moveTo>
                  <a:lnTo>
                    <a:pt x="1910" y="6"/>
                  </a:lnTo>
                  <a:lnTo>
                    <a:pt x="1852" y="0"/>
                  </a:lnTo>
                  <a:lnTo>
                    <a:pt x="1801" y="0"/>
                  </a:lnTo>
                  <a:lnTo>
                    <a:pt x="1737" y="6"/>
                  </a:lnTo>
                  <a:lnTo>
                    <a:pt x="1737" y="6"/>
                  </a:lnTo>
                  <a:lnTo>
                    <a:pt x="0" y="6"/>
                  </a:lnTo>
                  <a:lnTo>
                    <a:pt x="0" y="1297"/>
                  </a:lnTo>
                  <a:lnTo>
                    <a:pt x="3660" y="1297"/>
                  </a:lnTo>
                  <a:lnTo>
                    <a:pt x="3660" y="6"/>
                  </a:lnTo>
                  <a:lnTo>
                    <a:pt x="1910" y="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8" name="Rectangle 60433"/>
            <p:cNvSpPr>
              <a:spLocks noChangeArrowheads="1"/>
            </p:cNvSpPr>
            <p:nvPr/>
          </p:nvSpPr>
          <p:spPr bwMode="auto">
            <a:xfrm>
              <a:off x="3372644" y="2674144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9" name="Rectangle 60434"/>
            <p:cNvSpPr>
              <a:spLocks noChangeArrowheads="1"/>
            </p:cNvSpPr>
            <p:nvPr/>
          </p:nvSpPr>
          <p:spPr bwMode="auto">
            <a:xfrm>
              <a:off x="3372644" y="3374232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0" name="Rectangle 60435"/>
            <p:cNvSpPr>
              <a:spLocks noChangeArrowheads="1"/>
            </p:cNvSpPr>
            <p:nvPr/>
          </p:nvSpPr>
          <p:spPr bwMode="auto">
            <a:xfrm>
              <a:off x="3595688" y="3374232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1" name="Rectangle 60436"/>
            <p:cNvSpPr>
              <a:spLocks noChangeArrowheads="1"/>
            </p:cNvSpPr>
            <p:nvPr/>
          </p:nvSpPr>
          <p:spPr bwMode="auto">
            <a:xfrm>
              <a:off x="3869532" y="3374232"/>
              <a:ext cx="1252538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2" name="Rectangle 60437"/>
            <p:cNvSpPr>
              <a:spLocks noChangeArrowheads="1"/>
            </p:cNvSpPr>
            <p:nvPr/>
          </p:nvSpPr>
          <p:spPr bwMode="auto">
            <a:xfrm>
              <a:off x="3372644" y="2917825"/>
              <a:ext cx="243681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3" name="Rectangle 60438"/>
            <p:cNvSpPr>
              <a:spLocks noChangeArrowheads="1"/>
            </p:cNvSpPr>
            <p:nvPr/>
          </p:nvSpPr>
          <p:spPr bwMode="auto">
            <a:xfrm>
              <a:off x="5487194" y="2917825"/>
              <a:ext cx="248444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4" name="Rectangle 60439"/>
            <p:cNvSpPr>
              <a:spLocks noChangeArrowheads="1"/>
            </p:cNvSpPr>
            <p:nvPr/>
          </p:nvSpPr>
          <p:spPr bwMode="auto">
            <a:xfrm>
              <a:off x="3372644" y="3145632"/>
              <a:ext cx="385763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5" name="Rectangle 60440"/>
            <p:cNvSpPr>
              <a:spLocks noChangeArrowheads="1"/>
            </p:cNvSpPr>
            <p:nvPr/>
          </p:nvSpPr>
          <p:spPr bwMode="auto">
            <a:xfrm>
              <a:off x="5669757" y="3145632"/>
              <a:ext cx="380206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6" name="Rectangle 60441"/>
            <p:cNvSpPr>
              <a:spLocks noChangeArrowheads="1"/>
            </p:cNvSpPr>
            <p:nvPr/>
          </p:nvSpPr>
          <p:spPr bwMode="auto">
            <a:xfrm>
              <a:off x="3733007" y="2674144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7" name="Rectangle 60442"/>
            <p:cNvSpPr>
              <a:spLocks noChangeArrowheads="1"/>
            </p:cNvSpPr>
            <p:nvPr/>
          </p:nvSpPr>
          <p:spPr bwMode="auto">
            <a:xfrm>
              <a:off x="3733007" y="2917825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8" name="Rectangle 60443"/>
            <p:cNvSpPr>
              <a:spLocks noChangeArrowheads="1"/>
            </p:cNvSpPr>
            <p:nvPr/>
          </p:nvSpPr>
          <p:spPr bwMode="auto">
            <a:xfrm>
              <a:off x="3945732" y="2917825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9" name="Rectangle 60444"/>
            <p:cNvSpPr>
              <a:spLocks noChangeArrowheads="1"/>
            </p:cNvSpPr>
            <p:nvPr/>
          </p:nvSpPr>
          <p:spPr bwMode="auto">
            <a:xfrm>
              <a:off x="4158457" y="2917825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0" name="Rectangle 60445"/>
            <p:cNvSpPr>
              <a:spLocks noChangeArrowheads="1"/>
            </p:cNvSpPr>
            <p:nvPr/>
          </p:nvSpPr>
          <p:spPr bwMode="auto">
            <a:xfrm>
              <a:off x="4376738" y="2917825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1" name="Rectangle 60446"/>
            <p:cNvSpPr>
              <a:spLocks noChangeArrowheads="1"/>
            </p:cNvSpPr>
            <p:nvPr/>
          </p:nvSpPr>
          <p:spPr bwMode="auto">
            <a:xfrm>
              <a:off x="4589463" y="2917825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2" name="Rectangle 60447"/>
            <p:cNvSpPr>
              <a:spLocks noChangeArrowheads="1"/>
            </p:cNvSpPr>
            <p:nvPr/>
          </p:nvSpPr>
          <p:spPr bwMode="auto">
            <a:xfrm>
              <a:off x="4802188" y="2917825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3" name="Rectangle 60448"/>
            <p:cNvSpPr>
              <a:spLocks noChangeArrowheads="1"/>
            </p:cNvSpPr>
            <p:nvPr/>
          </p:nvSpPr>
          <p:spPr bwMode="auto">
            <a:xfrm>
              <a:off x="5015707" y="2917825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4" name="Rectangle 60449"/>
            <p:cNvSpPr>
              <a:spLocks noChangeArrowheads="1"/>
            </p:cNvSpPr>
            <p:nvPr/>
          </p:nvSpPr>
          <p:spPr bwMode="auto">
            <a:xfrm>
              <a:off x="5228432" y="2917825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5" name="Rectangle 60450"/>
            <p:cNvSpPr>
              <a:spLocks noChangeArrowheads="1"/>
            </p:cNvSpPr>
            <p:nvPr/>
          </p:nvSpPr>
          <p:spPr bwMode="auto">
            <a:xfrm>
              <a:off x="3869532" y="3145632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6" name="Rectangle 60451"/>
            <p:cNvSpPr>
              <a:spLocks noChangeArrowheads="1"/>
            </p:cNvSpPr>
            <p:nvPr/>
          </p:nvSpPr>
          <p:spPr bwMode="auto">
            <a:xfrm>
              <a:off x="4087813" y="3145632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7" name="Rectangle 60452"/>
            <p:cNvSpPr>
              <a:spLocks noChangeArrowheads="1"/>
            </p:cNvSpPr>
            <p:nvPr/>
          </p:nvSpPr>
          <p:spPr bwMode="auto">
            <a:xfrm>
              <a:off x="4300538" y="3145632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8" name="Rectangle 60453"/>
            <p:cNvSpPr>
              <a:spLocks noChangeArrowheads="1"/>
            </p:cNvSpPr>
            <p:nvPr/>
          </p:nvSpPr>
          <p:spPr bwMode="auto">
            <a:xfrm>
              <a:off x="4513263" y="3145632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9" name="Rectangle 60454"/>
            <p:cNvSpPr>
              <a:spLocks noChangeArrowheads="1"/>
            </p:cNvSpPr>
            <p:nvPr/>
          </p:nvSpPr>
          <p:spPr bwMode="auto">
            <a:xfrm>
              <a:off x="4726782" y="3145632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0" name="Rectangle 60455"/>
            <p:cNvSpPr>
              <a:spLocks noChangeArrowheads="1"/>
            </p:cNvSpPr>
            <p:nvPr/>
          </p:nvSpPr>
          <p:spPr bwMode="auto">
            <a:xfrm>
              <a:off x="4939507" y="3145632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1" name="Rectangle 60456"/>
            <p:cNvSpPr>
              <a:spLocks noChangeArrowheads="1"/>
            </p:cNvSpPr>
            <p:nvPr/>
          </p:nvSpPr>
          <p:spPr bwMode="auto">
            <a:xfrm>
              <a:off x="5152232" y="3145632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2" name="Rectangle 60457"/>
            <p:cNvSpPr>
              <a:spLocks noChangeArrowheads="1"/>
            </p:cNvSpPr>
            <p:nvPr/>
          </p:nvSpPr>
          <p:spPr bwMode="auto">
            <a:xfrm>
              <a:off x="5364957" y="3145632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3" name="Rectangle 60458"/>
            <p:cNvSpPr>
              <a:spLocks noChangeArrowheads="1"/>
            </p:cNvSpPr>
            <p:nvPr/>
          </p:nvSpPr>
          <p:spPr bwMode="auto">
            <a:xfrm>
              <a:off x="5233194" y="3374232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4" name="Rectangle 60459"/>
            <p:cNvSpPr>
              <a:spLocks noChangeArrowheads="1"/>
            </p:cNvSpPr>
            <p:nvPr/>
          </p:nvSpPr>
          <p:spPr bwMode="auto">
            <a:xfrm>
              <a:off x="5451475" y="3374232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5" name="Rectangle 60460"/>
            <p:cNvSpPr>
              <a:spLocks noChangeArrowheads="1"/>
            </p:cNvSpPr>
            <p:nvPr/>
          </p:nvSpPr>
          <p:spPr bwMode="auto">
            <a:xfrm>
              <a:off x="5679282" y="3374232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6" name="Rectangle 60461"/>
            <p:cNvSpPr>
              <a:spLocks noChangeArrowheads="1"/>
            </p:cNvSpPr>
            <p:nvPr/>
          </p:nvSpPr>
          <p:spPr bwMode="auto">
            <a:xfrm>
              <a:off x="5892800" y="3374232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7" name="Rectangle 60462"/>
            <p:cNvSpPr>
              <a:spLocks noChangeArrowheads="1"/>
            </p:cNvSpPr>
            <p:nvPr/>
          </p:nvSpPr>
          <p:spPr bwMode="auto">
            <a:xfrm>
              <a:off x="3945732" y="2674144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8" name="Rectangle 60463"/>
            <p:cNvSpPr>
              <a:spLocks noChangeArrowheads="1"/>
            </p:cNvSpPr>
            <p:nvPr/>
          </p:nvSpPr>
          <p:spPr bwMode="auto">
            <a:xfrm>
              <a:off x="4158457" y="2674144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9" name="Rectangle 60464"/>
            <p:cNvSpPr>
              <a:spLocks noChangeArrowheads="1"/>
            </p:cNvSpPr>
            <p:nvPr/>
          </p:nvSpPr>
          <p:spPr bwMode="auto">
            <a:xfrm>
              <a:off x="4376738" y="2674144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0" name="Rectangle 60465"/>
            <p:cNvSpPr>
              <a:spLocks noChangeArrowheads="1"/>
            </p:cNvSpPr>
            <p:nvPr/>
          </p:nvSpPr>
          <p:spPr bwMode="auto">
            <a:xfrm>
              <a:off x="4701382" y="2674144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1" name="Rectangle 60466"/>
            <p:cNvSpPr>
              <a:spLocks noChangeArrowheads="1"/>
            </p:cNvSpPr>
            <p:nvPr/>
          </p:nvSpPr>
          <p:spPr bwMode="auto">
            <a:xfrm>
              <a:off x="4914107" y="2674144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2" name="Rectangle 60467"/>
            <p:cNvSpPr>
              <a:spLocks noChangeArrowheads="1"/>
            </p:cNvSpPr>
            <p:nvPr/>
          </p:nvSpPr>
          <p:spPr bwMode="auto">
            <a:xfrm>
              <a:off x="5126832" y="2674144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3" name="Rectangle 60468"/>
            <p:cNvSpPr>
              <a:spLocks noChangeArrowheads="1"/>
            </p:cNvSpPr>
            <p:nvPr/>
          </p:nvSpPr>
          <p:spPr bwMode="auto">
            <a:xfrm>
              <a:off x="5339557" y="2674144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4" name="Rectangle 60469"/>
            <p:cNvSpPr>
              <a:spLocks noChangeArrowheads="1"/>
            </p:cNvSpPr>
            <p:nvPr/>
          </p:nvSpPr>
          <p:spPr bwMode="auto">
            <a:xfrm>
              <a:off x="5674519" y="2674144"/>
              <a:ext cx="161925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5" name="Rectangle 60470"/>
            <p:cNvSpPr>
              <a:spLocks noChangeArrowheads="1"/>
            </p:cNvSpPr>
            <p:nvPr/>
          </p:nvSpPr>
          <p:spPr bwMode="auto">
            <a:xfrm>
              <a:off x="5887244" y="2674144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6" name="Rectangle 60471"/>
            <p:cNvSpPr>
              <a:spLocks noChangeArrowheads="1"/>
            </p:cNvSpPr>
            <p:nvPr/>
          </p:nvSpPr>
          <p:spPr bwMode="auto">
            <a:xfrm>
              <a:off x="5887244" y="2917825"/>
              <a:ext cx="162719" cy="142082"/>
            </a:xfrm>
            <a:prstGeom prst="rect">
              <a:avLst/>
            </a:prstGeom>
            <a:solidFill>
              <a:srgbClr val="195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7" name="Rectangle 60472"/>
            <p:cNvSpPr>
              <a:spLocks noChangeArrowheads="1"/>
            </p:cNvSpPr>
            <p:nvPr/>
          </p:nvSpPr>
          <p:spPr bwMode="auto">
            <a:xfrm>
              <a:off x="3372644" y="2648744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8" name="Rectangle 60473"/>
            <p:cNvSpPr>
              <a:spLocks noChangeArrowheads="1"/>
            </p:cNvSpPr>
            <p:nvPr/>
          </p:nvSpPr>
          <p:spPr bwMode="auto">
            <a:xfrm>
              <a:off x="3372644" y="3348832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9" name="Rectangle 60474"/>
            <p:cNvSpPr>
              <a:spLocks noChangeArrowheads="1"/>
            </p:cNvSpPr>
            <p:nvPr/>
          </p:nvSpPr>
          <p:spPr bwMode="auto">
            <a:xfrm>
              <a:off x="3595688" y="3348832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0" name="Rectangle 60475"/>
            <p:cNvSpPr>
              <a:spLocks noChangeArrowheads="1"/>
            </p:cNvSpPr>
            <p:nvPr/>
          </p:nvSpPr>
          <p:spPr bwMode="auto">
            <a:xfrm>
              <a:off x="3869532" y="3348832"/>
              <a:ext cx="1252538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1" name="Rectangle 60476"/>
            <p:cNvSpPr>
              <a:spLocks noChangeArrowheads="1"/>
            </p:cNvSpPr>
            <p:nvPr/>
          </p:nvSpPr>
          <p:spPr bwMode="auto">
            <a:xfrm>
              <a:off x="3372644" y="2892425"/>
              <a:ext cx="243681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2" name="Rectangle 60477"/>
            <p:cNvSpPr>
              <a:spLocks noChangeArrowheads="1"/>
            </p:cNvSpPr>
            <p:nvPr/>
          </p:nvSpPr>
          <p:spPr bwMode="auto">
            <a:xfrm>
              <a:off x="5487194" y="2892425"/>
              <a:ext cx="248444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3" name="Rectangle 60478"/>
            <p:cNvSpPr>
              <a:spLocks noChangeArrowheads="1"/>
            </p:cNvSpPr>
            <p:nvPr/>
          </p:nvSpPr>
          <p:spPr bwMode="auto">
            <a:xfrm>
              <a:off x="3372644" y="3120232"/>
              <a:ext cx="385763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4" name="Rectangle 60479"/>
            <p:cNvSpPr>
              <a:spLocks noChangeArrowheads="1"/>
            </p:cNvSpPr>
            <p:nvPr/>
          </p:nvSpPr>
          <p:spPr bwMode="auto">
            <a:xfrm>
              <a:off x="5669757" y="3120232"/>
              <a:ext cx="380206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5" name="Rectangle 60480"/>
            <p:cNvSpPr>
              <a:spLocks noChangeArrowheads="1"/>
            </p:cNvSpPr>
            <p:nvPr/>
          </p:nvSpPr>
          <p:spPr bwMode="auto">
            <a:xfrm>
              <a:off x="3733007" y="2648744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6" name="Rectangle 60481"/>
            <p:cNvSpPr>
              <a:spLocks noChangeArrowheads="1"/>
            </p:cNvSpPr>
            <p:nvPr/>
          </p:nvSpPr>
          <p:spPr bwMode="auto">
            <a:xfrm>
              <a:off x="3733007" y="2892425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7" name="Rectangle 60482"/>
            <p:cNvSpPr>
              <a:spLocks noChangeArrowheads="1"/>
            </p:cNvSpPr>
            <p:nvPr/>
          </p:nvSpPr>
          <p:spPr bwMode="auto">
            <a:xfrm>
              <a:off x="3945732" y="2892425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8" name="Rectangle 60483"/>
            <p:cNvSpPr>
              <a:spLocks noChangeArrowheads="1"/>
            </p:cNvSpPr>
            <p:nvPr/>
          </p:nvSpPr>
          <p:spPr bwMode="auto">
            <a:xfrm>
              <a:off x="4158457" y="2892425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9" name="Rectangle 60484"/>
            <p:cNvSpPr>
              <a:spLocks noChangeArrowheads="1"/>
            </p:cNvSpPr>
            <p:nvPr/>
          </p:nvSpPr>
          <p:spPr bwMode="auto">
            <a:xfrm>
              <a:off x="4376738" y="2892425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0" name="Rectangle 60485"/>
            <p:cNvSpPr>
              <a:spLocks noChangeArrowheads="1"/>
            </p:cNvSpPr>
            <p:nvPr/>
          </p:nvSpPr>
          <p:spPr bwMode="auto">
            <a:xfrm>
              <a:off x="4589463" y="2892425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1" name="Rectangle 60486"/>
            <p:cNvSpPr>
              <a:spLocks noChangeArrowheads="1"/>
            </p:cNvSpPr>
            <p:nvPr/>
          </p:nvSpPr>
          <p:spPr bwMode="auto">
            <a:xfrm>
              <a:off x="4802188" y="2892425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2" name="Rectangle 60487"/>
            <p:cNvSpPr>
              <a:spLocks noChangeArrowheads="1"/>
            </p:cNvSpPr>
            <p:nvPr/>
          </p:nvSpPr>
          <p:spPr bwMode="auto">
            <a:xfrm>
              <a:off x="5015707" y="2892425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3" name="Rectangle 60488"/>
            <p:cNvSpPr>
              <a:spLocks noChangeArrowheads="1"/>
            </p:cNvSpPr>
            <p:nvPr/>
          </p:nvSpPr>
          <p:spPr bwMode="auto">
            <a:xfrm>
              <a:off x="5228432" y="2892425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4" name="Rectangle 60489"/>
            <p:cNvSpPr>
              <a:spLocks noChangeArrowheads="1"/>
            </p:cNvSpPr>
            <p:nvPr/>
          </p:nvSpPr>
          <p:spPr bwMode="auto">
            <a:xfrm>
              <a:off x="3869532" y="3120232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5" name="Rectangle 60490"/>
            <p:cNvSpPr>
              <a:spLocks noChangeArrowheads="1"/>
            </p:cNvSpPr>
            <p:nvPr/>
          </p:nvSpPr>
          <p:spPr bwMode="auto">
            <a:xfrm>
              <a:off x="4087813" y="3120232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6" name="Rectangle 60491"/>
            <p:cNvSpPr>
              <a:spLocks noChangeArrowheads="1"/>
            </p:cNvSpPr>
            <p:nvPr/>
          </p:nvSpPr>
          <p:spPr bwMode="auto">
            <a:xfrm>
              <a:off x="4300538" y="3120232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7" name="Rectangle 60492"/>
            <p:cNvSpPr>
              <a:spLocks noChangeArrowheads="1"/>
            </p:cNvSpPr>
            <p:nvPr/>
          </p:nvSpPr>
          <p:spPr bwMode="auto">
            <a:xfrm>
              <a:off x="4513263" y="3120232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8" name="Rectangle 60493"/>
            <p:cNvSpPr>
              <a:spLocks noChangeArrowheads="1"/>
            </p:cNvSpPr>
            <p:nvPr/>
          </p:nvSpPr>
          <p:spPr bwMode="auto">
            <a:xfrm>
              <a:off x="4726782" y="3120232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9" name="Rectangle 60494"/>
            <p:cNvSpPr>
              <a:spLocks noChangeArrowheads="1"/>
            </p:cNvSpPr>
            <p:nvPr/>
          </p:nvSpPr>
          <p:spPr bwMode="auto">
            <a:xfrm>
              <a:off x="4939507" y="3120232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0" name="Rectangle 60495"/>
            <p:cNvSpPr>
              <a:spLocks noChangeArrowheads="1"/>
            </p:cNvSpPr>
            <p:nvPr/>
          </p:nvSpPr>
          <p:spPr bwMode="auto">
            <a:xfrm>
              <a:off x="5152232" y="3120232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1" name="Rectangle 60496"/>
            <p:cNvSpPr>
              <a:spLocks noChangeArrowheads="1"/>
            </p:cNvSpPr>
            <p:nvPr/>
          </p:nvSpPr>
          <p:spPr bwMode="auto">
            <a:xfrm>
              <a:off x="5364957" y="3120232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2" name="Rectangle 60497"/>
            <p:cNvSpPr>
              <a:spLocks noChangeArrowheads="1"/>
            </p:cNvSpPr>
            <p:nvPr/>
          </p:nvSpPr>
          <p:spPr bwMode="auto">
            <a:xfrm>
              <a:off x="5233194" y="3348832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3" name="Rectangle 60498"/>
            <p:cNvSpPr>
              <a:spLocks noChangeArrowheads="1"/>
            </p:cNvSpPr>
            <p:nvPr/>
          </p:nvSpPr>
          <p:spPr bwMode="auto">
            <a:xfrm>
              <a:off x="5451475" y="3348832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4" name="Rectangle 60499"/>
            <p:cNvSpPr>
              <a:spLocks noChangeArrowheads="1"/>
            </p:cNvSpPr>
            <p:nvPr/>
          </p:nvSpPr>
          <p:spPr bwMode="auto">
            <a:xfrm>
              <a:off x="5679282" y="3348832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5" name="Rectangle 60500"/>
            <p:cNvSpPr>
              <a:spLocks noChangeArrowheads="1"/>
            </p:cNvSpPr>
            <p:nvPr/>
          </p:nvSpPr>
          <p:spPr bwMode="auto">
            <a:xfrm>
              <a:off x="5892800" y="3348832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6" name="Rectangle 60501"/>
            <p:cNvSpPr>
              <a:spLocks noChangeArrowheads="1"/>
            </p:cNvSpPr>
            <p:nvPr/>
          </p:nvSpPr>
          <p:spPr bwMode="auto">
            <a:xfrm>
              <a:off x="3945732" y="2648744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7" name="Rectangle 60502"/>
            <p:cNvSpPr>
              <a:spLocks noChangeArrowheads="1"/>
            </p:cNvSpPr>
            <p:nvPr/>
          </p:nvSpPr>
          <p:spPr bwMode="auto">
            <a:xfrm>
              <a:off x="4158457" y="2648744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8" name="Rectangle 60503"/>
            <p:cNvSpPr>
              <a:spLocks noChangeArrowheads="1"/>
            </p:cNvSpPr>
            <p:nvPr/>
          </p:nvSpPr>
          <p:spPr bwMode="auto">
            <a:xfrm>
              <a:off x="4376738" y="2648744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9" name="Rectangle 60504"/>
            <p:cNvSpPr>
              <a:spLocks noChangeArrowheads="1"/>
            </p:cNvSpPr>
            <p:nvPr/>
          </p:nvSpPr>
          <p:spPr bwMode="auto">
            <a:xfrm>
              <a:off x="4701382" y="2648744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0" name="Rectangle 60505"/>
            <p:cNvSpPr>
              <a:spLocks noChangeArrowheads="1"/>
            </p:cNvSpPr>
            <p:nvPr/>
          </p:nvSpPr>
          <p:spPr bwMode="auto">
            <a:xfrm>
              <a:off x="4914107" y="2648744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1" name="Rectangle 60506"/>
            <p:cNvSpPr>
              <a:spLocks noChangeArrowheads="1"/>
            </p:cNvSpPr>
            <p:nvPr/>
          </p:nvSpPr>
          <p:spPr bwMode="auto">
            <a:xfrm>
              <a:off x="5126832" y="2648744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2" name="Rectangle 60507"/>
            <p:cNvSpPr>
              <a:spLocks noChangeArrowheads="1"/>
            </p:cNvSpPr>
            <p:nvPr/>
          </p:nvSpPr>
          <p:spPr bwMode="auto">
            <a:xfrm>
              <a:off x="5339557" y="2648744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3" name="Rectangle 60508"/>
            <p:cNvSpPr>
              <a:spLocks noChangeArrowheads="1"/>
            </p:cNvSpPr>
            <p:nvPr/>
          </p:nvSpPr>
          <p:spPr bwMode="auto">
            <a:xfrm>
              <a:off x="5674519" y="2648744"/>
              <a:ext cx="161925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4" name="Rectangle 60509"/>
            <p:cNvSpPr>
              <a:spLocks noChangeArrowheads="1"/>
            </p:cNvSpPr>
            <p:nvPr/>
          </p:nvSpPr>
          <p:spPr bwMode="auto">
            <a:xfrm>
              <a:off x="5887244" y="2648744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5" name="Rectangle 60510"/>
            <p:cNvSpPr>
              <a:spLocks noChangeArrowheads="1"/>
            </p:cNvSpPr>
            <p:nvPr/>
          </p:nvSpPr>
          <p:spPr bwMode="auto">
            <a:xfrm>
              <a:off x="5887244" y="2892425"/>
              <a:ext cx="162719" cy="142082"/>
            </a:xfrm>
            <a:prstGeom prst="rect">
              <a:avLst/>
            </a:prstGeom>
            <a:solidFill>
              <a:srgbClr val="37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7687314" y="3862156"/>
            <a:ext cx="740924" cy="401501"/>
            <a:chOff x="6469063" y="5619750"/>
            <a:chExt cx="11425238" cy="6191250"/>
          </a:xfrm>
        </p:grpSpPr>
        <p:sp>
          <p:nvSpPr>
            <p:cNvPr id="268" name="Freeform 5"/>
            <p:cNvSpPr>
              <a:spLocks/>
            </p:cNvSpPr>
            <p:nvPr/>
          </p:nvSpPr>
          <p:spPr bwMode="auto">
            <a:xfrm>
              <a:off x="6851651" y="5619750"/>
              <a:ext cx="10661650" cy="5707063"/>
            </a:xfrm>
            <a:custGeom>
              <a:avLst/>
              <a:gdLst>
                <a:gd name="T0" fmla="*/ 531 w 531"/>
                <a:gd name="T1" fmla="*/ 262 h 283"/>
                <a:gd name="T2" fmla="*/ 531 w 531"/>
                <a:gd name="T3" fmla="*/ 283 h 283"/>
                <a:gd name="T4" fmla="*/ 0 w 531"/>
                <a:gd name="T5" fmla="*/ 283 h 283"/>
                <a:gd name="T6" fmla="*/ 0 w 531"/>
                <a:gd name="T7" fmla="*/ 262 h 283"/>
                <a:gd name="T8" fmla="*/ 0 w 531"/>
                <a:gd name="T9" fmla="*/ 20 h 283"/>
                <a:gd name="T10" fmla="*/ 19 w 531"/>
                <a:gd name="T11" fmla="*/ 0 h 283"/>
                <a:gd name="T12" fmla="*/ 512 w 531"/>
                <a:gd name="T13" fmla="*/ 0 h 283"/>
                <a:gd name="T14" fmla="*/ 531 w 531"/>
                <a:gd name="T15" fmla="*/ 20 h 283"/>
                <a:gd name="T16" fmla="*/ 531 w 531"/>
                <a:gd name="T17" fmla="*/ 26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1" h="283">
                  <a:moveTo>
                    <a:pt x="531" y="262"/>
                  </a:moveTo>
                  <a:cubicBezTo>
                    <a:pt x="531" y="274"/>
                    <a:pt x="531" y="283"/>
                    <a:pt x="531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0" y="274"/>
                    <a:pt x="0" y="26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3" y="0"/>
                    <a:pt x="531" y="9"/>
                    <a:pt x="531" y="20"/>
                  </a:cubicBezTo>
                  <a:cubicBezTo>
                    <a:pt x="531" y="262"/>
                    <a:pt x="531" y="262"/>
                    <a:pt x="531" y="26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6"/>
            <p:cNvSpPr>
              <a:spLocks noChangeArrowheads="1"/>
            </p:cNvSpPr>
            <p:nvPr/>
          </p:nvSpPr>
          <p:spPr bwMode="auto">
            <a:xfrm>
              <a:off x="7313613" y="6003925"/>
              <a:ext cx="9737725" cy="4919663"/>
            </a:xfrm>
            <a:prstGeom prst="rect">
              <a:avLst/>
            </a:prstGeom>
            <a:solidFill>
              <a:srgbClr val="4EC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Rectangle 7"/>
            <p:cNvSpPr>
              <a:spLocks noChangeArrowheads="1"/>
            </p:cNvSpPr>
            <p:nvPr/>
          </p:nvSpPr>
          <p:spPr bwMode="auto">
            <a:xfrm>
              <a:off x="7313613" y="6003925"/>
              <a:ext cx="9737725" cy="491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"/>
            <p:cNvSpPr>
              <a:spLocks/>
            </p:cNvSpPr>
            <p:nvPr/>
          </p:nvSpPr>
          <p:spPr bwMode="auto">
            <a:xfrm>
              <a:off x="6469063" y="11226800"/>
              <a:ext cx="11425238" cy="584200"/>
            </a:xfrm>
            <a:custGeom>
              <a:avLst/>
              <a:gdLst>
                <a:gd name="T0" fmla="*/ 569 w 569"/>
                <a:gd name="T1" fmla="*/ 0 h 29"/>
                <a:gd name="T2" fmla="*/ 546 w 569"/>
                <a:gd name="T3" fmla="*/ 29 h 29"/>
                <a:gd name="T4" fmla="*/ 24 w 569"/>
                <a:gd name="T5" fmla="*/ 29 h 29"/>
                <a:gd name="T6" fmla="*/ 0 w 569"/>
                <a:gd name="T7" fmla="*/ 0 h 29"/>
                <a:gd name="T8" fmla="*/ 569 w 56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29">
                  <a:moveTo>
                    <a:pt x="569" y="0"/>
                  </a:moveTo>
                  <a:cubicBezTo>
                    <a:pt x="569" y="16"/>
                    <a:pt x="556" y="29"/>
                    <a:pt x="546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3" y="29"/>
                    <a:pt x="0" y="16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9"/>
            <p:cNvSpPr>
              <a:spLocks/>
            </p:cNvSpPr>
            <p:nvPr/>
          </p:nvSpPr>
          <p:spPr bwMode="auto">
            <a:xfrm>
              <a:off x="10806113" y="11226800"/>
              <a:ext cx="2751138" cy="222250"/>
            </a:xfrm>
            <a:custGeom>
              <a:avLst/>
              <a:gdLst>
                <a:gd name="T0" fmla="*/ 137 w 137"/>
                <a:gd name="T1" fmla="*/ 0 h 11"/>
                <a:gd name="T2" fmla="*/ 126 w 137"/>
                <a:gd name="T3" fmla="*/ 11 h 11"/>
                <a:gd name="T4" fmla="*/ 12 w 137"/>
                <a:gd name="T5" fmla="*/ 11 h 11"/>
                <a:gd name="T6" fmla="*/ 0 w 137"/>
                <a:gd name="T7" fmla="*/ 0 h 11"/>
                <a:gd name="T8" fmla="*/ 137 w 13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1">
                  <a:moveTo>
                    <a:pt x="137" y="0"/>
                  </a:moveTo>
                  <a:cubicBezTo>
                    <a:pt x="137" y="6"/>
                    <a:pt x="132" y="11"/>
                    <a:pt x="126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5" y="11"/>
                    <a:pt x="0" y="6"/>
                    <a:pt x="0" y="0"/>
                  </a:cubicBezTo>
                  <a:cubicBezTo>
                    <a:pt x="137" y="0"/>
                    <a:pt x="137" y="0"/>
                    <a:pt x="137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0"/>
            <p:cNvSpPr>
              <a:spLocks/>
            </p:cNvSpPr>
            <p:nvPr/>
          </p:nvSpPr>
          <p:spPr bwMode="auto">
            <a:xfrm>
              <a:off x="6851651" y="8726488"/>
              <a:ext cx="10661650" cy="2500313"/>
            </a:xfrm>
            <a:custGeom>
              <a:avLst/>
              <a:gdLst>
                <a:gd name="T0" fmla="*/ 531 w 531"/>
                <a:gd name="T1" fmla="*/ 0 h 124"/>
                <a:gd name="T2" fmla="*/ 508 w 531"/>
                <a:gd name="T3" fmla="*/ 0 h 124"/>
                <a:gd name="T4" fmla="*/ 508 w 531"/>
                <a:gd name="T5" fmla="*/ 109 h 124"/>
                <a:gd name="T6" fmla="*/ 23 w 531"/>
                <a:gd name="T7" fmla="*/ 109 h 124"/>
                <a:gd name="T8" fmla="*/ 23 w 531"/>
                <a:gd name="T9" fmla="*/ 0 h 124"/>
                <a:gd name="T10" fmla="*/ 0 w 531"/>
                <a:gd name="T11" fmla="*/ 0 h 124"/>
                <a:gd name="T12" fmla="*/ 0 w 531"/>
                <a:gd name="T13" fmla="*/ 108 h 124"/>
                <a:gd name="T14" fmla="*/ 0 w 531"/>
                <a:gd name="T15" fmla="*/ 124 h 124"/>
                <a:gd name="T16" fmla="*/ 0 w 531"/>
                <a:gd name="T17" fmla="*/ 124 h 124"/>
                <a:gd name="T18" fmla="*/ 0 w 531"/>
                <a:gd name="T19" fmla="*/ 124 h 124"/>
                <a:gd name="T20" fmla="*/ 197 w 531"/>
                <a:gd name="T21" fmla="*/ 124 h 124"/>
                <a:gd name="T22" fmla="*/ 197 w 531"/>
                <a:gd name="T23" fmla="*/ 124 h 124"/>
                <a:gd name="T24" fmla="*/ 334 w 531"/>
                <a:gd name="T25" fmla="*/ 124 h 124"/>
                <a:gd name="T26" fmla="*/ 334 w 531"/>
                <a:gd name="T27" fmla="*/ 124 h 124"/>
                <a:gd name="T28" fmla="*/ 531 w 531"/>
                <a:gd name="T29" fmla="*/ 124 h 124"/>
                <a:gd name="T30" fmla="*/ 531 w 531"/>
                <a:gd name="T31" fmla="*/ 108 h 124"/>
                <a:gd name="T32" fmla="*/ 531 w 531"/>
                <a:gd name="T3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1" h="124">
                  <a:moveTo>
                    <a:pt x="531" y="0"/>
                  </a:moveTo>
                  <a:cubicBezTo>
                    <a:pt x="508" y="0"/>
                    <a:pt x="508" y="0"/>
                    <a:pt x="508" y="0"/>
                  </a:cubicBezTo>
                  <a:cubicBezTo>
                    <a:pt x="508" y="109"/>
                    <a:pt x="508" y="109"/>
                    <a:pt x="508" y="109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0" y="120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334" y="124"/>
                    <a:pt x="334" y="124"/>
                    <a:pt x="334" y="124"/>
                  </a:cubicBezTo>
                  <a:cubicBezTo>
                    <a:pt x="334" y="124"/>
                    <a:pt x="334" y="124"/>
                    <a:pt x="334" y="124"/>
                  </a:cubicBezTo>
                  <a:cubicBezTo>
                    <a:pt x="531" y="124"/>
                    <a:pt x="531" y="124"/>
                    <a:pt x="531" y="124"/>
                  </a:cubicBezTo>
                  <a:cubicBezTo>
                    <a:pt x="531" y="120"/>
                    <a:pt x="531" y="115"/>
                    <a:pt x="531" y="108"/>
                  </a:cubicBezTo>
                  <a:cubicBezTo>
                    <a:pt x="531" y="0"/>
                    <a:pt x="531" y="0"/>
                    <a:pt x="531" y="0"/>
                  </a:cubicBezTo>
                </a:path>
              </a:pathLst>
            </a:custGeom>
            <a:solidFill>
              <a:srgbClr val="1D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11"/>
            <p:cNvSpPr>
              <a:spLocks noChangeArrowheads="1"/>
            </p:cNvSpPr>
            <p:nvPr/>
          </p:nvSpPr>
          <p:spPr bwMode="auto">
            <a:xfrm>
              <a:off x="7313613" y="8726488"/>
              <a:ext cx="9737725" cy="2197100"/>
            </a:xfrm>
            <a:prstGeom prst="rect">
              <a:avLst/>
            </a:prstGeom>
            <a:solidFill>
              <a:srgbClr val="40A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12"/>
            <p:cNvSpPr>
              <a:spLocks noChangeArrowheads="1"/>
            </p:cNvSpPr>
            <p:nvPr/>
          </p:nvSpPr>
          <p:spPr bwMode="auto">
            <a:xfrm>
              <a:off x="7313613" y="8726488"/>
              <a:ext cx="9737725" cy="219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3"/>
            <p:cNvSpPr>
              <a:spLocks/>
            </p:cNvSpPr>
            <p:nvPr/>
          </p:nvSpPr>
          <p:spPr bwMode="auto">
            <a:xfrm>
              <a:off x="6469063" y="11226800"/>
              <a:ext cx="11425238" cy="584200"/>
            </a:xfrm>
            <a:custGeom>
              <a:avLst/>
              <a:gdLst>
                <a:gd name="T0" fmla="*/ 569 w 569"/>
                <a:gd name="T1" fmla="*/ 0 h 29"/>
                <a:gd name="T2" fmla="*/ 550 w 569"/>
                <a:gd name="T3" fmla="*/ 0 h 29"/>
                <a:gd name="T4" fmla="*/ 353 w 569"/>
                <a:gd name="T5" fmla="*/ 0 h 29"/>
                <a:gd name="T6" fmla="*/ 342 w 569"/>
                <a:gd name="T7" fmla="*/ 11 h 29"/>
                <a:gd name="T8" fmla="*/ 228 w 569"/>
                <a:gd name="T9" fmla="*/ 11 h 29"/>
                <a:gd name="T10" fmla="*/ 216 w 569"/>
                <a:gd name="T11" fmla="*/ 0 h 29"/>
                <a:gd name="T12" fmla="*/ 19 w 569"/>
                <a:gd name="T13" fmla="*/ 0 h 29"/>
                <a:gd name="T14" fmla="*/ 0 w 569"/>
                <a:gd name="T15" fmla="*/ 0 h 29"/>
                <a:gd name="T16" fmla="*/ 24 w 569"/>
                <a:gd name="T17" fmla="*/ 29 h 29"/>
                <a:gd name="T18" fmla="*/ 546 w 569"/>
                <a:gd name="T19" fmla="*/ 29 h 29"/>
                <a:gd name="T20" fmla="*/ 569 w 569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9" h="29">
                  <a:moveTo>
                    <a:pt x="569" y="0"/>
                  </a:moveTo>
                  <a:cubicBezTo>
                    <a:pt x="550" y="0"/>
                    <a:pt x="550" y="0"/>
                    <a:pt x="55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6"/>
                    <a:pt x="348" y="11"/>
                    <a:pt x="342" y="11"/>
                  </a:cubicBezTo>
                  <a:cubicBezTo>
                    <a:pt x="228" y="11"/>
                    <a:pt x="228" y="11"/>
                    <a:pt x="228" y="11"/>
                  </a:cubicBezTo>
                  <a:cubicBezTo>
                    <a:pt x="221" y="11"/>
                    <a:pt x="216" y="6"/>
                    <a:pt x="2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13" y="29"/>
                    <a:pt x="24" y="29"/>
                  </a:cubicBezTo>
                  <a:cubicBezTo>
                    <a:pt x="546" y="29"/>
                    <a:pt x="546" y="29"/>
                    <a:pt x="546" y="29"/>
                  </a:cubicBezTo>
                  <a:cubicBezTo>
                    <a:pt x="556" y="29"/>
                    <a:pt x="569" y="16"/>
                    <a:pt x="569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4"/>
            <p:cNvSpPr>
              <a:spLocks/>
            </p:cNvSpPr>
            <p:nvPr/>
          </p:nvSpPr>
          <p:spPr bwMode="auto">
            <a:xfrm>
              <a:off x="10806113" y="11226800"/>
              <a:ext cx="2751138" cy="222250"/>
            </a:xfrm>
            <a:custGeom>
              <a:avLst/>
              <a:gdLst>
                <a:gd name="T0" fmla="*/ 137 w 137"/>
                <a:gd name="T1" fmla="*/ 0 h 11"/>
                <a:gd name="T2" fmla="*/ 0 w 137"/>
                <a:gd name="T3" fmla="*/ 0 h 11"/>
                <a:gd name="T4" fmla="*/ 0 w 137"/>
                <a:gd name="T5" fmla="*/ 0 h 11"/>
                <a:gd name="T6" fmla="*/ 12 w 137"/>
                <a:gd name="T7" fmla="*/ 11 h 11"/>
                <a:gd name="T8" fmla="*/ 126 w 137"/>
                <a:gd name="T9" fmla="*/ 11 h 11"/>
                <a:gd name="T10" fmla="*/ 137 w 137"/>
                <a:gd name="T11" fmla="*/ 0 h 11"/>
                <a:gd name="T12" fmla="*/ 137 w 13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1">
                  <a:moveTo>
                    <a:pt x="1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5" y="11"/>
                    <a:pt x="12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32" y="11"/>
                    <a:pt x="137" y="6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</a:path>
              </a:pathLst>
            </a:custGeom>
            <a:solidFill>
              <a:srgbClr val="89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9118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53" grpId="0" animBg="1"/>
      <p:bldP spid="55" grpId="0"/>
      <p:bldP spid="61" grpId="0" animBg="1"/>
      <p:bldP spid="106" grpId="0" animBg="1"/>
      <p:bldP spid="114" grpId="0"/>
      <p:bldP spid="116" grpId="0" animBg="1"/>
      <p:bldP spid="117" grpId="0"/>
      <p:bldP spid="1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13979" y="962024"/>
            <a:ext cx="1689621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PRACTICAL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03600" y="962024"/>
            <a:ext cx="1689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PROBLEMS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41161" y="2014807"/>
            <a:ext cx="3319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CC99"/>
                </a:solidFill>
                <a:latin typeface="Bebas Neue" pitchFamily="34" charset="0"/>
              </a:rPr>
              <a:t>Focus investment on Advertising</a:t>
            </a:r>
            <a:endParaRPr lang="tr-TR" sz="2400" dirty="0">
              <a:solidFill>
                <a:srgbClr val="00CC99"/>
              </a:solidFill>
              <a:latin typeface="Bebas Neue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551777" y="3737683"/>
            <a:ext cx="1806267" cy="1800233"/>
            <a:chOff x="131763" y="111125"/>
            <a:chExt cx="3802063" cy="3789363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74838" y="1930400"/>
              <a:ext cx="447675" cy="460375"/>
            </a:xfrm>
            <a:custGeom>
              <a:avLst/>
              <a:gdLst>
                <a:gd name="T0" fmla="*/ 11 w 65"/>
                <a:gd name="T1" fmla="*/ 0 h 67"/>
                <a:gd name="T2" fmla="*/ 2 w 65"/>
                <a:gd name="T3" fmla="*/ 8 h 67"/>
                <a:gd name="T4" fmla="*/ 2 w 65"/>
                <a:gd name="T5" fmla="*/ 18 h 67"/>
                <a:gd name="T6" fmla="*/ 52 w 65"/>
                <a:gd name="T7" fmla="*/ 67 h 67"/>
                <a:gd name="T8" fmla="*/ 65 w 65"/>
                <a:gd name="T9" fmla="*/ 54 h 67"/>
                <a:gd name="T10" fmla="*/ 11 w 65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7">
                  <a:moveTo>
                    <a:pt x="11" y="0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5"/>
                    <a:pt x="2" y="18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65" y="54"/>
                    <a:pt x="65" y="54"/>
                    <a:pt x="65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2116138" y="2301875"/>
              <a:ext cx="1597025" cy="1598613"/>
            </a:xfrm>
            <a:custGeom>
              <a:avLst/>
              <a:gdLst>
                <a:gd name="T0" fmla="*/ 17 w 232"/>
                <a:gd name="T1" fmla="*/ 13 h 232"/>
                <a:gd name="T2" fmla="*/ 2 w 232"/>
                <a:gd name="T3" fmla="*/ 28 h 232"/>
                <a:gd name="T4" fmla="*/ 2 w 232"/>
                <a:gd name="T5" fmla="*/ 37 h 232"/>
                <a:gd name="T6" fmla="*/ 194 w 232"/>
                <a:gd name="T7" fmla="*/ 229 h 232"/>
                <a:gd name="T8" fmla="*/ 204 w 232"/>
                <a:gd name="T9" fmla="*/ 229 h 232"/>
                <a:gd name="T10" fmla="*/ 232 w 232"/>
                <a:gd name="T11" fmla="*/ 201 h 232"/>
                <a:gd name="T12" fmla="*/ 38 w 232"/>
                <a:gd name="T13" fmla="*/ 8 h 232"/>
                <a:gd name="T14" fmla="*/ 30 w 232"/>
                <a:gd name="T15" fmla="*/ 0 h 232"/>
                <a:gd name="T16" fmla="*/ 17 w 232"/>
                <a:gd name="T17" fmla="*/ 1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2">
                  <a:moveTo>
                    <a:pt x="17" y="13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0" y="31"/>
                    <a:pt x="0" y="35"/>
                    <a:pt x="2" y="37"/>
                  </a:cubicBezTo>
                  <a:cubicBezTo>
                    <a:pt x="194" y="229"/>
                    <a:pt x="194" y="229"/>
                    <a:pt x="194" y="229"/>
                  </a:cubicBezTo>
                  <a:cubicBezTo>
                    <a:pt x="197" y="232"/>
                    <a:pt x="201" y="232"/>
                    <a:pt x="204" y="229"/>
                  </a:cubicBezTo>
                  <a:cubicBezTo>
                    <a:pt x="232" y="201"/>
                    <a:pt x="232" y="201"/>
                    <a:pt x="232" y="201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951038" y="1839913"/>
              <a:ext cx="474663" cy="461963"/>
            </a:xfrm>
            <a:custGeom>
              <a:avLst/>
              <a:gdLst>
                <a:gd name="T0" fmla="*/ 69 w 69"/>
                <a:gd name="T1" fmla="*/ 52 h 67"/>
                <a:gd name="T2" fmla="*/ 20 w 69"/>
                <a:gd name="T3" fmla="*/ 2 h 67"/>
                <a:gd name="T4" fmla="*/ 10 w 69"/>
                <a:gd name="T5" fmla="*/ 2 h 67"/>
                <a:gd name="T6" fmla="*/ 0 w 69"/>
                <a:gd name="T7" fmla="*/ 13 h 67"/>
                <a:gd name="T8" fmla="*/ 54 w 69"/>
                <a:gd name="T9" fmla="*/ 67 h 67"/>
                <a:gd name="T10" fmla="*/ 69 w 69"/>
                <a:gd name="T11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7">
                  <a:moveTo>
                    <a:pt x="69" y="5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3" y="0"/>
                    <a:pt x="1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4" y="67"/>
                    <a:pt x="54" y="67"/>
                    <a:pt x="54" y="67"/>
                  </a:cubicBezTo>
                  <a:lnTo>
                    <a:pt x="69" y="52"/>
                  </a:ln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2322513" y="2074863"/>
              <a:ext cx="1611313" cy="1611313"/>
            </a:xfrm>
            <a:custGeom>
              <a:avLst/>
              <a:gdLst>
                <a:gd name="T0" fmla="*/ 30 w 234"/>
                <a:gd name="T1" fmla="*/ 3 h 234"/>
                <a:gd name="T2" fmla="*/ 15 w 234"/>
                <a:gd name="T3" fmla="*/ 18 h 234"/>
                <a:gd name="T4" fmla="*/ 0 w 234"/>
                <a:gd name="T5" fmla="*/ 33 h 234"/>
                <a:gd name="T6" fmla="*/ 8 w 234"/>
                <a:gd name="T7" fmla="*/ 41 h 234"/>
                <a:gd name="T8" fmla="*/ 202 w 234"/>
                <a:gd name="T9" fmla="*/ 234 h 234"/>
                <a:gd name="T10" fmla="*/ 232 w 234"/>
                <a:gd name="T11" fmla="*/ 204 h 234"/>
                <a:gd name="T12" fmla="*/ 232 w 234"/>
                <a:gd name="T13" fmla="*/ 195 h 234"/>
                <a:gd name="T14" fmla="*/ 40 w 234"/>
                <a:gd name="T15" fmla="*/ 3 h 234"/>
                <a:gd name="T16" fmla="*/ 30 w 234"/>
                <a:gd name="T17" fmla="*/ 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34">
                  <a:moveTo>
                    <a:pt x="30" y="3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202" y="234"/>
                    <a:pt x="202" y="234"/>
                    <a:pt x="202" y="234"/>
                  </a:cubicBezTo>
                  <a:cubicBezTo>
                    <a:pt x="232" y="204"/>
                    <a:pt x="232" y="204"/>
                    <a:pt x="232" y="204"/>
                  </a:cubicBezTo>
                  <a:cubicBezTo>
                    <a:pt x="234" y="202"/>
                    <a:pt x="234" y="197"/>
                    <a:pt x="232" y="19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7" y="0"/>
                    <a:pt x="33" y="0"/>
                    <a:pt x="30" y="3"/>
                  </a:cubicBezTo>
                  <a:close/>
                </a:path>
              </a:pathLst>
            </a:custGeom>
            <a:solidFill>
              <a:srgbClr val="33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31763" y="111125"/>
              <a:ext cx="2355850" cy="2355850"/>
            </a:xfrm>
            <a:custGeom>
              <a:avLst/>
              <a:gdLst>
                <a:gd name="T0" fmla="*/ 281 w 342"/>
                <a:gd name="T1" fmla="*/ 61 h 342"/>
                <a:gd name="T2" fmla="*/ 281 w 342"/>
                <a:gd name="T3" fmla="*/ 282 h 342"/>
                <a:gd name="T4" fmla="*/ 61 w 342"/>
                <a:gd name="T5" fmla="*/ 282 h 342"/>
                <a:gd name="T6" fmla="*/ 61 w 342"/>
                <a:gd name="T7" fmla="*/ 61 h 342"/>
                <a:gd name="T8" fmla="*/ 281 w 342"/>
                <a:gd name="T9" fmla="*/ 6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281" y="61"/>
                  </a:moveTo>
                  <a:cubicBezTo>
                    <a:pt x="342" y="122"/>
                    <a:pt x="342" y="221"/>
                    <a:pt x="281" y="282"/>
                  </a:cubicBezTo>
                  <a:cubicBezTo>
                    <a:pt x="220" y="342"/>
                    <a:pt x="122" y="342"/>
                    <a:pt x="61" y="282"/>
                  </a:cubicBezTo>
                  <a:cubicBezTo>
                    <a:pt x="0" y="221"/>
                    <a:pt x="0" y="122"/>
                    <a:pt x="61" y="61"/>
                  </a:cubicBezTo>
                  <a:cubicBezTo>
                    <a:pt x="122" y="0"/>
                    <a:pt x="220" y="0"/>
                    <a:pt x="281" y="61"/>
                  </a:cubicBezTo>
                  <a:close/>
                </a:path>
              </a:pathLst>
            </a:cu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93700" y="379413"/>
              <a:ext cx="1831975" cy="1825625"/>
            </a:xfrm>
            <a:custGeom>
              <a:avLst/>
              <a:gdLst>
                <a:gd name="T0" fmla="*/ 218 w 266"/>
                <a:gd name="T1" fmla="*/ 47 h 265"/>
                <a:gd name="T2" fmla="*/ 218 w 266"/>
                <a:gd name="T3" fmla="*/ 218 h 265"/>
                <a:gd name="T4" fmla="*/ 48 w 266"/>
                <a:gd name="T5" fmla="*/ 218 h 265"/>
                <a:gd name="T6" fmla="*/ 48 w 266"/>
                <a:gd name="T7" fmla="*/ 47 h 265"/>
                <a:gd name="T8" fmla="*/ 218 w 266"/>
                <a:gd name="T9" fmla="*/ 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65">
                  <a:moveTo>
                    <a:pt x="218" y="47"/>
                  </a:moveTo>
                  <a:cubicBezTo>
                    <a:pt x="266" y="94"/>
                    <a:pt x="266" y="171"/>
                    <a:pt x="218" y="218"/>
                  </a:cubicBezTo>
                  <a:cubicBezTo>
                    <a:pt x="171" y="265"/>
                    <a:pt x="95" y="265"/>
                    <a:pt x="48" y="218"/>
                  </a:cubicBezTo>
                  <a:cubicBezTo>
                    <a:pt x="0" y="171"/>
                    <a:pt x="0" y="94"/>
                    <a:pt x="48" y="47"/>
                  </a:cubicBezTo>
                  <a:cubicBezTo>
                    <a:pt x="95" y="0"/>
                    <a:pt x="171" y="0"/>
                    <a:pt x="218" y="47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558800" y="758825"/>
              <a:ext cx="371475" cy="1033463"/>
            </a:xfrm>
            <a:custGeom>
              <a:avLst/>
              <a:gdLst>
                <a:gd name="T0" fmla="*/ 51 w 54"/>
                <a:gd name="T1" fmla="*/ 147 h 150"/>
                <a:gd name="T2" fmla="*/ 40 w 54"/>
                <a:gd name="T3" fmla="*/ 147 h 150"/>
                <a:gd name="T4" fmla="*/ 40 w 54"/>
                <a:gd name="T5" fmla="*/ 3 h 150"/>
                <a:gd name="T6" fmla="*/ 51 w 54"/>
                <a:gd name="T7" fmla="*/ 3 h 150"/>
                <a:gd name="T8" fmla="*/ 51 w 54"/>
                <a:gd name="T9" fmla="*/ 14 h 150"/>
                <a:gd name="T10" fmla="*/ 51 w 54"/>
                <a:gd name="T11" fmla="*/ 136 h 150"/>
                <a:gd name="T12" fmla="*/ 51 w 54"/>
                <a:gd name="T13" fmla="*/ 14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50">
                  <a:moveTo>
                    <a:pt x="51" y="147"/>
                  </a:moveTo>
                  <a:cubicBezTo>
                    <a:pt x="48" y="150"/>
                    <a:pt x="43" y="150"/>
                    <a:pt x="40" y="147"/>
                  </a:cubicBezTo>
                  <a:cubicBezTo>
                    <a:pt x="0" y="107"/>
                    <a:pt x="0" y="43"/>
                    <a:pt x="40" y="3"/>
                  </a:cubicBezTo>
                  <a:cubicBezTo>
                    <a:pt x="43" y="0"/>
                    <a:pt x="48" y="0"/>
                    <a:pt x="51" y="3"/>
                  </a:cubicBezTo>
                  <a:cubicBezTo>
                    <a:pt x="54" y="6"/>
                    <a:pt x="54" y="11"/>
                    <a:pt x="51" y="14"/>
                  </a:cubicBezTo>
                  <a:cubicBezTo>
                    <a:pt x="17" y="47"/>
                    <a:pt x="17" y="102"/>
                    <a:pt x="51" y="136"/>
                  </a:cubicBezTo>
                  <a:cubicBezTo>
                    <a:pt x="54" y="139"/>
                    <a:pt x="54" y="144"/>
                    <a:pt x="51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1041400" y="1819275"/>
              <a:ext cx="412750" cy="165100"/>
            </a:xfrm>
            <a:custGeom>
              <a:avLst/>
              <a:gdLst>
                <a:gd name="T0" fmla="*/ 58 w 60"/>
                <a:gd name="T1" fmla="*/ 20 h 24"/>
                <a:gd name="T2" fmla="*/ 53 w 60"/>
                <a:gd name="T3" fmla="*/ 22 h 24"/>
                <a:gd name="T4" fmla="*/ 6 w 60"/>
                <a:gd name="T5" fmla="*/ 16 h 24"/>
                <a:gd name="T6" fmla="*/ 2 w 60"/>
                <a:gd name="T7" fmla="*/ 6 h 24"/>
                <a:gd name="T8" fmla="*/ 12 w 60"/>
                <a:gd name="T9" fmla="*/ 1 h 24"/>
                <a:gd name="T10" fmla="*/ 51 w 60"/>
                <a:gd name="T11" fmla="*/ 6 h 24"/>
                <a:gd name="T12" fmla="*/ 60 w 60"/>
                <a:gd name="T13" fmla="*/ 13 h 24"/>
                <a:gd name="T14" fmla="*/ 58 w 60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4">
                  <a:moveTo>
                    <a:pt x="58" y="20"/>
                  </a:moveTo>
                  <a:cubicBezTo>
                    <a:pt x="57" y="21"/>
                    <a:pt x="55" y="22"/>
                    <a:pt x="53" y="22"/>
                  </a:cubicBezTo>
                  <a:cubicBezTo>
                    <a:pt x="37" y="24"/>
                    <a:pt x="21" y="22"/>
                    <a:pt x="6" y="16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3" y="2"/>
                    <a:pt x="8" y="0"/>
                    <a:pt x="12" y="1"/>
                  </a:cubicBezTo>
                  <a:cubicBezTo>
                    <a:pt x="24" y="6"/>
                    <a:pt x="38" y="8"/>
                    <a:pt x="51" y="6"/>
                  </a:cubicBezTo>
                  <a:cubicBezTo>
                    <a:pt x="56" y="6"/>
                    <a:pt x="60" y="9"/>
                    <a:pt x="60" y="13"/>
                  </a:cubicBezTo>
                  <a:cubicBezTo>
                    <a:pt x="60" y="16"/>
                    <a:pt x="59" y="18"/>
                    <a:pt x="5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86907" y="3979344"/>
            <a:ext cx="323508" cy="482849"/>
            <a:chOff x="6264275" y="7038976"/>
            <a:chExt cx="2339976" cy="3492500"/>
          </a:xfrm>
        </p:grpSpPr>
        <p:sp>
          <p:nvSpPr>
            <p:cNvPr id="57" name="Freeform 325"/>
            <p:cNvSpPr>
              <a:spLocks/>
            </p:cNvSpPr>
            <p:nvPr/>
          </p:nvSpPr>
          <p:spPr bwMode="auto">
            <a:xfrm>
              <a:off x="7786688" y="8712201"/>
              <a:ext cx="817563" cy="1776413"/>
            </a:xfrm>
            <a:custGeom>
              <a:avLst/>
              <a:gdLst>
                <a:gd name="T0" fmla="*/ 0 w 113"/>
                <a:gd name="T1" fmla="*/ 27 h 245"/>
                <a:gd name="T2" fmla="*/ 85 w 113"/>
                <a:gd name="T3" fmla="*/ 27 h 245"/>
                <a:gd name="T4" fmla="*/ 111 w 113"/>
                <a:gd name="T5" fmla="*/ 207 h 245"/>
                <a:gd name="T6" fmla="*/ 87 w 113"/>
                <a:gd name="T7" fmla="*/ 233 h 245"/>
                <a:gd name="T8" fmla="*/ 20 w 113"/>
                <a:gd name="T9" fmla="*/ 245 h 245"/>
                <a:gd name="T10" fmla="*/ 0 w 113"/>
                <a:gd name="T11" fmla="*/ 27 h 245"/>
                <a:gd name="T12" fmla="*/ 0 w 113"/>
                <a:gd name="T13" fmla="*/ 2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45">
                  <a:moveTo>
                    <a:pt x="0" y="27"/>
                  </a:moveTo>
                  <a:cubicBezTo>
                    <a:pt x="33" y="19"/>
                    <a:pt x="79" y="0"/>
                    <a:pt x="85" y="27"/>
                  </a:cubicBezTo>
                  <a:cubicBezTo>
                    <a:pt x="92" y="59"/>
                    <a:pt x="101" y="134"/>
                    <a:pt x="111" y="207"/>
                  </a:cubicBezTo>
                  <a:cubicBezTo>
                    <a:pt x="113" y="223"/>
                    <a:pt x="92" y="231"/>
                    <a:pt x="87" y="233"/>
                  </a:cubicBezTo>
                  <a:cubicBezTo>
                    <a:pt x="65" y="240"/>
                    <a:pt x="45" y="242"/>
                    <a:pt x="20" y="24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8" name="Freeform 326"/>
            <p:cNvSpPr>
              <a:spLocks/>
            </p:cNvSpPr>
            <p:nvPr/>
          </p:nvSpPr>
          <p:spPr bwMode="auto">
            <a:xfrm>
              <a:off x="6264275" y="8669338"/>
              <a:ext cx="796925" cy="1819275"/>
            </a:xfrm>
            <a:custGeom>
              <a:avLst/>
              <a:gdLst>
                <a:gd name="T0" fmla="*/ 110 w 110"/>
                <a:gd name="T1" fmla="*/ 33 h 251"/>
                <a:gd name="T2" fmla="*/ 27 w 110"/>
                <a:gd name="T3" fmla="*/ 32 h 251"/>
                <a:gd name="T4" fmla="*/ 2 w 110"/>
                <a:gd name="T5" fmla="*/ 212 h 251"/>
                <a:gd name="T6" fmla="*/ 25 w 110"/>
                <a:gd name="T7" fmla="*/ 240 h 251"/>
                <a:gd name="T8" fmla="*/ 89 w 110"/>
                <a:gd name="T9" fmla="*/ 251 h 251"/>
                <a:gd name="T10" fmla="*/ 110 w 110"/>
                <a:gd name="T11" fmla="*/ 33 h 251"/>
                <a:gd name="T12" fmla="*/ 110 w 110"/>
                <a:gd name="T13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51">
                  <a:moveTo>
                    <a:pt x="110" y="33"/>
                  </a:moveTo>
                  <a:cubicBezTo>
                    <a:pt x="68" y="23"/>
                    <a:pt x="35" y="0"/>
                    <a:pt x="27" y="32"/>
                  </a:cubicBezTo>
                  <a:cubicBezTo>
                    <a:pt x="20" y="67"/>
                    <a:pt x="11" y="142"/>
                    <a:pt x="2" y="212"/>
                  </a:cubicBezTo>
                  <a:cubicBezTo>
                    <a:pt x="0" y="230"/>
                    <a:pt x="19" y="238"/>
                    <a:pt x="25" y="240"/>
                  </a:cubicBezTo>
                  <a:cubicBezTo>
                    <a:pt x="47" y="245"/>
                    <a:pt x="65" y="248"/>
                    <a:pt x="89" y="251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10" y="33"/>
                    <a:pt x="110" y="33"/>
                    <a:pt x="110" y="33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9" name="Freeform 327"/>
            <p:cNvSpPr>
              <a:spLocks/>
            </p:cNvSpPr>
            <p:nvPr/>
          </p:nvSpPr>
          <p:spPr bwMode="auto">
            <a:xfrm>
              <a:off x="6815138" y="10460038"/>
              <a:ext cx="1203325" cy="65088"/>
            </a:xfrm>
            <a:custGeom>
              <a:avLst/>
              <a:gdLst>
                <a:gd name="T0" fmla="*/ 1 w 166"/>
                <a:gd name="T1" fmla="*/ 0 h 9"/>
                <a:gd name="T2" fmla="*/ 0 w 166"/>
                <a:gd name="T3" fmla="*/ 3 h 9"/>
                <a:gd name="T4" fmla="*/ 166 w 166"/>
                <a:gd name="T5" fmla="*/ 3 h 9"/>
                <a:gd name="T6" fmla="*/ 165 w 166"/>
                <a:gd name="T7" fmla="*/ 0 h 9"/>
                <a:gd name="T8" fmla="*/ 1 w 1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9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1" y="9"/>
                    <a:pt x="115" y="9"/>
                    <a:pt x="166" y="3"/>
                  </a:cubicBezTo>
                  <a:cubicBezTo>
                    <a:pt x="166" y="2"/>
                    <a:pt x="166" y="1"/>
                    <a:pt x="16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0" name="Freeform 328"/>
            <p:cNvSpPr>
              <a:spLocks/>
            </p:cNvSpPr>
            <p:nvPr/>
          </p:nvSpPr>
          <p:spPr bwMode="auto">
            <a:xfrm>
              <a:off x="6461125" y="8516938"/>
              <a:ext cx="1933575" cy="2014538"/>
            </a:xfrm>
            <a:custGeom>
              <a:avLst/>
              <a:gdLst>
                <a:gd name="T0" fmla="*/ 29 w 267"/>
                <a:gd name="T1" fmla="*/ 267 h 278"/>
                <a:gd name="T2" fmla="*/ 0 w 267"/>
                <a:gd name="T3" fmla="*/ 52 h 278"/>
                <a:gd name="T4" fmla="*/ 105 w 267"/>
                <a:gd name="T5" fmla="*/ 0 h 278"/>
                <a:gd name="T6" fmla="*/ 132 w 267"/>
                <a:gd name="T7" fmla="*/ 10 h 278"/>
                <a:gd name="T8" fmla="*/ 160 w 267"/>
                <a:gd name="T9" fmla="*/ 0 h 278"/>
                <a:gd name="T10" fmla="*/ 267 w 267"/>
                <a:gd name="T11" fmla="*/ 51 h 278"/>
                <a:gd name="T12" fmla="*/ 236 w 267"/>
                <a:gd name="T13" fmla="*/ 267 h 278"/>
                <a:gd name="T14" fmla="*/ 29 w 267"/>
                <a:gd name="T15" fmla="*/ 26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78">
                  <a:moveTo>
                    <a:pt x="29" y="267"/>
                  </a:moveTo>
                  <a:cubicBezTo>
                    <a:pt x="41" y="235"/>
                    <a:pt x="15" y="80"/>
                    <a:pt x="0" y="52"/>
                  </a:cubicBezTo>
                  <a:cubicBezTo>
                    <a:pt x="9" y="23"/>
                    <a:pt x="85" y="16"/>
                    <a:pt x="105" y="0"/>
                  </a:cubicBezTo>
                  <a:cubicBezTo>
                    <a:pt x="115" y="8"/>
                    <a:pt x="122" y="10"/>
                    <a:pt x="132" y="10"/>
                  </a:cubicBezTo>
                  <a:cubicBezTo>
                    <a:pt x="143" y="10"/>
                    <a:pt x="151" y="8"/>
                    <a:pt x="160" y="0"/>
                  </a:cubicBezTo>
                  <a:cubicBezTo>
                    <a:pt x="175" y="12"/>
                    <a:pt x="254" y="21"/>
                    <a:pt x="267" y="51"/>
                  </a:cubicBezTo>
                  <a:cubicBezTo>
                    <a:pt x="252" y="83"/>
                    <a:pt x="224" y="238"/>
                    <a:pt x="236" y="267"/>
                  </a:cubicBezTo>
                  <a:cubicBezTo>
                    <a:pt x="185" y="277"/>
                    <a:pt x="82" y="278"/>
                    <a:pt x="29" y="267"/>
                  </a:cubicBez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Freeform 329"/>
            <p:cNvSpPr>
              <a:spLocks/>
            </p:cNvSpPr>
            <p:nvPr/>
          </p:nvSpPr>
          <p:spPr bwMode="auto">
            <a:xfrm>
              <a:off x="7032625" y="8516938"/>
              <a:ext cx="774700" cy="1565275"/>
            </a:xfrm>
            <a:custGeom>
              <a:avLst/>
              <a:gdLst>
                <a:gd name="T0" fmla="*/ 9 w 488"/>
                <a:gd name="T1" fmla="*/ 64 h 986"/>
                <a:gd name="T2" fmla="*/ 0 w 488"/>
                <a:gd name="T3" fmla="*/ 361 h 986"/>
                <a:gd name="T4" fmla="*/ 246 w 488"/>
                <a:gd name="T5" fmla="*/ 986 h 986"/>
                <a:gd name="T6" fmla="*/ 488 w 488"/>
                <a:gd name="T7" fmla="*/ 361 h 986"/>
                <a:gd name="T8" fmla="*/ 475 w 488"/>
                <a:gd name="T9" fmla="*/ 55 h 986"/>
                <a:gd name="T10" fmla="*/ 370 w 488"/>
                <a:gd name="T11" fmla="*/ 0 h 986"/>
                <a:gd name="T12" fmla="*/ 119 w 488"/>
                <a:gd name="T13" fmla="*/ 0 h 986"/>
                <a:gd name="T14" fmla="*/ 9 w 488"/>
                <a:gd name="T15" fmla="*/ 6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8" h="986">
                  <a:moveTo>
                    <a:pt x="9" y="64"/>
                  </a:moveTo>
                  <a:lnTo>
                    <a:pt x="0" y="361"/>
                  </a:lnTo>
                  <a:lnTo>
                    <a:pt x="246" y="986"/>
                  </a:lnTo>
                  <a:lnTo>
                    <a:pt x="488" y="361"/>
                  </a:lnTo>
                  <a:lnTo>
                    <a:pt x="475" y="55"/>
                  </a:lnTo>
                  <a:lnTo>
                    <a:pt x="370" y="0"/>
                  </a:lnTo>
                  <a:lnTo>
                    <a:pt x="119" y="0"/>
                  </a:lnTo>
                  <a:lnTo>
                    <a:pt x="9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2" name="Rectangle 330"/>
            <p:cNvSpPr>
              <a:spLocks noChangeArrowheads="1"/>
            </p:cNvSpPr>
            <p:nvPr/>
          </p:nvSpPr>
          <p:spPr bwMode="auto">
            <a:xfrm>
              <a:off x="7221538" y="8350251"/>
              <a:ext cx="390525" cy="406400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3" name="Freeform 331"/>
            <p:cNvSpPr>
              <a:spLocks/>
            </p:cNvSpPr>
            <p:nvPr/>
          </p:nvSpPr>
          <p:spPr bwMode="auto">
            <a:xfrm>
              <a:off x="7329488" y="8728076"/>
              <a:ext cx="180975" cy="282575"/>
            </a:xfrm>
            <a:custGeom>
              <a:avLst/>
              <a:gdLst>
                <a:gd name="T0" fmla="*/ 21 w 25"/>
                <a:gd name="T1" fmla="*/ 39 h 39"/>
                <a:gd name="T2" fmla="*/ 25 w 25"/>
                <a:gd name="T3" fmla="*/ 31 h 39"/>
                <a:gd name="T4" fmla="*/ 12 w 25"/>
                <a:gd name="T5" fmla="*/ 0 h 39"/>
                <a:gd name="T6" fmla="*/ 0 w 25"/>
                <a:gd name="T7" fmla="*/ 31 h 39"/>
                <a:gd name="T8" fmla="*/ 4 w 25"/>
                <a:gd name="T9" fmla="*/ 39 h 39"/>
                <a:gd name="T10" fmla="*/ 21 w 25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9">
                  <a:moveTo>
                    <a:pt x="21" y="39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39"/>
                    <a:pt x="16" y="39"/>
                    <a:pt x="21" y="39"/>
                  </a:cubicBez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4" name="Freeform 332"/>
            <p:cNvSpPr>
              <a:spLocks/>
            </p:cNvSpPr>
            <p:nvPr/>
          </p:nvSpPr>
          <p:spPr bwMode="auto">
            <a:xfrm>
              <a:off x="7105650" y="8516938"/>
              <a:ext cx="311150" cy="587375"/>
            </a:xfrm>
            <a:custGeom>
              <a:avLst/>
              <a:gdLst>
                <a:gd name="T0" fmla="*/ 73 w 196"/>
                <a:gd name="T1" fmla="*/ 0 h 370"/>
                <a:gd name="T2" fmla="*/ 196 w 196"/>
                <a:gd name="T3" fmla="*/ 133 h 370"/>
                <a:gd name="T4" fmla="*/ 109 w 196"/>
                <a:gd name="T5" fmla="*/ 370 h 370"/>
                <a:gd name="T6" fmla="*/ 0 w 196"/>
                <a:gd name="T7" fmla="*/ 50 h 370"/>
                <a:gd name="T8" fmla="*/ 73 w 196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370">
                  <a:moveTo>
                    <a:pt x="73" y="0"/>
                  </a:moveTo>
                  <a:lnTo>
                    <a:pt x="196" y="133"/>
                  </a:lnTo>
                  <a:lnTo>
                    <a:pt x="109" y="370"/>
                  </a:lnTo>
                  <a:lnTo>
                    <a:pt x="0" y="5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5" name="Freeform 333"/>
            <p:cNvSpPr>
              <a:spLocks/>
            </p:cNvSpPr>
            <p:nvPr/>
          </p:nvSpPr>
          <p:spPr bwMode="auto">
            <a:xfrm>
              <a:off x="6823075" y="8582026"/>
              <a:ext cx="593725" cy="1508125"/>
            </a:xfrm>
            <a:custGeom>
              <a:avLst/>
              <a:gdLst>
                <a:gd name="T0" fmla="*/ 178 w 374"/>
                <a:gd name="T1" fmla="*/ 0 h 950"/>
                <a:gd name="T2" fmla="*/ 374 w 374"/>
                <a:gd name="T3" fmla="*/ 950 h 950"/>
                <a:gd name="T4" fmla="*/ 50 w 374"/>
                <a:gd name="T5" fmla="*/ 429 h 950"/>
                <a:gd name="T6" fmla="*/ 91 w 374"/>
                <a:gd name="T7" fmla="*/ 338 h 950"/>
                <a:gd name="T8" fmla="*/ 0 w 374"/>
                <a:gd name="T9" fmla="*/ 265 h 950"/>
                <a:gd name="T10" fmla="*/ 127 w 374"/>
                <a:gd name="T11" fmla="*/ 32 h 950"/>
                <a:gd name="T12" fmla="*/ 178 w 374"/>
                <a:gd name="T1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950">
                  <a:moveTo>
                    <a:pt x="178" y="0"/>
                  </a:moveTo>
                  <a:lnTo>
                    <a:pt x="374" y="950"/>
                  </a:lnTo>
                  <a:lnTo>
                    <a:pt x="50" y="429"/>
                  </a:lnTo>
                  <a:lnTo>
                    <a:pt x="91" y="338"/>
                  </a:lnTo>
                  <a:lnTo>
                    <a:pt x="0" y="265"/>
                  </a:lnTo>
                  <a:lnTo>
                    <a:pt x="127" y="32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6" name="Freeform 334"/>
            <p:cNvSpPr>
              <a:spLocks/>
            </p:cNvSpPr>
            <p:nvPr/>
          </p:nvSpPr>
          <p:spPr bwMode="auto">
            <a:xfrm>
              <a:off x="7416800" y="8516938"/>
              <a:ext cx="319088" cy="587375"/>
            </a:xfrm>
            <a:custGeom>
              <a:avLst/>
              <a:gdLst>
                <a:gd name="T0" fmla="*/ 128 w 201"/>
                <a:gd name="T1" fmla="*/ 0 h 370"/>
                <a:gd name="T2" fmla="*/ 0 w 201"/>
                <a:gd name="T3" fmla="*/ 133 h 370"/>
                <a:gd name="T4" fmla="*/ 91 w 201"/>
                <a:gd name="T5" fmla="*/ 370 h 370"/>
                <a:gd name="T6" fmla="*/ 201 w 201"/>
                <a:gd name="T7" fmla="*/ 46 h 370"/>
                <a:gd name="T8" fmla="*/ 128 w 201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70">
                  <a:moveTo>
                    <a:pt x="128" y="0"/>
                  </a:moveTo>
                  <a:lnTo>
                    <a:pt x="0" y="133"/>
                  </a:lnTo>
                  <a:lnTo>
                    <a:pt x="91" y="370"/>
                  </a:lnTo>
                  <a:lnTo>
                    <a:pt x="201" y="46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7" name="Freeform 335"/>
            <p:cNvSpPr>
              <a:spLocks/>
            </p:cNvSpPr>
            <p:nvPr/>
          </p:nvSpPr>
          <p:spPr bwMode="auto">
            <a:xfrm>
              <a:off x="7292975" y="9155113"/>
              <a:ext cx="261938" cy="935038"/>
            </a:xfrm>
            <a:custGeom>
              <a:avLst/>
              <a:gdLst>
                <a:gd name="T0" fmla="*/ 41 w 165"/>
                <a:gd name="T1" fmla="*/ 0 h 589"/>
                <a:gd name="T2" fmla="*/ 119 w 165"/>
                <a:gd name="T3" fmla="*/ 0 h 589"/>
                <a:gd name="T4" fmla="*/ 165 w 165"/>
                <a:gd name="T5" fmla="*/ 397 h 589"/>
                <a:gd name="T6" fmla="*/ 78 w 165"/>
                <a:gd name="T7" fmla="*/ 589 h 589"/>
                <a:gd name="T8" fmla="*/ 0 w 165"/>
                <a:gd name="T9" fmla="*/ 397 h 589"/>
                <a:gd name="T10" fmla="*/ 41 w 165"/>
                <a:gd name="T11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589">
                  <a:moveTo>
                    <a:pt x="41" y="0"/>
                  </a:moveTo>
                  <a:lnTo>
                    <a:pt x="119" y="0"/>
                  </a:lnTo>
                  <a:lnTo>
                    <a:pt x="165" y="397"/>
                  </a:lnTo>
                  <a:lnTo>
                    <a:pt x="78" y="589"/>
                  </a:lnTo>
                  <a:lnTo>
                    <a:pt x="0" y="39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8" name="Freeform 336"/>
            <p:cNvSpPr>
              <a:spLocks/>
            </p:cNvSpPr>
            <p:nvPr/>
          </p:nvSpPr>
          <p:spPr bwMode="auto">
            <a:xfrm>
              <a:off x="7105650" y="8516938"/>
              <a:ext cx="311150" cy="493713"/>
            </a:xfrm>
            <a:custGeom>
              <a:avLst/>
              <a:gdLst>
                <a:gd name="T0" fmla="*/ 73 w 196"/>
                <a:gd name="T1" fmla="*/ 0 h 311"/>
                <a:gd name="T2" fmla="*/ 196 w 196"/>
                <a:gd name="T3" fmla="*/ 133 h 311"/>
                <a:gd name="T4" fmla="*/ 109 w 196"/>
                <a:gd name="T5" fmla="*/ 311 h 311"/>
                <a:gd name="T6" fmla="*/ 0 w 196"/>
                <a:gd name="T7" fmla="*/ 50 h 311"/>
                <a:gd name="T8" fmla="*/ 73 w 196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311">
                  <a:moveTo>
                    <a:pt x="73" y="0"/>
                  </a:moveTo>
                  <a:lnTo>
                    <a:pt x="196" y="133"/>
                  </a:lnTo>
                  <a:lnTo>
                    <a:pt x="109" y="311"/>
                  </a:lnTo>
                  <a:lnTo>
                    <a:pt x="0" y="5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9" name="Freeform 337"/>
            <p:cNvSpPr>
              <a:spLocks/>
            </p:cNvSpPr>
            <p:nvPr/>
          </p:nvSpPr>
          <p:spPr bwMode="auto">
            <a:xfrm>
              <a:off x="6880225" y="8582026"/>
              <a:ext cx="536575" cy="1508125"/>
            </a:xfrm>
            <a:custGeom>
              <a:avLst/>
              <a:gdLst>
                <a:gd name="T0" fmla="*/ 142 w 338"/>
                <a:gd name="T1" fmla="*/ 0 h 950"/>
                <a:gd name="T2" fmla="*/ 338 w 338"/>
                <a:gd name="T3" fmla="*/ 950 h 950"/>
                <a:gd name="T4" fmla="*/ 46 w 338"/>
                <a:gd name="T5" fmla="*/ 388 h 950"/>
                <a:gd name="T6" fmla="*/ 96 w 338"/>
                <a:gd name="T7" fmla="*/ 320 h 950"/>
                <a:gd name="T8" fmla="*/ 0 w 338"/>
                <a:gd name="T9" fmla="*/ 247 h 950"/>
                <a:gd name="T10" fmla="*/ 91 w 338"/>
                <a:gd name="T11" fmla="*/ 32 h 950"/>
                <a:gd name="T12" fmla="*/ 142 w 338"/>
                <a:gd name="T1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950">
                  <a:moveTo>
                    <a:pt x="142" y="0"/>
                  </a:moveTo>
                  <a:lnTo>
                    <a:pt x="338" y="950"/>
                  </a:lnTo>
                  <a:lnTo>
                    <a:pt x="46" y="388"/>
                  </a:lnTo>
                  <a:lnTo>
                    <a:pt x="96" y="320"/>
                  </a:lnTo>
                  <a:lnTo>
                    <a:pt x="0" y="247"/>
                  </a:lnTo>
                  <a:lnTo>
                    <a:pt x="91" y="3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Freeform 338"/>
            <p:cNvSpPr>
              <a:spLocks/>
            </p:cNvSpPr>
            <p:nvPr/>
          </p:nvSpPr>
          <p:spPr bwMode="auto">
            <a:xfrm>
              <a:off x="7416800" y="8582026"/>
              <a:ext cx="601663" cy="1508125"/>
            </a:xfrm>
            <a:custGeom>
              <a:avLst/>
              <a:gdLst>
                <a:gd name="T0" fmla="*/ 205 w 379"/>
                <a:gd name="T1" fmla="*/ 0 h 950"/>
                <a:gd name="T2" fmla="*/ 0 w 379"/>
                <a:gd name="T3" fmla="*/ 950 h 950"/>
                <a:gd name="T4" fmla="*/ 329 w 379"/>
                <a:gd name="T5" fmla="*/ 429 h 950"/>
                <a:gd name="T6" fmla="*/ 287 w 379"/>
                <a:gd name="T7" fmla="*/ 338 h 950"/>
                <a:gd name="T8" fmla="*/ 379 w 379"/>
                <a:gd name="T9" fmla="*/ 265 h 950"/>
                <a:gd name="T10" fmla="*/ 278 w 379"/>
                <a:gd name="T11" fmla="*/ 32 h 950"/>
                <a:gd name="T12" fmla="*/ 205 w 379"/>
                <a:gd name="T1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950">
                  <a:moveTo>
                    <a:pt x="205" y="0"/>
                  </a:moveTo>
                  <a:lnTo>
                    <a:pt x="0" y="950"/>
                  </a:lnTo>
                  <a:lnTo>
                    <a:pt x="329" y="429"/>
                  </a:lnTo>
                  <a:lnTo>
                    <a:pt x="287" y="338"/>
                  </a:lnTo>
                  <a:lnTo>
                    <a:pt x="379" y="265"/>
                  </a:lnTo>
                  <a:lnTo>
                    <a:pt x="278" y="3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339"/>
            <p:cNvSpPr>
              <a:spLocks/>
            </p:cNvSpPr>
            <p:nvPr/>
          </p:nvSpPr>
          <p:spPr bwMode="auto">
            <a:xfrm>
              <a:off x="7416800" y="8582026"/>
              <a:ext cx="542925" cy="1508125"/>
            </a:xfrm>
            <a:custGeom>
              <a:avLst/>
              <a:gdLst>
                <a:gd name="T0" fmla="*/ 205 w 342"/>
                <a:gd name="T1" fmla="*/ 0 h 950"/>
                <a:gd name="T2" fmla="*/ 0 w 342"/>
                <a:gd name="T3" fmla="*/ 950 h 950"/>
                <a:gd name="T4" fmla="*/ 297 w 342"/>
                <a:gd name="T5" fmla="*/ 388 h 950"/>
                <a:gd name="T6" fmla="*/ 246 w 342"/>
                <a:gd name="T7" fmla="*/ 320 h 950"/>
                <a:gd name="T8" fmla="*/ 342 w 342"/>
                <a:gd name="T9" fmla="*/ 247 h 950"/>
                <a:gd name="T10" fmla="*/ 278 w 342"/>
                <a:gd name="T11" fmla="*/ 32 h 950"/>
                <a:gd name="T12" fmla="*/ 205 w 342"/>
                <a:gd name="T1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950">
                  <a:moveTo>
                    <a:pt x="205" y="0"/>
                  </a:moveTo>
                  <a:lnTo>
                    <a:pt x="0" y="950"/>
                  </a:lnTo>
                  <a:lnTo>
                    <a:pt x="297" y="388"/>
                  </a:lnTo>
                  <a:lnTo>
                    <a:pt x="246" y="320"/>
                  </a:lnTo>
                  <a:lnTo>
                    <a:pt x="342" y="247"/>
                  </a:lnTo>
                  <a:lnTo>
                    <a:pt x="278" y="3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340"/>
            <p:cNvSpPr>
              <a:spLocks/>
            </p:cNvSpPr>
            <p:nvPr/>
          </p:nvSpPr>
          <p:spPr bwMode="auto">
            <a:xfrm>
              <a:off x="7416800" y="8516938"/>
              <a:ext cx="319088" cy="493713"/>
            </a:xfrm>
            <a:custGeom>
              <a:avLst/>
              <a:gdLst>
                <a:gd name="T0" fmla="*/ 128 w 201"/>
                <a:gd name="T1" fmla="*/ 0 h 311"/>
                <a:gd name="T2" fmla="*/ 0 w 201"/>
                <a:gd name="T3" fmla="*/ 133 h 311"/>
                <a:gd name="T4" fmla="*/ 91 w 201"/>
                <a:gd name="T5" fmla="*/ 311 h 311"/>
                <a:gd name="T6" fmla="*/ 201 w 201"/>
                <a:gd name="T7" fmla="*/ 46 h 311"/>
                <a:gd name="T8" fmla="*/ 128 w 201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11">
                  <a:moveTo>
                    <a:pt x="128" y="0"/>
                  </a:moveTo>
                  <a:lnTo>
                    <a:pt x="0" y="133"/>
                  </a:lnTo>
                  <a:lnTo>
                    <a:pt x="91" y="311"/>
                  </a:lnTo>
                  <a:lnTo>
                    <a:pt x="201" y="46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341"/>
            <p:cNvSpPr>
              <a:spLocks/>
            </p:cNvSpPr>
            <p:nvPr/>
          </p:nvSpPr>
          <p:spPr bwMode="auto">
            <a:xfrm>
              <a:off x="7329488" y="9002713"/>
              <a:ext cx="180975" cy="160338"/>
            </a:xfrm>
            <a:custGeom>
              <a:avLst/>
              <a:gdLst>
                <a:gd name="T0" fmla="*/ 4 w 25"/>
                <a:gd name="T1" fmla="*/ 0 h 22"/>
                <a:gd name="T2" fmla="*/ 21 w 25"/>
                <a:gd name="T3" fmla="*/ 0 h 22"/>
                <a:gd name="T4" fmla="*/ 21 w 25"/>
                <a:gd name="T5" fmla="*/ 22 h 22"/>
                <a:gd name="T6" fmla="*/ 4 w 25"/>
                <a:gd name="T7" fmla="*/ 22 h 22"/>
                <a:gd name="T8" fmla="*/ 4 w 2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5" y="8"/>
                    <a:pt x="25" y="15"/>
                    <a:pt x="21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5"/>
                    <a:pt x="0" y="8"/>
                    <a:pt x="4" y="0"/>
                  </a:cubicBez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342"/>
            <p:cNvSpPr>
              <a:spLocks/>
            </p:cNvSpPr>
            <p:nvPr/>
          </p:nvSpPr>
          <p:spPr bwMode="auto">
            <a:xfrm>
              <a:off x="7402513" y="10075863"/>
              <a:ext cx="50800" cy="441325"/>
            </a:xfrm>
            <a:custGeom>
              <a:avLst/>
              <a:gdLst>
                <a:gd name="T0" fmla="*/ 0 w 7"/>
                <a:gd name="T1" fmla="*/ 61 h 61"/>
                <a:gd name="T2" fmla="*/ 3 w 7"/>
                <a:gd name="T3" fmla="*/ 0 h 61"/>
                <a:gd name="T4" fmla="*/ 7 w 7"/>
                <a:gd name="T5" fmla="*/ 61 h 61"/>
                <a:gd name="T6" fmla="*/ 0 w 7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1">
                  <a:moveTo>
                    <a:pt x="0" y="61"/>
                  </a:moveTo>
                  <a:cubicBezTo>
                    <a:pt x="0" y="45"/>
                    <a:pt x="2" y="27"/>
                    <a:pt x="3" y="0"/>
                  </a:cubicBezTo>
                  <a:cubicBezTo>
                    <a:pt x="5" y="27"/>
                    <a:pt x="7" y="45"/>
                    <a:pt x="7" y="61"/>
                  </a:cubicBezTo>
                  <a:cubicBezTo>
                    <a:pt x="5" y="61"/>
                    <a:pt x="2" y="61"/>
                    <a:pt x="0" y="61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343"/>
            <p:cNvSpPr>
              <a:spLocks/>
            </p:cNvSpPr>
            <p:nvPr/>
          </p:nvSpPr>
          <p:spPr bwMode="auto">
            <a:xfrm>
              <a:off x="6989763" y="8510588"/>
              <a:ext cx="868363" cy="1565275"/>
            </a:xfrm>
            <a:custGeom>
              <a:avLst/>
              <a:gdLst>
                <a:gd name="T0" fmla="*/ 0 w 547"/>
                <a:gd name="T1" fmla="*/ 77 h 986"/>
                <a:gd name="T2" fmla="*/ 32 w 547"/>
                <a:gd name="T3" fmla="*/ 360 h 986"/>
                <a:gd name="T4" fmla="*/ 278 w 547"/>
                <a:gd name="T5" fmla="*/ 986 h 986"/>
                <a:gd name="T6" fmla="*/ 520 w 547"/>
                <a:gd name="T7" fmla="*/ 360 h 986"/>
                <a:gd name="T8" fmla="*/ 547 w 547"/>
                <a:gd name="T9" fmla="*/ 77 h 986"/>
                <a:gd name="T10" fmla="*/ 433 w 547"/>
                <a:gd name="T11" fmla="*/ 0 h 986"/>
                <a:gd name="T12" fmla="*/ 118 w 547"/>
                <a:gd name="T13" fmla="*/ 0 h 986"/>
                <a:gd name="T14" fmla="*/ 0 w 547"/>
                <a:gd name="T15" fmla="*/ 7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7" h="986">
                  <a:moveTo>
                    <a:pt x="0" y="77"/>
                  </a:moveTo>
                  <a:lnTo>
                    <a:pt x="32" y="360"/>
                  </a:lnTo>
                  <a:lnTo>
                    <a:pt x="278" y="986"/>
                  </a:lnTo>
                  <a:lnTo>
                    <a:pt x="520" y="360"/>
                  </a:lnTo>
                  <a:lnTo>
                    <a:pt x="547" y="77"/>
                  </a:lnTo>
                  <a:lnTo>
                    <a:pt x="433" y="0"/>
                  </a:lnTo>
                  <a:lnTo>
                    <a:pt x="118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Rectangle 344"/>
            <p:cNvSpPr>
              <a:spLocks noChangeArrowheads="1"/>
            </p:cNvSpPr>
            <p:nvPr/>
          </p:nvSpPr>
          <p:spPr bwMode="auto">
            <a:xfrm>
              <a:off x="7177088" y="8350251"/>
              <a:ext cx="493713" cy="406400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345"/>
            <p:cNvSpPr>
              <a:spLocks/>
            </p:cNvSpPr>
            <p:nvPr/>
          </p:nvSpPr>
          <p:spPr bwMode="auto">
            <a:xfrm>
              <a:off x="6815138" y="7096126"/>
              <a:ext cx="1217613" cy="1493838"/>
            </a:xfrm>
            <a:custGeom>
              <a:avLst/>
              <a:gdLst>
                <a:gd name="T0" fmla="*/ 84 w 168"/>
                <a:gd name="T1" fmla="*/ 206 h 206"/>
                <a:gd name="T2" fmla="*/ 149 w 168"/>
                <a:gd name="T3" fmla="*/ 137 h 206"/>
                <a:gd name="T4" fmla="*/ 152 w 168"/>
                <a:gd name="T5" fmla="*/ 138 h 206"/>
                <a:gd name="T6" fmla="*/ 166 w 168"/>
                <a:gd name="T7" fmla="*/ 116 h 206"/>
                <a:gd name="T8" fmla="*/ 160 w 168"/>
                <a:gd name="T9" fmla="*/ 90 h 206"/>
                <a:gd name="T10" fmla="*/ 159 w 168"/>
                <a:gd name="T11" fmla="*/ 90 h 206"/>
                <a:gd name="T12" fmla="*/ 84 w 168"/>
                <a:gd name="T13" fmla="*/ 0 h 206"/>
                <a:gd name="T14" fmla="*/ 9 w 168"/>
                <a:gd name="T15" fmla="*/ 90 h 206"/>
                <a:gd name="T16" fmla="*/ 8 w 168"/>
                <a:gd name="T17" fmla="*/ 90 h 206"/>
                <a:gd name="T18" fmla="*/ 2 w 168"/>
                <a:gd name="T19" fmla="*/ 116 h 206"/>
                <a:gd name="T20" fmla="*/ 16 w 168"/>
                <a:gd name="T21" fmla="*/ 138 h 206"/>
                <a:gd name="T22" fmla="*/ 19 w 168"/>
                <a:gd name="T23" fmla="*/ 136 h 206"/>
                <a:gd name="T24" fmla="*/ 84 w 168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06">
                  <a:moveTo>
                    <a:pt x="84" y="206"/>
                  </a:moveTo>
                  <a:cubicBezTo>
                    <a:pt x="111" y="206"/>
                    <a:pt x="136" y="175"/>
                    <a:pt x="149" y="137"/>
                  </a:cubicBezTo>
                  <a:cubicBezTo>
                    <a:pt x="150" y="138"/>
                    <a:pt x="151" y="138"/>
                    <a:pt x="152" y="138"/>
                  </a:cubicBezTo>
                  <a:cubicBezTo>
                    <a:pt x="157" y="139"/>
                    <a:pt x="164" y="129"/>
                    <a:pt x="166" y="116"/>
                  </a:cubicBezTo>
                  <a:cubicBezTo>
                    <a:pt x="168" y="102"/>
                    <a:pt x="165" y="91"/>
                    <a:pt x="160" y="90"/>
                  </a:cubicBezTo>
                  <a:cubicBezTo>
                    <a:pt x="160" y="90"/>
                    <a:pt x="159" y="90"/>
                    <a:pt x="159" y="90"/>
                  </a:cubicBezTo>
                  <a:cubicBezTo>
                    <a:pt x="161" y="43"/>
                    <a:pt x="142" y="0"/>
                    <a:pt x="84" y="0"/>
                  </a:cubicBezTo>
                  <a:cubicBezTo>
                    <a:pt x="26" y="0"/>
                    <a:pt x="7" y="43"/>
                    <a:pt x="9" y="90"/>
                  </a:cubicBezTo>
                  <a:cubicBezTo>
                    <a:pt x="9" y="90"/>
                    <a:pt x="8" y="90"/>
                    <a:pt x="8" y="90"/>
                  </a:cubicBezTo>
                  <a:cubicBezTo>
                    <a:pt x="2" y="91"/>
                    <a:pt x="0" y="102"/>
                    <a:pt x="2" y="116"/>
                  </a:cubicBezTo>
                  <a:cubicBezTo>
                    <a:pt x="4" y="129"/>
                    <a:pt x="10" y="139"/>
                    <a:pt x="16" y="138"/>
                  </a:cubicBezTo>
                  <a:cubicBezTo>
                    <a:pt x="17" y="138"/>
                    <a:pt x="18" y="138"/>
                    <a:pt x="19" y="136"/>
                  </a:cubicBezTo>
                  <a:cubicBezTo>
                    <a:pt x="32" y="175"/>
                    <a:pt x="57" y="206"/>
                    <a:pt x="84" y="206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346"/>
            <p:cNvSpPr>
              <a:spLocks/>
            </p:cNvSpPr>
            <p:nvPr/>
          </p:nvSpPr>
          <p:spPr bwMode="auto">
            <a:xfrm>
              <a:off x="6865938" y="7096126"/>
              <a:ext cx="1122363" cy="827088"/>
            </a:xfrm>
            <a:custGeom>
              <a:avLst/>
              <a:gdLst>
                <a:gd name="T0" fmla="*/ 152 w 155"/>
                <a:gd name="T1" fmla="*/ 90 h 114"/>
                <a:gd name="T2" fmla="*/ 77 w 155"/>
                <a:gd name="T3" fmla="*/ 0 h 114"/>
                <a:gd name="T4" fmla="*/ 2 w 155"/>
                <a:gd name="T5" fmla="*/ 90 h 114"/>
                <a:gd name="T6" fmla="*/ 14 w 155"/>
                <a:gd name="T7" fmla="*/ 111 h 114"/>
                <a:gd name="T8" fmla="*/ 21 w 155"/>
                <a:gd name="T9" fmla="*/ 103 h 114"/>
                <a:gd name="T10" fmla="*/ 42 w 155"/>
                <a:gd name="T11" fmla="*/ 44 h 114"/>
                <a:gd name="T12" fmla="*/ 77 w 155"/>
                <a:gd name="T13" fmla="*/ 51 h 114"/>
                <a:gd name="T14" fmla="*/ 112 w 155"/>
                <a:gd name="T15" fmla="*/ 44 h 114"/>
                <a:gd name="T16" fmla="*/ 133 w 155"/>
                <a:gd name="T17" fmla="*/ 103 h 114"/>
                <a:gd name="T18" fmla="*/ 139 w 155"/>
                <a:gd name="T19" fmla="*/ 111 h 114"/>
                <a:gd name="T20" fmla="*/ 152 w 155"/>
                <a:gd name="T21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14">
                  <a:moveTo>
                    <a:pt x="152" y="90"/>
                  </a:moveTo>
                  <a:cubicBezTo>
                    <a:pt x="155" y="43"/>
                    <a:pt x="135" y="0"/>
                    <a:pt x="77" y="0"/>
                  </a:cubicBezTo>
                  <a:cubicBezTo>
                    <a:pt x="19" y="0"/>
                    <a:pt x="0" y="43"/>
                    <a:pt x="2" y="90"/>
                  </a:cubicBezTo>
                  <a:cubicBezTo>
                    <a:pt x="7" y="91"/>
                    <a:pt x="12" y="100"/>
                    <a:pt x="14" y="111"/>
                  </a:cubicBezTo>
                  <a:cubicBezTo>
                    <a:pt x="18" y="114"/>
                    <a:pt x="21" y="112"/>
                    <a:pt x="21" y="103"/>
                  </a:cubicBezTo>
                  <a:cubicBezTo>
                    <a:pt x="21" y="75"/>
                    <a:pt x="24" y="50"/>
                    <a:pt x="42" y="44"/>
                  </a:cubicBezTo>
                  <a:cubicBezTo>
                    <a:pt x="60" y="39"/>
                    <a:pt x="64" y="51"/>
                    <a:pt x="77" y="51"/>
                  </a:cubicBezTo>
                  <a:cubicBezTo>
                    <a:pt x="90" y="51"/>
                    <a:pt x="95" y="39"/>
                    <a:pt x="112" y="44"/>
                  </a:cubicBezTo>
                  <a:cubicBezTo>
                    <a:pt x="129" y="49"/>
                    <a:pt x="133" y="75"/>
                    <a:pt x="133" y="103"/>
                  </a:cubicBezTo>
                  <a:cubicBezTo>
                    <a:pt x="133" y="112"/>
                    <a:pt x="136" y="113"/>
                    <a:pt x="139" y="111"/>
                  </a:cubicBezTo>
                  <a:cubicBezTo>
                    <a:pt x="142" y="100"/>
                    <a:pt x="147" y="91"/>
                    <a:pt x="152" y="90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347"/>
            <p:cNvSpPr>
              <a:spLocks/>
            </p:cNvSpPr>
            <p:nvPr/>
          </p:nvSpPr>
          <p:spPr bwMode="auto">
            <a:xfrm>
              <a:off x="7337425" y="8720138"/>
              <a:ext cx="180975" cy="282575"/>
            </a:xfrm>
            <a:custGeom>
              <a:avLst/>
              <a:gdLst>
                <a:gd name="T0" fmla="*/ 21 w 25"/>
                <a:gd name="T1" fmla="*/ 39 h 39"/>
                <a:gd name="T2" fmla="*/ 25 w 25"/>
                <a:gd name="T3" fmla="*/ 31 h 39"/>
                <a:gd name="T4" fmla="*/ 12 w 25"/>
                <a:gd name="T5" fmla="*/ 0 h 39"/>
                <a:gd name="T6" fmla="*/ 0 w 25"/>
                <a:gd name="T7" fmla="*/ 31 h 39"/>
                <a:gd name="T8" fmla="*/ 4 w 25"/>
                <a:gd name="T9" fmla="*/ 39 h 39"/>
                <a:gd name="T10" fmla="*/ 21 w 25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9">
                  <a:moveTo>
                    <a:pt x="21" y="39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9" y="39"/>
                    <a:pt x="15" y="39"/>
                    <a:pt x="21" y="39"/>
                  </a:cubicBezTo>
                  <a:close/>
                </a:path>
              </a:pathLst>
            </a:custGeom>
            <a:solidFill>
              <a:srgbClr val="FC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Freeform 348"/>
            <p:cNvSpPr>
              <a:spLocks/>
            </p:cNvSpPr>
            <p:nvPr/>
          </p:nvSpPr>
          <p:spPr bwMode="auto">
            <a:xfrm>
              <a:off x="7054850" y="8510588"/>
              <a:ext cx="368300" cy="585788"/>
            </a:xfrm>
            <a:custGeom>
              <a:avLst/>
              <a:gdLst>
                <a:gd name="T0" fmla="*/ 77 w 232"/>
                <a:gd name="T1" fmla="*/ 0 h 369"/>
                <a:gd name="T2" fmla="*/ 232 w 232"/>
                <a:gd name="T3" fmla="*/ 132 h 369"/>
                <a:gd name="T4" fmla="*/ 146 w 232"/>
                <a:gd name="T5" fmla="*/ 369 h 369"/>
                <a:gd name="T6" fmla="*/ 0 w 232"/>
                <a:gd name="T7" fmla="*/ 50 h 369"/>
                <a:gd name="T8" fmla="*/ 77 w 232"/>
                <a:gd name="T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69">
                  <a:moveTo>
                    <a:pt x="77" y="0"/>
                  </a:moveTo>
                  <a:lnTo>
                    <a:pt x="232" y="132"/>
                  </a:lnTo>
                  <a:lnTo>
                    <a:pt x="146" y="369"/>
                  </a:lnTo>
                  <a:lnTo>
                    <a:pt x="0" y="5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1" name="Freeform 349"/>
            <p:cNvSpPr>
              <a:spLocks/>
            </p:cNvSpPr>
            <p:nvPr/>
          </p:nvSpPr>
          <p:spPr bwMode="auto">
            <a:xfrm>
              <a:off x="6829425" y="8589963"/>
              <a:ext cx="593725" cy="1485900"/>
            </a:xfrm>
            <a:custGeom>
              <a:avLst/>
              <a:gdLst>
                <a:gd name="T0" fmla="*/ 142 w 374"/>
                <a:gd name="T1" fmla="*/ 0 h 936"/>
                <a:gd name="T2" fmla="*/ 374 w 374"/>
                <a:gd name="T3" fmla="*/ 936 h 936"/>
                <a:gd name="T4" fmla="*/ 50 w 374"/>
                <a:gd name="T5" fmla="*/ 420 h 936"/>
                <a:gd name="T6" fmla="*/ 92 w 374"/>
                <a:gd name="T7" fmla="*/ 329 h 936"/>
                <a:gd name="T8" fmla="*/ 0 w 374"/>
                <a:gd name="T9" fmla="*/ 255 h 936"/>
                <a:gd name="T10" fmla="*/ 101 w 374"/>
                <a:gd name="T11" fmla="*/ 27 h 936"/>
                <a:gd name="T12" fmla="*/ 142 w 374"/>
                <a:gd name="T13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936">
                  <a:moveTo>
                    <a:pt x="142" y="0"/>
                  </a:moveTo>
                  <a:lnTo>
                    <a:pt x="374" y="936"/>
                  </a:lnTo>
                  <a:lnTo>
                    <a:pt x="50" y="420"/>
                  </a:lnTo>
                  <a:lnTo>
                    <a:pt x="92" y="329"/>
                  </a:lnTo>
                  <a:lnTo>
                    <a:pt x="0" y="255"/>
                  </a:lnTo>
                  <a:lnTo>
                    <a:pt x="101" y="2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2" name="Freeform 350"/>
            <p:cNvSpPr>
              <a:spLocks/>
            </p:cNvSpPr>
            <p:nvPr/>
          </p:nvSpPr>
          <p:spPr bwMode="auto">
            <a:xfrm>
              <a:off x="7423150" y="8510588"/>
              <a:ext cx="369888" cy="585788"/>
            </a:xfrm>
            <a:custGeom>
              <a:avLst/>
              <a:gdLst>
                <a:gd name="T0" fmla="*/ 160 w 233"/>
                <a:gd name="T1" fmla="*/ 0 h 369"/>
                <a:gd name="T2" fmla="*/ 0 w 233"/>
                <a:gd name="T3" fmla="*/ 132 h 369"/>
                <a:gd name="T4" fmla="*/ 92 w 233"/>
                <a:gd name="T5" fmla="*/ 369 h 369"/>
                <a:gd name="T6" fmla="*/ 233 w 233"/>
                <a:gd name="T7" fmla="*/ 50 h 369"/>
                <a:gd name="T8" fmla="*/ 160 w 233"/>
                <a:gd name="T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69">
                  <a:moveTo>
                    <a:pt x="160" y="0"/>
                  </a:moveTo>
                  <a:lnTo>
                    <a:pt x="0" y="132"/>
                  </a:lnTo>
                  <a:lnTo>
                    <a:pt x="92" y="369"/>
                  </a:lnTo>
                  <a:lnTo>
                    <a:pt x="233" y="5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3" name="Freeform 351"/>
            <p:cNvSpPr>
              <a:spLocks/>
            </p:cNvSpPr>
            <p:nvPr/>
          </p:nvSpPr>
          <p:spPr bwMode="auto">
            <a:xfrm>
              <a:off x="7300913" y="9140826"/>
              <a:ext cx="254000" cy="935038"/>
            </a:xfrm>
            <a:custGeom>
              <a:avLst/>
              <a:gdLst>
                <a:gd name="T0" fmla="*/ 41 w 160"/>
                <a:gd name="T1" fmla="*/ 0 h 589"/>
                <a:gd name="T2" fmla="*/ 119 w 160"/>
                <a:gd name="T3" fmla="*/ 0 h 589"/>
                <a:gd name="T4" fmla="*/ 160 w 160"/>
                <a:gd name="T5" fmla="*/ 402 h 589"/>
                <a:gd name="T6" fmla="*/ 77 w 160"/>
                <a:gd name="T7" fmla="*/ 589 h 589"/>
                <a:gd name="T8" fmla="*/ 0 w 160"/>
                <a:gd name="T9" fmla="*/ 402 h 589"/>
                <a:gd name="T10" fmla="*/ 41 w 160"/>
                <a:gd name="T11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589">
                  <a:moveTo>
                    <a:pt x="41" y="0"/>
                  </a:moveTo>
                  <a:lnTo>
                    <a:pt x="119" y="0"/>
                  </a:lnTo>
                  <a:lnTo>
                    <a:pt x="160" y="402"/>
                  </a:lnTo>
                  <a:lnTo>
                    <a:pt x="77" y="589"/>
                  </a:lnTo>
                  <a:lnTo>
                    <a:pt x="0" y="40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C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4" name="Freeform 352"/>
            <p:cNvSpPr>
              <a:spLocks/>
            </p:cNvSpPr>
            <p:nvPr/>
          </p:nvSpPr>
          <p:spPr bwMode="auto">
            <a:xfrm>
              <a:off x="6843713" y="7038976"/>
              <a:ext cx="957263" cy="723900"/>
            </a:xfrm>
            <a:custGeom>
              <a:avLst/>
              <a:gdLst>
                <a:gd name="T0" fmla="*/ 132 w 132"/>
                <a:gd name="T1" fmla="*/ 38 h 100"/>
                <a:gd name="T2" fmla="*/ 25 w 132"/>
                <a:gd name="T3" fmla="*/ 98 h 100"/>
                <a:gd name="T4" fmla="*/ 132 w 132"/>
                <a:gd name="T5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00">
                  <a:moveTo>
                    <a:pt x="132" y="38"/>
                  </a:moveTo>
                  <a:cubicBezTo>
                    <a:pt x="125" y="53"/>
                    <a:pt x="50" y="96"/>
                    <a:pt x="25" y="98"/>
                  </a:cubicBezTo>
                  <a:cubicBezTo>
                    <a:pt x="0" y="100"/>
                    <a:pt x="23" y="0"/>
                    <a:pt x="132" y="38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5" name="Freeform 353"/>
            <p:cNvSpPr>
              <a:spLocks/>
            </p:cNvSpPr>
            <p:nvPr/>
          </p:nvSpPr>
          <p:spPr bwMode="auto">
            <a:xfrm>
              <a:off x="7540625" y="7038976"/>
              <a:ext cx="419100" cy="723900"/>
            </a:xfrm>
            <a:custGeom>
              <a:avLst/>
              <a:gdLst>
                <a:gd name="T0" fmla="*/ 0 w 58"/>
                <a:gd name="T1" fmla="*/ 38 h 100"/>
                <a:gd name="T2" fmla="*/ 47 w 58"/>
                <a:gd name="T3" fmla="*/ 98 h 100"/>
                <a:gd name="T4" fmla="*/ 0 w 58"/>
                <a:gd name="T5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00">
                  <a:moveTo>
                    <a:pt x="0" y="38"/>
                  </a:moveTo>
                  <a:cubicBezTo>
                    <a:pt x="4" y="53"/>
                    <a:pt x="36" y="96"/>
                    <a:pt x="47" y="98"/>
                  </a:cubicBezTo>
                  <a:cubicBezTo>
                    <a:pt x="58" y="100"/>
                    <a:pt x="47" y="0"/>
                    <a:pt x="0" y="38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6" name="Freeform 354"/>
            <p:cNvSpPr>
              <a:spLocks/>
            </p:cNvSpPr>
            <p:nvPr/>
          </p:nvSpPr>
          <p:spPr bwMode="auto">
            <a:xfrm>
              <a:off x="7054850" y="8510588"/>
              <a:ext cx="368300" cy="500063"/>
            </a:xfrm>
            <a:custGeom>
              <a:avLst/>
              <a:gdLst>
                <a:gd name="T0" fmla="*/ 77 w 232"/>
                <a:gd name="T1" fmla="*/ 0 h 315"/>
                <a:gd name="T2" fmla="*/ 232 w 232"/>
                <a:gd name="T3" fmla="*/ 132 h 315"/>
                <a:gd name="T4" fmla="*/ 141 w 232"/>
                <a:gd name="T5" fmla="*/ 315 h 315"/>
                <a:gd name="T6" fmla="*/ 0 w 232"/>
                <a:gd name="T7" fmla="*/ 50 h 315"/>
                <a:gd name="T8" fmla="*/ 77 w 232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15">
                  <a:moveTo>
                    <a:pt x="77" y="0"/>
                  </a:moveTo>
                  <a:lnTo>
                    <a:pt x="232" y="132"/>
                  </a:lnTo>
                  <a:lnTo>
                    <a:pt x="141" y="315"/>
                  </a:lnTo>
                  <a:lnTo>
                    <a:pt x="0" y="5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7" name="Freeform 355"/>
            <p:cNvSpPr>
              <a:spLocks/>
            </p:cNvSpPr>
            <p:nvPr/>
          </p:nvSpPr>
          <p:spPr bwMode="auto">
            <a:xfrm>
              <a:off x="6888163" y="8589963"/>
              <a:ext cx="534988" cy="1485900"/>
            </a:xfrm>
            <a:custGeom>
              <a:avLst/>
              <a:gdLst>
                <a:gd name="T0" fmla="*/ 105 w 337"/>
                <a:gd name="T1" fmla="*/ 0 h 936"/>
                <a:gd name="T2" fmla="*/ 337 w 337"/>
                <a:gd name="T3" fmla="*/ 936 h 936"/>
                <a:gd name="T4" fmla="*/ 45 w 337"/>
                <a:gd name="T5" fmla="*/ 379 h 936"/>
                <a:gd name="T6" fmla="*/ 96 w 337"/>
                <a:gd name="T7" fmla="*/ 310 h 936"/>
                <a:gd name="T8" fmla="*/ 0 w 337"/>
                <a:gd name="T9" fmla="*/ 237 h 936"/>
                <a:gd name="T10" fmla="*/ 64 w 337"/>
                <a:gd name="T11" fmla="*/ 27 h 936"/>
                <a:gd name="T12" fmla="*/ 105 w 337"/>
                <a:gd name="T13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936">
                  <a:moveTo>
                    <a:pt x="105" y="0"/>
                  </a:moveTo>
                  <a:lnTo>
                    <a:pt x="337" y="936"/>
                  </a:lnTo>
                  <a:lnTo>
                    <a:pt x="45" y="379"/>
                  </a:lnTo>
                  <a:lnTo>
                    <a:pt x="96" y="310"/>
                  </a:lnTo>
                  <a:lnTo>
                    <a:pt x="0" y="237"/>
                  </a:lnTo>
                  <a:lnTo>
                    <a:pt x="64" y="2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8" name="Freeform 356"/>
            <p:cNvSpPr>
              <a:spLocks/>
            </p:cNvSpPr>
            <p:nvPr/>
          </p:nvSpPr>
          <p:spPr bwMode="auto">
            <a:xfrm>
              <a:off x="7423150" y="8589963"/>
              <a:ext cx="595313" cy="1485900"/>
            </a:xfrm>
            <a:custGeom>
              <a:avLst/>
              <a:gdLst>
                <a:gd name="T0" fmla="*/ 233 w 375"/>
                <a:gd name="T1" fmla="*/ 0 h 936"/>
                <a:gd name="T2" fmla="*/ 0 w 375"/>
                <a:gd name="T3" fmla="*/ 936 h 936"/>
                <a:gd name="T4" fmla="*/ 325 w 375"/>
                <a:gd name="T5" fmla="*/ 420 h 936"/>
                <a:gd name="T6" fmla="*/ 283 w 375"/>
                <a:gd name="T7" fmla="*/ 329 h 936"/>
                <a:gd name="T8" fmla="*/ 375 w 375"/>
                <a:gd name="T9" fmla="*/ 255 h 936"/>
                <a:gd name="T10" fmla="*/ 274 w 375"/>
                <a:gd name="T11" fmla="*/ 27 h 936"/>
                <a:gd name="T12" fmla="*/ 233 w 375"/>
                <a:gd name="T13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936">
                  <a:moveTo>
                    <a:pt x="233" y="0"/>
                  </a:moveTo>
                  <a:lnTo>
                    <a:pt x="0" y="936"/>
                  </a:lnTo>
                  <a:lnTo>
                    <a:pt x="325" y="420"/>
                  </a:lnTo>
                  <a:lnTo>
                    <a:pt x="283" y="329"/>
                  </a:lnTo>
                  <a:lnTo>
                    <a:pt x="375" y="255"/>
                  </a:lnTo>
                  <a:lnTo>
                    <a:pt x="274" y="2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9" name="Freeform 357"/>
            <p:cNvSpPr>
              <a:spLocks/>
            </p:cNvSpPr>
            <p:nvPr/>
          </p:nvSpPr>
          <p:spPr bwMode="auto">
            <a:xfrm>
              <a:off x="7423150" y="8589963"/>
              <a:ext cx="536575" cy="1485900"/>
            </a:xfrm>
            <a:custGeom>
              <a:avLst/>
              <a:gdLst>
                <a:gd name="T0" fmla="*/ 233 w 338"/>
                <a:gd name="T1" fmla="*/ 0 h 936"/>
                <a:gd name="T2" fmla="*/ 0 w 338"/>
                <a:gd name="T3" fmla="*/ 936 h 936"/>
                <a:gd name="T4" fmla="*/ 293 w 338"/>
                <a:gd name="T5" fmla="*/ 379 h 936"/>
                <a:gd name="T6" fmla="*/ 247 w 338"/>
                <a:gd name="T7" fmla="*/ 310 h 936"/>
                <a:gd name="T8" fmla="*/ 338 w 338"/>
                <a:gd name="T9" fmla="*/ 237 h 936"/>
                <a:gd name="T10" fmla="*/ 274 w 338"/>
                <a:gd name="T11" fmla="*/ 27 h 936"/>
                <a:gd name="T12" fmla="*/ 233 w 338"/>
                <a:gd name="T13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936">
                  <a:moveTo>
                    <a:pt x="233" y="0"/>
                  </a:moveTo>
                  <a:lnTo>
                    <a:pt x="0" y="936"/>
                  </a:lnTo>
                  <a:lnTo>
                    <a:pt x="293" y="379"/>
                  </a:lnTo>
                  <a:lnTo>
                    <a:pt x="247" y="310"/>
                  </a:lnTo>
                  <a:lnTo>
                    <a:pt x="338" y="237"/>
                  </a:lnTo>
                  <a:lnTo>
                    <a:pt x="274" y="2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0" name="Freeform 358"/>
            <p:cNvSpPr>
              <a:spLocks/>
            </p:cNvSpPr>
            <p:nvPr/>
          </p:nvSpPr>
          <p:spPr bwMode="auto">
            <a:xfrm>
              <a:off x="7423150" y="8510588"/>
              <a:ext cx="369888" cy="500063"/>
            </a:xfrm>
            <a:custGeom>
              <a:avLst/>
              <a:gdLst>
                <a:gd name="T0" fmla="*/ 160 w 233"/>
                <a:gd name="T1" fmla="*/ 0 h 315"/>
                <a:gd name="T2" fmla="*/ 0 w 233"/>
                <a:gd name="T3" fmla="*/ 132 h 315"/>
                <a:gd name="T4" fmla="*/ 92 w 233"/>
                <a:gd name="T5" fmla="*/ 315 h 315"/>
                <a:gd name="T6" fmla="*/ 233 w 233"/>
                <a:gd name="T7" fmla="*/ 50 h 315"/>
                <a:gd name="T8" fmla="*/ 160 w 233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15">
                  <a:moveTo>
                    <a:pt x="160" y="0"/>
                  </a:moveTo>
                  <a:lnTo>
                    <a:pt x="0" y="132"/>
                  </a:lnTo>
                  <a:lnTo>
                    <a:pt x="92" y="315"/>
                  </a:lnTo>
                  <a:lnTo>
                    <a:pt x="233" y="5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1" name="Freeform 359"/>
            <p:cNvSpPr>
              <a:spLocks/>
            </p:cNvSpPr>
            <p:nvPr/>
          </p:nvSpPr>
          <p:spPr bwMode="auto">
            <a:xfrm>
              <a:off x="7337425" y="8994776"/>
              <a:ext cx="180975" cy="160338"/>
            </a:xfrm>
            <a:custGeom>
              <a:avLst/>
              <a:gdLst>
                <a:gd name="T0" fmla="*/ 4 w 25"/>
                <a:gd name="T1" fmla="*/ 0 h 22"/>
                <a:gd name="T2" fmla="*/ 21 w 25"/>
                <a:gd name="T3" fmla="*/ 0 h 22"/>
                <a:gd name="T4" fmla="*/ 21 w 25"/>
                <a:gd name="T5" fmla="*/ 22 h 22"/>
                <a:gd name="T6" fmla="*/ 4 w 25"/>
                <a:gd name="T7" fmla="*/ 22 h 22"/>
                <a:gd name="T8" fmla="*/ 4 w 2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4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5" y="8"/>
                    <a:pt x="25" y="15"/>
                    <a:pt x="21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5"/>
                    <a:pt x="0" y="8"/>
                    <a:pt x="4" y="0"/>
                  </a:cubicBezTo>
                  <a:close/>
                </a:path>
              </a:pathLst>
            </a:custGeom>
            <a:solidFill>
              <a:srgbClr val="FC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" name="Freeform 360"/>
            <p:cNvSpPr>
              <a:spLocks/>
            </p:cNvSpPr>
            <p:nvPr/>
          </p:nvSpPr>
          <p:spPr bwMode="auto">
            <a:xfrm>
              <a:off x="7388225" y="10075863"/>
              <a:ext cx="71438" cy="441325"/>
            </a:xfrm>
            <a:custGeom>
              <a:avLst/>
              <a:gdLst>
                <a:gd name="T0" fmla="*/ 1 w 10"/>
                <a:gd name="T1" fmla="*/ 61 h 61"/>
                <a:gd name="T2" fmla="*/ 9 w 10"/>
                <a:gd name="T3" fmla="*/ 61 h 61"/>
                <a:gd name="T4" fmla="*/ 5 w 10"/>
                <a:gd name="T5" fmla="*/ 0 h 61"/>
                <a:gd name="T6" fmla="*/ 1 w 10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1">
                  <a:moveTo>
                    <a:pt x="1" y="61"/>
                  </a:moveTo>
                  <a:cubicBezTo>
                    <a:pt x="4" y="61"/>
                    <a:pt x="6" y="61"/>
                    <a:pt x="9" y="61"/>
                  </a:cubicBezTo>
                  <a:cubicBezTo>
                    <a:pt x="10" y="46"/>
                    <a:pt x="7" y="6"/>
                    <a:pt x="5" y="0"/>
                  </a:cubicBezTo>
                  <a:cubicBezTo>
                    <a:pt x="3" y="5"/>
                    <a:pt x="0" y="45"/>
                    <a:pt x="1" y="61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6072380" y="2028704"/>
            <a:ext cx="546573" cy="461665"/>
          </a:xfrm>
          <a:prstGeom prst="rect">
            <a:avLst/>
          </a:prstGeom>
          <a:solidFill>
            <a:srgbClr val="9900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No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461509" y="2584862"/>
            <a:ext cx="552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9900FF"/>
                </a:solidFill>
                <a:latin typeface="Bebas Neue" panose="020B0000000000000000" pitchFamily="34" charset="0"/>
              </a:rPr>
              <a:t>YET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496173" y="2592966"/>
            <a:ext cx="1992063" cy="461665"/>
          </a:xfrm>
          <a:prstGeom prst="rect">
            <a:avLst/>
          </a:prstGeom>
          <a:solidFill>
            <a:srgbClr val="9900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customer </a:t>
            </a:r>
            <a:r>
              <a:rPr lang="en-US" sz="2400" dirty="0">
                <a:solidFill>
                  <a:schemeClr val="bg1"/>
                </a:solidFill>
                <a:latin typeface="Bebas Neue" panose="020B0000000000000000" pitchFamily="34" charset="0"/>
              </a:rPr>
              <a:t>insight 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080035" y="2584863"/>
            <a:ext cx="935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9900FF"/>
                </a:solidFill>
                <a:latin typeface="Bebas Neue" panose="020B0000000000000000" pitchFamily="34" charset="0"/>
              </a:rPr>
              <a:t>ON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588760" y="2014336"/>
            <a:ext cx="2102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9900FF"/>
                </a:solidFill>
                <a:latin typeface="Bebas Neue" panose="020B0000000000000000" pitchFamily="34" charset="0"/>
              </a:rPr>
              <a:t>investigation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4604" y="3694035"/>
            <a:ext cx="3580906" cy="1815882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Bebas Neue" panose="020B0000000000000000" pitchFamily="34" charset="0"/>
              </a:rPr>
              <a:t>trying to attract </a:t>
            </a:r>
            <a:endParaRPr lang="en-US" sz="2800" dirty="0" smtClean="0">
              <a:solidFill>
                <a:schemeClr val="bg1"/>
              </a:solidFill>
              <a:latin typeface="Bebas Neue" panose="020B0000000000000000" pitchFamily="34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new </a:t>
            </a:r>
            <a:r>
              <a:rPr lang="en-US" sz="2800" dirty="0">
                <a:solidFill>
                  <a:schemeClr val="bg1"/>
                </a:solidFill>
                <a:latin typeface="Bebas Neue" panose="020B0000000000000000" pitchFamily="34" charset="0"/>
              </a:rPr>
              <a:t>customers </a:t>
            </a:r>
            <a:endParaRPr lang="en-US" sz="2800" dirty="0" smtClean="0">
              <a:solidFill>
                <a:schemeClr val="bg1"/>
              </a:solidFill>
              <a:latin typeface="Bebas Neue" panose="020B0000000000000000" pitchFamily="34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but </a:t>
            </a:r>
            <a:r>
              <a:rPr lang="en-US" sz="2800" dirty="0">
                <a:solidFill>
                  <a:schemeClr val="bg1"/>
                </a:solidFill>
                <a:latin typeface="Bebas Neue" panose="020B0000000000000000" pitchFamily="34" charset="0"/>
              </a:rPr>
              <a:t>forgetting </a:t>
            </a:r>
            <a:endParaRPr lang="en-US" sz="2800" dirty="0" smtClean="0">
              <a:solidFill>
                <a:schemeClr val="bg1"/>
              </a:solidFill>
              <a:latin typeface="Bebas Neue" panose="020B0000000000000000" pitchFamily="34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existing </a:t>
            </a:r>
            <a:r>
              <a:rPr lang="en-US" sz="2800" dirty="0">
                <a:solidFill>
                  <a:schemeClr val="bg1"/>
                </a:solidFill>
                <a:latin typeface="Bebas Neue" panose="020B0000000000000000" pitchFamily="34" charset="0"/>
              </a:rPr>
              <a:t>customers' insight</a:t>
            </a:r>
          </a:p>
        </p:txBody>
      </p:sp>
    </p:spTree>
    <p:extLst>
      <p:ext uri="{BB962C8B-B14F-4D97-AF65-F5344CB8AC3E}">
        <p14:creationId xmlns:p14="http://schemas.microsoft.com/office/powerpoint/2010/main" val="1722555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45" grpId="0"/>
      <p:bldP spid="93" grpId="0" animBg="1"/>
      <p:bldP spid="94" grpId="0"/>
      <p:bldP spid="95" grpId="0" animBg="1"/>
      <p:bldP spid="96" grpId="0"/>
      <p:bldP spid="9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13979" y="962024"/>
            <a:ext cx="2019821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THEORETICAL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33800" y="962024"/>
            <a:ext cx="1689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PROBLEMS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10346" y="1905000"/>
            <a:ext cx="585945" cy="446111"/>
            <a:chOff x="1749703" y="2330672"/>
            <a:chExt cx="585945" cy="446111"/>
          </a:xfrm>
          <a:solidFill>
            <a:srgbClr val="00A79D"/>
          </a:solidFill>
        </p:grpSpPr>
        <p:sp>
          <p:nvSpPr>
            <p:cNvPr id="6" name="Right Triangle 5"/>
            <p:cNvSpPr/>
            <p:nvPr/>
          </p:nvSpPr>
          <p:spPr>
            <a:xfrm flipV="1">
              <a:off x="1976024" y="2330672"/>
              <a:ext cx="359624" cy="377968"/>
            </a:xfrm>
            <a:prstGeom prst="rt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49703" y="2330672"/>
              <a:ext cx="446111" cy="44611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Bebas Neue" panose="020B0000000000000000" pitchFamily="34" charset="0"/>
                  <a:ea typeface="Roboto Light" panose="02000000000000000000" pitchFamily="2" charset="0"/>
                </a:rPr>
                <a:t>1</a:t>
              </a:r>
              <a:endParaRPr lang="en-US" sz="1400" dirty="0">
                <a:solidFill>
                  <a:schemeClr val="bg1"/>
                </a:solidFill>
                <a:latin typeface="Bebas Neue" panose="020B0000000000000000" pitchFamily="34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20003" y="1905000"/>
            <a:ext cx="585945" cy="446111"/>
            <a:chOff x="1749703" y="3176187"/>
            <a:chExt cx="585945" cy="446111"/>
          </a:xfrm>
          <a:solidFill>
            <a:srgbClr val="27AAE1"/>
          </a:solidFill>
        </p:grpSpPr>
        <p:sp>
          <p:nvSpPr>
            <p:cNvPr id="9" name="Right Triangle 8"/>
            <p:cNvSpPr/>
            <p:nvPr/>
          </p:nvSpPr>
          <p:spPr>
            <a:xfrm flipV="1">
              <a:off x="1976024" y="3176187"/>
              <a:ext cx="359624" cy="377968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49703" y="3176187"/>
              <a:ext cx="446111" cy="4461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bas Neue" panose="020B0000000000000000" pitchFamily="34" charset="0"/>
                  <a:ea typeface="Roboto Light" panose="02000000000000000000" pitchFamily="2" charset="0"/>
                </a:rPr>
                <a:t>2</a:t>
              </a:r>
              <a:endParaRPr lang="en-US" sz="1400" dirty="0">
                <a:solidFill>
                  <a:schemeClr val="bg1"/>
                </a:solidFill>
                <a:latin typeface="Bebas Neue" panose="020B0000000000000000" pitchFamily="34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36874" y="2853471"/>
            <a:ext cx="1287451" cy="2029999"/>
            <a:chOff x="21350288" y="422275"/>
            <a:chExt cx="2595562" cy="4092575"/>
          </a:xfrm>
        </p:grpSpPr>
        <p:sp>
          <p:nvSpPr>
            <p:cNvPr id="12" name="Freeform 277"/>
            <p:cNvSpPr>
              <a:spLocks/>
            </p:cNvSpPr>
            <p:nvPr/>
          </p:nvSpPr>
          <p:spPr bwMode="auto">
            <a:xfrm>
              <a:off x="21350288" y="788988"/>
              <a:ext cx="2595562" cy="3725862"/>
            </a:xfrm>
            <a:custGeom>
              <a:avLst/>
              <a:gdLst>
                <a:gd name="T0" fmla="*/ 0 w 366"/>
                <a:gd name="T1" fmla="*/ 494 h 527"/>
                <a:gd name="T2" fmla="*/ 34 w 366"/>
                <a:gd name="T3" fmla="*/ 527 h 527"/>
                <a:gd name="T4" fmla="*/ 333 w 366"/>
                <a:gd name="T5" fmla="*/ 527 h 527"/>
                <a:gd name="T6" fmla="*/ 366 w 366"/>
                <a:gd name="T7" fmla="*/ 494 h 527"/>
                <a:gd name="T8" fmla="*/ 366 w 366"/>
                <a:gd name="T9" fmla="*/ 34 h 527"/>
                <a:gd name="T10" fmla="*/ 333 w 366"/>
                <a:gd name="T11" fmla="*/ 0 h 527"/>
                <a:gd name="T12" fmla="*/ 34 w 366"/>
                <a:gd name="T13" fmla="*/ 0 h 527"/>
                <a:gd name="T14" fmla="*/ 0 w 366"/>
                <a:gd name="T15" fmla="*/ 34 h 527"/>
                <a:gd name="T16" fmla="*/ 0 w 366"/>
                <a:gd name="T17" fmla="*/ 49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527">
                  <a:moveTo>
                    <a:pt x="0" y="494"/>
                  </a:moveTo>
                  <a:cubicBezTo>
                    <a:pt x="0" y="512"/>
                    <a:pt x="15" y="527"/>
                    <a:pt x="34" y="527"/>
                  </a:cubicBezTo>
                  <a:cubicBezTo>
                    <a:pt x="333" y="527"/>
                    <a:pt x="333" y="527"/>
                    <a:pt x="333" y="527"/>
                  </a:cubicBezTo>
                  <a:cubicBezTo>
                    <a:pt x="351" y="527"/>
                    <a:pt x="366" y="512"/>
                    <a:pt x="366" y="49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15"/>
                    <a:pt x="351" y="0"/>
                    <a:pt x="3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2D3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78"/>
            <p:cNvSpPr>
              <a:spLocks noChangeArrowheads="1"/>
            </p:cNvSpPr>
            <p:nvPr/>
          </p:nvSpPr>
          <p:spPr bwMode="auto">
            <a:xfrm>
              <a:off x="21542375" y="965200"/>
              <a:ext cx="2212975" cy="3267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79"/>
            <p:cNvSpPr>
              <a:spLocks/>
            </p:cNvSpPr>
            <p:nvPr/>
          </p:nvSpPr>
          <p:spPr bwMode="auto">
            <a:xfrm>
              <a:off x="22017038" y="422275"/>
              <a:ext cx="1184275" cy="620712"/>
            </a:xfrm>
            <a:custGeom>
              <a:avLst/>
              <a:gdLst>
                <a:gd name="T0" fmla="*/ 115 w 167"/>
                <a:gd name="T1" fmla="*/ 42 h 88"/>
                <a:gd name="T2" fmla="*/ 117 w 167"/>
                <a:gd name="T3" fmla="*/ 33 h 88"/>
                <a:gd name="T4" fmla="*/ 83 w 167"/>
                <a:gd name="T5" fmla="*/ 0 h 88"/>
                <a:gd name="T6" fmla="*/ 50 w 167"/>
                <a:gd name="T7" fmla="*/ 33 h 88"/>
                <a:gd name="T8" fmla="*/ 51 w 167"/>
                <a:gd name="T9" fmla="*/ 42 h 88"/>
                <a:gd name="T10" fmla="*/ 0 w 167"/>
                <a:gd name="T11" fmla="*/ 42 h 88"/>
                <a:gd name="T12" fmla="*/ 0 w 167"/>
                <a:gd name="T13" fmla="*/ 88 h 88"/>
                <a:gd name="T14" fmla="*/ 167 w 167"/>
                <a:gd name="T15" fmla="*/ 88 h 88"/>
                <a:gd name="T16" fmla="*/ 167 w 167"/>
                <a:gd name="T17" fmla="*/ 42 h 88"/>
                <a:gd name="T18" fmla="*/ 115 w 167"/>
                <a:gd name="T19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88">
                  <a:moveTo>
                    <a:pt x="115" y="42"/>
                  </a:moveTo>
                  <a:cubicBezTo>
                    <a:pt x="116" y="39"/>
                    <a:pt x="117" y="36"/>
                    <a:pt x="117" y="33"/>
                  </a:cubicBezTo>
                  <a:cubicBezTo>
                    <a:pt x="117" y="15"/>
                    <a:pt x="102" y="0"/>
                    <a:pt x="83" y="0"/>
                  </a:cubicBezTo>
                  <a:cubicBezTo>
                    <a:pt x="65" y="0"/>
                    <a:pt x="50" y="15"/>
                    <a:pt x="50" y="33"/>
                  </a:cubicBezTo>
                  <a:cubicBezTo>
                    <a:pt x="50" y="36"/>
                    <a:pt x="51" y="39"/>
                    <a:pt x="5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7" y="42"/>
                    <a:pt x="167" y="42"/>
                    <a:pt x="167" y="42"/>
                  </a:cubicBezTo>
                  <a:lnTo>
                    <a:pt x="115" y="42"/>
                  </a:lnTo>
                  <a:close/>
                </a:path>
              </a:pathLst>
            </a:custGeom>
            <a:solidFill>
              <a:srgbClr val="FFB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280"/>
            <p:cNvSpPr>
              <a:spLocks noChangeArrowheads="1"/>
            </p:cNvSpPr>
            <p:nvPr/>
          </p:nvSpPr>
          <p:spPr bwMode="auto">
            <a:xfrm>
              <a:off x="22464713" y="520700"/>
              <a:ext cx="276225" cy="276225"/>
            </a:xfrm>
            <a:prstGeom prst="ellipse">
              <a:avLst/>
            </a:pr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81"/>
            <p:cNvSpPr>
              <a:spLocks/>
            </p:cNvSpPr>
            <p:nvPr/>
          </p:nvSpPr>
          <p:spPr bwMode="auto">
            <a:xfrm>
              <a:off x="21655088" y="2076450"/>
              <a:ext cx="2008187" cy="2063750"/>
            </a:xfrm>
            <a:custGeom>
              <a:avLst/>
              <a:gdLst>
                <a:gd name="T0" fmla="*/ 278 w 283"/>
                <a:gd name="T1" fmla="*/ 292 h 292"/>
                <a:gd name="T2" fmla="*/ 5 w 283"/>
                <a:gd name="T3" fmla="*/ 292 h 292"/>
                <a:gd name="T4" fmla="*/ 0 w 283"/>
                <a:gd name="T5" fmla="*/ 287 h 292"/>
                <a:gd name="T6" fmla="*/ 5 w 283"/>
                <a:gd name="T7" fmla="*/ 283 h 292"/>
                <a:gd name="T8" fmla="*/ 274 w 283"/>
                <a:gd name="T9" fmla="*/ 283 h 292"/>
                <a:gd name="T10" fmla="*/ 274 w 283"/>
                <a:gd name="T11" fmla="*/ 5 h 292"/>
                <a:gd name="T12" fmla="*/ 278 w 283"/>
                <a:gd name="T13" fmla="*/ 0 h 292"/>
                <a:gd name="T14" fmla="*/ 283 w 283"/>
                <a:gd name="T15" fmla="*/ 5 h 292"/>
                <a:gd name="T16" fmla="*/ 283 w 283"/>
                <a:gd name="T17" fmla="*/ 287 h 292"/>
                <a:gd name="T18" fmla="*/ 278 w 283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292">
                  <a:moveTo>
                    <a:pt x="278" y="292"/>
                  </a:moveTo>
                  <a:cubicBezTo>
                    <a:pt x="5" y="292"/>
                    <a:pt x="5" y="292"/>
                    <a:pt x="5" y="292"/>
                  </a:cubicBezTo>
                  <a:cubicBezTo>
                    <a:pt x="2" y="292"/>
                    <a:pt x="0" y="290"/>
                    <a:pt x="0" y="287"/>
                  </a:cubicBezTo>
                  <a:cubicBezTo>
                    <a:pt x="0" y="285"/>
                    <a:pt x="2" y="283"/>
                    <a:pt x="5" y="283"/>
                  </a:cubicBezTo>
                  <a:cubicBezTo>
                    <a:pt x="274" y="283"/>
                    <a:pt x="274" y="283"/>
                    <a:pt x="274" y="283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4" y="2"/>
                    <a:pt x="276" y="0"/>
                    <a:pt x="278" y="0"/>
                  </a:cubicBezTo>
                  <a:cubicBezTo>
                    <a:pt x="281" y="0"/>
                    <a:pt x="283" y="2"/>
                    <a:pt x="283" y="5"/>
                  </a:cubicBezTo>
                  <a:cubicBezTo>
                    <a:pt x="283" y="287"/>
                    <a:pt x="283" y="287"/>
                    <a:pt x="283" y="287"/>
                  </a:cubicBezTo>
                  <a:cubicBezTo>
                    <a:pt x="283" y="290"/>
                    <a:pt x="281" y="292"/>
                    <a:pt x="278" y="292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2"/>
            <p:cNvSpPr>
              <a:spLocks/>
            </p:cNvSpPr>
            <p:nvPr/>
          </p:nvSpPr>
          <p:spPr bwMode="auto">
            <a:xfrm>
              <a:off x="21705888" y="1312863"/>
              <a:ext cx="1722437" cy="84137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10"/>
                    <a:pt x="240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0" y="0"/>
                    <a:pt x="243" y="3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83"/>
            <p:cNvSpPr>
              <a:spLocks/>
            </p:cNvSpPr>
            <p:nvPr/>
          </p:nvSpPr>
          <p:spPr bwMode="auto">
            <a:xfrm>
              <a:off x="21697950" y="1454150"/>
              <a:ext cx="957262" cy="84137"/>
            </a:xfrm>
            <a:custGeom>
              <a:avLst/>
              <a:gdLst>
                <a:gd name="T0" fmla="*/ 129 w 135"/>
                <a:gd name="T1" fmla="*/ 0 h 12"/>
                <a:gd name="T2" fmla="*/ 6 w 135"/>
                <a:gd name="T3" fmla="*/ 0 h 12"/>
                <a:gd name="T4" fmla="*/ 0 w 135"/>
                <a:gd name="T5" fmla="*/ 6 h 12"/>
                <a:gd name="T6" fmla="*/ 6 w 135"/>
                <a:gd name="T7" fmla="*/ 12 h 12"/>
                <a:gd name="T8" fmla="*/ 129 w 135"/>
                <a:gd name="T9" fmla="*/ 12 h 12"/>
                <a:gd name="T10" fmla="*/ 135 w 135"/>
                <a:gd name="T11" fmla="*/ 6 h 12"/>
                <a:gd name="T12" fmla="*/ 129 w 1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2">
                  <a:moveTo>
                    <a:pt x="1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32" y="12"/>
                    <a:pt x="135" y="9"/>
                    <a:pt x="135" y="6"/>
                  </a:cubicBezTo>
                  <a:cubicBezTo>
                    <a:pt x="135" y="3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4"/>
            <p:cNvSpPr>
              <a:spLocks/>
            </p:cNvSpPr>
            <p:nvPr/>
          </p:nvSpPr>
          <p:spPr bwMode="auto">
            <a:xfrm>
              <a:off x="22733000" y="1460500"/>
              <a:ext cx="454025" cy="77787"/>
            </a:xfrm>
            <a:custGeom>
              <a:avLst/>
              <a:gdLst>
                <a:gd name="T0" fmla="*/ 59 w 64"/>
                <a:gd name="T1" fmla="*/ 0 h 11"/>
                <a:gd name="T2" fmla="*/ 6 w 64"/>
                <a:gd name="T3" fmla="*/ 0 h 11"/>
                <a:gd name="T4" fmla="*/ 0 w 64"/>
                <a:gd name="T5" fmla="*/ 5 h 11"/>
                <a:gd name="T6" fmla="*/ 6 w 64"/>
                <a:gd name="T7" fmla="*/ 11 h 11"/>
                <a:gd name="T8" fmla="*/ 59 w 64"/>
                <a:gd name="T9" fmla="*/ 11 h 11"/>
                <a:gd name="T10" fmla="*/ 64 w 64"/>
                <a:gd name="T11" fmla="*/ 5 h 11"/>
                <a:gd name="T12" fmla="*/ 59 w 6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1">
                  <a:moveTo>
                    <a:pt x="5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2" y="11"/>
                    <a:pt x="64" y="8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5"/>
            <p:cNvSpPr>
              <a:spLocks/>
            </p:cNvSpPr>
            <p:nvPr/>
          </p:nvSpPr>
          <p:spPr bwMode="auto">
            <a:xfrm>
              <a:off x="21705888" y="1595438"/>
              <a:ext cx="1722437" cy="84137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10"/>
                    <a:pt x="241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1" y="0"/>
                    <a:pt x="243" y="3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86"/>
            <p:cNvSpPr>
              <a:spLocks/>
            </p:cNvSpPr>
            <p:nvPr/>
          </p:nvSpPr>
          <p:spPr bwMode="auto">
            <a:xfrm>
              <a:off x="22215475" y="1757363"/>
              <a:ext cx="454025" cy="71437"/>
            </a:xfrm>
            <a:custGeom>
              <a:avLst/>
              <a:gdLst>
                <a:gd name="T0" fmla="*/ 64 w 64"/>
                <a:gd name="T1" fmla="*/ 5 h 10"/>
                <a:gd name="T2" fmla="*/ 58 w 64"/>
                <a:gd name="T3" fmla="*/ 10 h 10"/>
                <a:gd name="T4" fmla="*/ 6 w 64"/>
                <a:gd name="T5" fmla="*/ 10 h 10"/>
                <a:gd name="T6" fmla="*/ 0 w 64"/>
                <a:gd name="T7" fmla="*/ 5 h 10"/>
                <a:gd name="T8" fmla="*/ 0 w 64"/>
                <a:gd name="T9" fmla="*/ 5 h 10"/>
                <a:gd name="T10" fmla="*/ 6 w 64"/>
                <a:gd name="T11" fmla="*/ 0 h 10"/>
                <a:gd name="T12" fmla="*/ 58 w 64"/>
                <a:gd name="T13" fmla="*/ 0 h 10"/>
                <a:gd name="T14" fmla="*/ 64 w 64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0">
                  <a:moveTo>
                    <a:pt x="64" y="5"/>
                  </a:moveTo>
                  <a:cubicBezTo>
                    <a:pt x="64" y="8"/>
                    <a:pt x="61" y="10"/>
                    <a:pt x="58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2"/>
                    <a:pt x="64" y="5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7"/>
            <p:cNvSpPr>
              <a:spLocks/>
            </p:cNvSpPr>
            <p:nvPr/>
          </p:nvSpPr>
          <p:spPr bwMode="auto">
            <a:xfrm>
              <a:off x="21705888" y="1757363"/>
              <a:ext cx="446087" cy="71437"/>
            </a:xfrm>
            <a:custGeom>
              <a:avLst/>
              <a:gdLst>
                <a:gd name="T0" fmla="*/ 58 w 63"/>
                <a:gd name="T1" fmla="*/ 0 h 10"/>
                <a:gd name="T2" fmla="*/ 5 w 63"/>
                <a:gd name="T3" fmla="*/ 0 h 10"/>
                <a:gd name="T4" fmla="*/ 0 w 63"/>
                <a:gd name="T5" fmla="*/ 5 h 10"/>
                <a:gd name="T6" fmla="*/ 5 w 63"/>
                <a:gd name="T7" fmla="*/ 10 h 10"/>
                <a:gd name="T8" fmla="*/ 58 w 63"/>
                <a:gd name="T9" fmla="*/ 10 h 10"/>
                <a:gd name="T10" fmla="*/ 63 w 63"/>
                <a:gd name="T11" fmla="*/ 5 h 10"/>
                <a:gd name="T12" fmla="*/ 58 w 6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8"/>
            <p:cNvSpPr>
              <a:spLocks/>
            </p:cNvSpPr>
            <p:nvPr/>
          </p:nvSpPr>
          <p:spPr bwMode="auto">
            <a:xfrm>
              <a:off x="21691600" y="1955800"/>
              <a:ext cx="1722437" cy="84137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9"/>
                    <a:pt x="241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1" y="0"/>
                    <a:pt x="243" y="3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89"/>
            <p:cNvSpPr>
              <a:spLocks/>
            </p:cNvSpPr>
            <p:nvPr/>
          </p:nvSpPr>
          <p:spPr bwMode="auto">
            <a:xfrm>
              <a:off x="21683663" y="2097088"/>
              <a:ext cx="957262" cy="77787"/>
            </a:xfrm>
            <a:custGeom>
              <a:avLst/>
              <a:gdLst>
                <a:gd name="T0" fmla="*/ 130 w 135"/>
                <a:gd name="T1" fmla="*/ 0 h 11"/>
                <a:gd name="T2" fmla="*/ 6 w 135"/>
                <a:gd name="T3" fmla="*/ 0 h 11"/>
                <a:gd name="T4" fmla="*/ 0 w 135"/>
                <a:gd name="T5" fmla="*/ 6 h 11"/>
                <a:gd name="T6" fmla="*/ 6 w 135"/>
                <a:gd name="T7" fmla="*/ 11 h 11"/>
                <a:gd name="T8" fmla="*/ 130 w 135"/>
                <a:gd name="T9" fmla="*/ 11 h 11"/>
                <a:gd name="T10" fmla="*/ 135 w 135"/>
                <a:gd name="T11" fmla="*/ 6 h 11"/>
                <a:gd name="T12" fmla="*/ 130 w 13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1">
                  <a:moveTo>
                    <a:pt x="1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3" y="11"/>
                    <a:pt x="135" y="9"/>
                    <a:pt x="135" y="6"/>
                  </a:cubicBezTo>
                  <a:cubicBezTo>
                    <a:pt x="135" y="2"/>
                    <a:pt x="133" y="0"/>
                    <a:pt x="130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90"/>
            <p:cNvSpPr>
              <a:spLocks/>
            </p:cNvSpPr>
            <p:nvPr/>
          </p:nvSpPr>
          <p:spPr bwMode="auto">
            <a:xfrm>
              <a:off x="22726650" y="2097088"/>
              <a:ext cx="446087" cy="77787"/>
            </a:xfrm>
            <a:custGeom>
              <a:avLst/>
              <a:gdLst>
                <a:gd name="T0" fmla="*/ 58 w 63"/>
                <a:gd name="T1" fmla="*/ 0 h 11"/>
                <a:gd name="T2" fmla="*/ 5 w 63"/>
                <a:gd name="T3" fmla="*/ 0 h 11"/>
                <a:gd name="T4" fmla="*/ 0 w 63"/>
                <a:gd name="T5" fmla="*/ 6 h 11"/>
                <a:gd name="T6" fmla="*/ 5 w 63"/>
                <a:gd name="T7" fmla="*/ 11 h 11"/>
                <a:gd name="T8" fmla="*/ 58 w 63"/>
                <a:gd name="T9" fmla="*/ 11 h 11"/>
                <a:gd name="T10" fmla="*/ 63 w 63"/>
                <a:gd name="T11" fmla="*/ 6 h 11"/>
                <a:gd name="T12" fmla="*/ 58 w 6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1">
                  <a:moveTo>
                    <a:pt x="5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1" y="11"/>
                    <a:pt x="63" y="9"/>
                    <a:pt x="63" y="6"/>
                  </a:cubicBezTo>
                  <a:cubicBezTo>
                    <a:pt x="63" y="3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1"/>
            <p:cNvSpPr>
              <a:spLocks/>
            </p:cNvSpPr>
            <p:nvPr/>
          </p:nvSpPr>
          <p:spPr bwMode="auto">
            <a:xfrm>
              <a:off x="21697950" y="2238375"/>
              <a:ext cx="1724025" cy="85725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9"/>
                    <a:pt x="240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0" y="0"/>
                    <a:pt x="243" y="3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2"/>
            <p:cNvSpPr>
              <a:spLocks/>
            </p:cNvSpPr>
            <p:nvPr/>
          </p:nvSpPr>
          <p:spPr bwMode="auto">
            <a:xfrm>
              <a:off x="22209125" y="2393950"/>
              <a:ext cx="446087" cy="77787"/>
            </a:xfrm>
            <a:custGeom>
              <a:avLst/>
              <a:gdLst>
                <a:gd name="T0" fmla="*/ 63 w 63"/>
                <a:gd name="T1" fmla="*/ 6 h 11"/>
                <a:gd name="T2" fmla="*/ 58 w 63"/>
                <a:gd name="T3" fmla="*/ 11 h 11"/>
                <a:gd name="T4" fmla="*/ 5 w 63"/>
                <a:gd name="T5" fmla="*/ 11 h 11"/>
                <a:gd name="T6" fmla="*/ 0 w 63"/>
                <a:gd name="T7" fmla="*/ 6 h 11"/>
                <a:gd name="T8" fmla="*/ 0 w 63"/>
                <a:gd name="T9" fmla="*/ 6 h 11"/>
                <a:gd name="T10" fmla="*/ 5 w 63"/>
                <a:gd name="T11" fmla="*/ 0 h 11"/>
                <a:gd name="T12" fmla="*/ 58 w 63"/>
                <a:gd name="T13" fmla="*/ 0 h 11"/>
                <a:gd name="T14" fmla="*/ 63 w 6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1">
                  <a:moveTo>
                    <a:pt x="63" y="6"/>
                  </a:moveTo>
                  <a:cubicBezTo>
                    <a:pt x="63" y="9"/>
                    <a:pt x="61" y="11"/>
                    <a:pt x="58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3" y="3"/>
                    <a:pt x="6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3"/>
            <p:cNvSpPr>
              <a:spLocks/>
            </p:cNvSpPr>
            <p:nvPr/>
          </p:nvSpPr>
          <p:spPr bwMode="auto">
            <a:xfrm>
              <a:off x="21691600" y="2393950"/>
              <a:ext cx="454025" cy="77787"/>
            </a:xfrm>
            <a:custGeom>
              <a:avLst/>
              <a:gdLst>
                <a:gd name="T0" fmla="*/ 58 w 64"/>
                <a:gd name="T1" fmla="*/ 0 h 11"/>
                <a:gd name="T2" fmla="*/ 5 w 64"/>
                <a:gd name="T3" fmla="*/ 0 h 11"/>
                <a:gd name="T4" fmla="*/ 0 w 64"/>
                <a:gd name="T5" fmla="*/ 6 h 11"/>
                <a:gd name="T6" fmla="*/ 5 w 64"/>
                <a:gd name="T7" fmla="*/ 11 h 11"/>
                <a:gd name="T8" fmla="*/ 58 w 64"/>
                <a:gd name="T9" fmla="*/ 11 h 11"/>
                <a:gd name="T10" fmla="*/ 64 w 64"/>
                <a:gd name="T11" fmla="*/ 6 h 11"/>
                <a:gd name="T12" fmla="*/ 58 w 6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1">
                  <a:moveTo>
                    <a:pt x="5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1" y="11"/>
                    <a:pt x="64" y="9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4"/>
            <p:cNvSpPr>
              <a:spLocks/>
            </p:cNvSpPr>
            <p:nvPr/>
          </p:nvSpPr>
          <p:spPr bwMode="auto">
            <a:xfrm>
              <a:off x="21683663" y="3419475"/>
              <a:ext cx="1724025" cy="84137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9"/>
                    <a:pt x="240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0" y="0"/>
                    <a:pt x="243" y="2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5"/>
            <p:cNvSpPr>
              <a:spLocks/>
            </p:cNvSpPr>
            <p:nvPr/>
          </p:nvSpPr>
          <p:spPr bwMode="auto">
            <a:xfrm>
              <a:off x="21677313" y="3560763"/>
              <a:ext cx="957262" cy="77787"/>
            </a:xfrm>
            <a:custGeom>
              <a:avLst/>
              <a:gdLst>
                <a:gd name="T0" fmla="*/ 129 w 135"/>
                <a:gd name="T1" fmla="*/ 0 h 11"/>
                <a:gd name="T2" fmla="*/ 6 w 135"/>
                <a:gd name="T3" fmla="*/ 0 h 11"/>
                <a:gd name="T4" fmla="*/ 0 w 135"/>
                <a:gd name="T5" fmla="*/ 5 h 11"/>
                <a:gd name="T6" fmla="*/ 6 w 135"/>
                <a:gd name="T7" fmla="*/ 11 h 11"/>
                <a:gd name="T8" fmla="*/ 129 w 135"/>
                <a:gd name="T9" fmla="*/ 11 h 11"/>
                <a:gd name="T10" fmla="*/ 135 w 135"/>
                <a:gd name="T11" fmla="*/ 5 h 11"/>
                <a:gd name="T12" fmla="*/ 129 w 13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1">
                  <a:moveTo>
                    <a:pt x="1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1"/>
                    <a:pt x="6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32" y="11"/>
                    <a:pt x="135" y="9"/>
                    <a:pt x="135" y="5"/>
                  </a:cubicBezTo>
                  <a:cubicBezTo>
                    <a:pt x="135" y="2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6"/>
            <p:cNvSpPr>
              <a:spLocks/>
            </p:cNvSpPr>
            <p:nvPr/>
          </p:nvSpPr>
          <p:spPr bwMode="auto">
            <a:xfrm>
              <a:off x="22712363" y="3560763"/>
              <a:ext cx="454025" cy="77787"/>
            </a:xfrm>
            <a:custGeom>
              <a:avLst/>
              <a:gdLst>
                <a:gd name="T0" fmla="*/ 59 w 64"/>
                <a:gd name="T1" fmla="*/ 0 h 11"/>
                <a:gd name="T2" fmla="*/ 6 w 64"/>
                <a:gd name="T3" fmla="*/ 0 h 11"/>
                <a:gd name="T4" fmla="*/ 0 w 64"/>
                <a:gd name="T5" fmla="*/ 6 h 11"/>
                <a:gd name="T6" fmla="*/ 6 w 64"/>
                <a:gd name="T7" fmla="*/ 11 h 11"/>
                <a:gd name="T8" fmla="*/ 59 w 64"/>
                <a:gd name="T9" fmla="*/ 11 h 11"/>
                <a:gd name="T10" fmla="*/ 64 w 64"/>
                <a:gd name="T11" fmla="*/ 6 h 11"/>
                <a:gd name="T12" fmla="*/ 59 w 6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1">
                  <a:moveTo>
                    <a:pt x="5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2" y="11"/>
                    <a:pt x="64" y="9"/>
                    <a:pt x="64" y="6"/>
                  </a:cubicBezTo>
                  <a:cubicBezTo>
                    <a:pt x="64" y="3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7"/>
            <p:cNvSpPr>
              <a:spLocks/>
            </p:cNvSpPr>
            <p:nvPr/>
          </p:nvSpPr>
          <p:spPr bwMode="auto">
            <a:xfrm>
              <a:off x="21683663" y="3702050"/>
              <a:ext cx="1724025" cy="85725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9"/>
                    <a:pt x="241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1" y="0"/>
                    <a:pt x="243" y="2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8"/>
            <p:cNvSpPr>
              <a:spLocks/>
            </p:cNvSpPr>
            <p:nvPr/>
          </p:nvSpPr>
          <p:spPr bwMode="auto">
            <a:xfrm>
              <a:off x="22194838" y="3857625"/>
              <a:ext cx="454025" cy="77787"/>
            </a:xfrm>
            <a:custGeom>
              <a:avLst/>
              <a:gdLst>
                <a:gd name="T0" fmla="*/ 64 w 64"/>
                <a:gd name="T1" fmla="*/ 6 h 11"/>
                <a:gd name="T2" fmla="*/ 58 w 64"/>
                <a:gd name="T3" fmla="*/ 11 h 11"/>
                <a:gd name="T4" fmla="*/ 6 w 64"/>
                <a:gd name="T5" fmla="*/ 11 h 11"/>
                <a:gd name="T6" fmla="*/ 0 w 64"/>
                <a:gd name="T7" fmla="*/ 6 h 11"/>
                <a:gd name="T8" fmla="*/ 0 w 64"/>
                <a:gd name="T9" fmla="*/ 6 h 11"/>
                <a:gd name="T10" fmla="*/ 6 w 64"/>
                <a:gd name="T11" fmla="*/ 0 h 11"/>
                <a:gd name="T12" fmla="*/ 58 w 64"/>
                <a:gd name="T13" fmla="*/ 0 h 11"/>
                <a:gd name="T14" fmla="*/ 64 w 64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1">
                  <a:moveTo>
                    <a:pt x="64" y="6"/>
                  </a:moveTo>
                  <a:cubicBezTo>
                    <a:pt x="64" y="9"/>
                    <a:pt x="61" y="11"/>
                    <a:pt x="5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3"/>
                    <a:pt x="64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9"/>
            <p:cNvSpPr>
              <a:spLocks/>
            </p:cNvSpPr>
            <p:nvPr/>
          </p:nvSpPr>
          <p:spPr bwMode="auto">
            <a:xfrm>
              <a:off x="21683663" y="3857625"/>
              <a:ext cx="447675" cy="77787"/>
            </a:xfrm>
            <a:custGeom>
              <a:avLst/>
              <a:gdLst>
                <a:gd name="T0" fmla="*/ 58 w 63"/>
                <a:gd name="T1" fmla="*/ 0 h 11"/>
                <a:gd name="T2" fmla="*/ 5 w 63"/>
                <a:gd name="T3" fmla="*/ 0 h 11"/>
                <a:gd name="T4" fmla="*/ 0 w 63"/>
                <a:gd name="T5" fmla="*/ 6 h 11"/>
                <a:gd name="T6" fmla="*/ 5 w 63"/>
                <a:gd name="T7" fmla="*/ 11 h 11"/>
                <a:gd name="T8" fmla="*/ 58 w 63"/>
                <a:gd name="T9" fmla="*/ 11 h 11"/>
                <a:gd name="T10" fmla="*/ 63 w 63"/>
                <a:gd name="T11" fmla="*/ 6 h 11"/>
                <a:gd name="T12" fmla="*/ 58 w 6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1">
                  <a:moveTo>
                    <a:pt x="5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1" y="11"/>
                    <a:pt x="63" y="9"/>
                    <a:pt x="63" y="6"/>
                  </a:cubicBezTo>
                  <a:cubicBezTo>
                    <a:pt x="63" y="3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0"/>
            <p:cNvSpPr>
              <a:spLocks/>
            </p:cNvSpPr>
            <p:nvPr/>
          </p:nvSpPr>
          <p:spPr bwMode="auto">
            <a:xfrm>
              <a:off x="21720175" y="2578100"/>
              <a:ext cx="1673225" cy="728662"/>
            </a:xfrm>
            <a:custGeom>
              <a:avLst/>
              <a:gdLst>
                <a:gd name="T0" fmla="*/ 5 w 236"/>
                <a:gd name="T1" fmla="*/ 103 h 103"/>
                <a:gd name="T2" fmla="*/ 2 w 236"/>
                <a:gd name="T3" fmla="*/ 102 h 103"/>
                <a:gd name="T4" fmla="*/ 2 w 236"/>
                <a:gd name="T5" fmla="*/ 95 h 103"/>
                <a:gd name="T6" fmla="*/ 63 w 236"/>
                <a:gd name="T7" fmla="*/ 29 h 103"/>
                <a:gd name="T8" fmla="*/ 69 w 236"/>
                <a:gd name="T9" fmla="*/ 28 h 103"/>
                <a:gd name="T10" fmla="*/ 145 w 236"/>
                <a:gd name="T11" fmla="*/ 80 h 103"/>
                <a:gd name="T12" fmla="*/ 228 w 236"/>
                <a:gd name="T13" fmla="*/ 1 h 103"/>
                <a:gd name="T14" fmla="*/ 235 w 236"/>
                <a:gd name="T15" fmla="*/ 2 h 103"/>
                <a:gd name="T16" fmla="*/ 235 w 236"/>
                <a:gd name="T17" fmla="*/ 8 h 103"/>
                <a:gd name="T18" fmla="*/ 148 w 236"/>
                <a:gd name="T19" fmla="*/ 90 h 103"/>
                <a:gd name="T20" fmla="*/ 143 w 236"/>
                <a:gd name="T21" fmla="*/ 90 h 103"/>
                <a:gd name="T22" fmla="*/ 67 w 236"/>
                <a:gd name="T23" fmla="*/ 38 h 103"/>
                <a:gd name="T24" fmla="*/ 8 w 236"/>
                <a:gd name="T25" fmla="*/ 101 h 103"/>
                <a:gd name="T26" fmla="*/ 5 w 236"/>
                <a:gd name="T2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103">
                  <a:moveTo>
                    <a:pt x="5" y="103"/>
                  </a:moveTo>
                  <a:cubicBezTo>
                    <a:pt x="4" y="103"/>
                    <a:pt x="3" y="102"/>
                    <a:pt x="2" y="102"/>
                  </a:cubicBezTo>
                  <a:cubicBezTo>
                    <a:pt x="0" y="100"/>
                    <a:pt x="0" y="97"/>
                    <a:pt x="2" y="95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5" y="27"/>
                    <a:pt x="68" y="27"/>
                    <a:pt x="69" y="28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30" y="0"/>
                    <a:pt x="233" y="0"/>
                    <a:pt x="235" y="2"/>
                  </a:cubicBezTo>
                  <a:cubicBezTo>
                    <a:pt x="236" y="3"/>
                    <a:pt x="236" y="6"/>
                    <a:pt x="235" y="8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7" y="91"/>
                    <a:pt x="145" y="91"/>
                    <a:pt x="143" y="9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7" y="102"/>
                    <a:pt x="6" y="103"/>
                    <a:pt x="5" y="103"/>
                  </a:cubicBezTo>
                  <a:close/>
                </a:path>
              </a:pathLst>
            </a:cu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01"/>
            <p:cNvSpPr>
              <a:spLocks noChangeArrowheads="1"/>
            </p:cNvSpPr>
            <p:nvPr/>
          </p:nvSpPr>
          <p:spPr bwMode="auto">
            <a:xfrm>
              <a:off x="22094825" y="2719388"/>
              <a:ext cx="206375" cy="198437"/>
            </a:xfrm>
            <a:prstGeom prst="ellipse">
              <a:avLst/>
            </a:pr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02"/>
            <p:cNvSpPr>
              <a:spLocks noChangeArrowheads="1"/>
            </p:cNvSpPr>
            <p:nvPr/>
          </p:nvSpPr>
          <p:spPr bwMode="auto">
            <a:xfrm>
              <a:off x="22669500" y="3059113"/>
              <a:ext cx="206375" cy="196850"/>
            </a:xfrm>
            <a:prstGeom prst="ellipse">
              <a:avLst/>
            </a:pr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446349" y="1869838"/>
            <a:ext cx="289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There has</a:t>
            </a:r>
            <a:r>
              <a:rPr lang="en-US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 not </a:t>
            </a:r>
            <a:r>
              <a:rPr lang="tr-TR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been</a:t>
            </a:r>
            <a:r>
              <a:rPr lang="en-US" sz="1600" dirty="0">
                <a:solidFill>
                  <a:srgbClr val="FF0066"/>
                </a:solidFill>
                <a:latin typeface="Liberation Sans" panose="020B0604020202020204" pitchFamily="34" charset="0"/>
              </a:rPr>
              <a:t> </a:t>
            </a:r>
            <a:r>
              <a:rPr lang="tr-TR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many</a:t>
            </a:r>
            <a:endParaRPr lang="en-US" sz="1600" dirty="0" smtClean="0">
              <a:solidFill>
                <a:srgbClr val="FF0066"/>
              </a:solidFill>
              <a:latin typeface="Liberation Sans" panose="020B0604020202020204" pitchFamily="34" charset="0"/>
            </a:endParaRPr>
          </a:p>
          <a:p>
            <a:pPr algn="just"/>
            <a:r>
              <a:rPr lang="tr-TR" sz="1600" b="1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researches </a:t>
            </a:r>
            <a:r>
              <a:rPr lang="tr-TR" sz="1600" b="1" dirty="0">
                <a:solidFill>
                  <a:srgbClr val="FF0066"/>
                </a:solidFill>
                <a:latin typeface="Liberation Sans" panose="020B0604020202020204" pitchFamily="34" charset="0"/>
              </a:rPr>
              <a:t>and </a:t>
            </a:r>
            <a:r>
              <a:rPr lang="tr-TR" sz="1600" b="1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studies</a:t>
            </a:r>
            <a:endParaRPr lang="en-US" sz="1600" b="1" dirty="0" smtClean="0">
              <a:solidFill>
                <a:srgbClr val="FF0066"/>
              </a:solidFill>
              <a:latin typeface="Liberation Sans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rgbClr val="FF0066"/>
                </a:solidFill>
                <a:latin typeface="Liberation Sans" panose="020B0604020202020204" pitchFamily="34" charset="0"/>
              </a:rPr>
              <a:t>o</a:t>
            </a:r>
            <a:r>
              <a:rPr lang="en-US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n</a:t>
            </a:r>
            <a:r>
              <a:rPr lang="en-US" sz="1600" b="1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 e-service quality </a:t>
            </a:r>
            <a:endParaRPr lang="tr-TR" sz="1600" b="1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7586" y="5118125"/>
            <a:ext cx="2213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in Vietnam</a:t>
            </a:r>
            <a:endParaRPr lang="tr-TR" sz="1600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43" name="Freeform 275"/>
          <p:cNvSpPr>
            <a:spLocks noEditPoints="1"/>
          </p:cNvSpPr>
          <p:nvPr/>
        </p:nvSpPr>
        <p:spPr bwMode="auto">
          <a:xfrm>
            <a:off x="6417566" y="3046785"/>
            <a:ext cx="1811518" cy="1772510"/>
          </a:xfrm>
          <a:custGeom>
            <a:avLst/>
            <a:gdLst>
              <a:gd name="T0" fmla="*/ 475 w 560"/>
              <a:gd name="T1" fmla="*/ 302 h 548"/>
              <a:gd name="T2" fmla="*/ 373 w 560"/>
              <a:gd name="T3" fmla="*/ 301 h 548"/>
              <a:gd name="T4" fmla="*/ 303 w 560"/>
              <a:gd name="T5" fmla="*/ 214 h 548"/>
              <a:gd name="T6" fmla="*/ 379 w 560"/>
              <a:gd name="T7" fmla="*/ 196 h 548"/>
              <a:gd name="T8" fmla="*/ 507 w 560"/>
              <a:gd name="T9" fmla="*/ 213 h 548"/>
              <a:gd name="T10" fmla="*/ 506 w 560"/>
              <a:gd name="T11" fmla="*/ 210 h 548"/>
              <a:gd name="T12" fmla="*/ 427 w 560"/>
              <a:gd name="T13" fmla="*/ 127 h 548"/>
              <a:gd name="T14" fmla="*/ 385 w 560"/>
              <a:gd name="T15" fmla="*/ 105 h 548"/>
              <a:gd name="T16" fmla="*/ 382 w 560"/>
              <a:gd name="T17" fmla="*/ 191 h 548"/>
              <a:gd name="T18" fmla="*/ 304 w 560"/>
              <a:gd name="T19" fmla="*/ 109 h 548"/>
              <a:gd name="T20" fmla="*/ 344 w 560"/>
              <a:gd name="T21" fmla="*/ 30 h 548"/>
              <a:gd name="T22" fmla="*/ 342 w 560"/>
              <a:gd name="T23" fmla="*/ 27 h 548"/>
              <a:gd name="T24" fmla="*/ 183 w 560"/>
              <a:gd name="T25" fmla="*/ 48 h 548"/>
              <a:gd name="T26" fmla="*/ 158 w 560"/>
              <a:gd name="T27" fmla="*/ 71 h 548"/>
              <a:gd name="T28" fmla="*/ 141 w 560"/>
              <a:gd name="T29" fmla="*/ 220 h 548"/>
              <a:gd name="T30" fmla="*/ 83 w 560"/>
              <a:gd name="T31" fmla="*/ 254 h 548"/>
              <a:gd name="T32" fmla="*/ 60 w 560"/>
              <a:gd name="T33" fmla="*/ 147 h 548"/>
              <a:gd name="T34" fmla="*/ 55 w 560"/>
              <a:gd name="T35" fmla="*/ 148 h 548"/>
              <a:gd name="T36" fmla="*/ 54 w 560"/>
              <a:gd name="T37" fmla="*/ 257 h 548"/>
              <a:gd name="T38" fmla="*/ 38 w 560"/>
              <a:gd name="T39" fmla="*/ 336 h 548"/>
              <a:gd name="T40" fmla="*/ 74 w 560"/>
              <a:gd name="T41" fmla="*/ 261 h 548"/>
              <a:gd name="T42" fmla="*/ 119 w 560"/>
              <a:gd name="T43" fmla="*/ 341 h 548"/>
              <a:gd name="T44" fmla="*/ 69 w 560"/>
              <a:gd name="T45" fmla="*/ 423 h 548"/>
              <a:gd name="T46" fmla="*/ 163 w 560"/>
              <a:gd name="T47" fmla="*/ 353 h 548"/>
              <a:gd name="T48" fmla="*/ 327 w 560"/>
              <a:gd name="T49" fmla="*/ 310 h 548"/>
              <a:gd name="T50" fmla="*/ 292 w 560"/>
              <a:gd name="T51" fmla="*/ 392 h 548"/>
              <a:gd name="T52" fmla="*/ 128 w 560"/>
              <a:gd name="T53" fmla="*/ 430 h 548"/>
              <a:gd name="T54" fmla="*/ 271 w 560"/>
              <a:gd name="T55" fmla="*/ 529 h 548"/>
              <a:gd name="T56" fmla="*/ 279 w 560"/>
              <a:gd name="T57" fmla="*/ 521 h 548"/>
              <a:gd name="T58" fmla="*/ 206 w 560"/>
              <a:gd name="T59" fmla="*/ 445 h 548"/>
              <a:gd name="T60" fmla="*/ 354 w 560"/>
              <a:gd name="T61" fmla="*/ 463 h 548"/>
              <a:gd name="T62" fmla="*/ 320 w 560"/>
              <a:gd name="T63" fmla="*/ 526 h 548"/>
              <a:gd name="T64" fmla="*/ 366 w 560"/>
              <a:gd name="T65" fmla="*/ 477 h 548"/>
              <a:gd name="T66" fmla="*/ 358 w 560"/>
              <a:gd name="T67" fmla="*/ 441 h 548"/>
              <a:gd name="T68" fmla="*/ 360 w 560"/>
              <a:gd name="T69" fmla="*/ 367 h 548"/>
              <a:gd name="T70" fmla="*/ 447 w 560"/>
              <a:gd name="T71" fmla="*/ 450 h 548"/>
              <a:gd name="T72" fmla="*/ 456 w 560"/>
              <a:gd name="T73" fmla="*/ 419 h 548"/>
              <a:gd name="T74" fmla="*/ 463 w 560"/>
              <a:gd name="T75" fmla="*/ 363 h 548"/>
              <a:gd name="T76" fmla="*/ 463 w 560"/>
              <a:gd name="T77" fmla="*/ 355 h 548"/>
              <a:gd name="T78" fmla="*/ 451 w 560"/>
              <a:gd name="T79" fmla="*/ 311 h 548"/>
              <a:gd name="T80" fmla="*/ 499 w 560"/>
              <a:gd name="T81" fmla="*/ 338 h 548"/>
              <a:gd name="T82" fmla="*/ 524 w 560"/>
              <a:gd name="T83" fmla="*/ 184 h 548"/>
              <a:gd name="T84" fmla="*/ 524 w 560"/>
              <a:gd name="T85" fmla="*/ 184 h 548"/>
              <a:gd name="T86" fmla="*/ 388 w 560"/>
              <a:gd name="T87" fmla="*/ 231 h 548"/>
              <a:gd name="T88" fmla="*/ 9 w 560"/>
              <a:gd name="T89" fmla="*/ 319 h 548"/>
              <a:gd name="T90" fmla="*/ 168 w 560"/>
              <a:gd name="T91" fmla="*/ 70 h 548"/>
              <a:gd name="T92" fmla="*/ 286 w 560"/>
              <a:gd name="T93" fmla="*/ 82 h 548"/>
              <a:gd name="T94" fmla="*/ 213 w 560"/>
              <a:gd name="T95" fmla="*/ 164 h 548"/>
              <a:gd name="T96" fmla="*/ 126 w 560"/>
              <a:gd name="T97" fmla="*/ 187 h 548"/>
              <a:gd name="T98" fmla="*/ 126 w 560"/>
              <a:gd name="T99" fmla="*/ 187 h 548"/>
              <a:gd name="T100" fmla="*/ 185 w 560"/>
              <a:gd name="T101" fmla="*/ 298 h 548"/>
              <a:gd name="T102" fmla="*/ 214 w 560"/>
              <a:gd name="T103" fmla="*/ 170 h 548"/>
              <a:gd name="T104" fmla="*/ 292 w 560"/>
              <a:gd name="T105" fmla="*/ 210 h 548"/>
              <a:gd name="T106" fmla="*/ 338 w 560"/>
              <a:gd name="T107" fmla="*/ 498 h 548"/>
              <a:gd name="T108" fmla="*/ 240 w 560"/>
              <a:gd name="T109" fmla="*/ 389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60" h="548">
                <a:moveTo>
                  <a:pt x="517" y="300"/>
                </a:moveTo>
                <a:cubicBezTo>
                  <a:pt x="508" y="303"/>
                  <a:pt x="502" y="310"/>
                  <a:pt x="499" y="317"/>
                </a:cubicBezTo>
                <a:cubicBezTo>
                  <a:pt x="475" y="309"/>
                  <a:pt x="475" y="309"/>
                  <a:pt x="475" y="309"/>
                </a:cubicBezTo>
                <a:cubicBezTo>
                  <a:pt x="476" y="306"/>
                  <a:pt x="476" y="304"/>
                  <a:pt x="475" y="302"/>
                </a:cubicBezTo>
                <a:cubicBezTo>
                  <a:pt x="473" y="295"/>
                  <a:pt x="465" y="291"/>
                  <a:pt x="458" y="294"/>
                </a:cubicBezTo>
                <a:cubicBezTo>
                  <a:pt x="453" y="296"/>
                  <a:pt x="449" y="302"/>
                  <a:pt x="450" y="308"/>
                </a:cubicBezTo>
                <a:cubicBezTo>
                  <a:pt x="420" y="317"/>
                  <a:pt x="420" y="317"/>
                  <a:pt x="420" y="317"/>
                </a:cubicBezTo>
                <a:cubicBezTo>
                  <a:pt x="410" y="302"/>
                  <a:pt x="391" y="295"/>
                  <a:pt x="373" y="301"/>
                </a:cubicBezTo>
                <a:cubicBezTo>
                  <a:pt x="365" y="304"/>
                  <a:pt x="359" y="309"/>
                  <a:pt x="355" y="314"/>
                </a:cubicBezTo>
                <a:cubicBezTo>
                  <a:pt x="333" y="300"/>
                  <a:pt x="333" y="300"/>
                  <a:pt x="333" y="300"/>
                </a:cubicBezTo>
                <a:cubicBezTo>
                  <a:pt x="340" y="285"/>
                  <a:pt x="342" y="267"/>
                  <a:pt x="336" y="250"/>
                </a:cubicBezTo>
                <a:cubicBezTo>
                  <a:pt x="330" y="233"/>
                  <a:pt x="318" y="220"/>
                  <a:pt x="303" y="214"/>
                </a:cubicBezTo>
                <a:cubicBezTo>
                  <a:pt x="311" y="185"/>
                  <a:pt x="311" y="185"/>
                  <a:pt x="311" y="185"/>
                </a:cubicBezTo>
                <a:cubicBezTo>
                  <a:pt x="318" y="186"/>
                  <a:pt x="324" y="185"/>
                  <a:pt x="331" y="183"/>
                </a:cubicBezTo>
                <a:cubicBezTo>
                  <a:pt x="337" y="180"/>
                  <a:pt x="343" y="176"/>
                  <a:pt x="347" y="172"/>
                </a:cubicBezTo>
                <a:cubicBezTo>
                  <a:pt x="379" y="196"/>
                  <a:pt x="379" y="196"/>
                  <a:pt x="379" y="196"/>
                </a:cubicBezTo>
                <a:cubicBezTo>
                  <a:pt x="374" y="208"/>
                  <a:pt x="372" y="222"/>
                  <a:pt x="377" y="235"/>
                </a:cubicBezTo>
                <a:cubicBezTo>
                  <a:pt x="387" y="262"/>
                  <a:pt x="416" y="276"/>
                  <a:pt x="442" y="266"/>
                </a:cubicBezTo>
                <a:cubicBezTo>
                  <a:pt x="464" y="258"/>
                  <a:pt x="477" y="238"/>
                  <a:pt x="476" y="216"/>
                </a:cubicBezTo>
                <a:cubicBezTo>
                  <a:pt x="507" y="213"/>
                  <a:pt x="507" y="213"/>
                  <a:pt x="507" y="213"/>
                </a:cubicBezTo>
                <a:cubicBezTo>
                  <a:pt x="512" y="226"/>
                  <a:pt x="526" y="232"/>
                  <a:pt x="539" y="228"/>
                </a:cubicBezTo>
                <a:cubicBezTo>
                  <a:pt x="553" y="223"/>
                  <a:pt x="560" y="208"/>
                  <a:pt x="555" y="195"/>
                </a:cubicBezTo>
                <a:cubicBezTo>
                  <a:pt x="550" y="181"/>
                  <a:pt x="535" y="174"/>
                  <a:pt x="522" y="179"/>
                </a:cubicBezTo>
                <a:cubicBezTo>
                  <a:pt x="509" y="184"/>
                  <a:pt x="502" y="197"/>
                  <a:pt x="506" y="210"/>
                </a:cubicBezTo>
                <a:cubicBezTo>
                  <a:pt x="476" y="212"/>
                  <a:pt x="476" y="212"/>
                  <a:pt x="476" y="212"/>
                </a:cubicBezTo>
                <a:cubicBezTo>
                  <a:pt x="475" y="209"/>
                  <a:pt x="475" y="205"/>
                  <a:pt x="473" y="201"/>
                </a:cubicBezTo>
                <a:cubicBezTo>
                  <a:pt x="466" y="182"/>
                  <a:pt x="450" y="170"/>
                  <a:pt x="431" y="167"/>
                </a:cubicBezTo>
                <a:cubicBezTo>
                  <a:pt x="427" y="127"/>
                  <a:pt x="427" y="127"/>
                  <a:pt x="427" y="127"/>
                </a:cubicBezTo>
                <a:cubicBezTo>
                  <a:pt x="428" y="127"/>
                  <a:pt x="429" y="127"/>
                  <a:pt x="430" y="126"/>
                </a:cubicBezTo>
                <a:cubicBezTo>
                  <a:pt x="448" y="120"/>
                  <a:pt x="458" y="100"/>
                  <a:pt x="451" y="81"/>
                </a:cubicBezTo>
                <a:cubicBezTo>
                  <a:pt x="445" y="63"/>
                  <a:pt x="425" y="53"/>
                  <a:pt x="406" y="60"/>
                </a:cubicBezTo>
                <a:cubicBezTo>
                  <a:pt x="388" y="66"/>
                  <a:pt x="378" y="87"/>
                  <a:pt x="385" y="105"/>
                </a:cubicBezTo>
                <a:cubicBezTo>
                  <a:pt x="390" y="119"/>
                  <a:pt x="402" y="127"/>
                  <a:pt x="416" y="128"/>
                </a:cubicBezTo>
                <a:cubicBezTo>
                  <a:pt x="419" y="167"/>
                  <a:pt x="419" y="167"/>
                  <a:pt x="419" y="167"/>
                </a:cubicBezTo>
                <a:cubicBezTo>
                  <a:pt x="416" y="168"/>
                  <a:pt x="412" y="169"/>
                  <a:pt x="408" y="170"/>
                </a:cubicBezTo>
                <a:cubicBezTo>
                  <a:pt x="397" y="174"/>
                  <a:pt x="388" y="181"/>
                  <a:pt x="382" y="191"/>
                </a:cubicBezTo>
                <a:cubicBezTo>
                  <a:pt x="351" y="167"/>
                  <a:pt x="351" y="167"/>
                  <a:pt x="351" y="167"/>
                </a:cubicBezTo>
                <a:cubicBezTo>
                  <a:pt x="357" y="157"/>
                  <a:pt x="359" y="144"/>
                  <a:pt x="354" y="133"/>
                </a:cubicBezTo>
                <a:cubicBezTo>
                  <a:pt x="347" y="112"/>
                  <a:pt x="325" y="102"/>
                  <a:pt x="304" y="109"/>
                </a:cubicBezTo>
                <a:cubicBezTo>
                  <a:pt x="304" y="109"/>
                  <a:pt x="304" y="109"/>
                  <a:pt x="304" y="109"/>
                </a:cubicBezTo>
                <a:cubicBezTo>
                  <a:pt x="293" y="78"/>
                  <a:pt x="293" y="78"/>
                  <a:pt x="293" y="78"/>
                </a:cubicBezTo>
                <a:cubicBezTo>
                  <a:pt x="301" y="72"/>
                  <a:pt x="305" y="60"/>
                  <a:pt x="301" y="49"/>
                </a:cubicBezTo>
                <a:cubicBezTo>
                  <a:pt x="301" y="49"/>
                  <a:pt x="301" y="49"/>
                  <a:pt x="301" y="49"/>
                </a:cubicBezTo>
                <a:cubicBezTo>
                  <a:pt x="344" y="30"/>
                  <a:pt x="344" y="30"/>
                  <a:pt x="344" y="30"/>
                </a:cubicBezTo>
                <a:cubicBezTo>
                  <a:pt x="348" y="37"/>
                  <a:pt x="357" y="41"/>
                  <a:pt x="365" y="38"/>
                </a:cubicBezTo>
                <a:cubicBezTo>
                  <a:pt x="375" y="35"/>
                  <a:pt x="380" y="24"/>
                  <a:pt x="376" y="15"/>
                </a:cubicBezTo>
                <a:cubicBezTo>
                  <a:pt x="373" y="5"/>
                  <a:pt x="363" y="0"/>
                  <a:pt x="353" y="4"/>
                </a:cubicBezTo>
                <a:cubicBezTo>
                  <a:pt x="344" y="7"/>
                  <a:pt x="339" y="17"/>
                  <a:pt x="342" y="27"/>
                </a:cubicBezTo>
                <a:cubicBezTo>
                  <a:pt x="300" y="46"/>
                  <a:pt x="300" y="46"/>
                  <a:pt x="300" y="46"/>
                </a:cubicBezTo>
                <a:cubicBezTo>
                  <a:pt x="294" y="35"/>
                  <a:pt x="281" y="30"/>
                  <a:pt x="269" y="34"/>
                </a:cubicBezTo>
                <a:cubicBezTo>
                  <a:pt x="260" y="37"/>
                  <a:pt x="254" y="45"/>
                  <a:pt x="252" y="54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83" y="46"/>
                  <a:pt x="183" y="43"/>
                  <a:pt x="182" y="40"/>
                </a:cubicBezTo>
                <a:cubicBezTo>
                  <a:pt x="178" y="28"/>
                  <a:pt x="165" y="22"/>
                  <a:pt x="153" y="26"/>
                </a:cubicBezTo>
                <a:cubicBezTo>
                  <a:pt x="141" y="31"/>
                  <a:pt x="134" y="44"/>
                  <a:pt x="139" y="56"/>
                </a:cubicBezTo>
                <a:cubicBezTo>
                  <a:pt x="142" y="65"/>
                  <a:pt x="150" y="70"/>
                  <a:pt x="158" y="71"/>
                </a:cubicBezTo>
                <a:cubicBezTo>
                  <a:pt x="157" y="123"/>
                  <a:pt x="157" y="123"/>
                  <a:pt x="157" y="123"/>
                </a:cubicBezTo>
                <a:cubicBezTo>
                  <a:pt x="153" y="124"/>
                  <a:pt x="150" y="125"/>
                  <a:pt x="146" y="126"/>
                </a:cubicBezTo>
                <a:cubicBezTo>
                  <a:pt x="120" y="135"/>
                  <a:pt x="106" y="165"/>
                  <a:pt x="115" y="191"/>
                </a:cubicBezTo>
                <a:cubicBezTo>
                  <a:pt x="120" y="204"/>
                  <a:pt x="129" y="214"/>
                  <a:pt x="141" y="220"/>
                </a:cubicBezTo>
                <a:cubicBezTo>
                  <a:pt x="143" y="278"/>
                  <a:pt x="143" y="278"/>
                  <a:pt x="143" y="278"/>
                </a:cubicBezTo>
                <a:cubicBezTo>
                  <a:pt x="141" y="278"/>
                  <a:pt x="139" y="279"/>
                  <a:pt x="137" y="279"/>
                </a:cubicBezTo>
                <a:cubicBezTo>
                  <a:pt x="131" y="282"/>
                  <a:pt x="126" y="285"/>
                  <a:pt x="122" y="289"/>
                </a:cubicBezTo>
                <a:cubicBezTo>
                  <a:pt x="83" y="254"/>
                  <a:pt x="83" y="254"/>
                  <a:pt x="83" y="254"/>
                </a:cubicBezTo>
                <a:cubicBezTo>
                  <a:pt x="87" y="249"/>
                  <a:pt x="88" y="241"/>
                  <a:pt x="86" y="235"/>
                </a:cubicBezTo>
                <a:cubicBezTo>
                  <a:pt x="83" y="226"/>
                  <a:pt x="75" y="221"/>
                  <a:pt x="66" y="221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9" y="148"/>
                  <a:pt x="59" y="147"/>
                  <a:pt x="60" y="147"/>
                </a:cubicBezTo>
                <a:cubicBezTo>
                  <a:pt x="68" y="144"/>
                  <a:pt x="73" y="135"/>
                  <a:pt x="70" y="127"/>
                </a:cubicBezTo>
                <a:cubicBezTo>
                  <a:pt x="67" y="119"/>
                  <a:pt x="58" y="114"/>
                  <a:pt x="49" y="117"/>
                </a:cubicBezTo>
                <a:cubicBezTo>
                  <a:pt x="41" y="120"/>
                  <a:pt x="37" y="129"/>
                  <a:pt x="40" y="138"/>
                </a:cubicBezTo>
                <a:cubicBezTo>
                  <a:pt x="42" y="144"/>
                  <a:pt x="48" y="148"/>
                  <a:pt x="55" y="148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62" y="222"/>
                  <a:pt x="61" y="222"/>
                  <a:pt x="60" y="222"/>
                </a:cubicBezTo>
                <a:cubicBezTo>
                  <a:pt x="49" y="226"/>
                  <a:pt x="44" y="238"/>
                  <a:pt x="47" y="248"/>
                </a:cubicBezTo>
                <a:cubicBezTo>
                  <a:pt x="49" y="252"/>
                  <a:pt x="51" y="255"/>
                  <a:pt x="54" y="257"/>
                </a:cubicBezTo>
                <a:cubicBezTo>
                  <a:pt x="36" y="287"/>
                  <a:pt x="36" y="287"/>
                  <a:pt x="36" y="287"/>
                </a:cubicBezTo>
                <a:cubicBezTo>
                  <a:pt x="31" y="286"/>
                  <a:pt x="25" y="286"/>
                  <a:pt x="20" y="287"/>
                </a:cubicBezTo>
                <a:cubicBezTo>
                  <a:pt x="7" y="292"/>
                  <a:pt x="0" y="307"/>
                  <a:pt x="5" y="320"/>
                </a:cubicBezTo>
                <a:cubicBezTo>
                  <a:pt x="10" y="334"/>
                  <a:pt x="24" y="341"/>
                  <a:pt x="38" y="336"/>
                </a:cubicBezTo>
                <a:cubicBezTo>
                  <a:pt x="51" y="331"/>
                  <a:pt x="58" y="317"/>
                  <a:pt x="53" y="303"/>
                </a:cubicBezTo>
                <a:cubicBezTo>
                  <a:pt x="51" y="296"/>
                  <a:pt x="45" y="291"/>
                  <a:pt x="39" y="28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61" y="262"/>
                  <a:pt x="68" y="263"/>
                  <a:pt x="74" y="261"/>
                </a:cubicBezTo>
                <a:cubicBezTo>
                  <a:pt x="76" y="260"/>
                  <a:pt x="79" y="258"/>
                  <a:pt x="81" y="256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11" y="302"/>
                  <a:pt x="108" y="316"/>
                  <a:pt x="113" y="330"/>
                </a:cubicBezTo>
                <a:cubicBezTo>
                  <a:pt x="115" y="334"/>
                  <a:pt x="117" y="338"/>
                  <a:pt x="119" y="341"/>
                </a:cubicBezTo>
                <a:cubicBezTo>
                  <a:pt x="74" y="383"/>
                  <a:pt x="74" y="383"/>
                  <a:pt x="74" y="383"/>
                </a:cubicBezTo>
                <a:cubicBezTo>
                  <a:pt x="68" y="380"/>
                  <a:pt x="61" y="379"/>
                  <a:pt x="54" y="381"/>
                </a:cubicBezTo>
                <a:cubicBezTo>
                  <a:pt x="42" y="385"/>
                  <a:pt x="36" y="398"/>
                  <a:pt x="40" y="410"/>
                </a:cubicBezTo>
                <a:cubicBezTo>
                  <a:pt x="45" y="421"/>
                  <a:pt x="57" y="427"/>
                  <a:pt x="69" y="423"/>
                </a:cubicBezTo>
                <a:cubicBezTo>
                  <a:pt x="81" y="419"/>
                  <a:pt x="87" y="406"/>
                  <a:pt x="82" y="395"/>
                </a:cubicBezTo>
                <a:cubicBezTo>
                  <a:pt x="81" y="392"/>
                  <a:pt x="80" y="389"/>
                  <a:pt x="78" y="387"/>
                </a:cubicBezTo>
                <a:cubicBezTo>
                  <a:pt x="123" y="345"/>
                  <a:pt x="123" y="345"/>
                  <a:pt x="123" y="345"/>
                </a:cubicBezTo>
                <a:cubicBezTo>
                  <a:pt x="134" y="355"/>
                  <a:pt x="149" y="359"/>
                  <a:pt x="163" y="353"/>
                </a:cubicBezTo>
                <a:cubicBezTo>
                  <a:pt x="182" y="347"/>
                  <a:pt x="192" y="328"/>
                  <a:pt x="189" y="309"/>
                </a:cubicBezTo>
                <a:cubicBezTo>
                  <a:pt x="218" y="298"/>
                  <a:pt x="218" y="298"/>
                  <a:pt x="218" y="298"/>
                </a:cubicBezTo>
                <a:cubicBezTo>
                  <a:pt x="232" y="328"/>
                  <a:pt x="266" y="343"/>
                  <a:pt x="297" y="332"/>
                </a:cubicBezTo>
                <a:cubicBezTo>
                  <a:pt x="310" y="327"/>
                  <a:pt x="320" y="320"/>
                  <a:pt x="327" y="310"/>
                </a:cubicBezTo>
                <a:cubicBezTo>
                  <a:pt x="349" y="325"/>
                  <a:pt x="349" y="325"/>
                  <a:pt x="349" y="325"/>
                </a:cubicBezTo>
                <a:cubicBezTo>
                  <a:pt x="346" y="333"/>
                  <a:pt x="346" y="342"/>
                  <a:pt x="349" y="351"/>
                </a:cubicBezTo>
                <a:cubicBezTo>
                  <a:pt x="350" y="354"/>
                  <a:pt x="351" y="356"/>
                  <a:pt x="352" y="358"/>
                </a:cubicBezTo>
                <a:cubicBezTo>
                  <a:pt x="292" y="392"/>
                  <a:pt x="292" y="392"/>
                  <a:pt x="292" y="392"/>
                </a:cubicBezTo>
                <a:cubicBezTo>
                  <a:pt x="278" y="377"/>
                  <a:pt x="256" y="370"/>
                  <a:pt x="236" y="378"/>
                </a:cubicBezTo>
                <a:cubicBezTo>
                  <a:pt x="211" y="387"/>
                  <a:pt x="197" y="414"/>
                  <a:pt x="204" y="439"/>
                </a:cubicBezTo>
                <a:cubicBezTo>
                  <a:pt x="167" y="449"/>
                  <a:pt x="167" y="449"/>
                  <a:pt x="167" y="449"/>
                </a:cubicBezTo>
                <a:cubicBezTo>
                  <a:pt x="162" y="433"/>
                  <a:pt x="144" y="425"/>
                  <a:pt x="128" y="430"/>
                </a:cubicBezTo>
                <a:cubicBezTo>
                  <a:pt x="112" y="436"/>
                  <a:pt x="104" y="454"/>
                  <a:pt x="110" y="470"/>
                </a:cubicBezTo>
                <a:cubicBezTo>
                  <a:pt x="115" y="486"/>
                  <a:pt x="133" y="494"/>
                  <a:pt x="149" y="488"/>
                </a:cubicBezTo>
                <a:cubicBezTo>
                  <a:pt x="156" y="486"/>
                  <a:pt x="161" y="481"/>
                  <a:pt x="165" y="475"/>
                </a:cubicBezTo>
                <a:cubicBezTo>
                  <a:pt x="271" y="529"/>
                  <a:pt x="271" y="529"/>
                  <a:pt x="271" y="529"/>
                </a:cubicBezTo>
                <a:cubicBezTo>
                  <a:pt x="270" y="532"/>
                  <a:pt x="270" y="535"/>
                  <a:pt x="271" y="538"/>
                </a:cubicBezTo>
                <a:cubicBezTo>
                  <a:pt x="273" y="545"/>
                  <a:pt x="281" y="548"/>
                  <a:pt x="288" y="546"/>
                </a:cubicBezTo>
                <a:cubicBezTo>
                  <a:pt x="294" y="543"/>
                  <a:pt x="298" y="536"/>
                  <a:pt x="295" y="529"/>
                </a:cubicBezTo>
                <a:cubicBezTo>
                  <a:pt x="293" y="522"/>
                  <a:pt x="286" y="519"/>
                  <a:pt x="279" y="521"/>
                </a:cubicBezTo>
                <a:cubicBezTo>
                  <a:pt x="276" y="522"/>
                  <a:pt x="274" y="524"/>
                  <a:pt x="273" y="526"/>
                </a:cubicBezTo>
                <a:cubicBezTo>
                  <a:pt x="167" y="472"/>
                  <a:pt x="167" y="472"/>
                  <a:pt x="167" y="472"/>
                </a:cubicBezTo>
                <a:cubicBezTo>
                  <a:pt x="169" y="466"/>
                  <a:pt x="170" y="460"/>
                  <a:pt x="169" y="455"/>
                </a:cubicBezTo>
                <a:cubicBezTo>
                  <a:pt x="206" y="445"/>
                  <a:pt x="206" y="445"/>
                  <a:pt x="206" y="445"/>
                </a:cubicBezTo>
                <a:cubicBezTo>
                  <a:pt x="216" y="470"/>
                  <a:pt x="245" y="483"/>
                  <a:pt x="270" y="474"/>
                </a:cubicBezTo>
                <a:cubicBezTo>
                  <a:pt x="287" y="468"/>
                  <a:pt x="298" y="454"/>
                  <a:pt x="303" y="439"/>
                </a:cubicBezTo>
                <a:cubicBezTo>
                  <a:pt x="356" y="444"/>
                  <a:pt x="356" y="444"/>
                  <a:pt x="356" y="444"/>
                </a:cubicBezTo>
                <a:cubicBezTo>
                  <a:pt x="353" y="450"/>
                  <a:pt x="352" y="457"/>
                  <a:pt x="354" y="463"/>
                </a:cubicBezTo>
                <a:cubicBezTo>
                  <a:pt x="356" y="468"/>
                  <a:pt x="359" y="472"/>
                  <a:pt x="363" y="475"/>
                </a:cubicBezTo>
                <a:cubicBezTo>
                  <a:pt x="355" y="494"/>
                  <a:pt x="355" y="494"/>
                  <a:pt x="355" y="494"/>
                </a:cubicBezTo>
                <a:cubicBezTo>
                  <a:pt x="349" y="492"/>
                  <a:pt x="343" y="491"/>
                  <a:pt x="336" y="493"/>
                </a:cubicBezTo>
                <a:cubicBezTo>
                  <a:pt x="323" y="498"/>
                  <a:pt x="316" y="513"/>
                  <a:pt x="320" y="526"/>
                </a:cubicBezTo>
                <a:cubicBezTo>
                  <a:pt x="325" y="540"/>
                  <a:pt x="340" y="547"/>
                  <a:pt x="353" y="542"/>
                </a:cubicBezTo>
                <a:cubicBezTo>
                  <a:pt x="367" y="537"/>
                  <a:pt x="374" y="522"/>
                  <a:pt x="369" y="509"/>
                </a:cubicBezTo>
                <a:cubicBezTo>
                  <a:pt x="367" y="503"/>
                  <a:pt x="363" y="499"/>
                  <a:pt x="358" y="496"/>
                </a:cubicBezTo>
                <a:cubicBezTo>
                  <a:pt x="366" y="477"/>
                  <a:pt x="366" y="477"/>
                  <a:pt x="366" y="477"/>
                </a:cubicBezTo>
                <a:cubicBezTo>
                  <a:pt x="372" y="480"/>
                  <a:pt x="379" y="480"/>
                  <a:pt x="385" y="478"/>
                </a:cubicBezTo>
                <a:cubicBezTo>
                  <a:pt x="398" y="474"/>
                  <a:pt x="405" y="460"/>
                  <a:pt x="400" y="447"/>
                </a:cubicBezTo>
                <a:cubicBezTo>
                  <a:pt x="396" y="434"/>
                  <a:pt x="382" y="428"/>
                  <a:pt x="369" y="432"/>
                </a:cubicBezTo>
                <a:cubicBezTo>
                  <a:pt x="364" y="434"/>
                  <a:pt x="360" y="437"/>
                  <a:pt x="358" y="441"/>
                </a:cubicBezTo>
                <a:cubicBezTo>
                  <a:pt x="303" y="435"/>
                  <a:pt x="303" y="435"/>
                  <a:pt x="303" y="435"/>
                </a:cubicBezTo>
                <a:cubicBezTo>
                  <a:pt x="305" y="426"/>
                  <a:pt x="304" y="417"/>
                  <a:pt x="301" y="408"/>
                </a:cubicBezTo>
                <a:cubicBezTo>
                  <a:pt x="300" y="406"/>
                  <a:pt x="299" y="404"/>
                  <a:pt x="298" y="402"/>
                </a:cubicBezTo>
                <a:cubicBezTo>
                  <a:pt x="360" y="367"/>
                  <a:pt x="360" y="367"/>
                  <a:pt x="360" y="367"/>
                </a:cubicBezTo>
                <a:cubicBezTo>
                  <a:pt x="370" y="376"/>
                  <a:pt x="385" y="380"/>
                  <a:pt x="399" y="375"/>
                </a:cubicBezTo>
                <a:cubicBezTo>
                  <a:pt x="403" y="374"/>
                  <a:pt x="406" y="372"/>
                  <a:pt x="409" y="370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46" y="430"/>
                  <a:pt x="443" y="440"/>
                  <a:pt x="447" y="450"/>
                </a:cubicBezTo>
                <a:cubicBezTo>
                  <a:pt x="452" y="464"/>
                  <a:pt x="468" y="471"/>
                  <a:pt x="482" y="466"/>
                </a:cubicBezTo>
                <a:cubicBezTo>
                  <a:pt x="496" y="461"/>
                  <a:pt x="504" y="445"/>
                  <a:pt x="498" y="431"/>
                </a:cubicBezTo>
                <a:cubicBezTo>
                  <a:pt x="493" y="417"/>
                  <a:pt x="478" y="409"/>
                  <a:pt x="463" y="414"/>
                </a:cubicBezTo>
                <a:cubicBezTo>
                  <a:pt x="461" y="415"/>
                  <a:pt x="458" y="417"/>
                  <a:pt x="456" y="419"/>
                </a:cubicBezTo>
                <a:cubicBezTo>
                  <a:pt x="413" y="366"/>
                  <a:pt x="413" y="366"/>
                  <a:pt x="413" y="366"/>
                </a:cubicBezTo>
                <a:cubicBezTo>
                  <a:pt x="418" y="361"/>
                  <a:pt x="422" y="355"/>
                  <a:pt x="424" y="348"/>
                </a:cubicBezTo>
                <a:cubicBezTo>
                  <a:pt x="462" y="358"/>
                  <a:pt x="462" y="358"/>
                  <a:pt x="462" y="358"/>
                </a:cubicBezTo>
                <a:cubicBezTo>
                  <a:pt x="462" y="360"/>
                  <a:pt x="462" y="362"/>
                  <a:pt x="463" y="363"/>
                </a:cubicBezTo>
                <a:cubicBezTo>
                  <a:pt x="465" y="370"/>
                  <a:pt x="471" y="373"/>
                  <a:pt x="478" y="371"/>
                </a:cubicBezTo>
                <a:cubicBezTo>
                  <a:pt x="484" y="368"/>
                  <a:pt x="487" y="362"/>
                  <a:pt x="485" y="355"/>
                </a:cubicBezTo>
                <a:cubicBezTo>
                  <a:pt x="483" y="349"/>
                  <a:pt x="476" y="346"/>
                  <a:pt x="470" y="348"/>
                </a:cubicBezTo>
                <a:cubicBezTo>
                  <a:pt x="466" y="349"/>
                  <a:pt x="464" y="352"/>
                  <a:pt x="463" y="355"/>
                </a:cubicBezTo>
                <a:cubicBezTo>
                  <a:pt x="425" y="344"/>
                  <a:pt x="425" y="344"/>
                  <a:pt x="425" y="344"/>
                </a:cubicBezTo>
                <a:cubicBezTo>
                  <a:pt x="426" y="338"/>
                  <a:pt x="425" y="331"/>
                  <a:pt x="423" y="325"/>
                </a:cubicBezTo>
                <a:cubicBezTo>
                  <a:pt x="423" y="323"/>
                  <a:pt x="422" y="322"/>
                  <a:pt x="421" y="321"/>
                </a:cubicBezTo>
                <a:cubicBezTo>
                  <a:pt x="451" y="311"/>
                  <a:pt x="451" y="311"/>
                  <a:pt x="451" y="311"/>
                </a:cubicBezTo>
                <a:cubicBezTo>
                  <a:pt x="454" y="317"/>
                  <a:pt x="461" y="320"/>
                  <a:pt x="467" y="318"/>
                </a:cubicBezTo>
                <a:cubicBezTo>
                  <a:pt x="470" y="317"/>
                  <a:pt x="473" y="315"/>
                  <a:pt x="474" y="312"/>
                </a:cubicBezTo>
                <a:cubicBezTo>
                  <a:pt x="498" y="321"/>
                  <a:pt x="498" y="321"/>
                  <a:pt x="498" y="321"/>
                </a:cubicBezTo>
                <a:cubicBezTo>
                  <a:pt x="497" y="326"/>
                  <a:pt x="497" y="332"/>
                  <a:pt x="499" y="338"/>
                </a:cubicBezTo>
                <a:cubicBezTo>
                  <a:pt x="505" y="353"/>
                  <a:pt x="521" y="361"/>
                  <a:pt x="537" y="356"/>
                </a:cubicBezTo>
                <a:cubicBezTo>
                  <a:pt x="552" y="350"/>
                  <a:pt x="560" y="333"/>
                  <a:pt x="554" y="318"/>
                </a:cubicBezTo>
                <a:cubicBezTo>
                  <a:pt x="549" y="303"/>
                  <a:pt x="532" y="295"/>
                  <a:pt x="517" y="300"/>
                </a:cubicBezTo>
                <a:close/>
                <a:moveTo>
                  <a:pt x="524" y="184"/>
                </a:moveTo>
                <a:cubicBezTo>
                  <a:pt x="535" y="180"/>
                  <a:pt x="547" y="185"/>
                  <a:pt x="551" y="196"/>
                </a:cubicBezTo>
                <a:cubicBezTo>
                  <a:pt x="554" y="207"/>
                  <a:pt x="549" y="219"/>
                  <a:pt x="538" y="223"/>
                </a:cubicBezTo>
                <a:cubicBezTo>
                  <a:pt x="527" y="227"/>
                  <a:pt x="515" y="221"/>
                  <a:pt x="511" y="211"/>
                </a:cubicBezTo>
                <a:cubicBezTo>
                  <a:pt x="507" y="200"/>
                  <a:pt x="513" y="187"/>
                  <a:pt x="524" y="184"/>
                </a:cubicBezTo>
                <a:close/>
                <a:moveTo>
                  <a:pt x="412" y="181"/>
                </a:moveTo>
                <a:cubicBezTo>
                  <a:pt x="432" y="174"/>
                  <a:pt x="455" y="184"/>
                  <a:pt x="462" y="205"/>
                </a:cubicBezTo>
                <a:cubicBezTo>
                  <a:pt x="469" y="225"/>
                  <a:pt x="459" y="248"/>
                  <a:pt x="438" y="255"/>
                </a:cubicBezTo>
                <a:cubicBezTo>
                  <a:pt x="418" y="262"/>
                  <a:pt x="395" y="252"/>
                  <a:pt x="388" y="231"/>
                </a:cubicBezTo>
                <a:cubicBezTo>
                  <a:pt x="381" y="211"/>
                  <a:pt x="392" y="188"/>
                  <a:pt x="412" y="181"/>
                </a:cubicBezTo>
                <a:close/>
                <a:moveTo>
                  <a:pt x="49" y="305"/>
                </a:moveTo>
                <a:cubicBezTo>
                  <a:pt x="53" y="316"/>
                  <a:pt x="47" y="328"/>
                  <a:pt x="36" y="332"/>
                </a:cubicBezTo>
                <a:cubicBezTo>
                  <a:pt x="25" y="336"/>
                  <a:pt x="13" y="330"/>
                  <a:pt x="9" y="319"/>
                </a:cubicBezTo>
                <a:cubicBezTo>
                  <a:pt x="5" y="308"/>
                  <a:pt x="11" y="296"/>
                  <a:pt x="22" y="292"/>
                </a:cubicBezTo>
                <a:cubicBezTo>
                  <a:pt x="33" y="288"/>
                  <a:pt x="45" y="294"/>
                  <a:pt x="49" y="305"/>
                </a:cubicBezTo>
                <a:close/>
                <a:moveTo>
                  <a:pt x="162" y="71"/>
                </a:moveTo>
                <a:cubicBezTo>
                  <a:pt x="164" y="71"/>
                  <a:pt x="166" y="71"/>
                  <a:pt x="168" y="70"/>
                </a:cubicBezTo>
                <a:cubicBezTo>
                  <a:pt x="176" y="67"/>
                  <a:pt x="182" y="60"/>
                  <a:pt x="183" y="52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2" y="61"/>
                  <a:pt x="252" y="64"/>
                  <a:pt x="253" y="67"/>
                </a:cubicBezTo>
                <a:cubicBezTo>
                  <a:pt x="258" y="80"/>
                  <a:pt x="273" y="87"/>
                  <a:pt x="286" y="82"/>
                </a:cubicBezTo>
                <a:cubicBezTo>
                  <a:pt x="287" y="82"/>
                  <a:pt x="287" y="82"/>
                  <a:pt x="288" y="81"/>
                </a:cubicBezTo>
                <a:cubicBezTo>
                  <a:pt x="298" y="111"/>
                  <a:pt x="298" y="111"/>
                  <a:pt x="298" y="111"/>
                </a:cubicBezTo>
                <a:cubicBezTo>
                  <a:pt x="285" y="119"/>
                  <a:pt x="277" y="133"/>
                  <a:pt x="278" y="148"/>
                </a:cubicBezTo>
                <a:cubicBezTo>
                  <a:pt x="213" y="164"/>
                  <a:pt x="213" y="164"/>
                  <a:pt x="213" y="164"/>
                </a:cubicBezTo>
                <a:cubicBezTo>
                  <a:pt x="213" y="161"/>
                  <a:pt x="212" y="159"/>
                  <a:pt x="211" y="157"/>
                </a:cubicBezTo>
                <a:cubicBezTo>
                  <a:pt x="203" y="135"/>
                  <a:pt x="182" y="122"/>
                  <a:pt x="161" y="123"/>
                </a:cubicBezTo>
                <a:lnTo>
                  <a:pt x="162" y="71"/>
                </a:lnTo>
                <a:close/>
                <a:moveTo>
                  <a:pt x="126" y="187"/>
                </a:moveTo>
                <a:cubicBezTo>
                  <a:pt x="119" y="167"/>
                  <a:pt x="130" y="144"/>
                  <a:pt x="150" y="137"/>
                </a:cubicBezTo>
                <a:cubicBezTo>
                  <a:pt x="170" y="130"/>
                  <a:pt x="193" y="140"/>
                  <a:pt x="200" y="161"/>
                </a:cubicBezTo>
                <a:cubicBezTo>
                  <a:pt x="207" y="181"/>
                  <a:pt x="197" y="204"/>
                  <a:pt x="176" y="211"/>
                </a:cubicBezTo>
                <a:cubicBezTo>
                  <a:pt x="156" y="218"/>
                  <a:pt x="134" y="207"/>
                  <a:pt x="126" y="187"/>
                </a:cubicBezTo>
                <a:close/>
                <a:moveTo>
                  <a:pt x="292" y="210"/>
                </a:moveTo>
                <a:cubicBezTo>
                  <a:pt x="280" y="207"/>
                  <a:pt x="267" y="207"/>
                  <a:pt x="254" y="211"/>
                </a:cubicBezTo>
                <a:cubicBezTo>
                  <a:pt x="223" y="223"/>
                  <a:pt x="206" y="256"/>
                  <a:pt x="214" y="287"/>
                </a:cubicBezTo>
                <a:cubicBezTo>
                  <a:pt x="185" y="298"/>
                  <a:pt x="185" y="298"/>
                  <a:pt x="185" y="298"/>
                </a:cubicBezTo>
                <a:cubicBezTo>
                  <a:pt x="179" y="286"/>
                  <a:pt x="167" y="279"/>
                  <a:pt x="155" y="277"/>
                </a:cubicBezTo>
                <a:cubicBezTo>
                  <a:pt x="153" y="224"/>
                  <a:pt x="153" y="224"/>
                  <a:pt x="153" y="224"/>
                </a:cubicBezTo>
                <a:cubicBezTo>
                  <a:pt x="162" y="226"/>
                  <a:pt x="171" y="225"/>
                  <a:pt x="180" y="222"/>
                </a:cubicBezTo>
                <a:cubicBezTo>
                  <a:pt x="203" y="214"/>
                  <a:pt x="216" y="192"/>
                  <a:pt x="214" y="170"/>
                </a:cubicBezTo>
                <a:cubicBezTo>
                  <a:pt x="279" y="154"/>
                  <a:pt x="279" y="154"/>
                  <a:pt x="279" y="154"/>
                </a:cubicBezTo>
                <a:cubicBezTo>
                  <a:pt x="279" y="155"/>
                  <a:pt x="280" y="157"/>
                  <a:pt x="280" y="159"/>
                </a:cubicBezTo>
                <a:cubicBezTo>
                  <a:pt x="284" y="169"/>
                  <a:pt x="291" y="177"/>
                  <a:pt x="300" y="181"/>
                </a:cubicBezTo>
                <a:lnTo>
                  <a:pt x="292" y="210"/>
                </a:lnTo>
                <a:close/>
                <a:moveTo>
                  <a:pt x="365" y="511"/>
                </a:moveTo>
                <a:cubicBezTo>
                  <a:pt x="369" y="522"/>
                  <a:pt x="363" y="534"/>
                  <a:pt x="352" y="538"/>
                </a:cubicBezTo>
                <a:cubicBezTo>
                  <a:pt x="341" y="541"/>
                  <a:pt x="329" y="536"/>
                  <a:pt x="325" y="525"/>
                </a:cubicBezTo>
                <a:cubicBezTo>
                  <a:pt x="321" y="514"/>
                  <a:pt x="327" y="502"/>
                  <a:pt x="338" y="498"/>
                </a:cubicBezTo>
                <a:cubicBezTo>
                  <a:pt x="349" y="494"/>
                  <a:pt x="361" y="500"/>
                  <a:pt x="365" y="511"/>
                </a:cubicBezTo>
                <a:close/>
                <a:moveTo>
                  <a:pt x="266" y="463"/>
                </a:moveTo>
                <a:cubicBezTo>
                  <a:pt x="246" y="470"/>
                  <a:pt x="224" y="459"/>
                  <a:pt x="216" y="439"/>
                </a:cubicBezTo>
                <a:cubicBezTo>
                  <a:pt x="209" y="418"/>
                  <a:pt x="220" y="396"/>
                  <a:pt x="240" y="389"/>
                </a:cubicBezTo>
                <a:cubicBezTo>
                  <a:pt x="260" y="381"/>
                  <a:pt x="283" y="392"/>
                  <a:pt x="290" y="412"/>
                </a:cubicBezTo>
                <a:cubicBezTo>
                  <a:pt x="298" y="433"/>
                  <a:pt x="287" y="455"/>
                  <a:pt x="266" y="4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4" name="TextBox 43"/>
          <p:cNvSpPr txBox="1"/>
          <p:nvPr/>
        </p:nvSpPr>
        <p:spPr>
          <a:xfrm>
            <a:off x="6092435" y="1869448"/>
            <a:ext cx="289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B050"/>
                </a:solidFill>
                <a:latin typeface="Liberation Sans" panose="020B0604020202020204" pitchFamily="34" charset="0"/>
              </a:rPr>
              <a:t>There </a:t>
            </a:r>
            <a:r>
              <a:rPr lang="en-US" sz="1600" dirty="0">
                <a:solidFill>
                  <a:srgbClr val="00B050"/>
                </a:solidFill>
                <a:latin typeface="Liberation Sans" panose="020B0604020202020204" pitchFamily="34" charset="0"/>
              </a:rPr>
              <a:t>has not been </a:t>
            </a:r>
            <a:r>
              <a:rPr lang="en-US" sz="1600" b="1" dirty="0">
                <a:solidFill>
                  <a:srgbClr val="00B050"/>
                </a:solidFill>
                <a:latin typeface="Liberation Sans" panose="020B0604020202020204" pitchFamily="34" charset="0"/>
              </a:rPr>
              <a:t>models</a:t>
            </a:r>
            <a:r>
              <a:rPr lang="en-US" sz="1600" dirty="0">
                <a:solidFill>
                  <a:srgbClr val="00B050"/>
                </a:solidFill>
                <a:latin typeface="Liberation Sans" panose="020B0604020202020204" pitchFamily="34" charset="0"/>
              </a:rPr>
              <a:t> applied in researches on </a:t>
            </a:r>
            <a:r>
              <a:rPr lang="en-US" sz="1600">
                <a:solidFill>
                  <a:srgbClr val="00B050"/>
                </a:solidFill>
                <a:latin typeface="Liberation Sans" panose="020B0604020202020204" pitchFamily="34" charset="0"/>
              </a:rPr>
              <a:t>e-service </a:t>
            </a:r>
            <a:r>
              <a:rPr lang="en-US" sz="1600" smtClean="0">
                <a:solidFill>
                  <a:srgbClr val="00B050"/>
                </a:solidFill>
                <a:latin typeface="Liberation Sans" panose="020B0604020202020204" pitchFamily="34" charset="0"/>
              </a:rPr>
              <a:t>quality</a:t>
            </a:r>
            <a:endParaRPr lang="en-US" sz="1600" dirty="0">
              <a:solidFill>
                <a:srgbClr val="00B050"/>
              </a:solidFill>
              <a:latin typeface="Liberation Sans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81692" y="5118125"/>
            <a:ext cx="2683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Liberation Sans" panose="020B0604020202020204" pitchFamily="34" charset="0"/>
              </a:rPr>
              <a:t>i</a:t>
            </a:r>
            <a:r>
              <a:rPr lang="en-US" sz="1600" dirty="0" smtClean="0">
                <a:solidFill>
                  <a:srgbClr val="00B050"/>
                </a:solidFill>
                <a:latin typeface="Liberation Sans" panose="020B0604020202020204" pitchFamily="34" charset="0"/>
              </a:rPr>
              <a:t>n Vietnam market</a:t>
            </a:r>
            <a:endParaRPr lang="en-US" sz="1600" b="1" dirty="0">
              <a:solidFill>
                <a:srgbClr val="00B050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88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41" grpId="0"/>
      <p:bldP spid="42" grpId="0"/>
      <p:bldP spid="43" grpId="0" animBg="1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810346" y="2452552"/>
            <a:ext cx="2545872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en-US" spc="-113" dirty="0">
                <a:solidFill>
                  <a:srgbClr val="FF0066"/>
                </a:solidFill>
                <a:latin typeface="Liberation Sans" panose="020B0604020202020204" pitchFamily="34" charset="0"/>
              </a:rPr>
              <a:t>Which factors influence </a:t>
            </a:r>
            <a:endParaRPr lang="en-US" spc="-113" dirty="0" smtClean="0">
              <a:solidFill>
                <a:srgbClr val="FF0066"/>
              </a:solidFill>
              <a:latin typeface="Liberation Sans" panose="020B0604020202020204" pitchFamily="34" charset="0"/>
            </a:endParaRPr>
          </a:p>
          <a:p>
            <a:pPr algn="r"/>
            <a:r>
              <a:rPr lang="en-US" spc="-113" dirty="0" smtClean="0">
                <a:solidFill>
                  <a:srgbClr val="FF0066"/>
                </a:solidFill>
                <a:latin typeface="Liberation Sans" panose="020B0604020202020204" pitchFamily="34" charset="0"/>
              </a:rPr>
              <a:t>on </a:t>
            </a:r>
            <a:r>
              <a:rPr lang="en-US" spc="-113" dirty="0">
                <a:solidFill>
                  <a:srgbClr val="FF0066"/>
                </a:solidFill>
                <a:latin typeface="Liberation Sans" panose="020B0604020202020204" pitchFamily="34" charset="0"/>
              </a:rPr>
              <a:t>FPT Shop’s customer satisfaction?</a:t>
            </a:r>
            <a:endParaRPr lang="ms-MY" spc="-113" dirty="0">
              <a:solidFill>
                <a:srgbClr val="FF0066"/>
              </a:solidFill>
              <a:latin typeface="Liberation Sans" panose="020B0604020202020204" pitchFamily="34" charset="0"/>
            </a:endParaRPr>
          </a:p>
        </p:txBody>
      </p:sp>
      <p:sp>
        <p:nvSpPr>
          <p:cNvPr id="33" name="Content Placeholder 10"/>
          <p:cNvSpPr txBox="1">
            <a:spLocks/>
          </p:cNvSpPr>
          <p:nvPr/>
        </p:nvSpPr>
        <p:spPr>
          <a:xfrm>
            <a:off x="4456090" y="2882047"/>
            <a:ext cx="389118" cy="388271"/>
          </a:xfrm>
          <a:prstGeom prst="rect">
            <a:avLst/>
          </a:prstGeom>
          <a:solidFill>
            <a:srgbClr val="FF0066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1</a:t>
            </a:r>
            <a:endParaRPr lang="en-US" sz="20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1910218" y="3615940"/>
            <a:ext cx="6878182" cy="0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95015" y="1880423"/>
            <a:ext cx="0" cy="3463405"/>
          </a:xfrm>
          <a:prstGeom prst="line">
            <a:avLst/>
          </a:prstGeom>
          <a:ln w="9525" cmpd="sng">
            <a:solidFill>
              <a:srgbClr val="2626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10"/>
          <p:cNvSpPr txBox="1">
            <a:spLocks/>
          </p:cNvSpPr>
          <p:nvPr/>
        </p:nvSpPr>
        <p:spPr>
          <a:xfrm>
            <a:off x="4457700" y="3937044"/>
            <a:ext cx="387508" cy="388271"/>
          </a:xfrm>
          <a:prstGeom prst="rect">
            <a:avLst/>
          </a:prstGeom>
          <a:solidFill>
            <a:srgbClr val="38A5D0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3</a:t>
            </a:r>
            <a:endParaRPr lang="en-US" sz="20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56175" y="2452552"/>
            <a:ext cx="2523510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pc="-113" dirty="0">
                <a:solidFill>
                  <a:srgbClr val="00CC99"/>
                </a:solidFill>
                <a:latin typeface="Liberation Sans" panose="020B0604020202020204" pitchFamily="34" charset="0"/>
              </a:rPr>
              <a:t>Which factors of FPT shop e-services are most important? </a:t>
            </a:r>
            <a:endParaRPr lang="ms-MY" spc="-113" dirty="0">
              <a:solidFill>
                <a:srgbClr val="00CC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40" name="Content Placeholder 10"/>
          <p:cNvSpPr txBox="1">
            <a:spLocks/>
          </p:cNvSpPr>
          <p:nvPr/>
        </p:nvSpPr>
        <p:spPr>
          <a:xfrm>
            <a:off x="5537281" y="2882234"/>
            <a:ext cx="413940" cy="388271"/>
          </a:xfrm>
          <a:prstGeom prst="rect">
            <a:avLst/>
          </a:prstGeom>
          <a:solidFill>
            <a:srgbClr val="00CC99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2</a:t>
            </a:r>
            <a:endParaRPr lang="en-US" sz="20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44994" y="3863650"/>
            <a:ext cx="2545872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pc="-113" dirty="0">
                <a:solidFill>
                  <a:srgbClr val="9900FF"/>
                </a:solidFill>
                <a:latin typeface="Liberation Sans" panose="020B0604020202020204" pitchFamily="34" charset="0"/>
              </a:rPr>
              <a:t>Which factors that FPT should focus on to improve customer satisfaction?</a:t>
            </a:r>
            <a:endParaRPr lang="ms-MY" spc="-113" dirty="0">
              <a:solidFill>
                <a:srgbClr val="9900FF"/>
              </a:solidFill>
              <a:latin typeface="Liberation Sans" panose="020B0604020202020204" pitchFamily="34" charset="0"/>
            </a:endParaRPr>
          </a:p>
        </p:txBody>
      </p:sp>
      <p:sp>
        <p:nvSpPr>
          <p:cNvPr id="42" name="Content Placeholder 10"/>
          <p:cNvSpPr txBox="1">
            <a:spLocks/>
          </p:cNvSpPr>
          <p:nvPr/>
        </p:nvSpPr>
        <p:spPr>
          <a:xfrm>
            <a:off x="5542712" y="3942581"/>
            <a:ext cx="408509" cy="388271"/>
          </a:xfrm>
          <a:prstGeom prst="rect">
            <a:avLst/>
          </a:prstGeom>
          <a:solidFill>
            <a:srgbClr val="9900FF"/>
          </a:solidFill>
          <a:effectLst/>
        </p:spPr>
        <p:txBody>
          <a:bodyPr vert="horz" lIns="68580" tIns="34290" rIns="68580" bIns="34290" numCol="1" spcCol="64008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3000" spc="23" dirty="0" smtClean="0">
                <a:solidFill>
                  <a:schemeClr val="bg1"/>
                </a:solidFill>
                <a:latin typeface="Bebas Neue" panose="020B0000000000000000" pitchFamily="34" charset="0"/>
              </a:rPr>
              <a:t>4</a:t>
            </a:r>
            <a:endParaRPr lang="en-US" sz="2000" kern="3000" spc="23" dirty="0">
              <a:solidFill>
                <a:schemeClr val="bg1"/>
              </a:solidFill>
              <a:latin typeface="Bebas Neue" panose="020B0000000000000000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13980" y="962024"/>
            <a:ext cx="1676920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itchFamily="34" charset="0"/>
              </a:rPr>
              <a:t>RESEARCH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90899" y="962024"/>
            <a:ext cx="1689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782A7"/>
                </a:solidFill>
                <a:latin typeface="Bebas Neue" pitchFamily="34" charset="0"/>
              </a:rPr>
              <a:t>QUESTIONS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47212" y="3871745"/>
            <a:ext cx="3009006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en-US" spc="-113" dirty="0">
                <a:solidFill>
                  <a:srgbClr val="38A5D0"/>
                </a:solidFill>
                <a:latin typeface="Liberation Sans" panose="020B0604020202020204" pitchFamily="34" charset="0"/>
              </a:rPr>
              <a:t>Which factors have the perceived value reach the customer expectation?</a:t>
            </a:r>
            <a:endParaRPr lang="ms-MY" spc="-113" dirty="0">
              <a:solidFill>
                <a:srgbClr val="38A5D0"/>
              </a:solidFill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09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8" grpId="0" animBg="1"/>
      <p:bldP spid="39" grpId="0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979" y="962024"/>
            <a:ext cx="1689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782A7"/>
                </a:solidFill>
                <a:latin typeface="Bebas Neue" pitchFamily="34" charset="0"/>
              </a:rPr>
              <a:t>RESEARCH</a:t>
            </a:r>
            <a:endParaRPr lang="en-US" sz="3600" dirty="0">
              <a:solidFill>
                <a:srgbClr val="2782A7"/>
              </a:solidFill>
              <a:latin typeface="Bebas Neu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346" y="820490"/>
            <a:ext cx="720080" cy="45719"/>
          </a:xfrm>
          <a:prstGeom prst="rect">
            <a:avLst/>
          </a:prstGeom>
          <a:solidFill>
            <a:srgbClr val="27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82A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6326" y="962024"/>
            <a:ext cx="1116885" cy="646331"/>
          </a:xfrm>
          <a:prstGeom prst="rect">
            <a:avLst/>
          </a:prstGeom>
          <a:solidFill>
            <a:srgbClr val="2782A7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SCOPE</a:t>
            </a:r>
            <a:endParaRPr lang="en-US" sz="36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134" y="4021888"/>
            <a:ext cx="1604500" cy="483213"/>
          </a:xfrm>
          <a:prstGeom prst="rect">
            <a:avLst/>
          </a:prstGeom>
          <a:solidFill>
            <a:srgbClr val="2782A7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400" noProof="1" smtClean="0">
                <a:solidFill>
                  <a:schemeClr val="bg1"/>
                </a:solidFill>
                <a:latin typeface="Bebas Neue" panose="020B0606020202050201" pitchFamily="34" charset="0"/>
                <a:ea typeface="Roboto Light" panose="02000000000000000000" pitchFamily="2" charset="0"/>
                <a:cs typeface="Arial" charset="0"/>
              </a:rPr>
              <a:t>Location</a:t>
            </a:r>
            <a:endParaRPr lang="en-US" sz="2400" noProof="1">
              <a:solidFill>
                <a:schemeClr val="bg1"/>
              </a:solidFill>
              <a:latin typeface="Bebas Neue" panose="020B0606020202050201" pitchFamily="34" charset="0"/>
              <a:ea typeface="Roboto Light" panose="02000000000000000000" pitchFamily="2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6274" y="4021888"/>
            <a:ext cx="1604500" cy="483213"/>
          </a:xfrm>
          <a:prstGeom prst="rect">
            <a:avLst/>
          </a:prstGeom>
          <a:solidFill>
            <a:srgbClr val="2782A7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400" noProof="1" smtClean="0">
                <a:solidFill>
                  <a:schemeClr val="bg1"/>
                </a:solidFill>
                <a:latin typeface="Bebas Neue" panose="020B0606020202050201" pitchFamily="34" charset="0"/>
                <a:ea typeface="Roboto Light" panose="02000000000000000000" pitchFamily="2" charset="0"/>
                <a:cs typeface="Arial" charset="0"/>
              </a:rPr>
              <a:t>AGE</a:t>
            </a:r>
            <a:endParaRPr lang="en-US" sz="2400" noProof="1">
              <a:solidFill>
                <a:schemeClr val="bg1"/>
              </a:solidFill>
              <a:latin typeface="Bebas Neue" panose="020B0606020202050201" pitchFamily="34" charset="0"/>
              <a:ea typeface="Roboto Light" panose="02000000000000000000" pitchFamily="2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7414" y="4021888"/>
            <a:ext cx="1604500" cy="483213"/>
          </a:xfrm>
          <a:prstGeom prst="rect">
            <a:avLst/>
          </a:prstGeom>
          <a:solidFill>
            <a:srgbClr val="2782A7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400" noProof="1">
                <a:solidFill>
                  <a:schemeClr val="bg1"/>
                </a:solidFill>
                <a:latin typeface="Bebas Neue" panose="020B0606020202050201" pitchFamily="34" charset="0"/>
                <a:ea typeface="Roboto Light" panose="02000000000000000000" pitchFamily="2" charset="0"/>
                <a:cs typeface="Arial" charset="0"/>
              </a:rPr>
              <a:t>Sample size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8985" y="4517980"/>
            <a:ext cx="11793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E24848"/>
              </a:buClr>
              <a:defRPr/>
            </a:pPr>
            <a:r>
              <a:rPr lang="en-US" sz="6600" noProof="1" smtClean="0">
                <a:solidFill>
                  <a:srgbClr val="2782A7"/>
                </a:solidFill>
                <a:latin typeface="Bebas Neue" panose="020B0000000000000000" pitchFamily="34" charset="0"/>
                <a:ea typeface="Roboto Light" panose="02000000000000000000" pitchFamily="2" charset="0"/>
                <a:cs typeface="Arial" charset="0"/>
              </a:rPr>
              <a:t>156</a:t>
            </a:r>
            <a:endParaRPr lang="en-US" sz="4400" noProof="1" smtClean="0">
              <a:solidFill>
                <a:srgbClr val="2782A7"/>
              </a:solidFill>
              <a:latin typeface="Bebas Neue" panose="020B0000000000000000" pitchFamily="34" charset="0"/>
              <a:ea typeface="Roboto Light" panose="02000000000000000000" pitchFamily="2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8872" y="4650800"/>
            <a:ext cx="11793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sz="3200" noProof="1" smtClean="0">
                <a:solidFill>
                  <a:srgbClr val="2782A7"/>
                </a:solidFill>
                <a:latin typeface="Bebas Neue" panose="020B0000000000000000" pitchFamily="34" charset="0"/>
                <a:ea typeface="Roboto Light" panose="02000000000000000000" pitchFamily="2" charset="0"/>
                <a:cs typeface="Arial" charset="0"/>
              </a:rPr>
              <a:t>15 – 44</a:t>
            </a:r>
          </a:p>
          <a:p>
            <a:pPr algn="ctr">
              <a:buClr>
                <a:srgbClr val="E24848"/>
              </a:buClr>
              <a:defRPr/>
            </a:pPr>
            <a:r>
              <a:rPr lang="en-US" noProof="1">
                <a:solidFill>
                  <a:srgbClr val="2782A7"/>
                </a:solidFill>
                <a:latin typeface="Liberation Sans" panose="020B0604020202020204" pitchFamily="34" charset="0"/>
                <a:ea typeface="Roboto Light" panose="02000000000000000000" pitchFamily="2" charset="0"/>
                <a:cs typeface="Arial" charset="0"/>
              </a:rPr>
              <a:t>y</a:t>
            </a:r>
            <a:r>
              <a:rPr lang="en-US" noProof="1" smtClean="0">
                <a:solidFill>
                  <a:srgbClr val="2782A7"/>
                </a:solidFill>
                <a:latin typeface="Liberation Sans" panose="020B0604020202020204" pitchFamily="34" charset="0"/>
                <a:ea typeface="Roboto Light" panose="02000000000000000000" pitchFamily="2" charset="0"/>
                <a:cs typeface="Arial" charset="0"/>
              </a:rPr>
              <a:t>ears old</a:t>
            </a:r>
            <a:endParaRPr lang="en-US" sz="1100" noProof="1" smtClean="0">
              <a:solidFill>
                <a:srgbClr val="2782A7"/>
              </a:solidFill>
              <a:latin typeface="Liberation Sans" panose="020B0604020202020204" pitchFamily="34" charset="0"/>
              <a:ea typeface="Roboto Light" panose="02000000000000000000" pitchFamily="2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9513" y="4681578"/>
            <a:ext cx="1179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E24848"/>
              </a:buClr>
              <a:defRPr/>
            </a:pPr>
            <a:r>
              <a:rPr lang="en-US" sz="2800" noProof="1" smtClean="0">
                <a:solidFill>
                  <a:srgbClr val="2782A7"/>
                </a:solidFill>
                <a:latin typeface="Liberation Sans" panose="020B0604020202020204" pitchFamily="34" charset="0"/>
                <a:ea typeface="Roboto Light" panose="02000000000000000000" pitchFamily="2" charset="0"/>
                <a:cs typeface="Arial" charset="0"/>
              </a:rPr>
              <a:t>Hanoi</a:t>
            </a:r>
            <a:endParaRPr lang="en-US" sz="1600" noProof="1" smtClean="0">
              <a:solidFill>
                <a:srgbClr val="2782A7"/>
              </a:solidFill>
              <a:latin typeface="Liberation Sans" panose="020B0604020202020204" pitchFamily="34" charset="0"/>
              <a:ea typeface="Roboto Light" panose="02000000000000000000" pitchFamily="2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5078" y="1884464"/>
            <a:ext cx="2746889" cy="369332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iberation Sans" panose="020B0604020202020204" pitchFamily="34" charset="0"/>
              </a:rPr>
              <a:t>FPT Shop’s customers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2815" y="2381028"/>
            <a:ext cx="3126915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Liberation Sans" panose="020B0604020202020204" pitchFamily="34" charset="0"/>
              </a:rPr>
              <a:t>Logged </a:t>
            </a:r>
            <a:r>
              <a:rPr lang="en-US" dirty="0">
                <a:solidFill>
                  <a:srgbClr val="FF0000"/>
                </a:solidFill>
                <a:latin typeface="Liberation Sans" panose="020B0604020202020204" pitchFamily="34" charset="0"/>
              </a:rPr>
              <a:t>on and  used the </a:t>
            </a:r>
            <a:r>
              <a:rPr lang="en-US" dirty="0" smtClean="0">
                <a:solidFill>
                  <a:srgbClr val="FF0000"/>
                </a:solidFill>
                <a:latin typeface="Liberation Sans" panose="020B0604020202020204" pitchFamily="34" charset="0"/>
              </a:rPr>
              <a:t>e-service at website </a:t>
            </a:r>
            <a:r>
              <a:rPr lang="en-US" dirty="0" smtClean="0">
                <a:solidFill>
                  <a:srgbClr val="FF0000"/>
                </a:solidFill>
                <a:latin typeface="Liberation Sans" panose="020B0604020202020204" pitchFamily="34" charset="0"/>
                <a:hlinkClick r:id="rId2"/>
              </a:rPr>
              <a:t>www.fptshop.com.vn</a:t>
            </a:r>
            <a:endParaRPr lang="en-US" dirty="0" smtClean="0">
              <a:solidFill>
                <a:srgbClr val="FF0000"/>
              </a:solidFill>
              <a:latin typeface="Liberation Sans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Liberation Sans" panose="020B0604020202020204" pitchFamily="34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Liberation Sans" panose="020B0604020202020204" pitchFamily="34" charset="0"/>
              </a:rPr>
              <a:t>sing </a:t>
            </a:r>
            <a:r>
              <a:rPr lang="en-US" dirty="0">
                <a:solidFill>
                  <a:srgbClr val="FF0000"/>
                </a:solidFill>
                <a:latin typeface="Liberation Sans" panose="020B0604020202020204" pitchFamily="34" charset="0"/>
              </a:rPr>
              <a:t>function, interacting </a:t>
            </a:r>
            <a:r>
              <a:rPr lang="en-US" dirty="0" smtClean="0">
                <a:solidFill>
                  <a:srgbClr val="FF0000"/>
                </a:solidFill>
                <a:latin typeface="Liberation Sans" panose="020B0604020202020204" pitchFamily="34" charset="0"/>
              </a:rPr>
              <a:t>with website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93408" y="2399495"/>
            <a:ext cx="319038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Liberation Sans" panose="020B0604020202020204" pitchFamily="34" charset="0"/>
              </a:rPr>
              <a:t>Using </a:t>
            </a:r>
            <a:r>
              <a:rPr lang="en-US" dirty="0">
                <a:solidFill>
                  <a:srgbClr val="FF0000"/>
                </a:solidFill>
                <a:latin typeface="Liberation Sans" panose="020B0604020202020204" pitchFamily="34" charset="0"/>
              </a:rPr>
              <a:t>online order process and support </a:t>
            </a:r>
            <a:r>
              <a:rPr lang="en-US" dirty="0" smtClean="0">
                <a:solidFill>
                  <a:srgbClr val="FF0000"/>
                </a:solidFill>
                <a:latin typeface="Liberation Sans" panose="020B0604020202020204" pitchFamily="34" charset="0"/>
              </a:rPr>
              <a:t>service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  <a:latin typeface="Liberation Sans" panose="020B0604020202020204" pitchFamily="34" charset="0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Liberation Sans" panose="020B0604020202020204" pitchFamily="34" charset="0"/>
              </a:rPr>
              <a:t>xperiencing </a:t>
            </a:r>
            <a:r>
              <a:rPr lang="en-US" dirty="0">
                <a:solidFill>
                  <a:srgbClr val="FF0000"/>
                </a:solidFill>
                <a:latin typeface="Liberation Sans" panose="020B0604020202020204" pitchFamily="34" charset="0"/>
              </a:rPr>
              <a:t>home delivery service.</a:t>
            </a:r>
          </a:p>
        </p:txBody>
      </p:sp>
    </p:spTree>
    <p:extLst>
      <p:ext uri="{BB962C8B-B14F-4D97-AF65-F5344CB8AC3E}">
        <p14:creationId xmlns:p14="http://schemas.microsoft.com/office/powerpoint/2010/main" val="3434233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1429473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1670</TotalTime>
  <Words>1169</Words>
  <Application>Microsoft Office PowerPoint</Application>
  <PresentationFormat>On-screen Show (4:3)</PresentationFormat>
  <Paragraphs>533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Kaixer</dc:creator>
  <cp:lastModifiedBy>A</cp:lastModifiedBy>
  <cp:revision>400</cp:revision>
  <dcterms:created xsi:type="dcterms:W3CDTF">2013-06-10T08:15:47Z</dcterms:created>
  <dcterms:modified xsi:type="dcterms:W3CDTF">2015-04-16T01:32:56Z</dcterms:modified>
</cp:coreProperties>
</file>