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8" r:id="rId3"/>
    <p:sldId id="259" r:id="rId4"/>
    <p:sldId id="260" r:id="rId5"/>
    <p:sldId id="261" r:id="rId6"/>
    <p:sldId id="331" r:id="rId7"/>
    <p:sldId id="329" r:id="rId8"/>
    <p:sldId id="262" r:id="rId9"/>
    <p:sldId id="264" r:id="rId10"/>
    <p:sldId id="263" r:id="rId11"/>
    <p:sldId id="267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2" r:id="rId23"/>
    <p:sldId id="314" r:id="rId24"/>
    <p:sldId id="313" r:id="rId25"/>
    <p:sldId id="292" r:id="rId26"/>
    <p:sldId id="315" r:id="rId27"/>
    <p:sldId id="316" r:id="rId28"/>
    <p:sldId id="317" r:id="rId29"/>
    <p:sldId id="279" r:id="rId30"/>
    <p:sldId id="280" r:id="rId31"/>
    <p:sldId id="282" r:id="rId32"/>
    <p:sldId id="283" r:id="rId33"/>
    <p:sldId id="284" r:id="rId34"/>
    <p:sldId id="285" r:id="rId35"/>
    <p:sldId id="286" r:id="rId36"/>
    <p:sldId id="311" r:id="rId37"/>
    <p:sldId id="287" r:id="rId38"/>
    <p:sldId id="288" r:id="rId39"/>
    <p:sldId id="324" r:id="rId40"/>
    <p:sldId id="298" r:id="rId41"/>
    <p:sldId id="295" r:id="rId42"/>
    <p:sldId id="294" r:id="rId43"/>
    <p:sldId id="293" r:id="rId44"/>
    <p:sldId id="299" r:id="rId45"/>
    <p:sldId id="302" r:id="rId46"/>
    <p:sldId id="303" r:id="rId47"/>
    <p:sldId id="300" r:id="rId48"/>
    <p:sldId id="304" r:id="rId49"/>
    <p:sldId id="305" r:id="rId50"/>
    <p:sldId id="308" r:id="rId51"/>
    <p:sldId id="307" r:id="rId52"/>
    <p:sldId id="309" r:id="rId53"/>
    <p:sldId id="332" r:id="rId54"/>
    <p:sldId id="333" r:id="rId55"/>
    <p:sldId id="334" r:id="rId56"/>
    <p:sldId id="330" r:id="rId57"/>
    <p:sldId id="318" r:id="rId58"/>
    <p:sldId id="319" r:id="rId59"/>
    <p:sldId id="320" r:id="rId60"/>
    <p:sldId id="322" r:id="rId61"/>
    <p:sldId id="323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5" autoAdjust="0"/>
    <p:restoredTop sz="94624" autoAdjust="0"/>
  </p:normalViewPr>
  <p:slideViewPr>
    <p:cSldViewPr>
      <p:cViewPr>
        <p:scale>
          <a:sx n="66" d="100"/>
          <a:sy n="66" d="100"/>
        </p:scale>
        <p:origin x="-13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C61A2-157C-43B4-9B3F-1236C5E96F6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564D7-FD6F-4CDB-A91F-870068D7C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0C5FB-E420-4C4E-9CD2-376715F5864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139D7-07F9-4FF8-9906-7D2726BE5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39D7-07F9-4FF8-9906-7D2726BE58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39D7-07F9-4FF8-9906-7D2726BE58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39D7-07F9-4FF8-9906-7D2726BE58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BE31-2F73-4136-BB08-758892691E0A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5E59-5E99-45F7-96FE-F197E33535A3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890C-7F34-466B-8AD5-A588792260B1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B6E-4FA9-4A85-B376-5FBAB5C59CA4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 algn="ctr"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A89C-318B-4E3F-B7A0-F8725C3C080E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483-5E09-4072-A90D-01B9415C2989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8902-1ED5-4BBE-A711-E922C73B2340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CD66-662F-48B2-897C-E4ECF03272F0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35E-2013-4062-B05F-B248933693A8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FABB-EF0C-4C88-97CE-E98CA5B48CCA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C3FF-B81B-4E26-AD05-88A8B27C5A18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FA15-BF01-4994-818A-237A34F23033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1.e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3.e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8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3124200" cy="479425"/>
          </a:xfr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b="1" i="1" dirty="0" smtClean="0"/>
              <a:t>CAPSTONE PROJECT</a:t>
            </a:r>
            <a:endParaRPr lang="en-US" sz="2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6553200" cy="6858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T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ransport</a:t>
            </a:r>
            <a:r>
              <a:rPr lang="en-US" b="1" i="1" dirty="0" smtClean="0"/>
              <a:t> 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nformation</a:t>
            </a:r>
            <a:r>
              <a:rPr lang="en-US" b="1" i="1" dirty="0" smtClean="0"/>
              <a:t> </a:t>
            </a:r>
            <a:r>
              <a:rPr lang="en-US" sz="3600" b="1" i="1" dirty="0" smtClean="0">
                <a:solidFill>
                  <a:schemeClr val="accent6"/>
                </a:solidFill>
              </a:rPr>
              <a:t>S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ystem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574905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14800" y="6019800"/>
            <a:ext cx="3047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err="1" smtClean="0">
                <a:solidFill>
                  <a:schemeClr val="bg2">
                    <a:lumMod val="25000"/>
                  </a:schemeClr>
                </a:solidFill>
              </a:rPr>
              <a:t>Supvisor</a:t>
            </a:r>
            <a:r>
              <a:rPr lang="en-US" sz="2000" b="1" i="1" u="sng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Luong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Trung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Kien</a:t>
            </a:r>
            <a:endParaRPr lang="en-US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https://counselingfu.files.wordpress.com/2013/09/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4813784" cy="1143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4267200" y="6477000"/>
            <a:ext cx="2819400" cy="1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2" name="Picture 6" descr="http://www.thegioisotay.com/kcfinder/upload/images/so-bia-da-qua-ta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670001"/>
            <a:ext cx="609600" cy="606599"/>
          </a:xfrm>
          <a:prstGeom prst="rect">
            <a:avLst/>
          </a:prstGeom>
          <a:noFill/>
        </p:spPr>
      </p:pic>
      <p:pic>
        <p:nvPicPr>
          <p:cNvPr id="65544" name="Picture 8" descr="http://media.bizwebmedia.net/Sites/17295/Data/images/2013/8/310880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334000"/>
            <a:ext cx="32004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 rot="474893">
            <a:off x="2105958" y="570213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.VnFree" pitchFamily="34" charset="0"/>
              </a:rPr>
              <a:t>Perform by</a:t>
            </a:r>
          </a:p>
          <a:p>
            <a:r>
              <a:rPr lang="en-US" sz="2000" dirty="0" smtClean="0">
                <a:latin typeface=".VnFree" pitchFamily="34" charset="0"/>
              </a:rPr>
              <a:t> </a:t>
            </a:r>
            <a:r>
              <a:rPr lang="en-US" sz="2000" dirty="0" smtClean="0">
                <a:latin typeface=".VnFreeH" pitchFamily="34" charset="0"/>
              </a:rPr>
              <a:t>LIQUID  TEAM</a:t>
            </a:r>
            <a:endParaRPr lang="en-US" sz="1600" dirty="0">
              <a:latin typeface=".VnFreeH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0" y="3810000"/>
            <a:ext cx="121920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4. Our purpose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data:image/jpeg;base64,/9j/4AAQSkZJRgABAQAAAQABAAD/2wCEAAkGBxAPEBQQDxQQDg4PDw8NDg4PDw8PDRAPFBEWFhQUFBQYHCggGBolGxQUITEhJSkrLi4uFx8zODMsNygtLisBCgoKDg0OGhAQGS8fHyQyLCwsLC8sLCwsLCwvLCwsLCwsLCwsLCwsLCwsLCwsLC0sLCwsLCwsLCwsLCwsLCwsLP/AABEIAMwAzAMBIgACEQEDEQH/xAAbAAACAgMBAAAAAAAAAAAAAAAABAMFAQIGB//EAD8QAAICAAIGBwYDBQgDAAAAAAECAAMEEQUGEiExQRMiMlFhcYFScpGhscEHFJIjQmKC0RYkM0NjorLwU4PC/8QAGQEAAgMBAAAAAAAAAAAAAAAAAAIBAwQF/8QAJxEAAgIBBAIABgMAAAAAAAAAAAECEQMEEiExQVETFCIyYXEzQpH/2gAMAwEAAhEDEQA/APcYQhAAhCEACEIQAIQmM4AZhNS0rsfpzDUHK21FfLPowdqz9A3yUm+guizmM5y12uVf+VVdb4nZqX/cc/lFTrRi27GHqUd7W2WH4BR9Y3w5Cb0dnnDOcUdP6Q9jDj/1Yg//AGIf2lxq9qrDt63V/M5yfhsN6O1zmZx9OuDj/Fw7DxquWz5MFlhhtbMI25nNB7r1NY/V2fnIeOS8EqaOghIq7gwDKQyneCCCpHgRJAYgxmEIQAIQhAAhCEACEIQAIQhAAhCEACEwTEtJaRrw9ZstYIi8TzJ5ADmT3QAbZ5z2lNa6aiUqzxFo3FayOjU9zPwHkMzKS/HYrSTFa88PhBubeQzjvsbl7o9Yxh68PhQFqUWWDdtkDZHuiXLHXZU5+jRkx2L61r/l6T+4hNaZeJ7TfKFGjMJR32NxOyNlSfE8TNrbnsObEnw5TeumWUJZKuJVf8OtF8SMzMnF2nnl5ACZWqSiqRSC2L9Nb7RmDbZ35+YEa6KBqhwHIi7Z9pVb0yMWtw9bcin+5ZZtVIXpkgU6YOyg7WHdquZ6JslPmnA/CWmA1ssr6uKTaHDpqRv/AJq/uPhI3qy4Ra+sN2hv7xxkuKfZCbXR2+Bx9dyB6mWxD+8pz39x7j4GNgzy1Vsw79LQxrc8SN6P4OvP6zrtX9ZVxB6OwCrEAZmvPNHA4msnj5cRKZ4muUWxmnwzpYTRHzm8qLAhCEACEIQAIQhAAmCYExPSGMSpGexgiICzMeAAgBBpnS1eFrNlh3Dcqjtu3JVHMzjKKbcc/wCZxR2KEPUrB6qj2V7272kNRbSN5xF2deHqzCL7K93vnn3cI3i8Z0hCqNmtdyqOGU1Qht48meU7/RPiMbtDo6h0dQ3ADn5zWqqR0pHK1llJCXZvWkYRZqgk6CIxkZVZIFgokgERsY02YFZLlMESLCiBlkTrGWEjYRkyBN0ittcfcSBxHQrKu2uVeLw+e8Zgg5ggkMp7weRl7asQvSOhS21X1kLkYfEH9twrsO4XAcj3P4c+M7BHznkmMoz7xkcwRuII4EHkZ2WqWn+nU12kDEVgbXLpE4CwD69x85RlxV9SLsc74Z1sJojZzeZy4IQhAAhCasYAR2vlPPtase2LxC4OrsIw6Ujg1nEA+CjefHynTa0aV/LUPYMi4GzWDzsbcv8AX0nE6FXoaWuY522kqhPE59pvUzRhh/b/AApyy8FhjLVRRh6uwnaPtNzJmtCxOgZ7zLCoTUo0jO3bGahGqxFq40kRjInWJf2gwobZ2+eW0FJT4yr1rx5RBSpyNg2ny9gcvU/ScsJMcdq2DnXR6rUwYAqQykZgg5gjwMmUTjtS9IEMaGO4gvX4EdoD03+k7ESicdrosi7RvlNSJsDMEysYiaU92sGGVtnbz35FgpKfGL65aQKVipTk1u9iOOwOXqZwmIxSJ2iAe4bz8JpxYtytlU50enBwwDKQykZhgcwR4SJ5xep+sGdhw+WSMpesk7ww4jLxGZ9J1Frk8TJeNxdMhTTRm1gOJERvtWbWRWyPGIjYpirh3GVgx702LbWMnrOY37mHNT4GWN6yqxSSzahdzPWtC6STEVJanZdQwz4g8wfEHdLZTPK/w/0qa7WwzHq2Z2VeDjtL6jf6GenUPmJzckNkqN0JblZPCEJWOEgvfISYxDHWZCAHn2u+LN2Jrw68KwGbxsfcPgv/ACkOOsG0K17FQCD04yvwOJ6bFW4g8Nqy0eQ6qfLKSUtmczxJznTxwpJejDOVtssKI9VEaTG6zGYqHKzGUMTrMZQypjo5LWezPEt/CqKP05/eVgMs9aEyxBPJ0Rh8Mj9JVAy+PSEfZZ6As2cVSf8AUA9Du+89KBnmur1e3iqh3PtnyUEz0UNM2fstx9E+c1Z8pG1mUWezOUpFjZ53+IOk3/NtWvVCV1jPnvXa9OM5EnPjxnS/iDSVxm3ysqQg+KjZP0HxnMzp4ktioxTf1Mf0DZs4qkj/AMqj47vvPT7DPMtXqtvFVD/UDHyXefpPSrGlebtDw6IbDFrJPYYs5ixBi10rsSJY2mIXy1IQqumamxbU7VbB18SDw9eE9m0RjFtRXXerqrr5EZieM4oTvvw7x23hgh41O1f8vaX6/KZNXDhSNOnlzR36mZkVTbpLMBrNXnN61Yro8Pa44rU5HvZZD5kTorDunFa/25YSzx2F+LiNBXJIWTpNnDaK6tL5c9iseXGO4cyuwrfssu+z6KI9Q066RzmyyqMbraIVNGq2itEpjyNJ0aJI0YRpU0WJiesWAN1YZBnZXmQBxZeYH1nI5z0BGh+XrLbRRC3tFRtfGEZ7VQONldqlo4oDc42WYbNYPELzPrOl6TKKh5FZdn5SqVydjrhE725zUvINuYLwoiyl1y0UcTSGrGd1RLKObIe0vnz9J5uRluO4jcQdxBnsBeJ24Spm22rrL+0UUt8Zox5NqorlG3ZzmpmimTPEWAqWXZqB3HZPFsvGdK7QZpC7SG3J2C4Rq7RdzN3aLu0dIVsjsMTuMYdopcZakIyvxMvvw5xGzddXyZa7B5gkH6rKC8x7UezLG5e1VYPmp+0p1CvGyzC/rR7NhWzEZiOBbdHROSdEju4ThPxDP91f36v+Ynd3cJxGvteeFt8AH+DAx8f3r9iz+1nn2GfqD3z9BLChpUYV+r6gyxoadpI5jLOto1W0r63jKPFaJTH0eTo8QR5Jh7wyhlOYPAypodMsVeSq8R6YCam8nyibRtw69+e4cPrNQ8UDzcPDaFjW3MF4ttw24bQsnLyNnkReaF5KRFm7PIneas8hZ46QrZl3kDtNBeGLAHModlvA5Z5TR2liQrZq7RW1pK7RW1pYkI2K3HfG9TT/AH1fcs+kQsO+WOoy7WLJ9mpj8WUSnUfxstw/ej2DR53SxErtHjdLETjHSNLBunMay4bpKrE9ut19SpE6l5TaUr3QToDw3BvyO45bx4iWdDxTTVHQYqxOA29tfdbf9zCm6d6D3K0cmSp0XFbxhHlXXdJlsMZxFTGsfpBakOZ65BCKN5JMW0FpEbHRb1dSTkeJB7pmtEB2tlNv29nNviYtj8Bt9evq2jf3bR+xibRrL5bJIrzntH6XOfR39Vxu2juB8+6XCvFcSbHQ82DxMPNhZF2jWNbcNuLdJDpJG0LJy81LyAvNS8naRZKzxbE4la12nOSj/uQimP0klQ3725KOPr3SrrosxLdJcdmv91eGY8B946RFhozSAWx9rNUtcupPfnzluzyMomzslVKDgrKCJGAFGSgKO4cBHSFbMu0Wtabu8UuePQpE7cT3Azo/w5w+bW2d5SsemZP1E5bENknvH5Ceiah4Lo8OmYyL/tT/ADcPllMWslUK9mrTRuVneYFd0dEXwq5CMzlG8wYhjq8xLCQXpmIAeQfiJo4gpeo7P7OzyJzU/HP4zlKLJ6/rHo5ba3rbsupU+HcfSeOXUtTY1T7mQ7J8fETqaLJcdvowamFPd7LKp4wjytqsjSPOgZB5WkivFFeSK8VomzfF4VLh1tzDg44jz7xEFtuwu5uvVyI3r6Hl5R8PJFs9QdxB3gjxEVxGTM4XSVdnA5H2TuMbDyov0ZU+9c6W8OtX8OI9JCMDi07DCwfwuG+R3xCS+25jblHt43h0bfoMDhcY/a/ZjvZlQf1hwTyWuIxqIOsQPDnKu7Sdlx2KFPnzy+0zVolBvtc2t3JmF/Ud5jqkKNlAEX2VGXxPOSkRYrhNGKh2rSLH45cUB+5jrPIi80Lx1EVs3Z5GzTRnkTvGSFszY8UsbM5Ta15Ft7Klz5L5wlwCN6MN+YvSkcM8m90b2M9j0Nh8gMhkBkB5TgdQdFHI4hh1rNyZ8kz3n1P0nqOj6chONq8m6dLwdPTw2xv2P1Luks1UTaZS8Jqwm0IAVekKMxPMNfNBkjp6x16x1wOLJ3+Y+k9dtTOUWlMHnHxzcJbkLOKkqZ4TTbHa7I7rZoE4Z+lrH7Fj1gP8ts/pKaq2d3FkU42jlZIOLploryRXiCWSdXlxUOB5sHioebB5FE2NB5kPFg8ztyKCxrpj3n4mYLxfbmNuG0mycvMF5AXmC8KIslLzQvIy8jZ41BZIzyF7Jo9kjUFzkJD4BcmyDaPgN5Mm0bgjjLwgzFKb3P8ADn9TINlrXFFAzJPWPLxJ8J6VqxoNaECLv5s3Nm75h1WfYqXZqwYtz56LnQ2CCgAAAAAADgAOAnS0JkItgsPkI+onIOiZhCEACEIQAwRFsRTmI1MEQA5TS2jQ4IIBUgggjMEHkZ5VrJq2+GJsqBajiR+9X5948Z7viKM5RaQ0cDnuluHNLG7RXkxqapnhdVucYWydRrFqdvNmHyRt5NZ3I3l3GcdaHqbYtUqw5MMj6Ts4dRHIuDm5MMoPkeWySCyII+fDf4c5uLJoTKaHg8ztxMWzbpIxA1tw24t0kx0kAGS8wXixsmhtkAMtZImsmqVs3Abu/lB3rr4nbbuHCK5JDKJvXWW3nqqOJMzSr3t0OGGftNwGXeTyEc0doTEYwgvnTTxG7eR4D7mehaC0ClKhUXIcz+8T3k85gz6tR4XLNeLTt8vhCWq+rq4dch1nbLbsy3se4dw8J2+BwmQmcHgwJZImU5UpOTtm9JJUjKLlN4QkEhCEIAEIQgAQhCAGCJDbTnJ4QApMXgAZzml9X67RlYgccsxvHkeU7tki1uGBkptcoGrPFtKakupJobd7Fn2Yfec9isHiKN1tbZd+W0v6hPe8Ro4GVuI0T4TVj1uSPfJnnpoPrg8PXEIeOY8jmJuGQ/vZeYnqeM1Xps3tUhPfsgH4iVV2o+HPBWX3XM1R18fKZQ9JLwzg8h7azOyvN1nZnUSnvt/UP6TevUWgcRYfN/6CN89D8i/Kz/BxO3UOLFvITNWIDHKmsu3kWPwE9Ew2p2HXhUp97NvrLrCaEVRkqhR3KoA+Uqlr14RZHSPyzzbDavYy/tkUoeR7X6R951OhtUKqsjs9I/tuAd/gOAnaYfRYHKWNGCAmTJqck+LpGiGGESpwWjMuUusPhQIylQElAlBaaqmU3hCABCEIAEIQgAQhCABCEIAEIQgATGUzCAGpSRtSJNCACjYUSJsEJYTGUAK78iJkYESwyhlABJcGJKuHAjGUzACNaxNwJmEACEIQAIQhAAhCEACEIQA//9k=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1371600"/>
            <a:ext cx="4789488" cy="533400"/>
            <a:chOff x="609600" y="1752600"/>
            <a:chExt cx="4789488" cy="533400"/>
          </a:xfrm>
        </p:grpSpPr>
        <p:pic>
          <p:nvPicPr>
            <p:cNvPr id="19460" name="Picture 4" descr="http://files.softicons.com/download/web-icons/blueticons-icons-by-studiotwentyeight/png/256x256/Happ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752600"/>
              <a:ext cx="533400" cy="5334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295400" y="1828800"/>
              <a:ext cx="41036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Running on Android operating system</a:t>
              </a:r>
              <a:endParaRPr lang="en-US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2209800"/>
            <a:ext cx="8410672" cy="533400"/>
            <a:chOff x="609600" y="1752600"/>
            <a:chExt cx="8410672" cy="533400"/>
          </a:xfrm>
        </p:grpSpPr>
        <p:pic>
          <p:nvPicPr>
            <p:cNvPr id="10" name="Picture 4" descr="http://files.softicons.com/download/web-icons/blueticons-icons-by-studiotwentyeight/png/256x256/Happ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752600"/>
              <a:ext cx="533400" cy="533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295400" y="1828800"/>
              <a:ext cx="77248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Have both website and application for passenger and transport manager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1" y="2971800"/>
            <a:ext cx="6895833" cy="533400"/>
            <a:chOff x="609600" y="1752600"/>
            <a:chExt cx="6895833" cy="533400"/>
          </a:xfrm>
        </p:grpSpPr>
        <p:pic>
          <p:nvPicPr>
            <p:cNvPr id="13" name="Picture 4" descr="http://files.softicons.com/download/web-icons/blueticons-icons-by-studiotwentyeight/png/256x256/Happ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752600"/>
              <a:ext cx="533400" cy="533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295400" y="1828800"/>
              <a:ext cx="6210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Searching via GPS and maps, searching with many options</a:t>
              </a:r>
              <a:endParaRPr lang="en-US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3810000"/>
            <a:ext cx="2114268" cy="533400"/>
            <a:chOff x="609600" y="1752600"/>
            <a:chExt cx="2114268" cy="533400"/>
          </a:xfrm>
        </p:grpSpPr>
        <p:pic>
          <p:nvPicPr>
            <p:cNvPr id="16" name="Picture 4" descr="http://files.softicons.com/download/web-icons/blueticons-icons-by-studiotwentyeight/png/256x256/Happ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752600"/>
              <a:ext cx="533400" cy="5334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295400" y="1828800"/>
              <a:ext cx="1428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Easy to user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4572000"/>
            <a:ext cx="3533118" cy="533400"/>
            <a:chOff x="609600" y="1752600"/>
            <a:chExt cx="3533117" cy="533400"/>
          </a:xfrm>
        </p:grpSpPr>
        <p:pic>
          <p:nvPicPr>
            <p:cNvPr id="19" name="Picture 4" descr="http://files.softicons.com/download/web-icons/blueticons-icons-by-studiotwentyeight/png/256x256/Happ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752600"/>
              <a:ext cx="533400" cy="5334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295400" y="1828800"/>
              <a:ext cx="28473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Favorite transport vehicle</a:t>
              </a:r>
              <a:endParaRPr lang="en-US" sz="2000" dirty="0"/>
            </a:p>
          </p:txBody>
        </p:sp>
      </p:grpSp>
      <p:pic>
        <p:nvPicPr>
          <p:cNvPr id="21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2" name="Picture 6" descr="https://encrypted-tbn1.gstatic.com/images?q=tbn:ANd9GcSNypy2KDefoBoyfY8lvzFkYE-8_YftMqJ5ieV3n65ulSWECXKv-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86200"/>
            <a:ext cx="2667000" cy="2667000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II. PROJECT MANAGEMENT PLAN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267200" cy="457200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Software project model 		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4384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Project schedule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2004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Task management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9624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Project</a:t>
            </a:r>
            <a:r>
              <a:rPr lang="en-US" sz="2400" b="1" dirty="0" smtClean="0"/>
              <a:t> </a:t>
            </a:r>
            <a:r>
              <a:rPr lang="en-US" sz="2400" dirty="0" smtClean="0"/>
              <a:t>Organization</a:t>
            </a:r>
            <a:endParaRPr lang="en-US" sz="2400" i="1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7244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Equipment and Tool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http://icons.iconarchive.com/icons/martz90/circle-addon2/512/public-transport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1"/>
            <a:ext cx="3743325" cy="3743325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II. PROJECT MANAGEMENT PLAN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52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Communication</a:t>
            </a:r>
            <a:r>
              <a:rPr lang="en-US" sz="2400" b="1" i="1" dirty="0" smtClean="0"/>
              <a:t> </a:t>
            </a:r>
            <a:r>
              <a:rPr lang="en-US" sz="2400" dirty="0" smtClean="0"/>
              <a:t>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514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 management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276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Risk</a:t>
            </a:r>
            <a:r>
              <a:rPr lang="en-US" sz="2400" b="1" i="1" dirty="0" smtClean="0"/>
              <a:t> </a:t>
            </a:r>
            <a:r>
              <a:rPr lang="en-US" sz="2400" dirty="0" smtClean="0"/>
              <a:t>Management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038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Quality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800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Communication</a:t>
            </a:r>
            <a:r>
              <a:rPr lang="en-US" sz="2200" b="1" i="1" dirty="0" smtClean="0"/>
              <a:t> </a:t>
            </a:r>
            <a:r>
              <a:rPr lang="en-US" sz="2400" dirty="0" smtClean="0"/>
              <a:t>Management</a:t>
            </a:r>
            <a:endParaRPr lang="en-US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5562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Meeting minutes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icons.iconarchive.com/icons/martz90/circle-addon2/512/public-transport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1"/>
            <a:ext cx="3743325" cy="3743325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1. Software project model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09800"/>
            <a:ext cx="43147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1" y="4763869"/>
            <a:ext cx="296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Iterative development model</a:t>
            </a:r>
            <a:endParaRPr lang="en-US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 descr="Development-iterati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1" y="2085976"/>
            <a:ext cx="3982091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2. Project schedule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447801"/>
          <a:ext cx="7924801" cy="3810000"/>
        </p:xfrm>
        <a:graphic>
          <a:graphicData uri="http://schemas.openxmlformats.org/drawingml/2006/table">
            <a:tbl>
              <a:tblPr/>
              <a:tblGrid>
                <a:gridCol w="714817"/>
                <a:gridCol w="1759307"/>
                <a:gridCol w="1413784"/>
                <a:gridCol w="4036893"/>
              </a:tblGrid>
              <a:tr h="394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Arial"/>
                        </a:rPr>
                        <a:t>No</a:t>
                      </a:r>
                      <a:endParaRPr lang="en-US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Arial"/>
                        </a:rPr>
                        <a:t>Stage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Arial"/>
                        </a:rPr>
                        <a:t>Delivery Date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5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Report No.1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15-Sep-14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Introduction 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Report No.2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22-Sep-14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Project plan, SRS, Meeting minute form, 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Report No.3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06-Oct-14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Use case diagram, use specification, entity relationship diagram.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Report No.4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20-Oct-14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System architectural design, package/component diagram, class diagram, sequence diagram, database design.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Report No.5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17-Nov-14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Test report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Report No.6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08-Dec-14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User manual, Software package, Installation guide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Final report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Arial"/>
                        </a:rPr>
                        <a:t>19-Dec-14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Arial"/>
                        </a:rPr>
                        <a:t>Final report</a:t>
                      </a:r>
                      <a:endParaRPr lang="en-US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3. Task manager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w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52120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http://fc01.deviantart.net/fs70/f/2011/104/9/8/plan_icon_by_jhewitt86-d3dyc0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567513">
            <a:off x="5466873" y="4809180"/>
            <a:ext cx="1976159" cy="1898852"/>
          </a:xfrm>
          <a:prstGeom prst="rect">
            <a:avLst/>
          </a:prstGeom>
          <a:noFill/>
        </p:spPr>
      </p:pic>
      <p:pic>
        <p:nvPicPr>
          <p:cNvPr id="8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26626" name="Picture 13" descr="C:\Users\DRM\Desktop\New folder\New folder (5)\o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1447800"/>
            <a:ext cx="772095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4. Project Organization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223" y="5562600"/>
            <a:ext cx="2159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Project Organization</a:t>
            </a:r>
            <a:endParaRPr lang="en-US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5. Equipment &amp; tools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1" y="2173070"/>
            <a:ext cx="4537049" cy="3999131"/>
            <a:chOff x="457200" y="1524000"/>
            <a:chExt cx="4537049" cy="3999131"/>
          </a:xfrm>
        </p:grpSpPr>
        <p:pic>
          <p:nvPicPr>
            <p:cNvPr id="27650" name="Picture 2" descr="Android-sdk-eclipse-install-linux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524000"/>
              <a:ext cx="2048494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1" name="Picture 3" descr="splash-lun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3200510"/>
              <a:ext cx="2169952" cy="1447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2" name="Picture 4" descr="apachetomcat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7000" y="1561326"/>
              <a:ext cx="1635125" cy="823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5" descr="SQL_Server_200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67000" y="2971800"/>
              <a:ext cx="2327249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905000" y="4876800"/>
              <a:ext cx="1986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bg2">
                      <a:lumMod val="25000"/>
                    </a:schemeClr>
                  </a:solidFill>
                </a:rPr>
                <a:t>Development tools</a:t>
              </a:r>
              <a:endParaRPr lang="en-US" i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en-US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6800" y="2096870"/>
            <a:ext cx="3808760" cy="4075331"/>
            <a:chOff x="4876800" y="1524000"/>
            <a:chExt cx="3808760" cy="4075331"/>
          </a:xfrm>
        </p:grpSpPr>
        <p:pic>
          <p:nvPicPr>
            <p:cNvPr id="27654" name="Picture 6" descr="Edraw-Max-7-Crack-plus-License-Key-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76800" y="1524000"/>
              <a:ext cx="230493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7" descr="Adobe-Photoshop-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8999" y="1524000"/>
              <a:ext cx="1446561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8" descr="dreamwea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15200" y="3124200"/>
              <a:ext cx="1294249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715000" y="4953000"/>
              <a:ext cx="1986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bg2">
                      <a:lumMod val="25000"/>
                    </a:schemeClr>
                  </a:solidFill>
                </a:rPr>
                <a:t>Development tools</a:t>
              </a:r>
              <a:endParaRPr lang="en-US" i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en-US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5. Equipment &amp; tools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Microsoft_Office2010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78761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Microsoft-Office-Proj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524001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visio2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1" y="1524000"/>
            <a:ext cx="1276351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01608102-photo-mobile-phone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114800"/>
            <a:ext cx="1524000" cy="14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gmail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114800"/>
            <a:ext cx="1466851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Skyp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038600"/>
            <a:ext cx="1517651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dropbox-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1" y="4038601"/>
            <a:ext cx="14843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24601" y="5715000"/>
            <a:ext cx="234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Resource Control Tools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1" y="5715000"/>
            <a:ext cx="223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Communication Tools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3124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Document Tools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meteor\Desktop\abc.jpg"/>
          <p:cNvPicPr>
            <a:picLocks noChangeAspect="1" noChangeArrowheads="1"/>
          </p:cNvPicPr>
          <p:nvPr/>
        </p:nvPicPr>
        <p:blipFill>
          <a:blip r:embed="rId4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6. Communication management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28801"/>
            <a:ext cx="242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Project Team Member: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733801"/>
            <a:ext cx="319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Team members and Supervisor: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1" y="2286000"/>
            <a:ext cx="8212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Working together from Monday to Friday every week (From 12.30 p.m. to 5h30 p.m.): </a:t>
            </a:r>
          </a:p>
          <a:p>
            <a:pPr lvl="0"/>
            <a:r>
              <a:rPr lang="en-US" i="1" dirty="0" smtClean="0"/>
              <a:t>Work 5 days/week and 6 hours/day. </a:t>
            </a:r>
          </a:p>
          <a:p>
            <a:pPr lvl="0"/>
            <a:r>
              <a:rPr lang="en-US" i="1" dirty="0" smtClean="0"/>
              <a:t>Locations: FPT University, home.</a:t>
            </a:r>
          </a:p>
          <a:p>
            <a:pPr lvl="0"/>
            <a:r>
              <a:rPr lang="en-US" i="1" dirty="0" smtClean="0"/>
              <a:t>Meetings: daily meetings.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1" y="4343400"/>
            <a:ext cx="3378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i="1" dirty="0" smtClean="0"/>
              <a:t>Work 1day/week and 90 minutes. </a:t>
            </a:r>
          </a:p>
          <a:p>
            <a:pPr lvl="0"/>
            <a:r>
              <a:rPr lang="en-US" i="1" dirty="0" smtClean="0"/>
              <a:t>Locations: FPT University</a:t>
            </a:r>
          </a:p>
          <a:p>
            <a:endParaRPr lang="en-US" i="1" dirty="0"/>
          </a:p>
        </p:txBody>
      </p:sp>
      <p:pic>
        <p:nvPicPr>
          <p:cNvPr id="29700" name="Picture 4" descr="http://viewfromthegravytrain.files.wordpress.com/2014/01/icon_1489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71801"/>
            <a:ext cx="3057525" cy="3057525"/>
          </a:xfrm>
          <a:prstGeom prst="rect">
            <a:avLst/>
          </a:prstGeom>
          <a:noFill/>
        </p:spPr>
      </p:pic>
      <p:pic>
        <p:nvPicPr>
          <p:cNvPr id="11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CONTENTS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/>
                </a:solidFill>
              </a:rPr>
              <a:t>INTRODUCTION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/>
                </a:solidFill>
              </a:rPr>
              <a:t>PROJECT MANAGEMENT PLAN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/>
                </a:solidFill>
              </a:rPr>
              <a:t>REQUIREMENT SPECIFICATION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/>
                </a:solidFill>
              </a:rPr>
              <a:t>SOFTWARE DESIGN FUNCTION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/>
                </a:solidFill>
              </a:rPr>
              <a:t>IMPLEMENTATION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/>
                </a:solidFill>
              </a:rPr>
              <a:t>TESTING &amp; EVALUATION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/>
                </a:solidFill>
              </a:rPr>
              <a:t>MAINTAIN &amp; FUTURE DEVELOPMENT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/>
                </a:solidFill>
              </a:rPr>
              <a:t>DEMO &amp; Q/A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meteor\Desktop\CapstoneSlide\index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88645">
            <a:off x="5591773" y="2225230"/>
            <a:ext cx="3320739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1" y="1447800"/>
          <a:ext cx="8077203" cy="4191000"/>
        </p:xfrm>
        <a:graphic>
          <a:graphicData uri="http://schemas.openxmlformats.org/drawingml/2006/table">
            <a:tbl>
              <a:tblPr/>
              <a:tblGrid>
                <a:gridCol w="431296"/>
                <a:gridCol w="1509533"/>
                <a:gridCol w="1437651"/>
                <a:gridCol w="1868947"/>
                <a:gridCol w="1868947"/>
                <a:gridCol w="960829"/>
              </a:tblGrid>
              <a:tr h="711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ID</a:t>
                      </a:r>
                      <a:endParaRPr lang="en-US" sz="1100" b="1" dirty="0">
                        <a:latin typeface="Arial"/>
                        <a:ea typeface="Times New Roman"/>
                      </a:endParaRP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Description</a:t>
                      </a:r>
                      <a:endParaRPr lang="en-US" sz="1100" b="1">
                        <a:latin typeface="Arial"/>
                        <a:ea typeface="Times New Roman"/>
                      </a:endParaRP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First Indicator</a:t>
                      </a:r>
                      <a:endParaRPr lang="en-US" sz="1100" b="1">
                        <a:latin typeface="Arial"/>
                        <a:ea typeface="Times New Roman"/>
                      </a:endParaRP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Prevention Approach</a:t>
                      </a:r>
                      <a:endParaRPr lang="en-US" sz="1100" b="1">
                        <a:latin typeface="Arial"/>
                        <a:ea typeface="Times New Roman"/>
                      </a:endParaRP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Mitigation Approach</a:t>
                      </a:r>
                      <a:endParaRPr lang="en-US" sz="1100" b="1">
                        <a:latin typeface="Arial"/>
                        <a:ea typeface="Times New Roman"/>
                      </a:endParaRP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Owner</a:t>
                      </a:r>
                      <a:endParaRPr lang="en-US" sz="1100" b="1">
                        <a:latin typeface="Arial"/>
                        <a:ea typeface="Times New Roman"/>
                      </a:endParaRP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362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en-US" sz="900">
                        <a:latin typeface="Times New Roman"/>
                        <a:ea typeface="Calibri"/>
                      </a:endParaRP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Inadequate planning: Planning document is not practical, far from the real.</a:t>
                      </a: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Variance between planning and the real is large</a:t>
                      </a: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- Make the plan as detailed as possible, use milestone, who do the work make the estimate.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- Frequently update project plan</a:t>
                      </a: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  When the deadline is delayed, solutions may be overtime or choose using external API instead  </a:t>
                      </a: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ChungPH</a:t>
                      </a: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39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The team members live far from school</a:t>
                      </a: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Teamwork’s efficient decrease,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Hard to coordinate team members</a:t>
                      </a: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- Use properly reward and penalty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</a:rPr>
                        <a:t>- Respect other team member</a:t>
                      </a: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</a:rPr>
                        <a:t>If you busy, you have to report it immediately to arrange the time and work</a:t>
                      </a: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err="1">
                          <a:latin typeface="Times New Roman"/>
                          <a:ea typeface="Calibri"/>
                        </a:rPr>
                        <a:t>ChungPH</a:t>
                      </a:r>
                      <a:endParaRPr lang="en-US" sz="900" dirty="0">
                        <a:latin typeface="Times New Roman"/>
                        <a:ea typeface="Calibri"/>
                      </a:endParaRPr>
                    </a:p>
                  </a:txBody>
                  <a:tcPr marL="65120" marR="6512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7. Risk management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5791201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Risk sample</a:t>
            </a:r>
          </a:p>
          <a:p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8. Quality management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1"/>
            <a:ext cx="7467600" cy="488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48000" y="6248400"/>
            <a:ext cx="24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Sample meeting minute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III. REQUIREMENT SPECIFICATION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267200" cy="457200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400" dirty="0" smtClean="0"/>
              <a:t>User types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4384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Functional Requirement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2004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Use Case Specification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9624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Non-functional Requirement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538" name="Picture 2" descr="http://www.wsdot.wa.gov/NR/rdonlyres/C8FD3175-5F5D-4A11-9E40-DC231114630E/0/TDM_icon_computer999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1"/>
            <a:ext cx="3429000" cy="3429001"/>
          </a:xfrm>
          <a:prstGeom prst="rect">
            <a:avLst/>
          </a:prstGeom>
          <a:noFill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" name="Picture 1" descr="C:\Users\meteor\Desktop\abc.jpg"/>
          <p:cNvPicPr>
            <a:picLocks noChangeAspect="1" noChangeArrowheads="1"/>
          </p:cNvPicPr>
          <p:nvPr/>
        </p:nvPicPr>
        <p:blipFill>
          <a:blip r:embed="rId4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1. User types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 descr="http://www.haceonline.in/images/studentloginn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1764268" cy="1764268"/>
          </a:xfrm>
          <a:prstGeom prst="rect">
            <a:avLst/>
          </a:prstGeom>
          <a:noFill/>
        </p:spPr>
      </p:pic>
      <p:pic>
        <p:nvPicPr>
          <p:cNvPr id="67590" name="Picture 6" descr="https://encrypted-tbn1.gstatic.com/images?q=tbn:ANd9GcScB9fVVRw7detiTH8S-TxXeuSGaBksFEO5ZOQ-wG44MzKC7CO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199" y="2133601"/>
            <a:ext cx="1609725" cy="1609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3999" y="4114800"/>
            <a:ext cx="14762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Administrator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1" y="4114800"/>
            <a:ext cx="19638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Transport manager</a:t>
            </a:r>
            <a:endParaRPr lang="en-US" dirty="0"/>
          </a:p>
        </p:txBody>
      </p:sp>
      <p:pic>
        <p:nvPicPr>
          <p:cNvPr id="67592" name="Picture 8" descr="http://png-5.findicons.com/files/icons/747/network/256/user_grou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599" y="2133600"/>
            <a:ext cx="1676400" cy="167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43599" y="4114800"/>
            <a:ext cx="17379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Passenger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" name="Picture 1" descr="C:\Users\meteor\Desktop\abc.jpg"/>
          <p:cNvPicPr>
            <a:picLocks noChangeAspect="1" noChangeArrowheads="1"/>
          </p:cNvPicPr>
          <p:nvPr/>
        </p:nvPicPr>
        <p:blipFill>
          <a:blip r:embed="rId6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rung\Desktop\us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1"/>
            <a:ext cx="74758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2. Functional requirement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1" y="6019800"/>
            <a:ext cx="328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Passenger &amp; Transport manager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Trung\Desktop\admi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1"/>
            <a:ext cx="75177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2. Functional requirement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2" y="6019800"/>
            <a:ext cx="151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Administrator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3. User case specification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019800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Use case example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5" y="1323893"/>
            <a:ext cx="3772212" cy="26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883328" cy="17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76401"/>
            <a:ext cx="3875899" cy="29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4. </a:t>
            </a:r>
            <a:r>
              <a:rPr lang="en-US" sz="3600" b="1" i="1" dirty="0" smtClean="0"/>
              <a:t>Non-functional Requirement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81041"/>
            <a:ext cx="7239000" cy="433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4. </a:t>
            </a:r>
            <a:r>
              <a:rPr lang="en-US" sz="3600" b="1" i="1" dirty="0" smtClean="0"/>
              <a:t>Non-functional Requirement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1676400"/>
            <a:ext cx="733535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IV. SOFTWARE DESIGN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800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i="1" dirty="0" smtClean="0"/>
              <a:t>Package Diagram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5562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i="1" dirty="0" smtClean="0"/>
              <a:t>Sequence Diagram</a:t>
            </a:r>
            <a:endParaRPr lang="en-US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7200" y="1752600"/>
            <a:ext cx="4267200" cy="2743200"/>
            <a:chOff x="457200" y="1752600"/>
            <a:chExt cx="4267200" cy="27432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1752600"/>
              <a:ext cx="4267200" cy="457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Architecture Design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676400" y="2514600"/>
              <a:ext cx="30480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1600" i="1" dirty="0" err="1" smtClean="0"/>
                <a:t>RESTful</a:t>
              </a:r>
              <a:r>
                <a:rPr lang="en-US" sz="1600" i="1" dirty="0" smtClean="0"/>
                <a:t> Web service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676400" y="3276600"/>
              <a:ext cx="30480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1600" dirty="0" smtClean="0"/>
                <a:t>Google MAP API Web service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676400" y="4038600"/>
              <a:ext cx="30480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600" dirty="0" smtClean="0"/>
                <a:t>Model – Controller – View</a:t>
              </a:r>
              <a:r>
                <a: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	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5" name="Shape 24"/>
            <p:cNvCxnSpPr>
              <a:endCxn id="10" idx="1"/>
            </p:cNvCxnSpPr>
            <p:nvPr/>
          </p:nvCxnSpPr>
          <p:spPr>
            <a:xfrm rot="16200000" flipH="1">
              <a:off x="1257300" y="2324100"/>
              <a:ext cx="533400" cy="3048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5"/>
            <p:cNvCxnSpPr>
              <a:endCxn id="12" idx="1"/>
            </p:cNvCxnSpPr>
            <p:nvPr/>
          </p:nvCxnSpPr>
          <p:spPr>
            <a:xfrm rot="16200000" flipH="1">
              <a:off x="228600" y="2819400"/>
              <a:ext cx="2057400" cy="8382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27"/>
            <p:cNvCxnSpPr>
              <a:endCxn id="11" idx="1"/>
            </p:cNvCxnSpPr>
            <p:nvPr/>
          </p:nvCxnSpPr>
          <p:spPr>
            <a:xfrm rot="16200000" flipH="1">
              <a:off x="762000" y="2590800"/>
              <a:ext cx="1295400" cy="533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18" name="Picture 2" descr="http://www.wix.com/blog/wp-content/uploads/2014/02/15-design-word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038600"/>
            <a:ext cx="4114800" cy="1802423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00600" y="1752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i="1" dirty="0" smtClean="0"/>
              <a:t>Class Diagram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00600" y="2514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i="1" dirty="0" smtClean="0"/>
              <a:t>Database Design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00600" y="3276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i="1" dirty="0" smtClean="0"/>
              <a:t>Screen Design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meteor\Desktop\abc.jpg"/>
          <p:cNvPicPr>
            <a:picLocks noChangeAspect="1" noChangeArrowheads="1"/>
          </p:cNvPicPr>
          <p:nvPr/>
        </p:nvPicPr>
        <p:blipFill>
          <a:blip r:embed="rId3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76400"/>
            <a:ext cx="6324600" cy="685800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I.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2667000"/>
            <a:ext cx="63246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0" y="3505200"/>
            <a:ext cx="63246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1824538" cy="1692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" dirty="0" smtClean="0"/>
              <a:t>                              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0" y="4419600"/>
            <a:ext cx="63246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purpose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http://media.bizwebmedia.net/Sites/17295/Data/images/2013/8/0321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676400"/>
            <a:ext cx="20574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1. </a:t>
            </a:r>
            <a:r>
              <a:rPr lang="en-US" sz="3600" b="1" i="1" dirty="0" smtClean="0"/>
              <a:t>Architecture Design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3" name="Picture 1" descr="archite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1"/>
            <a:ext cx="7239000" cy="34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24202" y="5562600"/>
            <a:ext cx="282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System architectural design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98638"/>
            <a:ext cx="3505200" cy="639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900" i="1" dirty="0" smtClean="0">
                <a:solidFill>
                  <a:schemeClr val="bg1"/>
                </a:solidFill>
              </a:rPr>
              <a:t>1a. </a:t>
            </a:r>
            <a:r>
              <a:rPr lang="en-US" sz="1900" i="1" dirty="0" err="1" smtClean="0"/>
              <a:t>RESTful</a:t>
            </a:r>
            <a:r>
              <a:rPr lang="en-US" sz="1900" i="1" dirty="0" smtClean="0"/>
              <a:t> Web service</a:t>
            </a:r>
            <a:endParaRPr kumimoji="0" lang="en-US" sz="19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457200" y="2745483"/>
          <a:ext cx="8229600" cy="136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Visio" r:id="rId3" imgW="8499358" imgH="1419311" progId="Visio.Drawing.11">
                  <p:embed/>
                </p:oleObj>
              </mc:Choice>
              <mc:Fallback>
                <p:oleObj name="Visio" r:id="rId3" imgW="8499358" imgH="1419311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5483"/>
                        <a:ext cx="8229600" cy="1369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57200" y="5143500"/>
          <a:ext cx="57245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Visio" r:id="rId5" imgW="12493403" imgH="3235154" progId="Visio.Drawing.11">
                  <p:embed/>
                </p:oleObj>
              </mc:Choice>
              <mc:Fallback>
                <p:oleObj name="Visio" r:id="rId5" imgW="12493403" imgH="3235154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43500"/>
                        <a:ext cx="5724525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4495800"/>
            <a:ext cx="3505200" cy="639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1b. </a:t>
            </a:r>
            <a:r>
              <a:rPr lang="en-US" sz="2000" dirty="0" smtClean="0"/>
              <a:t>Google MAP API </a:t>
            </a:r>
            <a:r>
              <a:rPr lang="en-US" sz="2000" dirty="0" err="1" smtClean="0"/>
              <a:t>Webservice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1. </a:t>
            </a:r>
            <a:r>
              <a:rPr lang="en-US" sz="3600" b="1" i="1" dirty="0" smtClean="0"/>
              <a:t>Architecture Design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24000"/>
            <a:ext cx="3505200" cy="639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900" i="1" dirty="0" smtClean="0">
                <a:solidFill>
                  <a:schemeClr val="bg1"/>
                </a:solidFill>
              </a:rPr>
              <a:t>1c. </a:t>
            </a:r>
            <a:r>
              <a:rPr lang="en-US" sz="1900" dirty="0" smtClean="0"/>
              <a:t>Model – Controller – View</a:t>
            </a:r>
            <a:endParaRPr kumimoji="0" lang="en-US" sz="19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5380672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Controller</a:t>
            </a:r>
            <a:r>
              <a:rPr lang="en-US" sz="1600" dirty="0" smtClean="0"/>
              <a:t>: logic or glue</a:t>
            </a:r>
          </a:p>
          <a:p>
            <a:pPr lvl="0"/>
            <a:r>
              <a:rPr lang="en-US" sz="1600" b="1" dirty="0" smtClean="0"/>
              <a:t>View</a:t>
            </a:r>
            <a:r>
              <a:rPr lang="en-US" sz="1600" dirty="0" smtClean="0"/>
              <a:t>: presentation and interaction</a:t>
            </a:r>
          </a:p>
          <a:p>
            <a:r>
              <a:rPr lang="en-US" sz="1600" b="1" dirty="0" smtClean="0"/>
              <a:t>Model</a:t>
            </a:r>
            <a:r>
              <a:rPr lang="en-US" sz="1600" dirty="0" smtClean="0"/>
              <a:t>: data representation</a:t>
            </a:r>
            <a:endParaRPr lang="en-US" sz="1600" dirty="0"/>
          </a:p>
        </p:txBody>
      </p:sp>
      <p:pic>
        <p:nvPicPr>
          <p:cNvPr id="36868" name="Picture 4" descr="http://www.picturesnew.com/media/images/note-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5258">
            <a:off x="5061807" y="1180504"/>
            <a:ext cx="4286424" cy="428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410200" y="1828801"/>
            <a:ext cx="2819400" cy="258532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Why do we choose MVC model?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 Reduce code complexity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 Code reuse: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well factored code lends itself to reuse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 Decoupled code: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fewer dependencies.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Increased flexibility.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381002" y="2514601"/>
          <a:ext cx="5275263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Visio" r:id="rId4" imgW="8321467" imgH="4086524" progId="Visio.Drawing.11">
                  <p:embed/>
                </p:oleObj>
              </mc:Choice>
              <mc:Fallback>
                <p:oleObj name="Visio" r:id="rId4" imgW="8321467" imgH="4086524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2" y="2514601"/>
                        <a:ext cx="5275263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1. </a:t>
            </a:r>
            <a:r>
              <a:rPr lang="en-US" sz="3600" b="1" i="1" dirty="0" smtClean="0"/>
              <a:t>Architecture Design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meteor\Desktop\abc.jpg"/>
          <p:cNvPicPr>
            <a:picLocks noChangeAspect="1" noChangeArrowheads="1"/>
          </p:cNvPicPr>
          <p:nvPr/>
        </p:nvPicPr>
        <p:blipFill>
          <a:blip r:embed="rId3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2. </a:t>
            </a:r>
            <a:r>
              <a:rPr lang="en-US" sz="3600" b="1" i="1" dirty="0" smtClean="0"/>
              <a:t>Package Diagram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533401" y="1600200"/>
          <a:ext cx="805866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Visio" r:id="rId4" imgW="13979968" imgH="5160590" progId="Visio.Drawing.11">
                  <p:embed/>
                </p:oleObj>
              </mc:Choice>
              <mc:Fallback>
                <p:oleObj name="Visio" r:id="rId4" imgW="13979968" imgH="516059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1600200"/>
                        <a:ext cx="8058665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600" y="5105401"/>
            <a:ext cx="4531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Example: Web Administrator package diagram</a:t>
            </a:r>
          </a:p>
          <a:p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4438"/>
            <a:ext cx="7742371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3. </a:t>
            </a:r>
            <a:r>
              <a:rPr lang="en-US" sz="3600" b="1" i="1" dirty="0" smtClean="0"/>
              <a:t>Sequence diagram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096000"/>
            <a:ext cx="257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Example: Login sequence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4. </a:t>
            </a:r>
            <a:r>
              <a:rPr lang="en-US" sz="3600" b="1" i="1" dirty="0" smtClean="0"/>
              <a:t>Class diagram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 descr="classDiagram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19200"/>
            <a:ext cx="5410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4. </a:t>
            </a:r>
            <a:r>
              <a:rPr lang="en-US" sz="3600" b="1" i="1" dirty="0" smtClean="0"/>
              <a:t>Class diagram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1371600"/>
            <a:ext cx="5857875" cy="510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5. </a:t>
            </a:r>
            <a:r>
              <a:rPr lang="en-US" sz="3600" b="1" i="1" dirty="0" smtClean="0"/>
              <a:t>Database design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898" name="Picture 2" descr="C:\Users\meteor\Desktop\e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1295401"/>
            <a:ext cx="7310439" cy="5162631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39938" name="Picture 2" descr="login a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828800"/>
            <a:ext cx="1581151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6. </a:t>
            </a:r>
            <a:r>
              <a:rPr lang="en-US" sz="3600" b="1" i="1" dirty="0" smtClean="0"/>
              <a:t>Screen design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953000"/>
            <a:ext cx="270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Example: App login design</a:t>
            </a:r>
          </a:p>
          <a:p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39939" name="Picture 3" descr="login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1" y="1828800"/>
            <a:ext cx="40572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6. </a:t>
            </a:r>
            <a:r>
              <a:rPr lang="en-US" sz="3600" b="1" i="1" dirty="0" smtClean="0"/>
              <a:t>Screen design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953000"/>
            <a:ext cx="276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Example: Web login design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1. Team members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http://nanomater2013.nanomadrid.es/wp-content/uploads/2013/06/672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1" y="1447801"/>
            <a:ext cx="1362051" cy="1111821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533400" y="3200400"/>
            <a:ext cx="2362200" cy="2426732"/>
            <a:chOff x="3581400" y="2133600"/>
            <a:chExt cx="2362200" cy="2426732"/>
          </a:xfrm>
        </p:grpSpPr>
        <p:sp>
          <p:nvSpPr>
            <p:cNvPr id="9" name="TextBox 8"/>
            <p:cNvSpPr txBox="1"/>
            <p:nvPr/>
          </p:nvSpPr>
          <p:spPr>
            <a:xfrm>
              <a:off x="3581400" y="2133600"/>
              <a:ext cx="2362200" cy="230832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Code: SE02374</a:t>
              </a:r>
            </a:p>
            <a:p>
              <a:pPr lvl="0"/>
              <a:r>
                <a:rPr lang="en-US" i="1" dirty="0" smtClean="0"/>
                <a:t>Hobbies: </a:t>
              </a:r>
            </a:p>
            <a:p>
              <a:pPr lvl="0"/>
              <a:r>
                <a:rPr lang="en-US" i="1" dirty="0" smtClean="0"/>
                <a:t>          reading books</a:t>
              </a:r>
            </a:p>
            <a:p>
              <a:pPr lvl="0"/>
              <a:r>
                <a:rPr lang="en-US" i="1" dirty="0" smtClean="0"/>
                <a:t>          watching movies</a:t>
              </a:r>
            </a:p>
            <a:p>
              <a:pPr lvl="0"/>
              <a:r>
                <a:rPr lang="en-US" i="1" dirty="0" smtClean="0"/>
                <a:t>          listening to music </a:t>
              </a:r>
            </a:p>
            <a:p>
              <a:pPr lvl="0"/>
              <a:r>
                <a:rPr lang="en-US" i="1" dirty="0" smtClean="0"/>
                <a:t>          travelling</a:t>
              </a:r>
            </a:p>
            <a:p>
              <a:pPr lvl="0"/>
              <a:r>
                <a:rPr lang="en-US" i="1" dirty="0" smtClean="0"/>
                <a:t>          photography</a:t>
              </a:r>
            </a:p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4191000"/>
              <a:ext cx="23622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Trần</a:t>
              </a:r>
              <a:r>
                <a:rPr lang="en-US" dirty="0" smtClean="0"/>
                <a:t> </a:t>
              </a:r>
              <a:r>
                <a:rPr lang="en-US" dirty="0" err="1" smtClean="0"/>
                <a:t>Xuân</a:t>
              </a:r>
              <a:r>
                <a:rPr lang="en-US" dirty="0" smtClean="0"/>
                <a:t> </a:t>
              </a:r>
              <a:r>
                <a:rPr lang="en-US" dirty="0" err="1" smtClean="0"/>
                <a:t>Bình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24200" y="4114800"/>
            <a:ext cx="2362200" cy="2426732"/>
            <a:chOff x="3581400" y="2133600"/>
            <a:chExt cx="2362200" cy="2426732"/>
          </a:xfrm>
        </p:grpSpPr>
        <p:sp>
          <p:nvSpPr>
            <p:cNvPr id="30" name="TextBox 29"/>
            <p:cNvSpPr txBox="1"/>
            <p:nvPr/>
          </p:nvSpPr>
          <p:spPr>
            <a:xfrm>
              <a:off x="3581400" y="2133600"/>
              <a:ext cx="2362200" cy="230832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Code: SE02183</a:t>
              </a:r>
            </a:p>
            <a:p>
              <a:pPr lvl="0"/>
              <a:r>
                <a:rPr lang="en-US" i="1" dirty="0" smtClean="0"/>
                <a:t>Hobbies: </a:t>
              </a:r>
            </a:p>
            <a:p>
              <a:pPr lvl="0"/>
              <a:r>
                <a:rPr lang="en-US" i="1" dirty="0" smtClean="0"/>
                <a:t>          play game online</a:t>
              </a:r>
            </a:p>
            <a:p>
              <a:pPr lvl="0"/>
              <a:r>
                <a:rPr lang="en-US" i="1" dirty="0" smtClean="0"/>
                <a:t>          watch movie</a:t>
              </a:r>
            </a:p>
            <a:p>
              <a:pPr lvl="0"/>
              <a:endParaRPr lang="en-US" i="1" dirty="0" smtClean="0"/>
            </a:p>
            <a:p>
              <a:pPr lvl="0"/>
              <a:endParaRPr lang="en-US" i="1" dirty="0" smtClean="0"/>
            </a:p>
            <a:p>
              <a:pPr lvl="0"/>
              <a:endParaRPr lang="en-US" dirty="0" smtClean="0"/>
            </a:p>
            <a:p>
              <a:pPr lvl="0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1400" y="4191000"/>
              <a:ext cx="23622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Phạm</a:t>
              </a:r>
              <a:r>
                <a:rPr lang="en-US" dirty="0" smtClean="0"/>
                <a:t> </a:t>
              </a:r>
              <a:r>
                <a:rPr lang="en-US" dirty="0" err="1" smtClean="0"/>
                <a:t>Hoàng</a:t>
              </a:r>
              <a:r>
                <a:rPr lang="en-US" dirty="0" smtClean="0"/>
                <a:t> Chung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0"/>
            <a:ext cx="2362200" cy="2426732"/>
            <a:chOff x="3581400" y="2133600"/>
            <a:chExt cx="2362200" cy="2426732"/>
          </a:xfrm>
        </p:grpSpPr>
        <p:sp>
          <p:nvSpPr>
            <p:cNvPr id="33" name="TextBox 32"/>
            <p:cNvSpPr txBox="1"/>
            <p:nvPr/>
          </p:nvSpPr>
          <p:spPr>
            <a:xfrm>
              <a:off x="3581400" y="2133600"/>
              <a:ext cx="2362200" cy="203132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Code: SE02239</a:t>
              </a:r>
            </a:p>
            <a:p>
              <a:pPr lvl="0"/>
              <a:r>
                <a:rPr lang="en-US" i="1" dirty="0" smtClean="0"/>
                <a:t>Hobbies: </a:t>
              </a:r>
            </a:p>
            <a:p>
              <a:pPr lvl="0"/>
              <a:r>
                <a:rPr lang="en-US" i="1" dirty="0" smtClean="0"/>
                <a:t>          reading books</a:t>
              </a:r>
            </a:p>
            <a:p>
              <a:pPr lvl="0"/>
              <a:r>
                <a:rPr lang="en-US" i="1" dirty="0" smtClean="0"/>
                <a:t>          listening to music </a:t>
              </a:r>
            </a:p>
            <a:p>
              <a:pPr lvl="0"/>
              <a:r>
                <a:rPr lang="en-US" i="1" dirty="0" smtClean="0"/>
                <a:t>          travelling</a:t>
              </a:r>
            </a:p>
            <a:p>
              <a:pPr lvl="0"/>
              <a:r>
                <a:rPr lang="en-US" i="1" dirty="0" smtClean="0"/>
                <a:t>          photography</a:t>
              </a:r>
            </a:p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1400" y="4191000"/>
              <a:ext cx="23622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Đinh</a:t>
              </a:r>
              <a:r>
                <a:rPr lang="en-US" dirty="0" smtClean="0"/>
                <a:t> </a:t>
              </a:r>
              <a:r>
                <a:rPr lang="en-US" dirty="0" err="1" smtClean="0"/>
                <a:t>Ngọc</a:t>
              </a:r>
              <a:r>
                <a:rPr lang="en-US" dirty="0" smtClean="0"/>
                <a:t> </a:t>
              </a:r>
              <a:r>
                <a:rPr lang="en-US" dirty="0" err="1" smtClean="0"/>
                <a:t>Trung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24200" y="1371600"/>
            <a:ext cx="2362200" cy="2426732"/>
            <a:chOff x="3581400" y="2133600"/>
            <a:chExt cx="2362200" cy="2426732"/>
          </a:xfrm>
        </p:grpSpPr>
        <p:sp>
          <p:nvSpPr>
            <p:cNvPr id="36" name="TextBox 35"/>
            <p:cNvSpPr txBox="1"/>
            <p:nvPr/>
          </p:nvSpPr>
          <p:spPr>
            <a:xfrm>
              <a:off x="3581400" y="2133600"/>
              <a:ext cx="2362200" cy="230832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Code: SE02254</a:t>
              </a:r>
            </a:p>
            <a:p>
              <a:pPr lvl="0"/>
              <a:r>
                <a:rPr lang="en-US" i="1" dirty="0" smtClean="0"/>
                <a:t>Hobbies: </a:t>
              </a:r>
            </a:p>
            <a:p>
              <a:pPr lvl="0"/>
              <a:r>
                <a:rPr lang="en-US" i="1" dirty="0" smtClean="0"/>
                <a:t>          guitar instrument</a:t>
              </a:r>
            </a:p>
            <a:p>
              <a:pPr lvl="0"/>
              <a:r>
                <a:rPr lang="en-US" i="1" dirty="0" smtClean="0"/>
                <a:t>          travelling</a:t>
              </a:r>
            </a:p>
            <a:p>
              <a:pPr lvl="0"/>
              <a:r>
                <a:rPr lang="en-US" i="1" dirty="0" smtClean="0"/>
                <a:t>          movies</a:t>
              </a:r>
            </a:p>
            <a:p>
              <a:pPr lvl="0"/>
              <a:r>
                <a:rPr lang="en-US" i="1" dirty="0" smtClean="0"/>
                <a:t>          music</a:t>
              </a:r>
            </a:p>
            <a:p>
              <a:pPr lvl="0"/>
              <a:endParaRPr lang="en-US" dirty="0" smtClean="0"/>
            </a:p>
            <a:p>
              <a:pPr lvl="0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1400" y="4191000"/>
              <a:ext cx="23622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Phạm</a:t>
              </a:r>
              <a:r>
                <a:rPr lang="en-US" dirty="0" smtClean="0"/>
                <a:t> </a:t>
              </a:r>
              <a:r>
                <a:rPr lang="en-US" dirty="0" err="1" smtClean="0"/>
                <a:t>Vũ</a:t>
              </a:r>
              <a:r>
                <a:rPr lang="en-US" dirty="0" smtClean="0"/>
                <a:t> </a:t>
              </a:r>
              <a:r>
                <a:rPr lang="en-US" dirty="0" err="1" smtClean="0"/>
                <a:t>Hoàng</a:t>
              </a:r>
              <a:r>
                <a:rPr lang="en-US" dirty="0" smtClean="0"/>
                <a:t> </a:t>
              </a:r>
              <a:r>
                <a:rPr lang="en-US" dirty="0" err="1" smtClean="0"/>
                <a:t>Giang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38800" y="1371600"/>
            <a:ext cx="2362200" cy="2426732"/>
            <a:chOff x="3581400" y="2133600"/>
            <a:chExt cx="2362200" cy="2426732"/>
          </a:xfrm>
        </p:grpSpPr>
        <p:sp>
          <p:nvSpPr>
            <p:cNvPr id="39" name="TextBox 38"/>
            <p:cNvSpPr txBox="1"/>
            <p:nvPr/>
          </p:nvSpPr>
          <p:spPr>
            <a:xfrm>
              <a:off x="3581400" y="2133600"/>
              <a:ext cx="2362200" cy="230832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Code: SE02914</a:t>
              </a:r>
            </a:p>
            <a:p>
              <a:pPr lvl="0"/>
              <a:r>
                <a:rPr lang="en-US" i="1" dirty="0" smtClean="0"/>
                <a:t>Hobbies: </a:t>
              </a:r>
            </a:p>
            <a:p>
              <a:pPr lvl="0"/>
              <a:r>
                <a:rPr lang="en-US" i="1" dirty="0" smtClean="0"/>
                <a:t>          play game </a:t>
              </a:r>
            </a:p>
            <a:p>
              <a:pPr lvl="0"/>
              <a:r>
                <a:rPr lang="en-US" i="1" dirty="0" smtClean="0"/>
                <a:t>          travel</a:t>
              </a:r>
            </a:p>
            <a:p>
              <a:pPr lvl="0"/>
              <a:r>
                <a:rPr lang="en-US" i="1" dirty="0" smtClean="0"/>
                <a:t>          reading book</a:t>
              </a:r>
            </a:p>
            <a:p>
              <a:pPr lvl="0"/>
              <a:endParaRPr lang="en-US" i="1" dirty="0" smtClean="0"/>
            </a:p>
            <a:p>
              <a:pPr lvl="0"/>
              <a:endParaRPr lang="en-US" i="1" dirty="0" smtClean="0"/>
            </a:p>
            <a:p>
              <a:pPr lvl="0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81400" y="4191000"/>
              <a:ext cx="23622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Phạm</a:t>
              </a:r>
              <a:r>
                <a:rPr lang="en-US" dirty="0" smtClean="0"/>
                <a:t> </a:t>
              </a:r>
              <a:r>
                <a:rPr lang="en-US" dirty="0" err="1" smtClean="0"/>
                <a:t>Hữu</a:t>
              </a:r>
              <a:r>
                <a:rPr lang="en-US" dirty="0" smtClean="0"/>
                <a:t> </a:t>
              </a:r>
              <a:r>
                <a:rPr lang="en-US" dirty="0" err="1" smtClean="0"/>
                <a:t>Cường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14400" y="2743200"/>
            <a:ext cx="13086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Liquid Team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V. Implementation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0" name="Picture 2" descr="https://encrypted-tbn0.gstatic.com/images?q=tbn:ANd9GcR4r81fxncXnVoOo7CYLtBRY6w0nNyudPyLA2Gx9xJTgWo4v6t5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33800"/>
            <a:ext cx="3733800" cy="1931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6" name="Picture 8" descr="http://www.expertv.com/imgsite/consultingimplementin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600201"/>
            <a:ext cx="2209800" cy="1967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2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2" y="1524001"/>
            <a:ext cx="4752975" cy="408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424517"/>
            <a:ext cx="2514599" cy="2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981199"/>
          <a:ext cx="6096000" cy="2734056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10312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MS Mincho"/>
                        </a:rPr>
                        <a:t>PointOnMap</a:t>
                      </a:r>
                      <a:endParaRPr lang="en-US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Field name</a:t>
                      </a:r>
                      <a:endParaRPr lang="en-US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Type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Max Length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Description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1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ID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int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ID of Point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2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Longitude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nvarchar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15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Longitude value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3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Latitude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nvarchar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15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Latitude value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4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Name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nvarchar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100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Name of point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5</a:t>
                      </a:r>
                      <a:endParaRPr lang="en-US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Description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nvarchar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max</a:t>
                      </a:r>
                      <a:endParaRPr lang="en-US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More details</a:t>
                      </a:r>
                      <a:endParaRPr lang="en-US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1" y="3733799"/>
            <a:ext cx="2095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371600"/>
            <a:ext cx="1905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Table diagram</a:t>
            </a:r>
            <a:endParaRPr lang="en-US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V. Implementation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343401"/>
            <a:ext cx="55721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600200"/>
            <a:ext cx="563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600200"/>
            <a:ext cx="1905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Class detail</a:t>
            </a:r>
            <a:endParaRPr lang="en-US" i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V. Implementation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1"/>
            <a:ext cx="7391400" cy="513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447800"/>
            <a:ext cx="1905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Class code</a:t>
            </a:r>
            <a:endParaRPr lang="en-US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V. Implementation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752600"/>
            <a:ext cx="2133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Sequence diagram</a:t>
            </a:r>
            <a:endParaRPr lang="en-US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V. Implementation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22" name="Picture 2" descr="C:\Users\meteor\Desktop\log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133600"/>
            <a:ext cx="6135687" cy="441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752600"/>
            <a:ext cx="2057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Code with sequence</a:t>
            </a:r>
            <a:endParaRPr lang="en-US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V. Implementation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73436">
            <a:off x="5287912" y="3236412"/>
            <a:ext cx="3514515" cy="250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14601"/>
            <a:ext cx="59436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p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1447800"/>
            <a:ext cx="3106612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V. Implementation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7" name="Picture 3" descr="screencapture-localhost-8080-CapstoneProject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213" y="2286001"/>
            <a:ext cx="5284788" cy="251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267201" y="5105400"/>
            <a:ext cx="444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Example: Screen login TIS mobile application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VI. Testing &amp; evaluation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267200" cy="457200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Test model		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4384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Test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2004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Test environment &amp; tools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038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process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0" name="Picture 2" descr="http://tv-wordpress.s3.amazonaws.com/a/wp-content/uploads/Testing_Wallpap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1600201"/>
            <a:ext cx="3965239" cy="2531906"/>
          </a:xfrm>
          <a:prstGeom prst="rect">
            <a:avLst/>
          </a:prstGeom>
          <a:noFill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2986">
            <a:off x="5181601" y="3962401"/>
            <a:ext cx="2586651" cy="1471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800600"/>
            <a:ext cx="426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execution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55" y="1600201"/>
            <a:ext cx="5766291" cy="45259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1. </a:t>
            </a:r>
            <a:r>
              <a:rPr lang="en-US" sz="3600" b="1" i="1" dirty="0" smtClean="0"/>
              <a:t>Test model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2.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600202"/>
            <a:ext cx="8382000" cy="91439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Throughout human history, traveling to different places is always people’s needs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3400" y="2667001"/>
            <a:ext cx="83820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coach transport is a demand of all people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33400" y="3352801"/>
            <a:ext cx="8382000" cy="5333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People have difficult to find the right coach transport that they need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banxemoi.com/upload/fckeditor/banxemoi_com%20-%20d%E1%BB%8Bch%20v%E1%BB%A5%20t%C3%ACm%20ch%E1%BB%A7%20xe%20c%C5%A9%20t%C3%ACm%20ki%E1%BA%BF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14519">
            <a:off x="7410455" y="2230833"/>
            <a:ext cx="864396" cy="859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41" name="Picture 1" descr="C:\Users\meteor\Desktop\abc.jpg"/>
          <p:cNvPicPr>
            <a:picLocks noChangeAspect="1" noChangeArrowheads="1"/>
          </p:cNvPicPr>
          <p:nvPr/>
        </p:nvPicPr>
        <p:blipFill>
          <a:blip r:embed="rId4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533400" y="4114801"/>
            <a:ext cx="8382000" cy="609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Difficult to manager transport vehicle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8" descr="http://bodyoflighthealingarts.files.wordpress.com/2010/12/proble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800600"/>
            <a:ext cx="1769469" cy="2057400"/>
          </a:xfrm>
          <a:prstGeom prst="rect">
            <a:avLst/>
          </a:prstGeom>
          <a:noFill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2. </a:t>
            </a:r>
            <a:r>
              <a:rPr lang="en-US" sz="3600" b="1" i="1" dirty="0" smtClean="0"/>
              <a:t>Test strategy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39482"/>
              </p:ext>
            </p:extLst>
          </p:nvPr>
        </p:nvGraphicFramePr>
        <p:xfrm>
          <a:off x="914400" y="2209801"/>
          <a:ext cx="7239000" cy="3375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386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Formal testing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 type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Duration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Building acceptance test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day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and integration testing </a:t>
                      </a:r>
                      <a:r>
                        <a:rPr lang="en-US" sz="1200" dirty="0" smtClean="0">
                          <a:effectLst/>
                        </a:rPr>
                        <a:t>cycle 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 days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Regression testing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days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System and integration testing cyclce 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 days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Performance and acceptance testing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days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Regression test and release testing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days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386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1600201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Formal test cycle to test TIS(transport information system) project</a:t>
            </a:r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3. </a:t>
            </a:r>
            <a:r>
              <a:rPr lang="en-US" sz="3600" b="1" i="1" dirty="0" smtClean="0"/>
              <a:t>Test environment &amp; tools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 descr="chr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1"/>
            <a:ext cx="1219200" cy="1214055"/>
          </a:xfrm>
          <a:prstGeom prst="rect">
            <a:avLst/>
          </a:prstGeom>
        </p:spPr>
      </p:pic>
      <p:pic>
        <p:nvPicPr>
          <p:cNvPr id="9" name="Picture 8" descr="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371600"/>
            <a:ext cx="1524000" cy="1524000"/>
          </a:xfrm>
          <a:prstGeom prst="rect">
            <a:avLst/>
          </a:prstGeom>
        </p:spPr>
      </p:pic>
      <p:pic>
        <p:nvPicPr>
          <p:cNvPr id="10" name="Picture 9" descr="Android-4.1-Jelly-Bean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819400"/>
            <a:ext cx="1295400" cy="1815774"/>
          </a:xfrm>
          <a:prstGeom prst="rect">
            <a:avLst/>
          </a:prstGeom>
        </p:spPr>
      </p:pic>
      <p:pic>
        <p:nvPicPr>
          <p:cNvPr id="11" name="Picture 10" descr="firef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429000"/>
            <a:ext cx="1219200" cy="1219200"/>
          </a:xfrm>
          <a:prstGeom prst="rect">
            <a:avLst/>
          </a:prstGeom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4656574"/>
            <a:ext cx="4347068" cy="220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600451" cy="1085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2600" y="2895600"/>
            <a:ext cx="14070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/>
              <a:t>environment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2895600"/>
            <a:ext cx="14478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tool</a:t>
            </a:r>
            <a:endParaRPr lang="en-US" dirty="0"/>
          </a:p>
        </p:txBody>
      </p:sp>
      <p:pic>
        <p:nvPicPr>
          <p:cNvPr id="60425" name="Picture 9" descr="http://junit.org/images/junit-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3657600"/>
            <a:ext cx="1524000" cy="609600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7043087" cy="3581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4. </a:t>
            </a:r>
            <a:r>
              <a:rPr lang="en-US" sz="3600" b="1" i="1" dirty="0" smtClean="0"/>
              <a:t>Test process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5318"/>
            <a:ext cx="8229600" cy="4228282"/>
          </a:xfrm>
        </p:spPr>
      </p:pic>
      <p:sp>
        <p:nvSpPr>
          <p:cNvPr id="6" name="TextBox 5"/>
          <p:cNvSpPr txBox="1"/>
          <p:nvPr/>
        </p:nvSpPr>
        <p:spPr>
          <a:xfrm>
            <a:off x="609600" y="125811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Sample of Unit Test case</a:t>
            </a:r>
          </a:p>
          <a:p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5. </a:t>
            </a:r>
            <a:r>
              <a:rPr lang="en-US" sz="3600" b="1" i="1" dirty="0" smtClean="0"/>
              <a:t>Test execution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Sample of testcase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33612"/>
            <a:ext cx="7391400" cy="34813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5. </a:t>
            </a:r>
            <a:r>
              <a:rPr lang="en-US" sz="3600" b="1" i="1" dirty="0" smtClean="0"/>
              <a:t>Test execution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6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Sample of testcase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33612"/>
            <a:ext cx="7391400" cy="34813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5. </a:t>
            </a:r>
            <a:r>
              <a:rPr lang="en-US" sz="3600" b="1" i="1" dirty="0" smtClean="0"/>
              <a:t>Test execution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4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38914" name="Picture 2" descr="G:\Dropbox\test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21" y="1362075"/>
            <a:ext cx="5792787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5. </a:t>
            </a:r>
            <a:r>
              <a:rPr lang="en-US" sz="3600" b="1" i="1" dirty="0" smtClean="0"/>
              <a:t>Test execution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586" y="1752600"/>
            <a:ext cx="1295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Test report</a:t>
            </a:r>
            <a:endParaRPr lang="en-US" i="1" dirty="0"/>
          </a:p>
        </p:txBody>
      </p:sp>
      <p:pic>
        <p:nvPicPr>
          <p:cNvPr id="8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5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6324600" cy="685800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Maintain</a:t>
            </a:r>
            <a:endParaRPr lang="en-US" dirty="0"/>
          </a:p>
        </p:txBody>
      </p:sp>
      <p:pic>
        <p:nvPicPr>
          <p:cNvPr id="4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VI. </a:t>
            </a:r>
            <a:r>
              <a:rPr lang="en-US" sz="3600" b="1" i="1" dirty="0" smtClean="0"/>
              <a:t>MAINTAIN &amp; FUTURE DEVELOPMENT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667000"/>
            <a:ext cx="63246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development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2" name="Picture 2" descr="https://img1.etsystatic.com/000/0/6633922/il_fullxfull.344125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29906">
            <a:off x="778880" y="4166500"/>
            <a:ext cx="24384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4" name="Picture 4" descr="https://encrypted-tbn2.gstatic.com/images?q=tbn:ANd9GcSxw05t7Jp3IAQWWQQIXscCCVfS1IrtzqoTj--2nt6vPBUV4wnMZ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19601"/>
            <a:ext cx="3200400" cy="207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6" name="Picture 6" descr="http://3.bp.blogspot.com/-w5RvjZht9Sk/TXkPohGB-EI/AAAAAAAABGQ/9oglrEHSYdg/s1600/open%2Bbo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80303">
            <a:off x="4772597" y="4381517"/>
            <a:ext cx="3324225" cy="176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1. </a:t>
            </a:r>
            <a:r>
              <a:rPr lang="en-US" sz="3600" b="1" i="1" dirty="0" smtClean="0"/>
              <a:t>Maintain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8120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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When application has errors, user can use feedback function on application to inform us or send email to liquidteam2607@gmail.com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276600"/>
            <a:ext cx="4483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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Review code: coding convention, comment</a:t>
            </a:r>
          </a:p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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Re-factor code to increase performance</a:t>
            </a:r>
          </a:p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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Debug and fix errors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60" name="Picture 8" descr="https://rw-media.s3.amazonaws.com/residential-offices/wp-content/blogs.dir/679/files/2014/08/repairs-and-maintena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114800"/>
            <a:ext cx="3810000" cy="2209801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2. </a:t>
            </a:r>
            <a:r>
              <a:rPr lang="en-US" sz="3600" b="1" i="1" dirty="0" smtClean="0"/>
              <a:t>Future development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4600" y="1792069"/>
            <a:ext cx="6172200" cy="64633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present, Team collected data coach on the station in Hanoi. Next time, we will collect data coaches of all provinces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154270"/>
            <a:ext cx="6172200" cy="64633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 app on </a:t>
            </a:r>
            <a:r>
              <a:rPr lang="en-US" dirty="0" err="1" smtClean="0"/>
              <a:t>iOS</a:t>
            </a:r>
            <a:r>
              <a:rPr lang="en-US" dirty="0" smtClean="0"/>
              <a:t> and </a:t>
            </a:r>
            <a:r>
              <a:rPr lang="en-US" dirty="0" err="1" smtClean="0"/>
              <a:t>Winphone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3011270"/>
            <a:ext cx="6172200" cy="64633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Improve the function of convenience, flexibility and easier for users on android application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181601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Improve interface of app, friendly and easy to use</a:t>
            </a:r>
          </a:p>
          <a:p>
            <a:endParaRPr lang="en-US" dirty="0"/>
          </a:p>
        </p:txBody>
      </p:sp>
      <p:pic>
        <p:nvPicPr>
          <p:cNvPr id="73736" name="Picture 8" descr="https://encrypted-tbn3.gstatic.com/images?q=tbn:ANd9GcRV9SxDSceZZfapsCaSPx9ZsZkkbXxxa8FUsy-mDQ4jPKU7EueZ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1676400"/>
            <a:ext cx="2246447" cy="149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738" name="Picture 10" descr="https://encrypted-tbn1.gstatic.com/images?q=tbn:ANd9GcQV1KmUpyuSL0z9HdaYGhrbteudph5smr6uegk7J31-LksSLG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2252133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740" name="Picture 12" descr="https://encrypted-tbn0.gstatic.com/images?q=tbn:ANd9GcQQKgtKlF3WRWqBdGNIdnQzDLOX-6C6hf-YguKij7d0-_qva2M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1" y="5105400"/>
            <a:ext cx="2285196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2.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19200"/>
            <a:ext cx="73517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10050" y="59436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Survey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V. Demo &amp; Q/A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:\Users\meteor\Desktop\CapstoneSlide\tis-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app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143000"/>
            <a:ext cx="3106612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9" name="Picture 2" descr="C:\Users\meteor\Desktop\CapstoneSlide\screen\Screenshot_2015-01-18-14-10-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676400"/>
            <a:ext cx="2132471" cy="3790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.VnPresentH" pitchFamily="34" charset="0"/>
              </a:rPr>
              <a:t>THANKS &amp; BEST WISHES</a:t>
            </a:r>
            <a:endParaRPr lang="en-US" dirty="0">
              <a:latin typeface=".VnPresent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35052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.VnPresentH" pitchFamily="34" charset="0"/>
              </a:rPr>
              <a:t>HN, 2014 - LIQUID TEAM</a:t>
            </a:r>
            <a:endParaRPr lang="en-US" i="1" dirty="0">
              <a:latin typeface=".VnPresentH" pitchFamily="34" charset="0"/>
            </a:endParaRPr>
          </a:p>
        </p:txBody>
      </p:sp>
      <p:pic>
        <p:nvPicPr>
          <p:cNvPr id="75778" name="Picture 2" descr="http://www.titanui.com/wp-content/uploads/2013/08/20/Bright-Colorful-Grunge-Splash-Flower-Background-Vector-02.jpg"/>
          <p:cNvPicPr>
            <a:picLocks noChangeAspect="1" noChangeArrowheads="1"/>
          </p:cNvPicPr>
          <p:nvPr/>
        </p:nvPicPr>
        <p:blipFill>
          <a:blip r:embed="rId2">
            <a:lum bright="7000" contrast="1000"/>
          </a:blip>
          <a:srcRect/>
          <a:stretch>
            <a:fillRect/>
          </a:stretch>
        </p:blipFill>
        <p:spPr bwMode="auto">
          <a:xfrm>
            <a:off x="0" y="4343400"/>
            <a:ext cx="6096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0" name="Picture 4" descr="http://fc02.deviantart.net/fs70/f/2011/177/f/c/vector_colorful_floral_art_by_cgvector-d3k0u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7086600" cy="2143125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2.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pic>
        <p:nvPicPr>
          <p:cNvPr id="39938" name="Picture 2" descr="G:\Dropbox\bieu 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45908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571500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Pie chart 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C:\Users\meteor\Desktop\abc.jpg"/>
          <p:cNvPicPr>
            <a:picLocks noChangeAspect="1" noChangeArrowheads="1"/>
          </p:cNvPicPr>
          <p:nvPr/>
        </p:nvPicPr>
        <p:blipFill>
          <a:blip r:embed="rId2">
            <a:lum bright="15000" contrast="-4000"/>
          </a:blip>
          <a:srcRect/>
          <a:stretch>
            <a:fillRect/>
          </a:stretch>
        </p:blipFill>
        <p:spPr bwMode="auto">
          <a:xfrm rot="5400000">
            <a:off x="962025" y="3609975"/>
            <a:ext cx="2286000" cy="4210050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MSERUUExQUFhMWFxoZExYYGBgaHRccFRkXGRoXGCAcHSggIBwnGxwXIjEhJSksLi4vHh8zODMsNygtLi0BCgoKDg0OGxAQGi8lHyQsLDcsLywrLCwvLCwsLCwsLCwsLCwsLCwsLCwsLCwsLCwsLSwtLCwsLCwsLCssLCwsLP/AABEIAPIA0AMBIgACEQEDEQH/xAAcAAEAAwADAQEAAAAAAAAAAAAABAUGAgMHAQj/xABEEAACAQMCAwYDBgMFBgYDAAABAgMABBESIQUxQQYTIlFhcRQygQcjQlJikTNyoSRTgpKxY3ODwdHwFUOTouHxo7PS/8QAGgEBAAMBAQEAAAAAAAAAAAAAAAECAwQFBv/EACoRAAICAgICAAQGAwAAAAAAAAABAhEDIRIxBPATIjJBFFFxgaGxM2HR/9oADAMBAAIRAxEAPwD3GlKUApSlAKUpQClKUApSlAKUpQClKUApSlAKUpQCvhNfa8i+1rtYZGexicrDGP7dICRqyNXw6nywQXx5hfMVDdK2WjFydIn8b7czX1wLLhJALEq92RkAL/EeIciq8u8OxJAXmGG24fbW/DrYK8oVF3kmnkGqRj80kjsd2P8A0AwABXjXAuPGxhZLVU+LlAE0xAKWyLnRbxjk8igkt+FWJHi04FNeyamM1xI0j8zJM2ojP5c7KPRQB6Vm8iX6m0cDl10e0zfaTwxTj4gt6xxTyL9GSMqf3qTYdvOGzEBbuJWPJZCYifYShTXmHZ/sVe3gDBfhoTylmU6mHmkWzEerFfMZr0DhH2Z2EODKjXT/AJrgh1+keBGP8ufWrRcn2ik4wXTs2KOCAQQQeRG4PtXKuKIAAAAABgAbAAdBXKrmQpSlAKUpQClKUApSlAKUpQClKUApSlAKUpQClKUBn+3PaMWNq0gwZnOi3Q/ikYHBP6VALH0B9K/PHE4WlZYdROomSdzzbxZJPqzkn6Vse3nGTeX8hB+6ty0EPuCO+f6uNPtGPOqzgvBZbqVhAAMYEsz50ptkLtuzb50gjnkkZGebJPf6HZixpQt/f+ismmWJdKqPCOWQFUDqzHZR/X0NXXYzs7xOSYXUMED7AxPdI4iT1iGsOxP95oPLYitZZ/Z3AhV3mneRW1Kcoqqw/EFCY57jVqIrQCW+t/FHMbpR80M6xq7DyjljVQG/nVgeWV51THlxp7Yy8pKktGq4QZzCvxIiE/4xCzMnPYqXUNyxseXmamVC4PxOO6hSaInQ45EYZSCQyMOjKwKkdCDU2uw4xSlKAUpSgFKUoBSlKAUpSgFKUoBSlKAUpSgFKUoBWe7RdtLOxcRzyHvSNQjRHkYDzYIDpHlnGd8cqvZ5dCsxzhQScc9hnavzdxEXTHvZh3dzdHvmVwSwRiQGYZGhQAEQHc6T4QBk1lKkXxxUnTOFzMnezJAWZDNi3aRHjz8Q+UDawCNLNpY/pz1r2XgfC0tYEhTkg8TdXY7s59S2TXjMsYkjZdWdiNQxkEdduoO/uK9j7O8R+JtYZjszxqXHk3Jx9GDCvPzO9ndVUixpSvtc4IPYO4/tXEoR8qXEcgHkZ4I2bHuwY+5PnWyrAdiLlY//ABS8cN3fxRUlVZiVto0jLAKCSAdXIdDW9jkDAMpBUgFSDkEHcEHqK9fH9C/Q4JfUzlSlKuVFKUoBSlKAUpSgFKUoBSoPGOMQWkZluJFjQdTzJ/KoG7N+lQSaxl92wu7g4tYxbxf3041SsPOOIHC+hkOfNKUD0Glea2vGb21bX3r3cZP3kUndh/VoGRVGrroYYPQrW+4TxOK5iWWFtSN7ggjYqwO6sDsQdwalqgTKUpUAUpSgFeA/aPDNLf8AFGTwiBYtch5IrQxCONf1PIzY8ssegB9+qJxHhkM8bRzRpJG+NasAQ2kgjPnggftUNWWjJx2j852luI0VByUAf9T++9eofZ5AU4dDnGW7x9ugkldwP2YVXfah2OtrW1F1ax92UkRZUDPodJT3fy7gEOyHIGeY3zUz7NJAeGW4AxoDoR6xyOpO/njP1rh8iDivf9nZHIp1RoroPoPdlQ+PCWBKg+ZAIJxzxkZ5ZHOuiJFtoWZmZtIaSR2PiYgamY9By2AwAAAAAAKj2Ni99PcAzyww28ixBISqtIxijlLu5UkL94AFXHykknOBB7UcLuLeL4fvTNb3ZFsJpQuu3ac93lyoAdCC2k4B1aQSQ2RSPjzcUyjyxTosux/FILOxt4pWY3DRiaaKKOSaRWuCZWLJErMBqYjJGNquOzN3asZUtpG8LZe3dWQwl8n+HIqyIrHJwRp5461N4FwWGzhEUC6VG5PNnY83c82c9SaqOO24HE+HyJtIe/jkI5tD3LPhvMCVYseRb1r0jkNPSuExbSdIBbB0gnAJxsCQDgZ64Psapez/ABK7kdkubfuyFzqHyhskaAdRDjHiDAg4+ZUO1AXtKUoBSlUXaPtEttiNAHuXGUjzsq5x3khHJM5Hmx2HUgC9qPeX8UI1SyRxr5uyqP3JryzilpdXBzJf3PUlEIij3/Dpi0uVHQFyfMmq+DgZiIYQWcr58T6Wjb3y3ekn3Iq3EHpEvbvhwzi6jkI5iHVMf2iDGqa8+0NZg0dhG0kgJV5JkeOOEj8wYB2byQY9SvWsRSyaWGnIIIVjsDtswwQcdRypaWyRIEjUKi8gP+9z1J61PEEaLh2Ze/ndp7j+9k/D6RL8sa+ij3JrquJnJMSuxnEBYkIFTLHSGywbDZDYXJHPOdqsZJAoyagzXhOw2H9atRBzsnaOGMTOGlCjWR1bG55D98CuNlxaS1nM8C5VsfEQ5A74DYOudllA5Hkw8J6FYlKURZ6xwnicVzEJYW1IfcFSOasDurA7FTuKmV4dFwiFDqjTu2P4o2aNv8yEH+tW1nxi9h/h3TsANknAmX3LHTKT/wASqcGTZ63XGQkAkDJA2HLPpWR7NdtDNMsFxGscj57l0YskhUElcEAo+kEhdwQDvtithVSSg7Jz30geS8VIwxHdRBNLLt4tR7xsjUcDkTp1YGrSHGu1cUEvcrHNcT4DNFCoJQNnBkZmVEzg4BbJ6Cr7Nee8N73u7xowhuWu7kZkyFBWUpGXxuVEIiwBzGPPNZZsnCNovjjydEH7R+1CTcNnhlt7i3kcxiISqrI7LLGwAeJmQHbOGIOxp9lkZHDY8jGp5mA5bGVwPptUyEXLv3NzCstvKCjkhPCdJO+G8UZxjdVYHTzztc8PskgiSKMaY41CoNzgDYc9z71xZcznGmdMIcXojMs1vO1xbqJNYUXEBIXvNGyyRsdhKASMHAYaQSukGqDtP2tlltfh+5L3CPHPcs69zHDFDcLINfidgcKBtnIEjAnTitDpjuQ2QSqOyAhmAYodL/KRsHDLg9VNSLS0jiXRGiIn5UUKN/QUh5EoKiJYlJ2QIO1E1pbYeyvZWjVmL97BMG5ucPrV2Azgfdg4A2q84BaNK4vZnjd5IwIFiJaOKJ8OQjEAuzkKWfABCoAowSYdtbJGumNFRegUAD9hUXstN8JcmzP8CbVJZ+SMPFLbj05yKPLWOS10YfI5umZZMXFWjaUpWc4/2XM8wuIJ2t59GhnXUQyg6lJUOoLKS2NWpSGIZW8OOoxNHSldV1cJGjSSMFRFLOxOAqqMkn0AoCFx/i62sWsjU7HTEmcGRyCQo8hgEk9FDHpWBgibLPI2uaQ6pXxjJ5AKOiKNlXoB1JJPdcX73UvfuCq4xbxkYMcZwcsD/wCY+ASOgCrzUkqukQKUqHLe4OFGfWrAmVxkkCjJqva7Y9ce1dDMTz3pRFnKWQscn/6rhSlSBSlKAUpSgI98H0h4/wCLEyyxfzxEMo9mxpPoxr2GxvFuIEliPhljDxsR0dcqSPqNq8mrZ/Zjd5t5IDzt5WVc/klxKn0GpkH8lUmiUWnZHgRtY31lWnlfXM4LNqIVUXLN4mOlQSTjxFsAA4r5xbswssjTRTS28zY7xo9BWTSMAyI6spIGBqADYAGcACr6lZtJ6ZZOujzrtRwWSCHVJeXE80jCK2hGmGMySci/dAOyqAzsC2MK21TdCWNkQgJW3hJHmxRSd/Nmb+pr4bn4y9eb/wAm11wW/wCqQ4E8o9sCIH0k866u1suIFX+8uLaP3D3EQYfVdQrz87TmoLo6safHkyx4bad1DHHnJRQCerH8TH1LZJ96kV9r6orm7NTjVZ2jtHkgLRfx4mWa3P8AtIjqC+zDUh9HYVdCOut0xVknF2iNPRbcI4ilzBFPH8kqK6+zAHB9RyqZWU7CP3ZurXpDMZIh/s7r70fQSGZR/LWrr14vkrOFqnRnJ+MThdSqpM793ZRYOTjUTPKwO0eka8AZCgDJZgoqO3F40ssVmDlECzXZAwGwT3UXsXUuRnkig7PV+tqUa1lYfw4mhcdE73uTr9g0QXPk2eQNYuQ/2u+z8/xPi/8ARg0fTRpqy7IOxSd8jG+3rsN/3z+1fai8NBEYVm1ugCyP+Z8Asf3PLpy6VKrQgi302BpHXn7VneHrJHoTxSgmTvJWypUqRgBWySCc4wcbZGxFWF7dgMCQx1uFXAJ55xnHIYG5O1cqkgUpSgFKUoBSo9pexy6wjBu7co/PZhjI/wDqpFAKUpQCrfsLcd3xHT0uICpP67dtSD/LJN/lqorsspe7uLaXqk8f0EpMLH2CSMfpUS6CPYKz3bfirwwCOE4ublu5t/0lgS8vtGgZ/cAda0NYOzm+Lu5bznEmq3s/LSrffSj+eRdIP5Yx51zZcnCNmsI8nRO4bYpBCkMYwkahV+nU+p5k+ZNVfa9sJbkjIF5bZ9MygA/RiKvaqO1tm0tnMqDMgXXEPN4SJEH+ZQK8uL+bZ2PosRMDKUDDKoGdMbgOSEYnoPBIMdcHyqbEtZxeIhnguEAFtPGpaTbLPK8KW6HfOPvJOm3pWkhNTFbIb0SUjrhPHUiPlXG55V0uK4mSeyj4MuOJuR+O1XV/wpX0/wD7HrW1kOzrF+J3JHyxW8Ef+KR5pGHvp7s/UVr66cH+NGOT6mDXn/bqyNvcreD+BKFiuv8AZsDiGY+h1d2x6fd9Aa9ArqurZJUaORQyOpV1IyGVhgg+hFalDyq1+7maPOQwaXfzeQ5HsMgVOl+U+x/0qFd8KaCU2crPhSslrLneSKORWCE9XQhUbzUqfxbT60RBS0qTdW2ncfL/AKVj+PdqXin+Ht4TNNjLc8LkZAwNztuTsB/payDT0rLcL7XMWaO4geGQIzqMHx6AWIUEA5wDjnmu6y7UpPcRRQrlZImcsTgoRqGkjz8Pn1BqLQOztgzIsEwOBFOhf+Vsq2f3x9TV+DXm/DIZzbCGRy0V2rrHnnFNGxIQ56Np/fyxk8rCw+GtEvraSTUuO/iYjS+G0OuMDG+eef3qLBecFuBbf+IM+4jnZ8DqGGQPc7CpvZ3tF8QxjkiaGXSHVWz40P4lJA/7+uK2KHv5OJxL+NYynu0RI/riq/hF9JMrXsuEW1haKMZxrfTuTnzyBjzI8qWSWD9uFEesR5LTGOJdXzKunLnbbmBjz9jWhteMQyTPCjapIxl8A4G4BGeWQSNv+hryaHhblLfGe9nc91ufCqkDV6ZYsc9NOeta/s7aGGTiBg3MaCOM89TojZ+pcA/WibBuM1D4zIy28rL8yxsy+6AsP6gVjezXCmdrW7hdmYlhdl2z7+p8sb/hNb1lBBB5HY/WpWyDf9tOKMtqkcDYnuyIoD1UOpZ5f8EQdvcAda6rK1SGNIoxhI1CoPIKMD+lZbsjxD4phK7ZWxgW0DNt94ArXMhzy2WEZ9G6VpLDikE+e5milxz7uRXx76Sa8rypNyr8jswxpX+ZLr7TFfK5Tcxd1JFZS9xcZNk8guLdxn+zMksbFJdPyxd8VKudhq0natbwjWsMYkcO4UZcHIb9Q9xg1x7IwCS4v5HAJEiW4UjI7tIY5cb9GaZyfPbyrruOxLQktw+f4cEkm3kXvYCTknQuoNHkn8DY/TXb8Byimns5/ipSaZdRz4qFxjiiRRtJIcIo36k5OAqjmWJwABuSQKhJacU5GGyz1cXE2PfT8Pn6avrVhwvsyRIs11J38ybxqF0RRHcao0ySXwca3ZjzxpyRSOHJLUtIhzgto5diuGPDAzzDE9xI08y89BcAJF/gjVE91J61oKUrsSpUc4pSlSDHfabGrW8SqQtyZh8K/PQ6qzuT+gxq6kcvEOuKzXCb7vowxXQ4JWVOeh1+Zf8AmD1BB61P7QXPf8RduaWqdyn+8k0yTH9hCvuHFRo7VVkeQDDOF1+R05AYj82Ns+QA6CrxIO6sN294ZpAuYVHfQMJCRzZB8yk+QG/tkVtppQoyfpVTIdWc7551agYq84lHd31j3B1aNTyY/CCFOlvXwkfUedDw9LHiSSABYJwyg8hG53x6AkDHufKuvhFsnD+INGy+C4H3En5d893++B9F861PHeFrdQNExxndWxnSw5H/AL6E1BBUXXZYm7SZJSsQkErxHONY3LJ08XX6+1VF3wi6e4ltFBFnJL3zvjbS2GKg8vmGNPPIB5Vt7KEpGiM2oqqqW/MVAGfrXdU0Cm4Vwx47u6lIASTuxHg9EXBz5Y2FdFz2Pt5JjIdeC2tog3gZvzEYz/WtBSpoEF+GxKyyrGDJFGViA2wMHwgch5Z9ax/DpLyyZGeCSRZg7yogyRK7bZwD+ELt+pvKt9SooFJ2T4c8McjSAK80rSGMco9WML7/APxV3SlSDPcSvWFgLVFJa4v7gMq85AsgIQeZZ5IR7bVrY7B5IltJY7S5vI1CvdCMj4TYeF5VIaScDkEKdC2nYtF7N9no7uCOZnkjeK6umjeNgpwzmJhnGRkINxgjGQQd629nZpDGI40CRryUDAHUn3JySTuTvXmTzqFqPds7Iw5JX0U1v2ShWMKZLl5ANp2nlMgPmDqwPYDHmDVhwXvwjJP4mRiqyjA75cArIQPlbfSw2GVJGxFL7jltD/FuIY/RpFB+gzmqW87bxYPw8Us5/NpMUfuXkAJHqqtXI22tm0Y29ETiHaKeyvrruTAI2jgkl71XOG0yJqBV1x4UXOQeQ5Yq97N9upZbiKG4iixMSIpYWYjUEaTDKwyAVVvEGO+Nt815vxKGW4lkmmxIZCPuVJSFO7GkCRiNTgEHIxgkk6ccvSfs14BGYYL92Mk0sQKDGlIA4GpI1yd+hckkgbaQcV0+POc5VF/Ku/exnxY8eP5o/M+veujd0pSu888UpSgIHGCxVY0Yo0rhNY5qMF3x5HQrAHoSD0qLw9Ge5nnfOIz3MC52ChUeR8fmaTw9do0xjJzP4lEzJlPnUh0HLJU5K56ahlc9NVcLWPxmRSdEgBZTthlGM4O4JACkdNI255A8l7PvmK2dmOuZZJmA5M833rOx8gXIx+oeVXtUtxwxreSS0wFmgDtZMSQHgd1ZOX5SqxtsSNIP4quq0RBX8QJ1AdMVFqxvosjPUf6VXVYgj3lhHLo7xQ2hg6c9mXkdv9OVSKUoBSlKAUpXHg/CvjZ51eSVIoAigRuULSSLrLMRzCqUwOWSc5xVMmRQjyZMYuTpHKlR7IuA6SHLxSPGzbDV3bEB8DYal0tj1qRV07Voh6FcZZAqljsFBJPoNzSVsKT5An9hWd4txQSgRA4j0hrl+gXAbuvcj5vJfeqzmoRcmWhBzlxR3cFtpWtohJNMF0llijdolXvWMh1aCCzZY7sfoKh8Qs0hZTKolgJ8bSamaM/nOSQV5Z2BG53xVlbcbhfqyvjPdsrB8HqFAJI9RkVLmjEiYIIz5j/lXzcsuTlcr2fRxwYuFQrXuz5a2cUf8OONP5VUf6Cui54guoxoplk/Eoxhc/3jHZfbc+QNRLbhkyjue9C26/KVz3mk4+7zyUA5GoZOMcsZqxVI4IjgBI0BY/Tck9SfXmazaSfd++6Nk211Xv2/7/BL7JcKN1xCOO4CyxLE8ssWD3YwUWMPnd8sW2bY6T4dq9W4VxJZEgwunvYe9VQRhVHd7dPzr0/as72O7OyRWcjNlLq7wZD1hQjCIP1IhJxuO8ZuhrQcPt/vWYLpijQQwLjGwOZGH6SRGo/3ZIyCDXvePj+HjSfZ875OX4mRyXRaUpStjAUpSgFKUoCh7X9nReRLpIS5hJe2lP4Wxgq3nGw8LDy35gViOG3hkU60McqEpNEdzG681PmORDDYgg9a9VrE9veDlD8fCpLooW6RecsIOdYHWSPJYdSupfLEp0Crqtu4NJyOR/p6VPhlV1DKQysAVI3BBGQR6YpPHqUj9q0IKilKVJApSlAKk9mbwQ3bRtst0FKH/axKQVPq0eCP5D5io1V/GfEqxpvcOy/DKOfeKwKvtuFU4YtyABzWeaCnBploS4yTROulKXl2h2JkWVPVJI0Gof41kH0rlWp4/wACS5CnU8cqZ0SR6dQDY1JhgQVOAcEcwDWBtUglQOIr6cMAyGe5SFGB3HhgOce61hg8i4JJNtGmTHUrs7eM8QjijcO6hirBVJGpjg4CjmTnyql4J2duZrdIo7WRQVQM8v3SdC/zeM6sEZVDzq2fjT2joltbWEDOGLaUeRgq7ai2YyfEQNx5+Vd813cXKHvriUBsjTGe6X38GHPsWIrm8vMrSmqr33Z1+Jhm03D7++6IdlYNaXEtq7xsQqSqEzhdZZWTxHOdS6t+erOBmrKsvYSRwtC+lUIgkSQIu7SCSJSoA3Zi4fFWgsnm3nJCdIFO3/FI+c/p+X+bnXmZopy5dL1Hq4JNQ49v1nbBxiF20q2Rj5+SnfGFY7Mc/lz1rq4/bPKmhRnO4GSAWG66iNwoPiO4yQo61Ij4aiEmPVHnmEOFJ89JyufXFfZ7pIFzLIdzhdWnJP5VCqCT6AE1RNKScDRpuLUz0nsR2ohmVLUiZJ44wMTEM0qxhVMiyAkOeWeTb5IFa2vM/sptFnlku3YCVAYo7c7PCrEFnlB/FJpXGNgo2JJOPTK+gxOTgnPs+byqCm1B6FKUrQzFKUoBSlKAUpXCaQKpY5woJOBk7b7DrQHmEll8JdS2gGI/41r5d1IfFGP93JkY6K0dcbK9EgJwV8bIM48RTOcY9jt6GtB2itWvGdUKfEwaZ7FwfDLDIqh0LcsMwdTjOn7l/IVkbi4kmjb4c91cqQsiSbNGRk6HUhsb43A8Qzg7g1dMg772LDZ6H/Wo1XLLnY8qhT2RG68vI1cgh10XMrgokah5ZXCRqTgZwWLMcHCqqsx26eZrjJfxK2gyJr6ICGc+yjLH6CosnEMSoSLi2dGzDNLH3SszAqUUSjxZUnbT/WqybrXZK72aeDsk2NVxdOQBlliVYkHnudT/AF1CuPA+JWEcwis4mkeTIMyjUGCbkmaVsyAfpLelUfE9Uqk3k7SRLuUYJHEMdWVQNX+MkVc9kLIHN9J4U7si2U7aYjhmlI6F9K4HRVHViK4MsJKF5Jb+yOmEk5VBGxAryXhl6kFomsnwFolUbs7ROyBVHUnT/wAzVz2X7bRCG4muJQZZJy8VupzJoMUQSNU5jBBGTgHBbODms7wfhRzrI+9YszkkkJ3jF2Vc8hk9OfOp8VSg5WRmakkVpNwZJ5mER0oryZZh3YAJWFSA2o4yeQ3b1FX0Ml3pXNtGNhsJtxtyIMeMj3qPYxB1gXn30jXL+qRkGP8AYm3H0NaWrZPHx5Hclv8Acvi8nLjVRev2MwllIsxl+FYuc4zMhCEgBig6E4GTzNfZuJXKyBGgjj1fI8kx0kn8OVjIDeQJGema01cJY1ZSrAMpGCCMgg9CDVPwmJ9r+WX/ABmZdOv2RU/+H3LfPOiDyij3/wA0hI/9tSbHg8UTawC0nWRyXf2BPIegwK+Czlj/AILgp/dy5IHojjxAehDemKmwlseIKD5KSf6kD/StYYoQ+lUZTyzn9Ts6L+5a3BuozpmgVnVvzKo1NE/mjYwR54I3ANezo2QDjGRy8vSvJeF2Bu7yKAfw0Kz3J8kRsxx+7yAbflV69crVGDFKUqSBSlKAUpSgFddwG0nRjXjw55Z6A+h5V2UoDDXvC5Y1V1jnSMMzxd3oeayZjl0Cgss1s+M90MldsDZe6tW7Pi7Gb+G3d1AEU0XexyYOc+Tx9PCHbr5VpKUBlF+z6y3z8SwPQ3d1t+0oqXF2I4eOdrE+ORlHen95C1aCvjsACSQABkk8gB1NAdNtaRxjEaIg8lUKP6CvK/tK4v8AFXJtgc29v/FXmJJiAcN5rGpG3LUxzugqy7YfaBqCR8NlJfvPvZxGGjCBX2Qvs5L6N1yMZ3FYa3i0rgks2SWY82ZiWZj6liT9aglIhzcGiZSuCAVIXxMQmQRlFJ0qR6CtJxLtRNPam3EIiLx93LJrDAKRpbugBnJGQNWMZ64xXXYWoK5YZzyz5edd6WSA5x9DyqkoRlV/Y0Ta6IVvYYQc8AbKMZwOXMgV18Q4l3MD/cTqQjafCrDODjJRmxvjc1ayox5NpHXAGT9TsB9PqKh38UMUZkdA5X5dXjZmY4VVLZ3JIA96sQUnB+0FoZtpkVI4I4015TfLax4sdFjrUxyBhlSCPMEEf0qrtOBx90RMiM7trkIGMPgAaCMFQowoIwds8ya+w8EjSQMEXOc60+7bbfD6MBx7j3B3NCC2pSlCRXRdTMulUQySyNohjHN3PIegAyS3IAEnlXfUfsjxxLbiUr3XyGABSIZZDCWcYjDRhgNSgs5IGfBuQtCGek9kOzwsoCpIeeQ67iT87kAYHkigBVHkPMmr2q7hPHra6z8PPFKR8wRwWX+ZeY+oqxqxQUpSgFKUoBSlKAUpSgFUfGO2FjasVmuYlcc4wdb/AORMt/Sp3HLWSW2mjikMUrxuscg/AzKQrbb7Hy3rwiTg89r4JLOeMjmyxPKrHq2uMNnPm2D5issuSUFcY2a4oRm9uj0i6+1ezUEpDeSgdUh0/t3jIT9KxXbT7Rk4gsUUUVytudTzhlT7zTpCL4JG1oDqLJjOQmeoqlNwBzWT/wBKT/8AmoF1blmDxRzk5BcJBMc9BIvgxrH/ALhkHNc0fJyt1x/hm8sGNb5f0XFtcJIMowYeh5eh8j6VNs7bWf0jn/0qpXgc0xDfBXneY+dYJYz9HYLt7mrnhfZvjIwEgJTn/aTAp9sxyas+6mt8eRy7i0ZTgo9NMtAK+123XCL+EfeWZcdWt5EkA/wvof8AZTVRJxuFG0yloG/LPG8J/wDyKBWpnZMu7kRrqOTuAqqMs7McKiAblicACo3FeBSR3NoblvvWSabuQcpDoMSIu3zyfeMWflkALgDLav7OuErOxvpN1DMlmvQKuVe4HmznUAeijb5jU37ReEyMYbqJGcwh0lRRljFLoJZQN2KsinSNyC2MnAqaIvZlqV1W86yKGRgynkVORXbUFhSlKAV1QwhdRHNmLMfM7Df2AA9gK7aouJcfOtYLRDcXLtoRV3UN11HO+BkkDkB4ioqATeIQGaWKGEf2uRh3Dj5oQCNU+RuFQZPPxfLvmvbqx/2fdjPgVaWd+9vZgO/l6KBuIo/JB9Mn2AGwq5RsUpShApSlAKUpQClKUApSlAKUpQClKUArjJGGGGAIPMEZFcqUBxjQKAFAAAwABgADkB6VypSgKDi3Y2zuHMjxaZT80sTPE7Y2GsxkatvzZqqk+zqLORd3qjyDQEfu8LH+tbMnFeIcf7Wy8RydRW1JPdRDIDqCQHl/MTz0nZdhgkajlmyxxxtmmLG8jpHZ2leC2kiW0uJ7xgzd/l4tIGCANSxqhIbmASRjcb1S3vH7oDwQRqPzM7OR/hUDJ+tdUcwZ+7jDSyf3cSl2+oXOB6nArZcB+zm4nw123w8X90jAyt6M4yqD+XUfVa5YZc2R/KqR0yx4sa27Zi+HW1xxJ+6jLzttrQfdQxg9ZSucr1xqYt0Br2fsX2Mh4emRh52AEkukDYb93GPwRg/hHuSTvV1wnhcNrEIoI1jjXkq+fUk8yx6k5JqZXXDHx23bOWU70lSFKUrQoKUpQClKUApSlAKUpQClKUApSlAKUpQClKUApSlAK/MfB7SM8VniKJ3XesBHpGjGTtpxjFfKUB+keE2UUMSrFGka6R4UUKOXkBiplKUApSlAKUpQClKUApSlAf/Z"/>
          <p:cNvSpPr>
            <a:spLocks noChangeAspect="1" noChangeArrowheads="1"/>
          </p:cNvSpPr>
          <p:nvPr/>
        </p:nvSpPr>
        <p:spPr bwMode="auto">
          <a:xfrm>
            <a:off x="155575" y="-1790699"/>
            <a:ext cx="3219451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MSERUUExQUFhMWFxoZExYYGBgaHRccFRkXGRoXGCAcHSggIBwnGxwXIjEhJSksLi4vHh8zODMsNygtLi0BCgoKDg0OGxAQGi8lHyQsLDcsLywrLCwvLCwsLCwsLCwsLCwsLCwsLCwsLCwsLCwsLSwtLCwsLCwsLCssLCwsLP/AABEIAPIA0AMBIgACEQEDEQH/xAAcAAEAAwADAQEAAAAAAAAAAAAABAUGAgMHAQj/xABEEAACAQMCAwYDBgMFBgYDAAABAgMABBESIQUxQQYTIlFhcRQygQcjQlJikTNyoSRTgpKxY3ODwdHwFUOTouHxo7PS/8QAGgEBAAMBAQEAAAAAAAAAAAAAAAECAwQFBv/EACoRAAICAgICAAQGAwAAAAAAAAABAhEDIRIxBPATIjJBFFFxgaGxM2HR/9oADAMBAAIRAxEAPwD3GlKUApSlAKUpQClKUApSlAKUpQClKUApSlAKUpQCvhNfa8i+1rtYZGexicrDGP7dICRqyNXw6nywQXx5hfMVDdK2WjFydIn8b7czX1wLLhJALEq92RkAL/EeIciq8u8OxJAXmGG24fbW/DrYK8oVF3kmnkGqRj80kjsd2P8A0AwABXjXAuPGxhZLVU+LlAE0xAKWyLnRbxjk8igkt+FWJHi04FNeyamM1xI0j8zJM2ojP5c7KPRQB6Vm8iX6m0cDl10e0zfaTwxTj4gt6xxTyL9GSMqf3qTYdvOGzEBbuJWPJZCYifYShTXmHZ/sVe3gDBfhoTylmU6mHmkWzEerFfMZr0DhH2Z2EODKjXT/AJrgh1+keBGP8ufWrRcn2ik4wXTs2KOCAQQQeRG4PtXKuKIAAAAABgAbAAdBXKrmQpSlAKUpQClKUApSlAKUpQClKUApSlAKUpQClKUBn+3PaMWNq0gwZnOi3Q/ikYHBP6VALH0B9K/PHE4WlZYdROomSdzzbxZJPqzkn6Vse3nGTeX8hB+6ty0EPuCO+f6uNPtGPOqzgvBZbqVhAAMYEsz50ptkLtuzb50gjnkkZGebJPf6HZixpQt/f+ismmWJdKqPCOWQFUDqzHZR/X0NXXYzs7xOSYXUMED7AxPdI4iT1iGsOxP95oPLYitZZ/Z3AhV3mneRW1Kcoqqw/EFCY57jVqIrQCW+t/FHMbpR80M6xq7DyjljVQG/nVgeWV51THlxp7Yy8pKktGq4QZzCvxIiE/4xCzMnPYqXUNyxseXmamVC4PxOO6hSaInQ45EYZSCQyMOjKwKkdCDU2uw4xSlKAUpSgFKUoBSlKAUpSgFKUoBSlKAUpSgFKUoBWe7RdtLOxcRzyHvSNQjRHkYDzYIDpHlnGd8cqvZ5dCsxzhQScc9hnavzdxEXTHvZh3dzdHvmVwSwRiQGYZGhQAEQHc6T4QBk1lKkXxxUnTOFzMnezJAWZDNi3aRHjz8Q+UDawCNLNpY/pz1r2XgfC0tYEhTkg8TdXY7s59S2TXjMsYkjZdWdiNQxkEdduoO/uK9j7O8R+JtYZjszxqXHk3Jx9GDCvPzO9ndVUixpSvtc4IPYO4/tXEoR8qXEcgHkZ4I2bHuwY+5PnWyrAdiLlY//ABS8cN3fxRUlVZiVto0jLAKCSAdXIdDW9jkDAMpBUgFSDkEHcEHqK9fH9C/Q4JfUzlSlKuVFKUoBSlKAUpSgFKUoBSoPGOMQWkZluJFjQdTzJ/KoG7N+lQSaxl92wu7g4tYxbxf3041SsPOOIHC+hkOfNKUD0Glea2vGb21bX3r3cZP3kUndh/VoGRVGrroYYPQrW+4TxOK5iWWFtSN7ggjYqwO6sDsQdwalqgTKUpUAUpSgFeA/aPDNLf8AFGTwiBYtch5IrQxCONf1PIzY8ssegB9+qJxHhkM8bRzRpJG+NasAQ2kgjPnggftUNWWjJx2j852luI0VByUAf9T++9eofZ5AU4dDnGW7x9ugkldwP2YVXfah2OtrW1F1ax92UkRZUDPodJT3fy7gEOyHIGeY3zUz7NJAeGW4AxoDoR6xyOpO/njP1rh8iDivf9nZHIp1RoroPoPdlQ+PCWBKg+ZAIJxzxkZ5ZHOuiJFtoWZmZtIaSR2PiYgamY9By2AwAAAAAAKj2Ni99PcAzyww28ixBISqtIxijlLu5UkL94AFXHykknOBB7UcLuLeL4fvTNb3ZFsJpQuu3ac93lyoAdCC2k4B1aQSQ2RSPjzcUyjyxTosux/FILOxt4pWY3DRiaaKKOSaRWuCZWLJErMBqYjJGNquOzN3asZUtpG8LZe3dWQwl8n+HIqyIrHJwRp5461N4FwWGzhEUC6VG5PNnY83c82c9SaqOO24HE+HyJtIe/jkI5tD3LPhvMCVYseRb1r0jkNPSuExbSdIBbB0gnAJxsCQDgZ64Psapez/ABK7kdkubfuyFzqHyhskaAdRDjHiDAg4+ZUO1AXtKUoBSlUXaPtEttiNAHuXGUjzsq5x3khHJM5Hmx2HUgC9qPeX8UI1SyRxr5uyqP3JryzilpdXBzJf3PUlEIij3/Dpi0uVHQFyfMmq+DgZiIYQWcr58T6Wjb3y3ekn3Iq3EHpEvbvhwzi6jkI5iHVMf2iDGqa8+0NZg0dhG0kgJV5JkeOOEj8wYB2byQY9SvWsRSyaWGnIIIVjsDtswwQcdRypaWyRIEjUKi8gP+9z1J61PEEaLh2Ze/ndp7j+9k/D6RL8sa+ij3JrquJnJMSuxnEBYkIFTLHSGywbDZDYXJHPOdqsZJAoyagzXhOw2H9atRBzsnaOGMTOGlCjWR1bG55D98CuNlxaS1nM8C5VsfEQ5A74DYOudllA5Hkw8J6FYlKURZ6xwnicVzEJYW1IfcFSOasDurA7FTuKmV4dFwiFDqjTu2P4o2aNv8yEH+tW1nxi9h/h3TsANknAmX3LHTKT/wASqcGTZ63XGQkAkDJA2HLPpWR7NdtDNMsFxGscj57l0YskhUElcEAo+kEhdwQDvtithVSSg7Jz30geS8VIwxHdRBNLLt4tR7xsjUcDkTp1YGrSHGu1cUEvcrHNcT4DNFCoJQNnBkZmVEzg4BbJ6Cr7Nee8N73u7xowhuWu7kZkyFBWUpGXxuVEIiwBzGPPNZZsnCNovjjydEH7R+1CTcNnhlt7i3kcxiISqrI7LLGwAeJmQHbOGIOxp9lkZHDY8jGp5mA5bGVwPptUyEXLv3NzCstvKCjkhPCdJO+G8UZxjdVYHTzztc8PskgiSKMaY41CoNzgDYc9z71xZcznGmdMIcXojMs1vO1xbqJNYUXEBIXvNGyyRsdhKASMHAYaQSukGqDtP2tlltfh+5L3CPHPcs69zHDFDcLINfidgcKBtnIEjAnTitDpjuQ2QSqOyAhmAYodL/KRsHDLg9VNSLS0jiXRGiIn5UUKN/QUh5EoKiJYlJ2QIO1E1pbYeyvZWjVmL97BMG5ucPrV2Azgfdg4A2q84BaNK4vZnjd5IwIFiJaOKJ8OQjEAuzkKWfABCoAowSYdtbJGumNFRegUAD9hUXstN8JcmzP8CbVJZ+SMPFLbj05yKPLWOS10YfI5umZZMXFWjaUpWc4/2XM8wuIJ2t59GhnXUQyg6lJUOoLKS2NWpSGIZW8OOoxNHSldV1cJGjSSMFRFLOxOAqqMkn0AoCFx/i62sWsjU7HTEmcGRyCQo8hgEk9FDHpWBgibLPI2uaQ6pXxjJ5AKOiKNlXoB1JJPdcX73UvfuCq4xbxkYMcZwcsD/wCY+ASOgCrzUkqukQKUqHLe4OFGfWrAmVxkkCjJqva7Y9ce1dDMTz3pRFnKWQscn/6rhSlSBSlKAUpSgI98H0h4/wCLEyyxfzxEMo9mxpPoxr2GxvFuIEliPhljDxsR0dcqSPqNq8mrZ/Zjd5t5IDzt5WVc/klxKn0GpkH8lUmiUWnZHgRtY31lWnlfXM4LNqIVUXLN4mOlQSTjxFsAA4r5xbswssjTRTS28zY7xo9BWTSMAyI6spIGBqADYAGcACr6lZtJ6ZZOujzrtRwWSCHVJeXE80jCK2hGmGMySci/dAOyqAzsC2MK21TdCWNkQgJW3hJHmxRSd/Nmb+pr4bn4y9eb/wAm11wW/wCqQ4E8o9sCIH0k866u1suIFX+8uLaP3D3EQYfVdQrz87TmoLo6safHkyx4bad1DHHnJRQCerH8TH1LZJ96kV9r6orm7NTjVZ2jtHkgLRfx4mWa3P8AtIjqC+zDUh9HYVdCOut0xVknF2iNPRbcI4ilzBFPH8kqK6+zAHB9RyqZWU7CP3ZurXpDMZIh/s7r70fQSGZR/LWrr14vkrOFqnRnJ+MThdSqpM793ZRYOTjUTPKwO0eka8AZCgDJZgoqO3F40ssVmDlECzXZAwGwT3UXsXUuRnkig7PV+tqUa1lYfw4mhcdE73uTr9g0QXPk2eQNYuQ/2u+z8/xPi/8ARg0fTRpqy7IOxSd8jG+3rsN/3z+1fai8NBEYVm1ugCyP+Z8Asf3PLpy6VKrQgi302BpHXn7VneHrJHoTxSgmTvJWypUqRgBWySCc4wcbZGxFWF7dgMCQx1uFXAJ55xnHIYG5O1cqkgUpSgFKUoBSo9pexy6wjBu7co/PZhjI/wDqpFAKUpQCrfsLcd3xHT0uICpP67dtSD/LJN/lqorsspe7uLaXqk8f0EpMLH2CSMfpUS6CPYKz3bfirwwCOE4ublu5t/0lgS8vtGgZ/cAda0NYOzm+Lu5bznEmq3s/LSrffSj+eRdIP5Yx51zZcnCNmsI8nRO4bYpBCkMYwkahV+nU+p5k+ZNVfa9sJbkjIF5bZ9MygA/RiKvaqO1tm0tnMqDMgXXEPN4SJEH+ZQK8uL+bZ2PosRMDKUDDKoGdMbgOSEYnoPBIMdcHyqbEtZxeIhnguEAFtPGpaTbLPK8KW6HfOPvJOm3pWkhNTFbIb0SUjrhPHUiPlXG55V0uK4mSeyj4MuOJuR+O1XV/wpX0/wD7HrW1kOzrF+J3JHyxW8Ef+KR5pGHvp7s/UVr66cH+NGOT6mDXn/bqyNvcreD+BKFiuv8AZsDiGY+h1d2x6fd9Aa9ArqurZJUaORQyOpV1IyGVhgg+hFalDyq1+7maPOQwaXfzeQ5HsMgVOl+U+x/0qFd8KaCU2crPhSslrLneSKORWCE9XQhUbzUqfxbT60RBS0qTdW2ncfL/AKVj+PdqXin+Ht4TNNjLc8LkZAwNztuTsB/payDT0rLcL7XMWaO4geGQIzqMHx6AWIUEA5wDjnmu6y7UpPcRRQrlZImcsTgoRqGkjz8Pn1BqLQOztgzIsEwOBFOhf+Vsq2f3x9TV+DXm/DIZzbCGRy0V2rrHnnFNGxIQ56Np/fyxk8rCw+GtEvraSTUuO/iYjS+G0OuMDG+eef3qLBecFuBbf+IM+4jnZ8DqGGQPc7CpvZ3tF8QxjkiaGXSHVWz40P4lJA/7+uK2KHv5OJxL+NYynu0RI/riq/hF9JMrXsuEW1haKMZxrfTuTnzyBjzI8qWSWD9uFEesR5LTGOJdXzKunLnbbmBjz9jWhteMQyTPCjapIxl8A4G4BGeWQSNv+hryaHhblLfGe9nc91ufCqkDV6ZYsc9NOeta/s7aGGTiBg3MaCOM89TojZ+pcA/WibBuM1D4zIy28rL8yxsy+6AsP6gVjezXCmdrW7hdmYlhdl2z7+p8sb/hNb1lBBB5HY/WpWyDf9tOKMtqkcDYnuyIoD1UOpZ5f8EQdvcAda6rK1SGNIoxhI1CoPIKMD+lZbsjxD4phK7ZWxgW0DNt94ArXMhzy2WEZ9G6VpLDikE+e5milxz7uRXx76Sa8rypNyr8jswxpX+ZLr7TFfK5Tcxd1JFZS9xcZNk8guLdxn+zMksbFJdPyxd8VKudhq0natbwjWsMYkcO4UZcHIb9Q9xg1x7IwCS4v5HAJEiW4UjI7tIY5cb9GaZyfPbyrruOxLQktw+f4cEkm3kXvYCTknQuoNHkn8DY/TXb8Byimns5/ipSaZdRz4qFxjiiRRtJIcIo36k5OAqjmWJwABuSQKhJacU5GGyz1cXE2PfT8Pn6avrVhwvsyRIs11J38ybxqF0RRHcao0ySXwca3ZjzxpyRSOHJLUtIhzgto5diuGPDAzzDE9xI08y89BcAJF/gjVE91J61oKUrsSpUc4pSlSDHfabGrW8SqQtyZh8K/PQ6qzuT+gxq6kcvEOuKzXCb7vowxXQ4JWVOeh1+Zf8AmD1BB61P7QXPf8RduaWqdyn+8k0yTH9hCvuHFRo7VVkeQDDOF1+R05AYj82Ns+QA6CrxIO6sN294ZpAuYVHfQMJCRzZB8yk+QG/tkVtppQoyfpVTIdWc7551agYq84lHd31j3B1aNTyY/CCFOlvXwkfUedDw9LHiSSABYJwyg8hG53x6AkDHufKuvhFsnD+INGy+C4H3En5d893++B9F861PHeFrdQNExxndWxnSw5H/AL6E1BBUXXZYm7SZJSsQkErxHONY3LJ08XX6+1VF3wi6e4ltFBFnJL3zvjbS2GKg8vmGNPPIB5Vt7KEpGiM2oqqqW/MVAGfrXdU0Cm4Vwx47u6lIASTuxHg9EXBz5Y2FdFz2Pt5JjIdeC2tog3gZvzEYz/WtBSpoEF+GxKyyrGDJFGViA2wMHwgch5Z9ax/DpLyyZGeCSRZg7yogyRK7bZwD+ELt+pvKt9SooFJ2T4c8McjSAK80rSGMco9WML7/APxV3SlSDPcSvWFgLVFJa4v7gMq85AsgIQeZZ5IR7bVrY7B5IltJY7S5vI1CvdCMj4TYeF5VIaScDkEKdC2nYtF7N9no7uCOZnkjeK6umjeNgpwzmJhnGRkINxgjGQQd629nZpDGI40CRryUDAHUn3JySTuTvXmTzqFqPds7Iw5JX0U1v2ShWMKZLl5ANp2nlMgPmDqwPYDHmDVhwXvwjJP4mRiqyjA75cArIQPlbfSw2GVJGxFL7jltD/FuIY/RpFB+gzmqW87bxYPw8Us5/NpMUfuXkAJHqqtXI22tm0Y29ETiHaKeyvrruTAI2jgkl71XOG0yJqBV1x4UXOQeQ5Yq97N9upZbiKG4iixMSIpYWYjUEaTDKwyAVVvEGO+Nt815vxKGW4lkmmxIZCPuVJSFO7GkCRiNTgEHIxgkk6ccvSfs14BGYYL92Mk0sQKDGlIA4GpI1yd+hckkgbaQcV0+POc5VF/Ku/exnxY8eP5o/M+veujd0pSu888UpSgIHGCxVY0Yo0rhNY5qMF3x5HQrAHoSD0qLw9Ge5nnfOIz3MC52ChUeR8fmaTw9do0xjJzP4lEzJlPnUh0HLJU5K56ahlc9NVcLWPxmRSdEgBZTthlGM4O4JACkdNI255A8l7PvmK2dmOuZZJmA5M833rOx8gXIx+oeVXtUtxwxreSS0wFmgDtZMSQHgd1ZOX5SqxtsSNIP4quq0RBX8QJ1AdMVFqxvosjPUf6VXVYgj3lhHLo7xQ2hg6c9mXkdv9OVSKUoBSlKAUpXHg/CvjZ51eSVIoAigRuULSSLrLMRzCqUwOWSc5xVMmRQjyZMYuTpHKlR7IuA6SHLxSPGzbDV3bEB8DYal0tj1qRV07Voh6FcZZAqljsFBJPoNzSVsKT5An9hWd4txQSgRA4j0hrl+gXAbuvcj5vJfeqzmoRcmWhBzlxR3cFtpWtohJNMF0llijdolXvWMh1aCCzZY7sfoKh8Qs0hZTKolgJ8bSamaM/nOSQV5Z2BG53xVlbcbhfqyvjPdsrB8HqFAJI9RkVLmjEiYIIz5j/lXzcsuTlcr2fRxwYuFQrXuz5a2cUf8OONP5VUf6Cui54guoxoplk/Eoxhc/3jHZfbc+QNRLbhkyjue9C26/KVz3mk4+7zyUA5GoZOMcsZqxVI4IjgBI0BY/Tck9SfXmazaSfd++6Nk211Xv2/7/BL7JcKN1xCOO4CyxLE8ssWD3YwUWMPnd8sW2bY6T4dq9W4VxJZEgwunvYe9VQRhVHd7dPzr0/as72O7OyRWcjNlLq7wZD1hQjCIP1IhJxuO8ZuhrQcPt/vWYLpijQQwLjGwOZGH6SRGo/3ZIyCDXvePj+HjSfZ875OX4mRyXRaUpStjAUpSgFKUoCh7X9nReRLpIS5hJe2lP4Wxgq3nGw8LDy35gViOG3hkU60McqEpNEdzG681PmORDDYgg9a9VrE9veDlD8fCpLooW6RecsIOdYHWSPJYdSupfLEp0Crqtu4NJyOR/p6VPhlV1DKQysAVI3BBGQR6YpPHqUj9q0IKilKVJApSlAKk9mbwQ3bRtst0FKH/axKQVPq0eCP5D5io1V/GfEqxpvcOy/DKOfeKwKvtuFU4YtyABzWeaCnBploS4yTROulKXl2h2JkWVPVJI0Gof41kH0rlWp4/wACS5CnU8cqZ0SR6dQDY1JhgQVOAcEcwDWBtUglQOIr6cMAyGe5SFGB3HhgOce61hg8i4JJNtGmTHUrs7eM8QjijcO6hirBVJGpjg4CjmTnyql4J2duZrdIo7WRQVQM8v3SdC/zeM6sEZVDzq2fjT2joltbWEDOGLaUeRgq7ai2YyfEQNx5+Vd813cXKHvriUBsjTGe6X38GHPsWIrm8vMrSmqr33Z1+Jhm03D7++6IdlYNaXEtq7xsQqSqEzhdZZWTxHOdS6t+erOBmrKsvYSRwtC+lUIgkSQIu7SCSJSoA3Zi4fFWgsnm3nJCdIFO3/FI+c/p+X+bnXmZopy5dL1Hq4JNQ49v1nbBxiF20q2Rj5+SnfGFY7Mc/lz1rq4/bPKmhRnO4GSAWG66iNwoPiO4yQo61Ij4aiEmPVHnmEOFJ89JyufXFfZ7pIFzLIdzhdWnJP5VCqCT6AE1RNKScDRpuLUz0nsR2ohmVLUiZJ44wMTEM0qxhVMiyAkOeWeTb5IFa2vM/sptFnlku3YCVAYo7c7PCrEFnlB/FJpXGNgo2JJOPTK+gxOTgnPs+byqCm1B6FKUrQzFKUoBSlKAUpXCaQKpY5woJOBk7b7DrQHmEll8JdS2gGI/41r5d1IfFGP93JkY6K0dcbK9EgJwV8bIM48RTOcY9jt6GtB2itWvGdUKfEwaZ7FwfDLDIqh0LcsMwdTjOn7l/IVkbi4kmjb4c91cqQsiSbNGRk6HUhsb43A8Qzg7g1dMg772LDZ6H/Wo1XLLnY8qhT2RG68vI1cgh10XMrgokah5ZXCRqTgZwWLMcHCqqsx26eZrjJfxK2gyJr6ICGc+yjLH6CosnEMSoSLi2dGzDNLH3SszAqUUSjxZUnbT/WqybrXZK72aeDsk2NVxdOQBlliVYkHnudT/AF1CuPA+JWEcwis4mkeTIMyjUGCbkmaVsyAfpLelUfE9Uqk3k7SRLuUYJHEMdWVQNX+MkVc9kLIHN9J4U7si2U7aYjhmlI6F9K4HRVHViK4MsJKF5Jb+yOmEk5VBGxAryXhl6kFomsnwFolUbs7ROyBVHUnT/wAzVz2X7bRCG4muJQZZJy8VupzJoMUQSNU5jBBGTgHBbODms7wfhRzrI+9YszkkkJ3jF2Vc8hk9OfOp8VSg5WRmakkVpNwZJ5mER0oryZZh3YAJWFSA2o4yeQ3b1FX0Ml3pXNtGNhsJtxtyIMeMj3qPYxB1gXn30jXL+qRkGP8AYm3H0NaWrZPHx5Hclv8Acvi8nLjVRev2MwllIsxl+FYuc4zMhCEgBig6E4GTzNfZuJXKyBGgjj1fI8kx0kn8OVjIDeQJGema01cJY1ZSrAMpGCCMgg9CDVPwmJ9r+WX/ABmZdOv2RU/+H3LfPOiDyij3/wA0hI/9tSbHg8UTawC0nWRyXf2BPIegwK+Czlj/AILgp/dy5IHojjxAehDemKmwlseIKD5KSf6kD/StYYoQ+lUZTyzn9Ts6L+5a3BuozpmgVnVvzKo1NE/mjYwR54I3ANezo2QDjGRy8vSvJeF2Bu7yKAfw0Kz3J8kRsxx+7yAbflV69crVGDFKUqSBSlKAUpSgFddwG0nRjXjw55Z6A+h5V2UoDDXvC5Y1V1jnSMMzxd3oeayZjl0Cgss1s+M90MldsDZe6tW7Pi7Gb+G3d1AEU0XexyYOc+Tx9PCHbr5VpKUBlF+z6y3z8SwPQ3d1t+0oqXF2I4eOdrE+ORlHen95C1aCvjsACSQABkk8gB1NAdNtaRxjEaIg8lUKP6CvK/tK4v8AFXJtgc29v/FXmJJiAcN5rGpG3LUxzugqy7YfaBqCR8NlJfvPvZxGGjCBX2Qvs5L6N1yMZ3FYa3i0rgks2SWY82ZiWZj6liT9aglIhzcGiZSuCAVIXxMQmQRlFJ0qR6CtJxLtRNPam3EIiLx93LJrDAKRpbugBnJGQNWMZ64xXXYWoK5YZzyz5edd6WSA5x9DyqkoRlV/Y0Ta6IVvYYQc8AbKMZwOXMgV18Q4l3MD/cTqQjafCrDODjJRmxvjc1ayox5NpHXAGT9TsB9PqKh38UMUZkdA5X5dXjZmY4VVLZ3JIA96sQUnB+0FoZtpkVI4I4015TfLax4sdFjrUxyBhlSCPMEEf0qrtOBx90RMiM7trkIGMPgAaCMFQowoIwds8ya+w8EjSQMEXOc60+7bbfD6MBx7j3B3NCC2pSlCRXRdTMulUQySyNohjHN3PIegAyS3IAEnlXfUfsjxxLbiUr3XyGABSIZZDCWcYjDRhgNSgs5IGfBuQtCGek9kOzwsoCpIeeQ67iT87kAYHkigBVHkPMmr2q7hPHra6z8PPFKR8wRwWX+ZeY+oqxqxQUpSgFKUoBSlKAUpSgFUfGO2FjasVmuYlcc4wdb/AORMt/Sp3HLWSW2mjikMUrxuscg/AzKQrbb7Hy3rwiTg89r4JLOeMjmyxPKrHq2uMNnPm2D5issuSUFcY2a4oRm9uj0i6+1ezUEpDeSgdUh0/t3jIT9KxXbT7Rk4gsUUUVytudTzhlT7zTpCL4JG1oDqLJjOQmeoqlNwBzWT/wBKT/8AmoF1blmDxRzk5BcJBMc9BIvgxrH/ALhkHNc0fJyt1x/hm8sGNb5f0XFtcJIMowYeh5eh8j6VNs7bWf0jn/0qpXgc0xDfBXneY+dYJYz9HYLt7mrnhfZvjIwEgJTn/aTAp9sxyas+6mt8eRy7i0ZTgo9NMtAK+123XCL+EfeWZcdWt5EkA/wvof8AZTVRJxuFG0yloG/LPG8J/wDyKBWpnZMu7kRrqOTuAqqMs7McKiAblicACo3FeBSR3NoblvvWSabuQcpDoMSIu3zyfeMWflkALgDLav7OuErOxvpN1DMlmvQKuVe4HmznUAeijb5jU37ReEyMYbqJGcwh0lRRljFLoJZQN2KsinSNyC2MnAqaIvZlqV1W86yKGRgynkVORXbUFhSlKAV1QwhdRHNmLMfM7Df2AA9gK7aouJcfOtYLRDcXLtoRV3UN11HO+BkkDkB4ioqATeIQGaWKGEf2uRh3Dj5oQCNU+RuFQZPPxfLvmvbqx/2fdjPgVaWd+9vZgO/l6KBuIo/JB9Mn2AGwq5RsUpShApSlAKUpQClKUApSlAKUpQClKUArjJGGGGAIPMEZFcqUBxjQKAFAAAwABgADkB6VypSgKDi3Y2zuHMjxaZT80sTPE7Y2GsxkatvzZqqk+zqLORd3qjyDQEfu8LH+tbMnFeIcf7Wy8RydRW1JPdRDIDqCQHl/MTz0nZdhgkajlmyxxxtmmLG8jpHZ2leC2kiW0uJ7xgzd/l4tIGCANSxqhIbmASRjcb1S3vH7oDwQRqPzM7OR/hUDJ+tdUcwZ+7jDSyf3cSl2+oXOB6nArZcB+zm4nw123w8X90jAyt6M4yqD+XUfVa5YZc2R/KqR0yx4sa27Zi+HW1xxJ+6jLzttrQfdQxg9ZSucr1xqYt0Br2fsX2Mh4emRh52AEkukDYb93GPwRg/hHuSTvV1wnhcNrEIoI1jjXkq+fUk8yx6k5JqZXXDHx23bOWU70lSFKUrQoKUpQClKUApSlAKUpQClKUApSlAKUpQClKUApSlAK/MfB7SM8VniKJ3XesBHpGjGTtpxjFfKUB+keE2UUMSrFGka6R4UUKOXkBiplKUApSlAKUpQClKUApSlAf/Z"/>
          <p:cNvSpPr>
            <a:spLocks noChangeAspect="1" noChangeArrowheads="1"/>
          </p:cNvSpPr>
          <p:nvPr/>
        </p:nvSpPr>
        <p:spPr bwMode="auto">
          <a:xfrm>
            <a:off x="155575" y="-1790699"/>
            <a:ext cx="3219451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3. Exist system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apture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447801"/>
            <a:ext cx="4279465" cy="275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3962400" y="3505200"/>
            <a:ext cx="5181600" cy="609600"/>
            <a:chOff x="3962400" y="3505200"/>
            <a:chExt cx="5181599" cy="609600"/>
          </a:xfrm>
        </p:grpSpPr>
        <p:pic>
          <p:nvPicPr>
            <p:cNvPr id="2050" name="Picture 2" descr="http://cdn.mysitemyway.com/etc-mysitemyway/icons/legacy-previews/icons/simple-red-square-icons-symbols-shapes/129917-simple-red-square-icon-symbols-shapes-smiley-sa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35052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70275" y="3581400"/>
              <a:ext cx="44737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Only support three bus stations in Ha </a:t>
              </a:r>
              <a:r>
                <a:rPr lang="en-US" sz="2000" dirty="0" err="1" smtClean="0"/>
                <a:t>Noi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62401" y="4191000"/>
            <a:ext cx="4015109" cy="609600"/>
            <a:chOff x="3962400" y="4191000"/>
            <a:chExt cx="4015108" cy="609600"/>
          </a:xfrm>
        </p:grpSpPr>
        <p:pic>
          <p:nvPicPr>
            <p:cNvPr id="12" name="Picture 2" descr="http://cdn.mysitemyway.com/etc-mysitemyway/icons/legacy-previews/icons/simple-red-square-icons-symbols-shapes/129917-simple-red-square-icon-symbols-shapes-smiley-sa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41910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4648200" y="4343400"/>
              <a:ext cx="33293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/>
                <a:t>The number of bus routes less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62402" y="4953000"/>
            <a:ext cx="3365123" cy="609600"/>
            <a:chOff x="3962400" y="4953000"/>
            <a:chExt cx="3365123" cy="609600"/>
          </a:xfrm>
        </p:grpSpPr>
        <p:pic>
          <p:nvPicPr>
            <p:cNvPr id="14" name="Picture 2" descr="http://cdn.mysitemyway.com/etc-mysitemyway/icons/legacy-previews/icons/simple-red-square-icons-symbols-shapes/129917-simple-red-square-icon-symbols-shapes-smiley-sa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49530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4648200" y="5029200"/>
              <a:ext cx="26793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/>
                <a:t>Hard to using on mobile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3. Exist system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1" y="1447801"/>
            <a:ext cx="5401311" cy="2296795"/>
            <a:chOff x="533400" y="1600200"/>
            <a:chExt cx="5401310" cy="2296795"/>
          </a:xfrm>
        </p:grpSpPr>
        <p:pic>
          <p:nvPicPr>
            <p:cNvPr id="5" name="Picture 4" descr="4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1286510" cy="229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2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00200"/>
              <a:ext cx="1297305" cy="229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3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600200"/>
              <a:ext cx="1297305" cy="229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DRM\Desktop\New folder\1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00200"/>
              <a:ext cx="1286510" cy="22967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533401" y="4343400"/>
            <a:ext cx="5646919" cy="609600"/>
            <a:chOff x="3962400" y="3505200"/>
            <a:chExt cx="5646920" cy="609600"/>
          </a:xfrm>
        </p:grpSpPr>
        <p:pic>
          <p:nvPicPr>
            <p:cNvPr id="11" name="Picture 2" descr="http://cdn.mysitemyway.com/etc-mysitemyway/icons/legacy-previews/icons/simple-red-square-icons-symbols-shapes/129917-simple-red-square-icon-symbols-shapes-smiley-sa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35052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670275" y="3581400"/>
              <a:ext cx="4939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number of transport coach is very limited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2" y="5029200"/>
            <a:ext cx="3435271" cy="609600"/>
            <a:chOff x="3962400" y="4191000"/>
            <a:chExt cx="3435272" cy="609600"/>
          </a:xfrm>
        </p:grpSpPr>
        <p:pic>
          <p:nvPicPr>
            <p:cNvPr id="14" name="Picture 2" descr="http://cdn.mysitemyway.com/etc-mysitemyway/icons/legacy-previews/icons/simple-red-square-icons-symbols-shapes/129917-simple-red-square-icon-symbols-shapes-smiley-sa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41910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4648200" y="4343400"/>
              <a:ext cx="27494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/>
                <a:t>The search speed is slow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1" y="5791200"/>
            <a:ext cx="3615833" cy="609600"/>
            <a:chOff x="3962400" y="4953000"/>
            <a:chExt cx="3615832" cy="609600"/>
          </a:xfrm>
        </p:grpSpPr>
        <p:pic>
          <p:nvPicPr>
            <p:cNvPr id="17" name="Picture 2" descr="http://cdn.mysitemyway.com/etc-mysitemyway/icons/legacy-previews/icons/simple-red-square-icons-symbols-shapes/129917-simple-red-square-icon-symbols-shapes-smiley-sa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49530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4648200" y="5029200"/>
              <a:ext cx="2930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/>
                <a:t>No support for positioning</a:t>
              </a:r>
            </a:p>
          </p:txBody>
        </p:sp>
      </p:grpSp>
      <p:pic>
        <p:nvPicPr>
          <p:cNvPr id="19" name="Picture 2" descr="C:\Users\meteor\Desktop\CapstoneSlide\tis-02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094492" y="6248400"/>
            <a:ext cx="104950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1209</Words>
  <Application>Microsoft Office PowerPoint</Application>
  <PresentationFormat>On-screen Show (4:3)</PresentationFormat>
  <Paragraphs>384</Paragraphs>
  <Slides>61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Visio</vt:lpstr>
      <vt:lpstr>CAPSTONE PROJECT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&amp; BEST WISHES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meteor</dc:creator>
  <cp:lastModifiedBy>Trung Dinh</cp:lastModifiedBy>
  <cp:revision>54</cp:revision>
  <dcterms:created xsi:type="dcterms:W3CDTF">2006-08-16T00:00:00Z</dcterms:created>
  <dcterms:modified xsi:type="dcterms:W3CDTF">2014-12-19T04:15:51Z</dcterms:modified>
</cp:coreProperties>
</file>