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99" r:id="rId4"/>
    <p:sldId id="288" r:id="rId5"/>
    <p:sldId id="259" r:id="rId6"/>
    <p:sldId id="261" r:id="rId7"/>
    <p:sldId id="260" r:id="rId8"/>
    <p:sldId id="263" r:id="rId9"/>
    <p:sldId id="262" r:id="rId10"/>
    <p:sldId id="264" r:id="rId11"/>
    <p:sldId id="289" r:id="rId12"/>
    <p:sldId id="265" r:id="rId13"/>
    <p:sldId id="266" r:id="rId14"/>
    <p:sldId id="267" r:id="rId15"/>
    <p:sldId id="268" r:id="rId16"/>
    <p:sldId id="290"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92" r:id="rId30"/>
    <p:sldId id="281" r:id="rId31"/>
    <p:sldId id="282" r:id="rId32"/>
    <p:sldId id="284" r:id="rId33"/>
    <p:sldId id="285" r:id="rId34"/>
    <p:sldId id="301" r:id="rId35"/>
    <p:sldId id="300" r:id="rId36"/>
    <p:sldId id="293" r:id="rId37"/>
    <p:sldId id="287" r:id="rId38"/>
    <p:sldId id="294" r:id="rId39"/>
    <p:sldId id="295" r:id="rId40"/>
    <p:sldId id="296" r:id="rId41"/>
    <p:sldId id="29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8/21/2014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8/21/2014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8/21/2014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8/21/2014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8/21/2014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8/21/2014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8/21/2014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8/21/2014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8/21/2014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8/21/2014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8/21/2014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8/21/2014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GIMIS PROJECT	</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171" y="758952"/>
            <a:ext cx="4058216" cy="1762371"/>
          </a:xfrm>
          <a:prstGeom prst="rect">
            <a:avLst/>
          </a:prstGeom>
        </p:spPr>
      </p:pic>
    </p:spTree>
    <p:extLst>
      <p:ext uri="{BB962C8B-B14F-4D97-AF65-F5344CB8AC3E}">
        <p14:creationId xmlns:p14="http://schemas.microsoft.com/office/powerpoint/2010/main" val="2834145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27804" y="672688"/>
            <a:ext cx="10034334" cy="931825"/>
          </a:xfrm>
        </p:spPr>
        <p:txBody>
          <a:bodyPr>
            <a:noAutofit/>
          </a:bodyPr>
          <a:lstStyle/>
          <a:p>
            <a:pPr lvl="0" algn="ctr"/>
            <a:r>
              <a:rPr lang="en-US" sz="4000" b="1" dirty="0"/>
              <a:t>Training process management</a:t>
            </a:r>
            <a:endParaRPr lang="en-US" sz="4000" dirty="0"/>
          </a:p>
        </p:txBody>
      </p:sp>
      <p:sp>
        <p:nvSpPr>
          <p:cNvPr id="8" name="Subtitle 7"/>
          <p:cNvSpPr txBox="1">
            <a:spLocks/>
          </p:cNvSpPr>
          <p:nvPr/>
        </p:nvSpPr>
        <p:spPr>
          <a:xfrm>
            <a:off x="2355011" y="1742536"/>
            <a:ext cx="8212348" cy="3985405"/>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342900" lvl="0" indent="-342900">
              <a:buClr>
                <a:schemeClr val="tx1"/>
              </a:buClr>
              <a:buFont typeface="Arial" panose="020B0604020202020204" pitchFamily="34" charset="0"/>
              <a:buChar char="•"/>
            </a:pPr>
            <a:r>
              <a:rPr lang="en-US" sz="2000" b="1" dirty="0">
                <a:solidFill>
                  <a:schemeClr val="tx1"/>
                </a:solidFill>
              </a:rPr>
              <a:t>Exercise:</a:t>
            </a:r>
          </a:p>
          <a:p>
            <a:pPr lvl="0"/>
            <a:r>
              <a:rPr lang="en-US" sz="2000" dirty="0" smtClean="0">
                <a:solidFill>
                  <a:schemeClr val="tx1"/>
                </a:solidFill>
              </a:rPr>
              <a:t>	Add/Edit/Delete </a:t>
            </a:r>
            <a:r>
              <a:rPr lang="en-US" sz="2000" dirty="0">
                <a:solidFill>
                  <a:schemeClr val="tx1"/>
                </a:solidFill>
              </a:rPr>
              <a:t>exercise in training schedule </a:t>
            </a:r>
          </a:p>
          <a:p>
            <a:pPr lvl="0"/>
            <a:r>
              <a:rPr lang="en-US" sz="2000" dirty="0" smtClean="0">
                <a:solidFill>
                  <a:schemeClr val="tx1"/>
                </a:solidFill>
              </a:rPr>
              <a:t>	Print </a:t>
            </a:r>
            <a:r>
              <a:rPr lang="en-US" sz="2000" dirty="0">
                <a:solidFill>
                  <a:schemeClr val="tx1"/>
                </a:solidFill>
              </a:rPr>
              <a:t>training schedule </a:t>
            </a:r>
          </a:p>
          <a:p>
            <a:pPr lvl="0"/>
            <a:r>
              <a:rPr lang="en-US" sz="2000" dirty="0" smtClean="0">
                <a:solidFill>
                  <a:schemeClr val="tx1"/>
                </a:solidFill>
              </a:rPr>
              <a:t>	Add/Edit/Delete </a:t>
            </a:r>
            <a:r>
              <a:rPr lang="en-US" sz="2000" dirty="0">
                <a:solidFill>
                  <a:schemeClr val="tx1"/>
                </a:solidFill>
              </a:rPr>
              <a:t>comment </a:t>
            </a:r>
          </a:p>
          <a:p>
            <a:pPr lvl="0"/>
            <a:r>
              <a:rPr lang="en-US" sz="2000" dirty="0" smtClean="0">
                <a:solidFill>
                  <a:schemeClr val="tx1"/>
                </a:solidFill>
              </a:rPr>
              <a:t>	View </a:t>
            </a:r>
            <a:r>
              <a:rPr lang="en-US" sz="2000" dirty="0">
                <a:solidFill>
                  <a:schemeClr val="tx1"/>
                </a:solidFill>
              </a:rPr>
              <a:t>training schedule &amp; comment from trainer </a:t>
            </a:r>
          </a:p>
          <a:p>
            <a:pPr lvl="0"/>
            <a:r>
              <a:rPr lang="en-US" sz="2000" dirty="0" smtClean="0">
                <a:solidFill>
                  <a:schemeClr val="tx1"/>
                </a:solidFill>
              </a:rPr>
              <a:t>	View </a:t>
            </a:r>
            <a:r>
              <a:rPr lang="en-US" sz="2000" dirty="0">
                <a:solidFill>
                  <a:schemeClr val="tx1"/>
                </a:solidFill>
              </a:rPr>
              <a:t>General Exercise List </a:t>
            </a:r>
          </a:p>
          <a:p>
            <a:pPr marL="342900" lvl="0" indent="-342900">
              <a:buClr>
                <a:schemeClr val="tx1"/>
              </a:buClr>
              <a:buFont typeface="Arial" panose="020B0604020202020204" pitchFamily="34" charset="0"/>
              <a:buChar char="•"/>
            </a:pPr>
            <a:r>
              <a:rPr lang="en-US" sz="2000" b="1" dirty="0">
                <a:solidFill>
                  <a:schemeClr val="tx1"/>
                </a:solidFill>
              </a:rPr>
              <a:t>Index:</a:t>
            </a:r>
          </a:p>
          <a:p>
            <a:pPr lvl="0"/>
            <a:r>
              <a:rPr lang="en-US" sz="2000" dirty="0" smtClean="0">
                <a:solidFill>
                  <a:schemeClr val="tx1"/>
                </a:solidFill>
              </a:rPr>
              <a:t>	Add </a:t>
            </a:r>
            <a:r>
              <a:rPr lang="en-US" sz="2000" dirty="0">
                <a:solidFill>
                  <a:schemeClr val="tx1"/>
                </a:solidFill>
              </a:rPr>
              <a:t>index stat </a:t>
            </a:r>
          </a:p>
          <a:p>
            <a:pPr lvl="0"/>
            <a:r>
              <a:rPr lang="en-US" sz="2000" dirty="0" smtClean="0">
                <a:solidFill>
                  <a:schemeClr val="tx1"/>
                </a:solidFill>
              </a:rPr>
              <a:t>	View </a:t>
            </a:r>
            <a:r>
              <a:rPr lang="en-US" sz="2000" dirty="0">
                <a:solidFill>
                  <a:schemeClr val="tx1"/>
                </a:solidFill>
              </a:rPr>
              <a:t>index chart &amp; customer’s own training progress photo</a:t>
            </a:r>
          </a:p>
          <a:p>
            <a:pPr lvl="0"/>
            <a:r>
              <a:rPr lang="en-US" sz="2000" dirty="0" smtClean="0">
                <a:solidFill>
                  <a:schemeClr val="tx1"/>
                </a:solidFill>
              </a:rPr>
              <a:t>	Add/Delete </a:t>
            </a:r>
            <a:r>
              <a:rPr lang="en-US" sz="2000" dirty="0">
                <a:solidFill>
                  <a:schemeClr val="tx1"/>
                </a:solidFill>
              </a:rPr>
              <a:t>customer training progress photo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1256369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61872" y="1078129"/>
            <a:ext cx="9418320" cy="3028044"/>
          </a:xfrm>
        </p:spPr>
        <p:txBody>
          <a:bodyPr>
            <a:normAutofit fontScale="90000"/>
          </a:bodyPr>
          <a:lstStyle/>
          <a:p>
            <a:pPr>
              <a:lnSpc>
                <a:spcPct val="100000"/>
              </a:lnSpc>
            </a:pPr>
            <a:r>
              <a:rPr lang="en-US" dirty="0" smtClean="0"/>
              <a:t/>
            </a:r>
            <a:br>
              <a:rPr lang="en-US" dirty="0" smtClean="0"/>
            </a:br>
            <a:r>
              <a:rPr lang="en-US" dirty="0"/>
              <a:t/>
            </a:r>
            <a:br>
              <a:rPr lang="en-US" dirty="0"/>
            </a:br>
            <a:r>
              <a:rPr lang="en-US" dirty="0" smtClean="0"/>
              <a:t>2. SOFTWARE MANAGEMENT PLAN </a:t>
            </a:r>
            <a:endParaRPr lang="en-US" dirty="0"/>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358423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22786" y="604301"/>
            <a:ext cx="9418320" cy="931825"/>
          </a:xfrm>
        </p:spPr>
        <p:txBody>
          <a:bodyPr>
            <a:noAutofit/>
          </a:bodyPr>
          <a:lstStyle/>
          <a:p>
            <a:pPr algn="ctr"/>
            <a:r>
              <a:rPr lang="en-US" sz="4000" dirty="0" smtClean="0"/>
              <a:t>SOFTWARE PROJECT MODEL</a:t>
            </a: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792780" y="2201696"/>
            <a:ext cx="6425512" cy="3476984"/>
          </a:xfrm>
          <a:prstGeom prst="rect">
            <a:avLst/>
          </a:prstGeom>
        </p:spPr>
      </p:pic>
      <p:sp>
        <p:nvSpPr>
          <p:cNvPr id="5" name="Subtitle 7"/>
          <p:cNvSpPr>
            <a:spLocks noGrp="1"/>
          </p:cNvSpPr>
          <p:nvPr>
            <p:ph type="subTitle" idx="1"/>
          </p:nvPr>
        </p:nvSpPr>
        <p:spPr>
          <a:xfrm>
            <a:off x="1769967" y="6077996"/>
            <a:ext cx="8471139" cy="646981"/>
          </a:xfrm>
        </p:spPr>
        <p:txBody>
          <a:bodyPr>
            <a:normAutofit fontScale="92500"/>
          </a:bodyPr>
          <a:lstStyle/>
          <a:p>
            <a:pPr lvl="0">
              <a:buClr>
                <a:schemeClr val="tx1"/>
              </a:buClr>
            </a:pPr>
            <a:r>
              <a:rPr lang="en-US" sz="2400" dirty="0" smtClean="0">
                <a:solidFill>
                  <a:schemeClr val="tx1"/>
                </a:solidFill>
              </a:rPr>
              <a:t> Iterative model </a:t>
            </a:r>
            <a:r>
              <a:rPr lang="en-US" sz="2400" dirty="0">
                <a:solidFill>
                  <a:schemeClr val="tx1"/>
                </a:solidFill>
              </a:rPr>
              <a:t>for managing and developing software project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2268898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65060" y="533634"/>
            <a:ext cx="9418320" cy="931825"/>
          </a:xfrm>
        </p:spPr>
        <p:txBody>
          <a:bodyPr>
            <a:noAutofit/>
          </a:bodyPr>
          <a:lstStyle/>
          <a:p>
            <a:pPr algn="ctr"/>
            <a:r>
              <a:rPr lang="en-US" sz="4000" dirty="0" smtClean="0"/>
              <a:t>ORGANIZATION STRUCTURE</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809" y="1742071"/>
            <a:ext cx="6549963" cy="4744994"/>
          </a:xfrm>
          <a:prstGeom prst="rect">
            <a:avLst/>
          </a:prstGeom>
        </p:spPr>
      </p:pic>
    </p:spTree>
    <p:extLst>
      <p:ext uri="{BB962C8B-B14F-4D97-AF65-F5344CB8AC3E}">
        <p14:creationId xmlns:p14="http://schemas.microsoft.com/office/powerpoint/2010/main" val="1729203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65073" y="399275"/>
            <a:ext cx="9418320" cy="931825"/>
          </a:xfrm>
        </p:spPr>
        <p:txBody>
          <a:bodyPr>
            <a:noAutofit/>
          </a:bodyPr>
          <a:lstStyle/>
          <a:p>
            <a:pPr algn="ctr"/>
            <a:r>
              <a:rPr lang="en-US" sz="4000" dirty="0" smtClean="0"/>
              <a:t>WBS AND GANTT CHART</a:t>
            </a:r>
            <a:endParaRPr lang="en-US" sz="4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44807" y="1725382"/>
            <a:ext cx="8744914" cy="471856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144223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61225" y="1734567"/>
            <a:ext cx="8564594" cy="4571347"/>
          </a:xfrm>
          <a:prstGeom prst="rect">
            <a:avLst/>
          </a:prstGeom>
        </p:spPr>
      </p:pic>
      <p:sp>
        <p:nvSpPr>
          <p:cNvPr id="5" name="Title 6"/>
          <p:cNvSpPr txBox="1">
            <a:spLocks/>
          </p:cNvSpPr>
          <p:nvPr/>
        </p:nvSpPr>
        <p:spPr>
          <a:xfrm>
            <a:off x="965073" y="399275"/>
            <a:ext cx="9418320" cy="9318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4000" dirty="0"/>
              <a:t>WBS AND GANTT CHART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44255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61872" y="1052250"/>
            <a:ext cx="9418320" cy="3028044"/>
          </a:xfrm>
        </p:spPr>
        <p:txBody>
          <a:bodyPr>
            <a:normAutofit/>
          </a:bodyPr>
          <a:lstStyle/>
          <a:p>
            <a:pPr>
              <a:lnSpc>
                <a:spcPct val="100000"/>
              </a:lnSpc>
            </a:pPr>
            <a:r>
              <a:rPr lang="en-US" dirty="0" smtClean="0"/>
              <a:t>3. REQUIREMENT SPECIFICATION</a:t>
            </a:r>
            <a:endParaRPr lang="en-US" dirty="0"/>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1822439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94785" y="267335"/>
            <a:ext cx="9418320" cy="931825"/>
          </a:xfrm>
        </p:spPr>
        <p:txBody>
          <a:bodyPr>
            <a:noAutofit/>
          </a:bodyPr>
          <a:lstStyle/>
          <a:p>
            <a:pPr algn="ctr"/>
            <a:r>
              <a:rPr lang="en-US" sz="4000" dirty="0" smtClean="0"/>
              <a:t>GENERAL</a:t>
            </a: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777" y="1418621"/>
            <a:ext cx="6594181" cy="505136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1573237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9011" y="301841"/>
            <a:ext cx="9418320" cy="931825"/>
          </a:xfrm>
        </p:spPr>
        <p:txBody>
          <a:bodyPr>
            <a:noAutofit/>
          </a:bodyPr>
          <a:lstStyle/>
          <a:p>
            <a:pPr algn="ctr"/>
            <a:r>
              <a:rPr lang="en-US" sz="4000" dirty="0" smtClean="0"/>
              <a:t>STAFF ACCOUNT MANAGEMENT</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009" y="1407808"/>
            <a:ext cx="5817848" cy="51408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2533934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94785" y="267335"/>
            <a:ext cx="9418320" cy="931825"/>
          </a:xfrm>
        </p:spPr>
        <p:txBody>
          <a:bodyPr>
            <a:noAutofit/>
          </a:bodyPr>
          <a:lstStyle/>
          <a:p>
            <a:pPr algn="ctr"/>
            <a:r>
              <a:rPr lang="en-US" sz="4000" dirty="0" smtClean="0"/>
              <a:t>CUSTOMER MANAGEMENT</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068" y="1457952"/>
            <a:ext cx="5703921" cy="50191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3048040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1337267"/>
          </a:xfrm>
        </p:spPr>
        <p:txBody>
          <a:bodyPr/>
          <a:lstStyle/>
          <a:p>
            <a:r>
              <a:rPr lang="en-US" dirty="0" smtClean="0"/>
              <a:t>Member</a:t>
            </a:r>
            <a:endParaRPr lang="en-US" dirty="0"/>
          </a:p>
        </p:txBody>
      </p:sp>
      <p:sp>
        <p:nvSpPr>
          <p:cNvPr id="3" name="Content Placeholder 2"/>
          <p:cNvSpPr>
            <a:spLocks noGrp="1"/>
          </p:cNvSpPr>
          <p:nvPr>
            <p:ph type="subTitle" idx="1"/>
          </p:nvPr>
        </p:nvSpPr>
        <p:spPr>
          <a:xfrm>
            <a:off x="1261872" y="2493034"/>
            <a:ext cx="9418320" cy="3999206"/>
          </a:xfrm>
        </p:spPr>
        <p:txBody>
          <a:bodyPr>
            <a:normAutofit/>
          </a:bodyPr>
          <a:lstStyle/>
          <a:p>
            <a:pPr algn="r"/>
            <a:endParaRPr lang="en-US" dirty="0" smtClean="0">
              <a:solidFill>
                <a:schemeClr val="tx1"/>
              </a:solidFill>
            </a:endParaRPr>
          </a:p>
          <a:p>
            <a:pPr algn="r"/>
            <a:r>
              <a:rPr lang="en-US" dirty="0" smtClean="0">
                <a:solidFill>
                  <a:schemeClr val="tx1"/>
                </a:solidFill>
              </a:rPr>
              <a:t>Nguyễn </a:t>
            </a:r>
            <a:r>
              <a:rPr lang="en-US" dirty="0" err="1">
                <a:solidFill>
                  <a:schemeClr val="tx1"/>
                </a:solidFill>
              </a:rPr>
              <a:t>Ngọc</a:t>
            </a:r>
            <a:r>
              <a:rPr lang="en-US" dirty="0">
                <a:solidFill>
                  <a:schemeClr val="tx1"/>
                </a:solidFill>
              </a:rPr>
              <a:t> </a:t>
            </a:r>
            <a:r>
              <a:rPr lang="en-US" dirty="0" err="1">
                <a:solidFill>
                  <a:schemeClr val="tx1"/>
                </a:solidFill>
              </a:rPr>
              <a:t>Phương</a:t>
            </a:r>
            <a:r>
              <a:rPr lang="en-US" dirty="0">
                <a:solidFill>
                  <a:schemeClr val="tx1"/>
                </a:solidFill>
              </a:rPr>
              <a:t> - 01584</a:t>
            </a:r>
          </a:p>
          <a:p>
            <a:pPr algn="r"/>
            <a:r>
              <a:rPr lang="en-US" dirty="0">
                <a:solidFill>
                  <a:schemeClr val="tx1"/>
                </a:solidFill>
              </a:rPr>
              <a:t>Nguyễn </a:t>
            </a:r>
            <a:r>
              <a:rPr lang="en-US" dirty="0" err="1">
                <a:solidFill>
                  <a:schemeClr val="tx1"/>
                </a:solidFill>
              </a:rPr>
              <a:t>Đức</a:t>
            </a:r>
            <a:r>
              <a:rPr lang="en-US" dirty="0">
                <a:solidFill>
                  <a:schemeClr val="tx1"/>
                </a:solidFill>
              </a:rPr>
              <a:t> </a:t>
            </a:r>
            <a:r>
              <a:rPr lang="en-US" dirty="0" err="1">
                <a:solidFill>
                  <a:schemeClr val="tx1"/>
                </a:solidFill>
              </a:rPr>
              <a:t>Hùng</a:t>
            </a:r>
            <a:r>
              <a:rPr lang="en-US" dirty="0">
                <a:solidFill>
                  <a:schemeClr val="tx1"/>
                </a:solidFill>
              </a:rPr>
              <a:t> - SE01987</a:t>
            </a:r>
          </a:p>
          <a:p>
            <a:pPr algn="r"/>
            <a:r>
              <a:rPr lang="en-US" dirty="0" err="1">
                <a:solidFill>
                  <a:schemeClr val="tx1"/>
                </a:solidFill>
              </a:rPr>
              <a:t>Phạm</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Thành</a:t>
            </a:r>
            <a:r>
              <a:rPr lang="en-US" dirty="0">
                <a:solidFill>
                  <a:schemeClr val="tx1"/>
                </a:solidFill>
              </a:rPr>
              <a:t> - SE02232</a:t>
            </a:r>
          </a:p>
          <a:p>
            <a:pPr algn="r"/>
            <a:r>
              <a:rPr lang="en-US" dirty="0" err="1">
                <a:solidFill>
                  <a:schemeClr val="tx1"/>
                </a:solidFill>
              </a:rPr>
              <a:t>Trần</a:t>
            </a:r>
            <a:r>
              <a:rPr lang="en-US" dirty="0">
                <a:solidFill>
                  <a:schemeClr val="tx1"/>
                </a:solidFill>
              </a:rPr>
              <a:t> </a:t>
            </a:r>
            <a:r>
              <a:rPr lang="en-US" dirty="0" err="1">
                <a:solidFill>
                  <a:schemeClr val="tx1"/>
                </a:solidFill>
              </a:rPr>
              <a:t>Việt</a:t>
            </a:r>
            <a:r>
              <a:rPr lang="en-US" dirty="0">
                <a:solidFill>
                  <a:schemeClr val="tx1"/>
                </a:solidFill>
              </a:rPr>
              <a:t> </a:t>
            </a:r>
            <a:r>
              <a:rPr lang="en-US" dirty="0" err="1">
                <a:solidFill>
                  <a:schemeClr val="tx1"/>
                </a:solidFill>
              </a:rPr>
              <a:t>Tiệp</a:t>
            </a:r>
            <a:r>
              <a:rPr lang="en-US" dirty="0">
                <a:solidFill>
                  <a:schemeClr val="tx1"/>
                </a:solidFill>
              </a:rPr>
              <a:t> - 01565</a:t>
            </a:r>
          </a:p>
          <a:p>
            <a:pPr algn="r"/>
            <a:r>
              <a:rPr lang="en-US" dirty="0">
                <a:solidFill>
                  <a:schemeClr val="tx1"/>
                </a:solidFill>
              </a:rPr>
              <a:t>Nguyễn </a:t>
            </a:r>
            <a:r>
              <a:rPr lang="en-US" dirty="0" err="1">
                <a:solidFill>
                  <a:schemeClr val="tx1"/>
                </a:solidFill>
              </a:rPr>
              <a:t>Ngọc</a:t>
            </a:r>
            <a:r>
              <a:rPr lang="en-US" dirty="0">
                <a:solidFill>
                  <a:schemeClr val="tx1"/>
                </a:solidFill>
              </a:rPr>
              <a:t> Trường - SE02121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397" y="957359"/>
            <a:ext cx="3079330" cy="1337267"/>
          </a:xfrm>
          <a:prstGeom prst="rect">
            <a:avLst/>
          </a:prstGeom>
        </p:spPr>
      </p:pic>
    </p:spTree>
    <p:extLst>
      <p:ext uri="{BB962C8B-B14F-4D97-AF65-F5344CB8AC3E}">
        <p14:creationId xmlns:p14="http://schemas.microsoft.com/office/powerpoint/2010/main" val="2880845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16780" y="215665"/>
            <a:ext cx="9559366" cy="931825"/>
          </a:xfrm>
        </p:spPr>
        <p:txBody>
          <a:bodyPr>
            <a:noAutofit/>
          </a:bodyPr>
          <a:lstStyle/>
          <a:p>
            <a:pPr algn="ctr"/>
            <a:r>
              <a:rPr lang="en-US" sz="4000" dirty="0" smtClean="0"/>
              <a:t>TRAINING PROCESS MANAGEMENT</a:t>
            </a: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845" y="1337182"/>
            <a:ext cx="5179955" cy="51245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1686525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57826" y="362226"/>
            <a:ext cx="9418320" cy="931825"/>
          </a:xfrm>
        </p:spPr>
        <p:txBody>
          <a:bodyPr>
            <a:noAutofit/>
          </a:bodyPr>
          <a:lstStyle/>
          <a:p>
            <a:pPr algn="ctr"/>
            <a:r>
              <a:rPr lang="en-US" sz="4000" dirty="0" smtClean="0"/>
              <a:t>ENTITY RELATIONAL DIAGRAM</a:t>
            </a:r>
            <a:endParaRPr lang="en-US" sz="4000" dirty="0"/>
          </a:p>
        </p:txBody>
      </p:sp>
      <p:pic>
        <p:nvPicPr>
          <p:cNvPr id="4" name="Picture 3" descr="C:\Users\Jack Puo\Dropbox\GIMIS Project\Draft\GIMIS_ERD_Colored_Fix.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3234" y="1386816"/>
            <a:ext cx="7402801" cy="5127246"/>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1815236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94785" y="267335"/>
            <a:ext cx="9418320" cy="931825"/>
          </a:xfrm>
        </p:spPr>
        <p:txBody>
          <a:bodyPr>
            <a:noAutofit/>
          </a:bodyPr>
          <a:lstStyle/>
          <a:p>
            <a:pPr algn="ctr"/>
            <a:r>
              <a:rPr lang="en-US" sz="4900" dirty="0" smtClean="0"/>
              <a:t>SCREEN FLOW</a:t>
            </a:r>
            <a:endParaRPr lang="en-US" sz="49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465" y="1610778"/>
            <a:ext cx="7110960" cy="4632675"/>
          </a:xfrm>
          <a:prstGeom prst="rect">
            <a:avLst/>
          </a:prstGeom>
        </p:spPr>
      </p:pic>
    </p:spTree>
    <p:extLst>
      <p:ext uri="{BB962C8B-B14F-4D97-AF65-F5344CB8AC3E}">
        <p14:creationId xmlns:p14="http://schemas.microsoft.com/office/powerpoint/2010/main" val="1852554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94785" y="267335"/>
            <a:ext cx="9418320" cy="931825"/>
          </a:xfrm>
        </p:spPr>
        <p:txBody>
          <a:bodyPr>
            <a:noAutofit/>
          </a:bodyPr>
          <a:lstStyle/>
          <a:p>
            <a:pPr algn="ctr"/>
            <a:r>
              <a:rPr lang="en-US" sz="4900" dirty="0" smtClean="0"/>
              <a:t>SCREEN FLOW</a:t>
            </a:r>
            <a:endParaRPr lang="en-US" sz="49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45" y="1586537"/>
            <a:ext cx="10267628" cy="4654499"/>
          </a:xfrm>
          <a:prstGeom prst="rect">
            <a:avLst/>
          </a:prstGeom>
        </p:spPr>
      </p:pic>
    </p:spTree>
    <p:extLst>
      <p:ext uri="{BB962C8B-B14F-4D97-AF65-F5344CB8AC3E}">
        <p14:creationId xmlns:p14="http://schemas.microsoft.com/office/powerpoint/2010/main" val="3616037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94785" y="267335"/>
            <a:ext cx="9418320" cy="931825"/>
          </a:xfrm>
        </p:spPr>
        <p:txBody>
          <a:bodyPr>
            <a:noAutofit/>
          </a:bodyPr>
          <a:lstStyle/>
          <a:p>
            <a:pPr algn="ctr"/>
            <a:r>
              <a:rPr lang="en-US" sz="4900" dirty="0" smtClean="0"/>
              <a:t>SCREEN FLOW</a:t>
            </a:r>
            <a:endParaRPr lang="en-US" sz="49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399" y="1572304"/>
            <a:ext cx="6659091" cy="4802617"/>
          </a:xfrm>
          <a:prstGeom prst="rect">
            <a:avLst/>
          </a:prstGeom>
        </p:spPr>
      </p:pic>
    </p:spTree>
    <p:extLst>
      <p:ext uri="{BB962C8B-B14F-4D97-AF65-F5344CB8AC3E}">
        <p14:creationId xmlns:p14="http://schemas.microsoft.com/office/powerpoint/2010/main" val="765339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94785" y="267335"/>
            <a:ext cx="9418320" cy="931825"/>
          </a:xfrm>
        </p:spPr>
        <p:txBody>
          <a:bodyPr>
            <a:noAutofit/>
          </a:bodyPr>
          <a:lstStyle/>
          <a:p>
            <a:pPr algn="ctr"/>
            <a:r>
              <a:rPr lang="en-US" sz="4900" dirty="0" smtClean="0"/>
              <a:t>SCREEN FLOW</a:t>
            </a:r>
            <a:endParaRPr lang="en-US" sz="49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296" y="1199160"/>
            <a:ext cx="7809835" cy="5348011"/>
          </a:xfrm>
          <a:prstGeom prst="rect">
            <a:avLst/>
          </a:prstGeom>
        </p:spPr>
      </p:pic>
    </p:spTree>
    <p:extLst>
      <p:ext uri="{BB962C8B-B14F-4D97-AF65-F5344CB8AC3E}">
        <p14:creationId xmlns:p14="http://schemas.microsoft.com/office/powerpoint/2010/main" val="1350030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94785" y="267335"/>
            <a:ext cx="9418320" cy="931825"/>
          </a:xfrm>
        </p:spPr>
        <p:txBody>
          <a:bodyPr>
            <a:noAutofit/>
          </a:bodyPr>
          <a:lstStyle/>
          <a:p>
            <a:pPr algn="ctr"/>
            <a:r>
              <a:rPr lang="en-US" sz="4900" dirty="0" smtClean="0"/>
              <a:t>SCREEN FLOW</a:t>
            </a:r>
            <a:endParaRPr lang="en-US" sz="49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491" y="1571440"/>
            <a:ext cx="8697217" cy="4782445"/>
          </a:xfrm>
          <a:prstGeom prst="rect">
            <a:avLst/>
          </a:prstGeom>
        </p:spPr>
      </p:pic>
    </p:spTree>
    <p:extLst>
      <p:ext uri="{BB962C8B-B14F-4D97-AF65-F5344CB8AC3E}">
        <p14:creationId xmlns:p14="http://schemas.microsoft.com/office/powerpoint/2010/main" val="1040814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94785" y="267335"/>
            <a:ext cx="9418320" cy="931825"/>
          </a:xfrm>
        </p:spPr>
        <p:txBody>
          <a:bodyPr>
            <a:noAutofit/>
          </a:bodyPr>
          <a:lstStyle/>
          <a:p>
            <a:pPr algn="ctr"/>
            <a:r>
              <a:rPr lang="en-US" sz="4900" dirty="0" smtClean="0"/>
              <a:t>STRUCTURE DIAGRAM</a:t>
            </a:r>
            <a:endParaRPr lang="en-US" sz="49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218425" y="1451754"/>
            <a:ext cx="8323053" cy="5175232"/>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4117182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94785" y="267335"/>
            <a:ext cx="9418320" cy="931825"/>
          </a:xfrm>
        </p:spPr>
        <p:txBody>
          <a:bodyPr>
            <a:noAutofit/>
          </a:bodyPr>
          <a:lstStyle/>
          <a:p>
            <a:pPr algn="ctr"/>
            <a:r>
              <a:rPr lang="en-US" sz="4900" dirty="0" smtClean="0"/>
              <a:t>PACKAGE DIAGRAM</a:t>
            </a:r>
            <a:endParaRPr lang="en-US" sz="49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36163" y="1433332"/>
            <a:ext cx="6335563" cy="5007987"/>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335539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61871" y="758952"/>
            <a:ext cx="9986973" cy="3028044"/>
          </a:xfrm>
        </p:spPr>
        <p:txBody>
          <a:bodyPr/>
          <a:lstStyle/>
          <a:p>
            <a:r>
              <a:rPr lang="en-US" dirty="0" smtClean="0"/>
              <a:t>4. SOFWARE DESIGN</a:t>
            </a:r>
            <a:endParaRPr lang="en-US" dirty="0"/>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3478571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05336" y="936819"/>
            <a:ext cx="9418320" cy="1164739"/>
          </a:xfrm>
        </p:spPr>
        <p:txBody>
          <a:bodyPr>
            <a:normAutofit fontScale="90000"/>
          </a:bodyPr>
          <a:lstStyle/>
          <a:p>
            <a:r>
              <a:rPr lang="en-US" dirty="0" smtClean="0"/>
              <a:t/>
            </a:r>
            <a:br>
              <a:rPr lang="en-US" dirty="0" smtClean="0"/>
            </a:br>
            <a:r>
              <a:rPr lang="en-US" sz="4400" dirty="0" smtClean="0"/>
              <a:t>TABLE CONTENT</a:t>
            </a:r>
            <a:endParaRPr lang="en-US" sz="4400" dirty="0"/>
          </a:p>
        </p:txBody>
      </p:sp>
      <p:sp>
        <p:nvSpPr>
          <p:cNvPr id="5" name="Subtitle 4"/>
          <p:cNvSpPr>
            <a:spLocks noGrp="1"/>
          </p:cNvSpPr>
          <p:nvPr>
            <p:ph type="subTitle" idx="1"/>
          </p:nvPr>
        </p:nvSpPr>
        <p:spPr>
          <a:xfrm>
            <a:off x="5506067" y="2639683"/>
            <a:ext cx="5794536" cy="3809425"/>
          </a:xfrm>
        </p:spPr>
        <p:txBody>
          <a:bodyPr>
            <a:normAutofit/>
          </a:bodyPr>
          <a:lstStyle/>
          <a:p>
            <a:pPr marL="457200" indent="-457200">
              <a:buClr>
                <a:schemeClr val="tx1"/>
              </a:buClr>
              <a:buFont typeface="+mj-lt"/>
              <a:buAutoNum type="arabicPeriod"/>
            </a:pPr>
            <a:r>
              <a:rPr lang="en-US" sz="2000" dirty="0" smtClean="0">
                <a:solidFill>
                  <a:schemeClr val="tx1"/>
                </a:solidFill>
              </a:rPr>
              <a:t>INTRODUCTION</a:t>
            </a:r>
          </a:p>
          <a:p>
            <a:pPr marL="457200" indent="-457200">
              <a:buClr>
                <a:schemeClr val="tx1"/>
              </a:buClr>
              <a:buFont typeface="+mj-lt"/>
              <a:buAutoNum type="arabicPeriod"/>
            </a:pPr>
            <a:r>
              <a:rPr lang="en-US" sz="2000" dirty="0" smtClean="0">
                <a:solidFill>
                  <a:schemeClr val="tx1"/>
                </a:solidFill>
              </a:rPr>
              <a:t>SOFTWARE MANAGEMENT PLANT</a:t>
            </a:r>
          </a:p>
          <a:p>
            <a:pPr marL="457200" indent="-457200">
              <a:buClr>
                <a:schemeClr val="tx1"/>
              </a:buClr>
              <a:buFont typeface="+mj-lt"/>
              <a:buAutoNum type="arabicPeriod"/>
            </a:pPr>
            <a:r>
              <a:rPr lang="en-US" sz="2000" dirty="0" smtClean="0">
                <a:solidFill>
                  <a:schemeClr val="tx1"/>
                </a:solidFill>
              </a:rPr>
              <a:t>REQUIRMENT SPECIFICATION</a:t>
            </a:r>
          </a:p>
          <a:p>
            <a:pPr marL="457200" indent="-457200">
              <a:buClr>
                <a:schemeClr val="tx1"/>
              </a:buClr>
              <a:buFont typeface="+mj-lt"/>
              <a:buAutoNum type="arabicPeriod"/>
            </a:pPr>
            <a:r>
              <a:rPr lang="en-US" sz="2000" dirty="0" smtClean="0">
                <a:solidFill>
                  <a:schemeClr val="tx1"/>
                </a:solidFill>
              </a:rPr>
              <a:t>SOFTWARE DESIGN</a:t>
            </a:r>
          </a:p>
          <a:p>
            <a:pPr marL="457200" indent="-457200">
              <a:buClr>
                <a:schemeClr val="tx1"/>
              </a:buClr>
              <a:buFont typeface="+mj-lt"/>
              <a:buAutoNum type="arabicPeriod"/>
            </a:pPr>
            <a:r>
              <a:rPr lang="en-US" sz="2000" dirty="0" smtClean="0">
                <a:solidFill>
                  <a:schemeClr val="tx1"/>
                </a:solidFill>
              </a:rPr>
              <a:t>TESTING</a:t>
            </a:r>
          </a:p>
          <a:p>
            <a:pPr marL="457200" indent="-457200">
              <a:buClr>
                <a:schemeClr val="tx1"/>
              </a:buClr>
              <a:buFont typeface="+mj-lt"/>
              <a:buAutoNum type="arabicPeriod"/>
            </a:pPr>
            <a:r>
              <a:rPr lang="en-US" sz="2000" dirty="0" smtClean="0">
                <a:solidFill>
                  <a:schemeClr val="tx1"/>
                </a:solidFill>
              </a:rPr>
              <a:t>LESSON LEARNED</a:t>
            </a:r>
          </a:p>
          <a:p>
            <a:pPr marL="457200" indent="-457200">
              <a:buClr>
                <a:schemeClr val="tx1"/>
              </a:buClr>
              <a:buFont typeface="+mj-lt"/>
              <a:buAutoNum type="arabicPeriod"/>
            </a:pPr>
            <a:r>
              <a:rPr lang="en-US" sz="2000" dirty="0" smtClean="0">
                <a:solidFill>
                  <a:schemeClr val="tx1"/>
                </a:solidFill>
              </a:rPr>
              <a:t>Q &amp;A</a:t>
            </a:r>
            <a:endParaRPr lang="en-US" sz="20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2818828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658687" y="198324"/>
            <a:ext cx="9418320" cy="931825"/>
          </a:xfrm>
        </p:spPr>
        <p:txBody>
          <a:bodyPr>
            <a:noAutofit/>
          </a:bodyPr>
          <a:lstStyle/>
          <a:p>
            <a:pPr algn="ctr"/>
            <a:r>
              <a:rPr lang="en-US" sz="4000" dirty="0" smtClean="0"/>
              <a:t>GENERAL GROUP</a:t>
            </a:r>
            <a:endParaRPr lang="en-US" sz="40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485085" y="1377410"/>
            <a:ext cx="7765523" cy="5135533"/>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1943023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57826" y="168739"/>
            <a:ext cx="9418320" cy="931825"/>
          </a:xfrm>
        </p:spPr>
        <p:txBody>
          <a:bodyPr>
            <a:noAutofit/>
          </a:bodyPr>
          <a:lstStyle/>
          <a:p>
            <a:pPr algn="ctr"/>
            <a:r>
              <a:rPr lang="en-US" sz="4000" dirty="0" smtClean="0"/>
              <a:t>STAFF ACCOUNT MANAGEMENT</a:t>
            </a:r>
            <a:endParaRPr lang="en-US" sz="4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46726" y="1264309"/>
            <a:ext cx="8242241" cy="5315584"/>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1139853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65057" y="130450"/>
            <a:ext cx="9418320" cy="931825"/>
          </a:xfrm>
        </p:spPr>
        <p:txBody>
          <a:bodyPr>
            <a:noAutofit/>
          </a:bodyPr>
          <a:lstStyle/>
          <a:p>
            <a:pPr algn="ctr"/>
            <a:r>
              <a:rPr lang="en-US" sz="4000" dirty="0" smtClean="0"/>
              <a:t>CUSTOMER MANAGEMENT</a:t>
            </a:r>
            <a:endParaRPr lang="en-US" sz="4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191189" y="1334954"/>
            <a:ext cx="8353315" cy="5255627"/>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4223992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4725" y="533634"/>
            <a:ext cx="9917962" cy="931825"/>
          </a:xfrm>
        </p:spPr>
        <p:txBody>
          <a:bodyPr>
            <a:noAutofit/>
          </a:bodyPr>
          <a:lstStyle/>
          <a:p>
            <a:pPr algn="ctr"/>
            <a:r>
              <a:rPr lang="en-US" sz="4000" dirty="0" smtClean="0"/>
              <a:t>TRAINING PROGRESS MANAGEMENT</a:t>
            </a:r>
            <a:endParaRPr lang="en-US" sz="4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70229" y="1831736"/>
            <a:ext cx="7596798" cy="4639328"/>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3028517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90483" y="301814"/>
            <a:ext cx="9917962" cy="931825"/>
          </a:xfrm>
        </p:spPr>
        <p:txBody>
          <a:bodyPr>
            <a:noAutofit/>
          </a:bodyPr>
          <a:lstStyle/>
          <a:p>
            <a:pPr algn="ctr"/>
            <a:r>
              <a:rPr lang="en-US" sz="4000" dirty="0" smtClean="0"/>
              <a:t>SEQUENCE DIAGRAM</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pic>
        <p:nvPicPr>
          <p:cNvPr id="1026" name="Picture 2" descr="E:\Dropbox\GIMIS Project\templateCD\Diagram\Sequence Diagram\Report 4 - Active C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918" y="1530842"/>
            <a:ext cx="10926763"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082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30883" y="616742"/>
            <a:ext cx="9917962" cy="931825"/>
          </a:xfrm>
        </p:spPr>
        <p:txBody>
          <a:bodyPr>
            <a:noAutofit/>
          </a:bodyPr>
          <a:lstStyle/>
          <a:p>
            <a:pPr algn="ctr"/>
            <a:r>
              <a:rPr lang="en-US" sz="4000" dirty="0" smtClean="0"/>
              <a:t>SCREEN DESIGN</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pic>
        <p:nvPicPr>
          <p:cNvPr id="2" name="Picture 1"/>
          <p:cNvPicPr>
            <a:picLocks noChangeAspect="1"/>
          </p:cNvPicPr>
          <p:nvPr/>
        </p:nvPicPr>
        <p:blipFill>
          <a:blip r:embed="rId3"/>
          <a:stretch>
            <a:fillRect/>
          </a:stretch>
        </p:blipFill>
        <p:spPr>
          <a:xfrm>
            <a:off x="871060" y="1868643"/>
            <a:ext cx="4994903" cy="4415783"/>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6289864" y="2393844"/>
            <a:ext cx="5097271" cy="3365380"/>
          </a:xfrm>
          <a:prstGeom prst="rect">
            <a:avLst/>
          </a:prstGeom>
          <a:ln>
            <a:solidFill>
              <a:schemeClr val="tx1"/>
            </a:solidFill>
          </a:ln>
        </p:spPr>
      </p:pic>
    </p:spTree>
    <p:extLst>
      <p:ext uri="{BB962C8B-B14F-4D97-AF65-F5344CB8AC3E}">
        <p14:creationId xmlns:p14="http://schemas.microsoft.com/office/powerpoint/2010/main" val="2709928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61871" y="758952"/>
            <a:ext cx="9986973" cy="3028044"/>
          </a:xfrm>
        </p:spPr>
        <p:txBody>
          <a:bodyPr/>
          <a:lstStyle/>
          <a:p>
            <a:r>
              <a:rPr lang="en-US" dirty="0"/>
              <a:t>5</a:t>
            </a:r>
            <a:r>
              <a:rPr lang="en-US" dirty="0" smtClean="0"/>
              <a:t>. TESTING</a:t>
            </a:r>
            <a:endParaRPr lang="en-US" dirty="0"/>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14972903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2255" y="327721"/>
            <a:ext cx="9917962" cy="931825"/>
          </a:xfrm>
        </p:spPr>
        <p:txBody>
          <a:bodyPr>
            <a:noAutofit/>
          </a:bodyPr>
          <a:lstStyle/>
          <a:p>
            <a:pPr algn="ctr"/>
            <a:r>
              <a:rPr lang="en-US" sz="4000" dirty="0" smtClean="0"/>
              <a:t>STAGE OF TESTING</a:t>
            </a:r>
            <a:endParaRPr lang="en-US" sz="4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746276" y="1534454"/>
            <a:ext cx="5022524" cy="4659311"/>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1487831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2255" y="327721"/>
            <a:ext cx="9917962" cy="931825"/>
          </a:xfrm>
        </p:spPr>
        <p:txBody>
          <a:bodyPr>
            <a:noAutofit/>
          </a:bodyPr>
          <a:lstStyle/>
          <a:p>
            <a:pPr algn="ctr"/>
            <a:r>
              <a:rPr lang="en-US" sz="4000" dirty="0" smtClean="0"/>
              <a:t>TESTING TYPES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
        <p:nvSpPr>
          <p:cNvPr id="2" name="Oval 1"/>
          <p:cNvSpPr/>
          <p:nvPr/>
        </p:nvSpPr>
        <p:spPr>
          <a:xfrm>
            <a:off x="5305244" y="4519035"/>
            <a:ext cx="1907644" cy="1907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TESTING</a:t>
            </a:r>
            <a:endParaRPr lang="en-US" b="1" dirty="0"/>
          </a:p>
        </p:txBody>
      </p:sp>
      <p:sp>
        <p:nvSpPr>
          <p:cNvPr id="3" name="Right Arrow 2"/>
          <p:cNvSpPr/>
          <p:nvPr/>
        </p:nvSpPr>
        <p:spPr>
          <a:xfrm rot="13055796">
            <a:off x="3439985" y="3709357"/>
            <a:ext cx="2055040" cy="1017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9380691">
            <a:off x="7065138" y="3714762"/>
            <a:ext cx="2055040" cy="1017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752619" y="1748292"/>
            <a:ext cx="3526747" cy="1613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GUI TESTING</a:t>
            </a:r>
            <a:endParaRPr lang="en-US" sz="2400" b="1" dirty="0"/>
          </a:p>
        </p:txBody>
      </p:sp>
      <p:sp>
        <p:nvSpPr>
          <p:cNvPr id="11" name="Rounded Rectangle 10"/>
          <p:cNvSpPr/>
          <p:nvPr/>
        </p:nvSpPr>
        <p:spPr>
          <a:xfrm>
            <a:off x="7182391" y="1748292"/>
            <a:ext cx="3410773" cy="1613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SYSTEM TESTING</a:t>
            </a:r>
            <a:endParaRPr lang="en-US" sz="2400" b="1" dirty="0"/>
          </a:p>
        </p:txBody>
      </p:sp>
    </p:spTree>
    <p:extLst>
      <p:ext uri="{BB962C8B-B14F-4D97-AF65-F5344CB8AC3E}">
        <p14:creationId xmlns:p14="http://schemas.microsoft.com/office/powerpoint/2010/main" val="2453814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2255" y="327721"/>
            <a:ext cx="9917962" cy="931825"/>
          </a:xfrm>
        </p:spPr>
        <p:txBody>
          <a:bodyPr>
            <a:noAutofit/>
          </a:bodyPr>
          <a:lstStyle/>
          <a:p>
            <a:pPr algn="ctr"/>
            <a:r>
              <a:rPr lang="en-US" sz="4000" dirty="0" smtClean="0"/>
              <a:t>TOOLS AND ENVIRONMENT</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98133225"/>
              </p:ext>
            </p:extLst>
          </p:nvPr>
        </p:nvGraphicFramePr>
        <p:xfrm>
          <a:off x="1535502" y="1828800"/>
          <a:ext cx="9351034" cy="3957527"/>
        </p:xfrm>
        <a:graphic>
          <a:graphicData uri="http://schemas.openxmlformats.org/drawingml/2006/table">
            <a:tbl>
              <a:tblPr firstRow="1" bandRow="1">
                <a:tableStyleId>{5C22544A-7EE6-4342-B048-85BDC9FD1C3A}</a:tableStyleId>
              </a:tblPr>
              <a:tblGrid>
                <a:gridCol w="1817298"/>
                <a:gridCol w="3298166"/>
                <a:gridCol w="1846053"/>
                <a:gridCol w="2389517"/>
              </a:tblGrid>
              <a:tr h="491917">
                <a:tc>
                  <a:txBody>
                    <a:bodyPr/>
                    <a:lstStyle/>
                    <a:p>
                      <a:pPr algn="ctr">
                        <a:lnSpc>
                          <a:spcPct val="150000"/>
                        </a:lnSpc>
                      </a:pPr>
                      <a:r>
                        <a:rPr lang="en-US" sz="1400" dirty="0" smtClean="0"/>
                        <a:t>PURPOSE</a:t>
                      </a:r>
                      <a:endParaRPr lang="en-US" sz="1400" dirty="0"/>
                    </a:p>
                  </a:txBody>
                  <a:tcPr/>
                </a:tc>
                <a:tc>
                  <a:txBody>
                    <a:bodyPr/>
                    <a:lstStyle/>
                    <a:p>
                      <a:pPr algn="ctr">
                        <a:lnSpc>
                          <a:spcPct val="150000"/>
                        </a:lnSpc>
                      </a:pPr>
                      <a:r>
                        <a:rPr lang="en-US" sz="1400" dirty="0" smtClean="0"/>
                        <a:t>TOOLS / ENVIRONMENT</a:t>
                      </a:r>
                      <a:endParaRPr lang="en-US" sz="1400" dirty="0"/>
                    </a:p>
                  </a:txBody>
                  <a:tcPr/>
                </a:tc>
                <a:tc>
                  <a:txBody>
                    <a:bodyPr/>
                    <a:lstStyle/>
                    <a:p>
                      <a:pPr algn="ctr">
                        <a:lnSpc>
                          <a:spcPct val="150000"/>
                        </a:lnSpc>
                      </a:pPr>
                      <a:r>
                        <a:rPr lang="en-US" sz="1400" dirty="0" smtClean="0"/>
                        <a:t>VERSION</a:t>
                      </a:r>
                      <a:endParaRPr lang="en-US" sz="1400" dirty="0"/>
                    </a:p>
                  </a:txBody>
                  <a:tcPr/>
                </a:tc>
                <a:tc>
                  <a:txBody>
                    <a:bodyPr/>
                    <a:lstStyle/>
                    <a:p>
                      <a:pPr algn="ctr">
                        <a:lnSpc>
                          <a:spcPct val="150000"/>
                        </a:lnSpc>
                      </a:pPr>
                      <a:r>
                        <a:rPr lang="en-US" sz="1400" dirty="0" smtClean="0"/>
                        <a:t>SOURCE</a:t>
                      </a:r>
                      <a:endParaRPr lang="en-US" sz="1400" dirty="0"/>
                    </a:p>
                  </a:txBody>
                  <a:tcPr/>
                </a:tc>
              </a:tr>
              <a:tr h="589490">
                <a:tc rowSpan="2">
                  <a:txBody>
                    <a:bodyPr/>
                    <a:lstStyle/>
                    <a:p>
                      <a:pPr algn="ctr">
                        <a:lnSpc>
                          <a:spcPct val="300000"/>
                        </a:lnSpc>
                      </a:pPr>
                      <a:r>
                        <a:rPr lang="en-US" sz="1400" dirty="0" smtClean="0">
                          <a:latin typeface="+mn-lt"/>
                        </a:rPr>
                        <a:t>Access to web</a:t>
                      </a:r>
                      <a:r>
                        <a:rPr lang="en-US" sz="1400" baseline="0" dirty="0" smtClean="0">
                          <a:latin typeface="+mn-lt"/>
                        </a:rPr>
                        <a:t> for</a:t>
                      </a:r>
                      <a:endParaRPr lang="en-US" sz="1400" dirty="0">
                        <a:latin typeface="+mn-lt"/>
                      </a:endParaRPr>
                    </a:p>
                  </a:txBody>
                  <a:tcPr/>
                </a:tc>
                <a:tc>
                  <a:txBody>
                    <a:bodyPr/>
                    <a:lstStyle/>
                    <a:p>
                      <a:pPr algn="ctr">
                        <a:lnSpc>
                          <a:spcPct val="200000"/>
                        </a:lnSpc>
                      </a:pPr>
                      <a:r>
                        <a:rPr lang="en-US" sz="1400" dirty="0" smtClean="0">
                          <a:latin typeface="+mn-lt"/>
                        </a:rPr>
                        <a:t>Chrome</a:t>
                      </a:r>
                      <a:endParaRPr lang="en-US" sz="1400" dirty="0">
                        <a:latin typeface="+mn-lt"/>
                      </a:endParaRPr>
                    </a:p>
                  </a:txBody>
                  <a:tcPr/>
                </a:tc>
                <a:tc>
                  <a:txBody>
                    <a:bodyPr/>
                    <a:lstStyle/>
                    <a:p>
                      <a:pPr algn="ctr">
                        <a:lnSpc>
                          <a:spcPct val="200000"/>
                        </a:lnSpc>
                      </a:pPr>
                      <a:r>
                        <a:rPr lang="en-US" sz="1400" dirty="0" smtClean="0">
                          <a:latin typeface="+mn-lt"/>
                        </a:rPr>
                        <a:t>33</a:t>
                      </a:r>
                      <a:endParaRPr lang="en-US" sz="1400" dirty="0">
                        <a:latin typeface="+mn-lt"/>
                      </a:endParaRPr>
                    </a:p>
                  </a:txBody>
                  <a:tcPr/>
                </a:tc>
                <a:tc>
                  <a:txBody>
                    <a:bodyPr/>
                    <a:lstStyle/>
                    <a:p>
                      <a:pPr algn="ctr">
                        <a:lnSpc>
                          <a:spcPct val="200000"/>
                        </a:lnSpc>
                      </a:pPr>
                      <a:r>
                        <a:rPr lang="en-US" sz="1400" dirty="0" smtClean="0">
                          <a:latin typeface="+mn-lt"/>
                        </a:rPr>
                        <a:t>Google</a:t>
                      </a:r>
                      <a:endParaRPr lang="en-US" sz="1400" dirty="0">
                        <a:latin typeface="+mn-lt"/>
                      </a:endParaRPr>
                    </a:p>
                  </a:txBody>
                  <a:tcPr/>
                </a:tc>
              </a:tr>
              <a:tr h="589490">
                <a:tc vMerge="1">
                  <a:txBody>
                    <a:bodyPr/>
                    <a:lstStyle/>
                    <a:p>
                      <a:pPr algn="ctr"/>
                      <a:endParaRPr lang="en-US" sz="1400" dirty="0"/>
                    </a:p>
                  </a:txBody>
                  <a:tcPr/>
                </a:tc>
                <a:tc>
                  <a:txBody>
                    <a:bodyPr/>
                    <a:lstStyle/>
                    <a:p>
                      <a:pPr algn="ctr">
                        <a:lnSpc>
                          <a:spcPct val="200000"/>
                        </a:lnSpc>
                      </a:pPr>
                      <a:r>
                        <a:rPr lang="en-US" sz="1400" dirty="0" smtClean="0">
                          <a:latin typeface="+mn-lt"/>
                        </a:rPr>
                        <a:t>Firefox</a:t>
                      </a:r>
                      <a:endParaRPr lang="en-US" sz="1400" dirty="0">
                        <a:latin typeface="+mn-lt"/>
                      </a:endParaRPr>
                    </a:p>
                  </a:txBody>
                  <a:tcPr/>
                </a:tc>
                <a:tc>
                  <a:txBody>
                    <a:bodyPr/>
                    <a:lstStyle/>
                    <a:p>
                      <a:pPr algn="ctr">
                        <a:lnSpc>
                          <a:spcPct val="200000"/>
                        </a:lnSpc>
                      </a:pPr>
                      <a:r>
                        <a:rPr lang="en-US" sz="1400" dirty="0" smtClean="0">
                          <a:latin typeface="+mn-lt"/>
                        </a:rPr>
                        <a:t>28</a:t>
                      </a:r>
                      <a:endParaRPr lang="en-US" sz="1400" dirty="0">
                        <a:latin typeface="+mn-lt"/>
                      </a:endParaRPr>
                    </a:p>
                  </a:txBody>
                  <a:tcPr/>
                </a:tc>
                <a:tc>
                  <a:txBody>
                    <a:bodyPr/>
                    <a:lstStyle/>
                    <a:p>
                      <a:pPr algn="ctr">
                        <a:lnSpc>
                          <a:spcPct val="200000"/>
                        </a:lnSpc>
                      </a:pPr>
                      <a:r>
                        <a:rPr lang="en-US" sz="1400" dirty="0" smtClean="0">
                          <a:latin typeface="+mn-lt"/>
                        </a:rPr>
                        <a:t>Mozilla</a:t>
                      </a:r>
                      <a:endParaRPr lang="en-US" sz="1400" dirty="0">
                        <a:latin typeface="+mn-lt"/>
                      </a:endParaRPr>
                    </a:p>
                  </a:txBody>
                  <a:tcPr/>
                </a:tc>
              </a:tr>
              <a:tr h="589490">
                <a:tc>
                  <a:txBody>
                    <a:bodyPr/>
                    <a:lstStyle/>
                    <a:p>
                      <a:pPr algn="ctr">
                        <a:lnSpc>
                          <a:spcPct val="200000"/>
                        </a:lnSpc>
                      </a:pPr>
                      <a:r>
                        <a:rPr lang="en-US" sz="1400" kern="1200" dirty="0" smtClean="0">
                          <a:solidFill>
                            <a:schemeClr val="dk1"/>
                          </a:solidFill>
                          <a:effectLst/>
                          <a:latin typeface="+mn-lt"/>
                          <a:ea typeface="+mn-ea"/>
                          <a:cs typeface="+mn-cs"/>
                        </a:rPr>
                        <a:t>Test Report</a:t>
                      </a:r>
                      <a:endParaRPr lang="en-US" sz="1400" dirty="0">
                        <a:latin typeface="+mn-lt"/>
                      </a:endParaRPr>
                    </a:p>
                  </a:txBody>
                  <a:tcPr/>
                </a:tc>
                <a:tc>
                  <a:txBody>
                    <a:bodyPr/>
                    <a:lstStyle/>
                    <a:p>
                      <a:pPr marL="109220" marR="0" algn="ctr">
                        <a:lnSpc>
                          <a:spcPct val="200000"/>
                        </a:lnSpc>
                        <a:spcBef>
                          <a:spcPts val="315"/>
                        </a:spcBef>
                        <a:spcAft>
                          <a:spcPts val="0"/>
                        </a:spcAft>
                      </a:pPr>
                      <a:r>
                        <a:rPr lang="en-US" sz="1400" dirty="0">
                          <a:effectLst/>
                          <a:latin typeface="+mn-lt"/>
                          <a:ea typeface="Times New Roman" panose="02020603050405020304" pitchFamily="18" charset="0"/>
                          <a:cs typeface="Times New Roman" panose="02020603050405020304" pitchFamily="18" charset="0"/>
                        </a:rPr>
                        <a:t>Mi</a:t>
                      </a:r>
                      <a:r>
                        <a:rPr lang="en-US" sz="1400" spc="-5" dirty="0">
                          <a:effectLst/>
                          <a:latin typeface="+mn-lt"/>
                          <a:ea typeface="Times New Roman" panose="02020603050405020304" pitchFamily="18" charset="0"/>
                          <a:cs typeface="Times New Roman" panose="02020603050405020304" pitchFamily="18" charset="0"/>
                        </a:rPr>
                        <a:t>c</a:t>
                      </a:r>
                      <a:r>
                        <a:rPr lang="en-US" sz="1400" dirty="0">
                          <a:effectLst/>
                          <a:latin typeface="+mn-lt"/>
                          <a:ea typeface="Times New Roman" panose="02020603050405020304" pitchFamily="18" charset="0"/>
                          <a:cs typeface="Times New Roman" panose="02020603050405020304" pitchFamily="18" charset="0"/>
                        </a:rPr>
                        <a:t>roso</a:t>
                      </a:r>
                      <a:r>
                        <a:rPr lang="en-US" sz="1400" spc="-5" dirty="0">
                          <a:effectLst/>
                          <a:latin typeface="+mn-lt"/>
                          <a:ea typeface="Times New Roman" panose="02020603050405020304" pitchFamily="18" charset="0"/>
                          <a:cs typeface="Times New Roman" panose="02020603050405020304" pitchFamily="18" charset="0"/>
                        </a:rPr>
                        <a:t>f</a:t>
                      </a:r>
                      <a:r>
                        <a:rPr lang="en-US" sz="1400" dirty="0">
                          <a:effectLst/>
                          <a:latin typeface="+mn-lt"/>
                          <a:ea typeface="Times New Roman" panose="02020603050405020304" pitchFamily="18" charset="0"/>
                          <a:cs typeface="Times New Roman" panose="02020603050405020304" pitchFamily="18" charset="0"/>
                        </a:rPr>
                        <a:t>t Wo</a:t>
                      </a:r>
                      <a:r>
                        <a:rPr lang="en-US" sz="1400" spc="-5" dirty="0">
                          <a:effectLst/>
                          <a:latin typeface="+mn-lt"/>
                          <a:ea typeface="Times New Roman" panose="02020603050405020304" pitchFamily="18" charset="0"/>
                          <a:cs typeface="Times New Roman" panose="02020603050405020304" pitchFamily="18" charset="0"/>
                        </a:rPr>
                        <a:t>r</a:t>
                      </a:r>
                      <a:r>
                        <a:rPr lang="en-US" sz="1400" dirty="0">
                          <a:effectLst/>
                          <a:latin typeface="+mn-lt"/>
                          <a:ea typeface="Times New Roman" panose="02020603050405020304" pitchFamily="18" charset="0"/>
                          <a:cs typeface="Times New Roman" panose="02020603050405020304" pitchFamily="18" charset="0"/>
                        </a:rPr>
                        <a:t>d Office</a:t>
                      </a:r>
                    </a:p>
                  </a:txBody>
                  <a:tcPr marL="0" marR="0" marT="0" marB="0"/>
                </a:tc>
                <a:tc>
                  <a:txBody>
                    <a:bodyPr/>
                    <a:lstStyle/>
                    <a:p>
                      <a:pPr algn="ctr">
                        <a:lnSpc>
                          <a:spcPct val="200000"/>
                        </a:lnSpc>
                      </a:pPr>
                      <a:r>
                        <a:rPr lang="en-US" sz="1400" dirty="0" smtClean="0">
                          <a:latin typeface="+mn-lt"/>
                        </a:rPr>
                        <a:t>2013</a:t>
                      </a:r>
                      <a:endParaRPr lang="en-US" sz="1400" dirty="0">
                        <a:latin typeface="+mn-lt"/>
                      </a:endParaRPr>
                    </a:p>
                  </a:txBody>
                  <a:tcPr/>
                </a:tc>
                <a:tc>
                  <a:txBody>
                    <a:bodyPr/>
                    <a:lstStyle/>
                    <a:p>
                      <a:pPr algn="ctr">
                        <a:lnSpc>
                          <a:spcPct val="200000"/>
                        </a:lnSpc>
                      </a:pPr>
                      <a:r>
                        <a:rPr lang="en-US" sz="1400" kern="1200" dirty="0" smtClean="0">
                          <a:solidFill>
                            <a:schemeClr val="dk1"/>
                          </a:solidFill>
                          <a:effectLst/>
                          <a:latin typeface="+mn-lt"/>
                          <a:ea typeface="+mn-ea"/>
                          <a:cs typeface="+mn-cs"/>
                        </a:rPr>
                        <a:t>Microsoft</a:t>
                      </a:r>
                      <a:endParaRPr lang="en-US" sz="1400" dirty="0">
                        <a:latin typeface="+mn-lt"/>
                      </a:endParaRPr>
                    </a:p>
                  </a:txBody>
                  <a:tcPr/>
                </a:tc>
              </a:tr>
              <a:tr h="474187">
                <a:tc>
                  <a:txBody>
                    <a:bodyPr/>
                    <a:lstStyle/>
                    <a:p>
                      <a:pPr algn="ctr">
                        <a:lnSpc>
                          <a:spcPct val="200000"/>
                        </a:lnSpc>
                      </a:pPr>
                      <a:r>
                        <a:rPr lang="en-US" sz="1400" kern="1200" dirty="0" smtClean="0">
                          <a:solidFill>
                            <a:schemeClr val="dk1"/>
                          </a:solidFill>
                          <a:effectLst/>
                          <a:latin typeface="+mn-lt"/>
                          <a:ea typeface="+mn-ea"/>
                          <a:cs typeface="+mn-cs"/>
                        </a:rPr>
                        <a:t>Test Plan</a:t>
                      </a:r>
                      <a:endParaRPr lang="en-US" sz="1400" dirty="0">
                        <a:latin typeface="+mn-lt"/>
                      </a:endParaRPr>
                    </a:p>
                  </a:txBody>
                  <a:tcPr/>
                </a:tc>
                <a:tc>
                  <a:txBody>
                    <a:bodyPr/>
                    <a:lstStyle/>
                    <a:p>
                      <a:pPr marL="109220" marR="0" algn="ctr">
                        <a:lnSpc>
                          <a:spcPct val="200000"/>
                        </a:lnSpc>
                        <a:spcBef>
                          <a:spcPts val="315"/>
                        </a:spcBef>
                        <a:spcAft>
                          <a:spcPts val="0"/>
                        </a:spcAft>
                      </a:pPr>
                      <a:r>
                        <a:rPr lang="en-US" sz="1400" dirty="0">
                          <a:effectLst/>
                          <a:latin typeface="+mn-lt"/>
                          <a:ea typeface="Times New Roman" panose="02020603050405020304" pitchFamily="18" charset="0"/>
                          <a:cs typeface="Times New Roman" panose="02020603050405020304" pitchFamily="18" charset="0"/>
                        </a:rPr>
                        <a:t>Mi</a:t>
                      </a:r>
                      <a:r>
                        <a:rPr lang="en-US" sz="1400" spc="-5" dirty="0">
                          <a:effectLst/>
                          <a:latin typeface="+mn-lt"/>
                          <a:ea typeface="Times New Roman" panose="02020603050405020304" pitchFamily="18" charset="0"/>
                          <a:cs typeface="Times New Roman" panose="02020603050405020304" pitchFamily="18" charset="0"/>
                        </a:rPr>
                        <a:t>c</a:t>
                      </a:r>
                      <a:r>
                        <a:rPr lang="en-US" sz="1400" dirty="0">
                          <a:effectLst/>
                          <a:latin typeface="+mn-lt"/>
                          <a:ea typeface="Times New Roman" panose="02020603050405020304" pitchFamily="18" charset="0"/>
                          <a:cs typeface="Times New Roman" panose="02020603050405020304" pitchFamily="18" charset="0"/>
                        </a:rPr>
                        <a:t>roso</a:t>
                      </a:r>
                      <a:r>
                        <a:rPr lang="en-US" sz="1400" spc="-5" dirty="0">
                          <a:effectLst/>
                          <a:latin typeface="+mn-lt"/>
                          <a:ea typeface="Times New Roman" panose="02020603050405020304" pitchFamily="18" charset="0"/>
                          <a:cs typeface="Times New Roman" panose="02020603050405020304" pitchFamily="18" charset="0"/>
                        </a:rPr>
                        <a:t>f</a:t>
                      </a:r>
                      <a:r>
                        <a:rPr lang="en-US" sz="1400" dirty="0">
                          <a:effectLst/>
                          <a:latin typeface="+mn-lt"/>
                          <a:ea typeface="Times New Roman" panose="02020603050405020304" pitchFamily="18" charset="0"/>
                          <a:cs typeface="Times New Roman" panose="02020603050405020304" pitchFamily="18" charset="0"/>
                        </a:rPr>
                        <a:t>t Wo</a:t>
                      </a:r>
                      <a:r>
                        <a:rPr lang="en-US" sz="1400" spc="-5" dirty="0">
                          <a:effectLst/>
                          <a:latin typeface="+mn-lt"/>
                          <a:ea typeface="Times New Roman" panose="02020603050405020304" pitchFamily="18" charset="0"/>
                          <a:cs typeface="Times New Roman" panose="02020603050405020304" pitchFamily="18" charset="0"/>
                        </a:rPr>
                        <a:t>r</a:t>
                      </a:r>
                      <a:r>
                        <a:rPr lang="en-US" sz="1400" dirty="0">
                          <a:effectLst/>
                          <a:latin typeface="+mn-lt"/>
                          <a:ea typeface="Times New Roman" panose="02020603050405020304" pitchFamily="18" charset="0"/>
                          <a:cs typeface="Times New Roman" panose="02020603050405020304" pitchFamily="18" charset="0"/>
                        </a:rPr>
                        <a:t>d </a:t>
                      </a:r>
                      <a:r>
                        <a:rPr lang="en-US" sz="1400" dirty="0" smtClean="0">
                          <a:effectLst/>
                          <a:latin typeface="+mn-lt"/>
                          <a:ea typeface="Times New Roman" panose="02020603050405020304" pitchFamily="18" charset="0"/>
                          <a:cs typeface="Times New Roman" panose="02020603050405020304" pitchFamily="18" charset="0"/>
                        </a:rPr>
                        <a:t>Office</a:t>
                      </a:r>
                    </a:p>
                  </a:txBody>
                  <a:tcPr marL="0" marR="0" marT="0" marB="0"/>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400" dirty="0" smtClean="0">
                          <a:latin typeface="+mn-lt"/>
                        </a:rPr>
                        <a:t>2013</a:t>
                      </a:r>
                    </a:p>
                  </a:txBody>
                  <a:tcPr/>
                </a:tc>
                <a:tc>
                  <a:txBody>
                    <a:bodyPr/>
                    <a:lstStyle/>
                    <a:p>
                      <a:pPr algn="ctr">
                        <a:lnSpc>
                          <a:spcPct val="200000"/>
                        </a:lnSpc>
                      </a:pPr>
                      <a:r>
                        <a:rPr lang="en-US" sz="1400" kern="1200" dirty="0" smtClean="0">
                          <a:solidFill>
                            <a:schemeClr val="dk1"/>
                          </a:solidFill>
                          <a:effectLst/>
                          <a:latin typeface="+mn-lt"/>
                          <a:ea typeface="+mn-ea"/>
                          <a:cs typeface="+mn-cs"/>
                        </a:rPr>
                        <a:t>Microsoft</a:t>
                      </a:r>
                      <a:endParaRPr lang="en-US" sz="1400" dirty="0">
                        <a:latin typeface="+mn-lt"/>
                      </a:endParaRPr>
                    </a:p>
                  </a:txBody>
                  <a:tcPr/>
                </a:tc>
              </a:tr>
              <a:tr h="589490">
                <a:tc>
                  <a:txBody>
                    <a:bodyPr/>
                    <a:lstStyle/>
                    <a:p>
                      <a:pPr algn="ctr">
                        <a:lnSpc>
                          <a:spcPct val="200000"/>
                        </a:lnSpc>
                      </a:pPr>
                      <a:r>
                        <a:rPr lang="en-US" sz="1400" kern="1200" dirty="0" smtClean="0">
                          <a:solidFill>
                            <a:schemeClr val="dk1"/>
                          </a:solidFill>
                          <a:effectLst/>
                          <a:latin typeface="+mn-lt"/>
                          <a:ea typeface="+mn-ea"/>
                          <a:cs typeface="+mn-cs"/>
                        </a:rPr>
                        <a:t>Test Case</a:t>
                      </a:r>
                      <a:endParaRPr lang="en-US" sz="1400" dirty="0">
                        <a:latin typeface="+mn-lt"/>
                      </a:endParaRPr>
                    </a:p>
                  </a:txBody>
                  <a:tcPr/>
                </a:tc>
                <a:tc>
                  <a:txBody>
                    <a:bodyPr/>
                    <a:lstStyle/>
                    <a:p>
                      <a:pPr marL="109220" marR="0" algn="ctr">
                        <a:lnSpc>
                          <a:spcPct val="200000"/>
                        </a:lnSpc>
                        <a:spcBef>
                          <a:spcPts val="315"/>
                        </a:spcBef>
                        <a:spcAft>
                          <a:spcPts val="0"/>
                        </a:spcAft>
                      </a:pPr>
                      <a:r>
                        <a:rPr lang="en-US" sz="1400" kern="1200" dirty="0" smtClean="0">
                          <a:solidFill>
                            <a:schemeClr val="dk1"/>
                          </a:solidFill>
                          <a:effectLst/>
                          <a:latin typeface="+mn-lt"/>
                          <a:ea typeface="+mn-ea"/>
                          <a:cs typeface="+mn-cs"/>
                        </a:rPr>
                        <a:t>Microsoft Excel</a:t>
                      </a:r>
                      <a:endParaRPr lang="en-US" sz="14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400" dirty="0" smtClean="0">
                          <a:latin typeface="+mn-lt"/>
                        </a:rPr>
                        <a:t>2013</a:t>
                      </a:r>
                    </a:p>
                  </a:txBody>
                  <a:tcPr/>
                </a:tc>
                <a:tc>
                  <a:txBody>
                    <a:bodyPr/>
                    <a:lstStyle/>
                    <a:p>
                      <a:pPr algn="ctr">
                        <a:lnSpc>
                          <a:spcPct val="200000"/>
                        </a:lnSpc>
                      </a:pPr>
                      <a:r>
                        <a:rPr lang="en-US" sz="1400" kern="1200" dirty="0" smtClean="0">
                          <a:solidFill>
                            <a:schemeClr val="dk1"/>
                          </a:solidFill>
                          <a:effectLst/>
                          <a:latin typeface="+mn-lt"/>
                          <a:ea typeface="+mn-ea"/>
                          <a:cs typeface="+mn-cs"/>
                        </a:rPr>
                        <a:t>Microsoft</a:t>
                      </a:r>
                      <a:endParaRPr lang="en-US" sz="1400" dirty="0">
                        <a:latin typeface="+mn-lt"/>
                      </a:endParaRPr>
                    </a:p>
                  </a:txBody>
                  <a:tcPr/>
                </a:tc>
              </a:tr>
              <a:tr h="589490">
                <a:tc>
                  <a:txBody>
                    <a:bodyPr/>
                    <a:lstStyle/>
                    <a:p>
                      <a:pPr algn="ctr">
                        <a:lnSpc>
                          <a:spcPct val="200000"/>
                        </a:lnSpc>
                      </a:pPr>
                      <a:r>
                        <a:rPr lang="en-US" sz="1400" kern="1200" dirty="0" smtClean="0">
                          <a:solidFill>
                            <a:schemeClr val="dk1"/>
                          </a:solidFill>
                          <a:effectLst/>
                          <a:latin typeface="+mn-lt"/>
                          <a:ea typeface="+mn-ea"/>
                          <a:cs typeface="+mn-cs"/>
                        </a:rPr>
                        <a:t>Test Log</a:t>
                      </a:r>
                      <a:endParaRPr lang="en-US" sz="1400" dirty="0">
                        <a:latin typeface="+mn-lt"/>
                      </a:endParaRPr>
                    </a:p>
                  </a:txBody>
                  <a:tcPr/>
                </a:tc>
                <a:tc>
                  <a:txBody>
                    <a:bodyPr/>
                    <a:lstStyle/>
                    <a:p>
                      <a:pPr algn="ctr">
                        <a:lnSpc>
                          <a:spcPct val="200000"/>
                        </a:lnSpc>
                      </a:pPr>
                      <a:r>
                        <a:rPr lang="en-US" sz="1400" kern="1200" dirty="0" smtClean="0">
                          <a:solidFill>
                            <a:schemeClr val="dk1"/>
                          </a:solidFill>
                          <a:effectLst/>
                          <a:latin typeface="+mn-lt"/>
                          <a:ea typeface="+mn-ea"/>
                          <a:cs typeface="+mn-cs"/>
                        </a:rPr>
                        <a:t>Microsoft Excel</a:t>
                      </a:r>
                      <a:endParaRPr lang="en-US" sz="1400" dirty="0">
                        <a:latin typeface="+mn-lt"/>
                      </a:endParaRPr>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400" dirty="0" smtClean="0">
                          <a:latin typeface="+mn-lt"/>
                        </a:rPr>
                        <a:t>2013</a:t>
                      </a:r>
                    </a:p>
                  </a:txBody>
                  <a:tcPr/>
                </a:tc>
                <a:tc>
                  <a:txBody>
                    <a:bodyPr/>
                    <a:lstStyle/>
                    <a:p>
                      <a:pPr algn="ctr">
                        <a:lnSpc>
                          <a:spcPct val="200000"/>
                        </a:lnSpc>
                      </a:pPr>
                      <a:r>
                        <a:rPr lang="en-US" sz="1400" kern="1200" dirty="0" smtClean="0">
                          <a:solidFill>
                            <a:schemeClr val="dk1"/>
                          </a:solidFill>
                          <a:effectLst/>
                          <a:latin typeface="+mn-lt"/>
                          <a:ea typeface="+mn-ea"/>
                          <a:cs typeface="+mn-cs"/>
                        </a:rPr>
                        <a:t>Microsoft</a:t>
                      </a:r>
                      <a:endParaRPr lang="en-US" sz="1400" dirty="0">
                        <a:latin typeface="+mn-lt"/>
                      </a:endParaRPr>
                    </a:p>
                  </a:txBody>
                  <a:tcPr/>
                </a:tc>
              </a:tr>
            </a:tbl>
          </a:graphicData>
        </a:graphic>
      </p:graphicFrame>
    </p:spTree>
    <p:extLst>
      <p:ext uri="{BB962C8B-B14F-4D97-AF65-F5344CB8AC3E}">
        <p14:creationId xmlns:p14="http://schemas.microsoft.com/office/powerpoint/2010/main" val="915481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61872" y="758952"/>
            <a:ext cx="9418320" cy="3028044"/>
          </a:xfrm>
        </p:spPr>
        <p:txBody>
          <a:bodyPr/>
          <a:lstStyle/>
          <a:p>
            <a:r>
              <a:rPr lang="en-US" dirty="0" smtClean="0"/>
              <a:t/>
            </a:r>
            <a:br>
              <a:rPr lang="en-US" dirty="0" smtClean="0"/>
            </a:br>
            <a:r>
              <a:rPr lang="en-US" dirty="0"/>
              <a:t/>
            </a:r>
            <a:br>
              <a:rPr lang="en-US" dirty="0"/>
            </a:br>
            <a:r>
              <a:rPr lang="en-US" dirty="0" smtClean="0"/>
              <a:t>1. INTRODUCTION</a:t>
            </a:r>
            <a:endParaRPr lang="en-US" dirty="0"/>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970321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7587" y="-980388"/>
            <a:ext cx="9986973" cy="3028044"/>
          </a:xfrm>
        </p:spPr>
        <p:txBody>
          <a:bodyPr/>
          <a:lstStyle/>
          <a:p>
            <a:r>
              <a:rPr lang="en-US" dirty="0" smtClean="0"/>
              <a:t>6. LESSON LEARNED</a:t>
            </a:r>
            <a:endParaRPr lang="en-US" dirty="0"/>
          </a:p>
        </p:txBody>
      </p:sp>
      <p:sp>
        <p:nvSpPr>
          <p:cNvPr id="5" name="Subtitle 4"/>
          <p:cNvSpPr>
            <a:spLocks noGrp="1"/>
          </p:cNvSpPr>
          <p:nvPr>
            <p:ph type="subTitle" idx="1"/>
          </p:nvPr>
        </p:nvSpPr>
        <p:spPr>
          <a:xfrm>
            <a:off x="1326266" y="2379371"/>
            <a:ext cx="9418320" cy="4085823"/>
          </a:xfrm>
        </p:spPr>
        <p:txBody>
          <a:bodyPr>
            <a:normAutofit/>
          </a:bodyPr>
          <a:lstStyle/>
          <a:p>
            <a:pPr marL="342900" lvl="0" indent="-342900">
              <a:buFont typeface="Arial" pitchFamily="34" charset="0"/>
              <a:buChar char="•"/>
            </a:pPr>
            <a:r>
              <a:rPr lang="en-US" dirty="0" smtClean="0"/>
              <a:t>	Our </a:t>
            </a:r>
            <a:r>
              <a:rPr lang="en-US" dirty="0"/>
              <a:t>first lesson we learned that scheduling is going to be a problem. It’s hard to solve problems immediately when we still have schedule in school, assignments, test and other obligations.</a:t>
            </a:r>
          </a:p>
          <a:p>
            <a:pPr marL="342900" lvl="0" indent="-342900">
              <a:buFont typeface="Arial" pitchFamily="34" charset="0"/>
              <a:buChar char="•"/>
            </a:pPr>
            <a:r>
              <a:rPr lang="en-US" dirty="0" smtClean="0"/>
              <a:t>	As </a:t>
            </a:r>
            <a:r>
              <a:rPr lang="en-US" dirty="0"/>
              <a:t>a team we learned that assess the capability of each member in team is a key factor to do Project. At the beginning our project, we don’t understand our own capacity and that lead to our work is not effective as we expect but later we refocus and started pulling things together.</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1064927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61871" y="758952"/>
            <a:ext cx="9986973" cy="3028044"/>
          </a:xfrm>
        </p:spPr>
        <p:txBody>
          <a:bodyPr/>
          <a:lstStyle/>
          <a:p>
            <a:r>
              <a:rPr lang="en-US" dirty="0" smtClean="0"/>
              <a:t>7. Q &amp; A</a:t>
            </a:r>
            <a:endParaRPr lang="en-US" dirty="0"/>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3022581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61872" y="439776"/>
            <a:ext cx="9418320" cy="931825"/>
          </a:xfrm>
        </p:spPr>
        <p:txBody>
          <a:bodyPr>
            <a:normAutofit/>
          </a:bodyPr>
          <a:lstStyle/>
          <a:p>
            <a:pPr algn="ctr"/>
            <a:r>
              <a:rPr lang="en-US" sz="6000" dirty="0" smtClean="0"/>
              <a:t>GIMIS</a:t>
            </a:r>
            <a:endParaRPr lang="en-US" sz="6000" dirty="0"/>
          </a:p>
        </p:txBody>
      </p:sp>
      <p:sp>
        <p:nvSpPr>
          <p:cNvPr id="8" name="Subtitle 7"/>
          <p:cNvSpPr>
            <a:spLocks noGrp="1"/>
          </p:cNvSpPr>
          <p:nvPr>
            <p:ph type="subTitle" idx="1"/>
          </p:nvPr>
        </p:nvSpPr>
        <p:spPr>
          <a:xfrm>
            <a:off x="1261872" y="1690777"/>
            <a:ext cx="9418320" cy="4801463"/>
          </a:xfrm>
        </p:spPr>
        <p:txBody>
          <a:bodyPr/>
          <a:lstStyle/>
          <a:p>
            <a:pPr marL="342900" indent="-342900">
              <a:buFont typeface="Arial" panose="020B0604020202020204" pitchFamily="34" charset="0"/>
              <a:buChar char="•"/>
            </a:pPr>
            <a:r>
              <a:rPr lang="en-US" dirty="0">
                <a:solidFill>
                  <a:schemeClr val="tx1"/>
                </a:solidFill>
              </a:rPr>
              <a:t>O</a:t>
            </a:r>
            <a:r>
              <a:rPr lang="en-US" dirty="0" smtClean="0">
                <a:solidFill>
                  <a:schemeClr val="tx1"/>
                </a:solidFill>
              </a:rPr>
              <a:t>ptimize </a:t>
            </a:r>
            <a:r>
              <a:rPr lang="en-US" dirty="0">
                <a:solidFill>
                  <a:schemeClr val="tx1"/>
                </a:solidFill>
              </a:rPr>
              <a:t>tracking the training progress and body indexes for </a:t>
            </a:r>
            <a:r>
              <a:rPr lang="en-US" dirty="0" smtClean="0">
                <a:solidFill>
                  <a:schemeClr val="tx1"/>
                </a:solidFill>
              </a:rPr>
              <a:t>trainees.</a:t>
            </a:r>
          </a:p>
          <a:p>
            <a:pPr marL="342900" indent="-342900">
              <a:buFont typeface="Arial" panose="020B0604020202020204" pitchFamily="34" charset="0"/>
              <a:buChar char="•"/>
            </a:pPr>
            <a:r>
              <a:rPr lang="en-US" dirty="0" smtClean="0">
                <a:solidFill>
                  <a:schemeClr val="tx1"/>
                </a:solidFill>
              </a:rPr>
              <a:t> </a:t>
            </a:r>
            <a:r>
              <a:rPr lang="en-US" dirty="0">
                <a:solidFill>
                  <a:schemeClr val="tx1"/>
                </a:solidFill>
              </a:rPr>
              <a:t>U</a:t>
            </a:r>
            <a:r>
              <a:rPr lang="en-US" dirty="0" smtClean="0">
                <a:solidFill>
                  <a:schemeClr val="tx1"/>
                </a:solidFill>
              </a:rPr>
              <a:t>se </a:t>
            </a:r>
            <a:r>
              <a:rPr lang="en-US" dirty="0">
                <a:solidFill>
                  <a:schemeClr val="tx1"/>
                </a:solidFill>
              </a:rPr>
              <a:t>more functions of trainer by using their professional </a:t>
            </a:r>
            <a:r>
              <a:rPr lang="en-US" dirty="0" smtClean="0">
                <a:solidFill>
                  <a:schemeClr val="tx1"/>
                </a:solidFill>
              </a:rPr>
              <a:t>experiences.</a:t>
            </a:r>
          </a:p>
          <a:p>
            <a:pPr marL="342900" indent="-342900">
              <a:buFont typeface="Arial" panose="020B0604020202020204" pitchFamily="34" charset="0"/>
              <a:buChar char="•"/>
            </a:pPr>
            <a:r>
              <a:rPr lang="en-US" dirty="0">
                <a:solidFill>
                  <a:schemeClr val="tx1"/>
                </a:solidFill>
              </a:rPr>
              <a:t>G</a:t>
            </a:r>
            <a:r>
              <a:rPr lang="en-US" dirty="0" smtClean="0">
                <a:solidFill>
                  <a:schemeClr val="tx1"/>
                </a:solidFill>
              </a:rPr>
              <a:t>ive </a:t>
            </a:r>
            <a:r>
              <a:rPr lang="en-US" dirty="0">
                <a:solidFill>
                  <a:schemeClr val="tx1"/>
                </a:solidFill>
              </a:rPr>
              <a:t>advices and training courses from the trainee’s indexes that they gathered</a:t>
            </a:r>
            <a:r>
              <a:rPr lang="en-US" dirty="0" smtClean="0">
                <a:solidFill>
                  <a:schemeClr val="tx1"/>
                </a:solidFill>
              </a:rPr>
              <a:t>.</a:t>
            </a:r>
          </a:p>
          <a:p>
            <a:pPr marL="342900" indent="-342900">
              <a:buFont typeface="Arial" panose="020B0604020202020204" pitchFamily="34" charset="0"/>
              <a:buChar char="•"/>
            </a:pPr>
            <a:r>
              <a:rPr lang="en-US" dirty="0" smtClean="0">
                <a:solidFill>
                  <a:schemeClr val="tx1"/>
                </a:solidFill>
              </a:rPr>
              <a:t> </a:t>
            </a:r>
            <a:r>
              <a:rPr lang="en-US" dirty="0">
                <a:solidFill>
                  <a:schemeClr val="tx1"/>
                </a:solidFill>
              </a:rPr>
              <a:t>The changing of the indexes will be display as visual charts, easy and convenient to check.</a:t>
            </a:r>
          </a:p>
          <a:p>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5171" y="0"/>
            <a:ext cx="1856829" cy="806369"/>
          </a:xfrm>
          <a:prstGeom prst="rect">
            <a:avLst/>
          </a:prstGeom>
        </p:spPr>
      </p:pic>
    </p:spTree>
    <p:extLst>
      <p:ext uri="{BB962C8B-B14F-4D97-AF65-F5344CB8AC3E}">
        <p14:creationId xmlns:p14="http://schemas.microsoft.com/office/powerpoint/2010/main" val="229389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16098" y="897063"/>
            <a:ext cx="9418320" cy="931825"/>
          </a:xfrm>
        </p:spPr>
        <p:txBody>
          <a:bodyPr>
            <a:normAutofit/>
          </a:bodyPr>
          <a:lstStyle/>
          <a:p>
            <a:pPr algn="ctr"/>
            <a:r>
              <a:rPr lang="en-US" sz="5000" dirty="0" smtClean="0"/>
              <a:t>GIMIS MAIN FUNTION</a:t>
            </a:r>
            <a:endParaRPr lang="en-US" sz="5000" dirty="0"/>
          </a:p>
        </p:txBody>
      </p:sp>
      <p:sp>
        <p:nvSpPr>
          <p:cNvPr id="8" name="Subtitle 7"/>
          <p:cNvSpPr>
            <a:spLocks noGrp="1"/>
          </p:cNvSpPr>
          <p:nvPr>
            <p:ph type="subTitle" idx="1"/>
          </p:nvPr>
        </p:nvSpPr>
        <p:spPr>
          <a:xfrm>
            <a:off x="2639684" y="1362976"/>
            <a:ext cx="7290010" cy="4361515"/>
          </a:xfrm>
        </p:spPr>
        <p:txBody>
          <a:bodyPr>
            <a:noAutofit/>
          </a:bodyPr>
          <a:lstStyle/>
          <a:p>
            <a:pPr marL="457200" lvl="0" indent="-457200">
              <a:buClr>
                <a:schemeClr val="tx1"/>
              </a:buClr>
              <a:buFont typeface="+mj-lt"/>
              <a:buAutoNum type="arabicPeriod"/>
            </a:pPr>
            <a:endParaRPr lang="en-US" sz="3000" b="1" dirty="0" smtClean="0">
              <a:solidFill>
                <a:schemeClr val="tx1"/>
              </a:solidFill>
            </a:endParaRPr>
          </a:p>
          <a:p>
            <a:pPr marL="457200" lvl="0" indent="-457200">
              <a:buClr>
                <a:schemeClr val="tx1"/>
              </a:buClr>
              <a:buFont typeface="+mj-lt"/>
              <a:buAutoNum type="arabicPeriod"/>
            </a:pPr>
            <a:endParaRPr lang="en-US" sz="3000" b="1" dirty="0">
              <a:solidFill>
                <a:schemeClr val="tx1"/>
              </a:solidFill>
            </a:endParaRPr>
          </a:p>
          <a:p>
            <a:pPr marL="457200" lvl="0" indent="-457200" algn="just">
              <a:buClr>
                <a:schemeClr val="tx1"/>
              </a:buClr>
              <a:buFont typeface="+mj-lt"/>
              <a:buAutoNum type="arabicPeriod"/>
            </a:pPr>
            <a:r>
              <a:rPr lang="en-US" sz="3000" b="1" dirty="0" smtClean="0">
                <a:solidFill>
                  <a:schemeClr val="tx1"/>
                </a:solidFill>
              </a:rPr>
              <a:t>General</a:t>
            </a:r>
            <a:endParaRPr lang="en-US" sz="3000" dirty="0">
              <a:solidFill>
                <a:schemeClr val="tx1"/>
              </a:solidFill>
            </a:endParaRPr>
          </a:p>
          <a:p>
            <a:pPr marL="457200" lvl="0" indent="-457200">
              <a:buClr>
                <a:schemeClr val="tx1"/>
              </a:buClr>
              <a:buFont typeface="+mj-lt"/>
              <a:buAutoNum type="arabicPeriod"/>
            </a:pPr>
            <a:r>
              <a:rPr lang="en-US" sz="3000" b="1" dirty="0">
                <a:solidFill>
                  <a:schemeClr val="tx1"/>
                </a:solidFill>
              </a:rPr>
              <a:t>Staff account management</a:t>
            </a:r>
            <a:endParaRPr lang="en-US" sz="3000" dirty="0">
              <a:solidFill>
                <a:schemeClr val="tx1"/>
              </a:solidFill>
            </a:endParaRPr>
          </a:p>
          <a:p>
            <a:pPr marL="457200" lvl="0" indent="-457200">
              <a:buClr>
                <a:schemeClr val="tx1"/>
              </a:buClr>
              <a:buFont typeface="+mj-lt"/>
              <a:buAutoNum type="arabicPeriod"/>
            </a:pPr>
            <a:r>
              <a:rPr lang="en-US" sz="3000" b="1" dirty="0">
                <a:solidFill>
                  <a:schemeClr val="tx1"/>
                </a:solidFill>
              </a:rPr>
              <a:t>Customer management</a:t>
            </a:r>
            <a:endParaRPr lang="en-US" sz="3000" dirty="0">
              <a:solidFill>
                <a:schemeClr val="tx1"/>
              </a:solidFill>
            </a:endParaRPr>
          </a:p>
          <a:p>
            <a:pPr marL="457200" lvl="0" indent="-457200">
              <a:buClr>
                <a:schemeClr val="tx1"/>
              </a:buClr>
              <a:buFont typeface="+mj-lt"/>
              <a:buAutoNum type="arabicPeriod"/>
            </a:pPr>
            <a:r>
              <a:rPr lang="en-US" sz="3000" b="1" dirty="0">
                <a:solidFill>
                  <a:schemeClr val="tx1"/>
                </a:solidFill>
              </a:rPr>
              <a:t>Training process management</a:t>
            </a:r>
            <a:endParaRPr lang="en-US" sz="3000" dirty="0">
              <a:solidFill>
                <a:schemeClr val="tx1"/>
              </a:solidFill>
            </a:endParaRPr>
          </a:p>
          <a:p>
            <a:endParaRPr lang="en-US" sz="30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548228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61871" y="672181"/>
            <a:ext cx="9418320" cy="931825"/>
          </a:xfrm>
        </p:spPr>
        <p:txBody>
          <a:bodyPr>
            <a:normAutofit/>
          </a:bodyPr>
          <a:lstStyle/>
          <a:p>
            <a:pPr lvl="0" algn="ctr"/>
            <a:r>
              <a:rPr lang="en-US" sz="4000" b="1" dirty="0" smtClean="0"/>
              <a:t>General</a:t>
            </a:r>
            <a:r>
              <a:rPr lang="en-US" sz="4000" dirty="0" smtClean="0"/>
              <a:t> </a:t>
            </a:r>
            <a:r>
              <a:rPr lang="en-US" sz="4000" b="1" dirty="0" err="1" smtClean="0"/>
              <a:t>Funtion</a:t>
            </a:r>
            <a:endParaRPr lang="en-US" sz="4000" b="1" dirty="0"/>
          </a:p>
        </p:txBody>
      </p:sp>
      <p:sp>
        <p:nvSpPr>
          <p:cNvPr id="6" name="Subtitle 7"/>
          <p:cNvSpPr>
            <a:spLocks noGrp="1"/>
          </p:cNvSpPr>
          <p:nvPr>
            <p:ph type="subTitle" idx="1"/>
          </p:nvPr>
        </p:nvSpPr>
        <p:spPr>
          <a:xfrm>
            <a:off x="3677613" y="2363637"/>
            <a:ext cx="4586837" cy="2294627"/>
          </a:xfrm>
        </p:spPr>
        <p:txBody>
          <a:bodyPr/>
          <a:lstStyle/>
          <a:p>
            <a:pPr marL="457200" lvl="0" indent="-457200">
              <a:buClr>
                <a:schemeClr val="tx1"/>
              </a:buClr>
              <a:buFont typeface="Arial" panose="020B0604020202020204" pitchFamily="34" charset="0"/>
              <a:buChar char="•"/>
            </a:pPr>
            <a:r>
              <a:rPr lang="en-US" sz="2400" dirty="0">
                <a:solidFill>
                  <a:schemeClr val="tx1"/>
                </a:solidFill>
              </a:rPr>
              <a:t>Register</a:t>
            </a:r>
          </a:p>
          <a:p>
            <a:pPr marL="457200" lvl="0" indent="-457200">
              <a:buClr>
                <a:schemeClr val="tx1"/>
              </a:buClr>
              <a:buFont typeface="Arial" panose="020B0604020202020204" pitchFamily="34" charset="0"/>
              <a:buChar char="•"/>
            </a:pPr>
            <a:r>
              <a:rPr lang="en-US" sz="2400" dirty="0">
                <a:solidFill>
                  <a:schemeClr val="tx1"/>
                </a:solidFill>
              </a:rPr>
              <a:t>Login/logout</a:t>
            </a:r>
          </a:p>
          <a:p>
            <a:pPr marL="457200" lvl="0" indent="-457200">
              <a:buClr>
                <a:schemeClr val="tx1"/>
              </a:buClr>
              <a:buFont typeface="Arial" panose="020B0604020202020204" pitchFamily="34" charset="0"/>
              <a:buChar char="•"/>
            </a:pPr>
            <a:r>
              <a:rPr lang="en-US" sz="2400" dirty="0">
                <a:solidFill>
                  <a:schemeClr val="tx1"/>
                </a:solidFill>
              </a:rPr>
              <a:t>Recover/Change password</a:t>
            </a:r>
          </a:p>
          <a:p>
            <a:pPr marL="457200" lvl="0" indent="-457200">
              <a:buClr>
                <a:schemeClr val="tx1"/>
              </a:buClr>
              <a:buFont typeface="Arial" panose="020B0604020202020204" pitchFamily="34" charset="0"/>
              <a:buChar char="•"/>
            </a:pPr>
            <a:r>
              <a:rPr lang="en-US" sz="2400" dirty="0">
                <a:solidFill>
                  <a:schemeClr val="tx1"/>
                </a:solidFill>
              </a:rPr>
              <a:t>Edit user’s own profile</a:t>
            </a:r>
          </a:p>
          <a:p>
            <a:pPr marL="457200" indent="-457200">
              <a:buClr>
                <a:schemeClr val="tx1"/>
              </a:buClr>
              <a:buFont typeface="Arial" panose="020B0604020202020204" pitchFamily="34" charset="0"/>
              <a:buChar char="•"/>
            </a:pPr>
            <a:endParaRPr lang="en-US"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3510874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88376" y="711938"/>
            <a:ext cx="9418320" cy="931825"/>
          </a:xfrm>
        </p:spPr>
        <p:txBody>
          <a:bodyPr>
            <a:normAutofit/>
          </a:bodyPr>
          <a:lstStyle/>
          <a:p>
            <a:pPr lvl="0" algn="ctr"/>
            <a:r>
              <a:rPr lang="en-US" sz="4000" b="1" dirty="0"/>
              <a:t>Staff account management</a:t>
            </a:r>
            <a:endParaRPr lang="en-US" sz="4000" dirty="0"/>
          </a:p>
        </p:txBody>
      </p:sp>
      <p:sp>
        <p:nvSpPr>
          <p:cNvPr id="6" name="Subtitle 7"/>
          <p:cNvSpPr>
            <a:spLocks noGrp="1"/>
          </p:cNvSpPr>
          <p:nvPr>
            <p:ph type="subTitle" idx="1"/>
          </p:nvPr>
        </p:nvSpPr>
        <p:spPr>
          <a:xfrm>
            <a:off x="3235167" y="2713655"/>
            <a:ext cx="7139912" cy="2562047"/>
          </a:xfrm>
        </p:spPr>
        <p:txBody>
          <a:bodyPr>
            <a:normAutofit/>
          </a:bodyPr>
          <a:lstStyle/>
          <a:p>
            <a:pPr marL="342900" lvl="0" indent="-342900">
              <a:buClr>
                <a:schemeClr val="tx1"/>
              </a:buClr>
              <a:buFont typeface="Arial" panose="020B0604020202020204" pitchFamily="34" charset="0"/>
              <a:buChar char="•"/>
            </a:pPr>
            <a:r>
              <a:rPr lang="en-US" sz="2400" dirty="0">
                <a:solidFill>
                  <a:schemeClr val="tx1"/>
                </a:solidFill>
              </a:rPr>
              <a:t>Add/ Search &amp; View Staff account </a:t>
            </a:r>
            <a:endParaRPr lang="en-US" sz="2400" dirty="0" smtClean="0">
              <a:solidFill>
                <a:schemeClr val="tx1"/>
              </a:solidFill>
            </a:endParaRPr>
          </a:p>
          <a:p>
            <a:pPr marL="342900" lvl="0" indent="-342900">
              <a:buClr>
                <a:schemeClr val="tx1"/>
              </a:buClr>
              <a:buFont typeface="Arial" panose="020B0604020202020204" pitchFamily="34" charset="0"/>
              <a:buChar char="•"/>
            </a:pPr>
            <a:endParaRPr lang="en-US" sz="2400" dirty="0">
              <a:solidFill>
                <a:schemeClr val="tx1"/>
              </a:solidFill>
            </a:endParaRPr>
          </a:p>
          <a:p>
            <a:pPr lvl="0">
              <a:buClr>
                <a:schemeClr val="tx1"/>
              </a:buClr>
            </a:pPr>
            <a:endParaRPr lang="en-US" sz="2400" dirty="0">
              <a:solidFill>
                <a:schemeClr val="tx1"/>
              </a:solidFill>
            </a:endParaRPr>
          </a:p>
          <a:p>
            <a:pPr marL="342900" lvl="0" indent="-342900">
              <a:buClr>
                <a:schemeClr val="tx1"/>
              </a:buClr>
              <a:buFont typeface="Arial" panose="020B0604020202020204" pitchFamily="34" charset="0"/>
              <a:buChar char="•"/>
            </a:pPr>
            <a:r>
              <a:rPr lang="en-US" sz="2400" dirty="0">
                <a:solidFill>
                  <a:schemeClr val="tx1"/>
                </a:solidFill>
              </a:rPr>
              <a:t>Edit Staff account information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424749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079403" y="470906"/>
            <a:ext cx="9418320" cy="931825"/>
          </a:xfrm>
        </p:spPr>
        <p:txBody>
          <a:bodyPr>
            <a:normAutofit/>
          </a:bodyPr>
          <a:lstStyle/>
          <a:p>
            <a:pPr lvl="0" algn="ctr"/>
            <a:r>
              <a:rPr lang="en-US" sz="4000" b="1" dirty="0"/>
              <a:t>Customer management</a:t>
            </a:r>
            <a:endParaRPr lang="en-US" sz="4000" dirty="0"/>
          </a:p>
        </p:txBody>
      </p:sp>
      <p:sp>
        <p:nvSpPr>
          <p:cNvPr id="8" name="Subtitle 7"/>
          <p:cNvSpPr txBox="1">
            <a:spLocks/>
          </p:cNvSpPr>
          <p:nvPr/>
        </p:nvSpPr>
        <p:spPr>
          <a:xfrm>
            <a:off x="3185283" y="1743187"/>
            <a:ext cx="7234802" cy="3985405"/>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342900" lvl="0" indent="-342900">
              <a:buClr>
                <a:schemeClr val="tx1"/>
              </a:buClr>
              <a:buFont typeface="Arial" panose="020B0604020202020204" pitchFamily="34" charset="0"/>
              <a:buChar char="•"/>
            </a:pPr>
            <a:r>
              <a:rPr lang="en-US" sz="2400" dirty="0">
                <a:solidFill>
                  <a:schemeClr val="tx1"/>
                </a:solidFill>
              </a:rPr>
              <a:t>Add/Active/Search &amp; View customer</a:t>
            </a:r>
          </a:p>
          <a:p>
            <a:pPr marL="342900" lvl="0" indent="-342900">
              <a:buClr>
                <a:schemeClr val="tx1"/>
              </a:buClr>
              <a:buFont typeface="Arial" panose="020B0604020202020204" pitchFamily="34" charset="0"/>
              <a:buChar char="•"/>
            </a:pPr>
            <a:r>
              <a:rPr lang="en-US" sz="2400" dirty="0">
                <a:solidFill>
                  <a:schemeClr val="tx1"/>
                </a:solidFill>
              </a:rPr>
              <a:t>Check-in/check-out customer</a:t>
            </a:r>
          </a:p>
          <a:p>
            <a:pPr marL="342900" lvl="0" indent="-342900">
              <a:buClr>
                <a:schemeClr val="tx1"/>
              </a:buClr>
              <a:buFont typeface="Arial" panose="020B0604020202020204" pitchFamily="34" charset="0"/>
              <a:buChar char="•"/>
            </a:pPr>
            <a:r>
              <a:rPr lang="en-US" sz="2400" dirty="0">
                <a:solidFill>
                  <a:schemeClr val="tx1"/>
                </a:solidFill>
              </a:rPr>
              <a:t>Stop service of customer</a:t>
            </a:r>
          </a:p>
          <a:p>
            <a:pPr marL="342900" lvl="0" indent="-342900">
              <a:buClr>
                <a:schemeClr val="tx1"/>
              </a:buClr>
              <a:buFont typeface="Arial" panose="020B0604020202020204" pitchFamily="34" charset="0"/>
              <a:buChar char="•"/>
            </a:pPr>
            <a:r>
              <a:rPr lang="en-US" sz="2400" dirty="0">
                <a:solidFill>
                  <a:schemeClr val="tx1"/>
                </a:solidFill>
              </a:rPr>
              <a:t>Edit customer information</a:t>
            </a:r>
          </a:p>
          <a:p>
            <a:pPr marL="342900" lvl="0" indent="-342900">
              <a:buClr>
                <a:schemeClr val="tx1"/>
              </a:buClr>
              <a:buFont typeface="Arial" panose="020B0604020202020204" pitchFamily="34" charset="0"/>
              <a:buChar char="•"/>
            </a:pPr>
            <a:r>
              <a:rPr lang="en-US" sz="2400" dirty="0">
                <a:solidFill>
                  <a:schemeClr val="tx1"/>
                </a:solidFill>
              </a:rPr>
              <a:t>Print member card</a:t>
            </a:r>
          </a:p>
          <a:p>
            <a:pPr marL="342900" lvl="0" indent="-342900">
              <a:buClr>
                <a:schemeClr val="tx1"/>
              </a:buClr>
              <a:buFont typeface="Arial" panose="020B0604020202020204" pitchFamily="34" charset="0"/>
              <a:buChar char="•"/>
            </a:pPr>
            <a:r>
              <a:rPr lang="en-US" sz="2400" dirty="0">
                <a:solidFill>
                  <a:schemeClr val="tx1"/>
                </a:solidFill>
              </a:rPr>
              <a:t>Assign trainer to customer</a:t>
            </a:r>
          </a:p>
          <a:p>
            <a:pPr marL="342900" lvl="0" indent="-342900">
              <a:buClr>
                <a:schemeClr val="tx1"/>
              </a:buClr>
              <a:buFont typeface="Arial" panose="020B0604020202020204" pitchFamily="34" charset="0"/>
              <a:buChar char="•"/>
            </a:pPr>
            <a:r>
              <a:rPr lang="en-US" sz="2400" dirty="0">
                <a:solidFill>
                  <a:schemeClr val="tx1"/>
                </a:solidFill>
              </a:rPr>
              <a:t>Search &amp; View trainer information</a:t>
            </a:r>
          </a:p>
          <a:p>
            <a:pPr marL="342900" lvl="0" indent="-342900">
              <a:buClr>
                <a:schemeClr val="tx1"/>
              </a:buClr>
              <a:buFont typeface="Arial" panose="020B0604020202020204" pitchFamily="34" charset="0"/>
              <a:buChar char="•"/>
            </a:pPr>
            <a:r>
              <a:rPr lang="en-US" sz="2400" dirty="0">
                <a:solidFill>
                  <a:schemeClr val="tx1"/>
                </a:solidFill>
              </a:rPr>
              <a:t>Send SMS to customer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146" y="130450"/>
            <a:ext cx="1856829" cy="806369"/>
          </a:xfrm>
          <a:prstGeom prst="rect">
            <a:avLst/>
          </a:prstGeom>
        </p:spPr>
      </p:pic>
    </p:spTree>
    <p:extLst>
      <p:ext uri="{BB962C8B-B14F-4D97-AF65-F5344CB8AC3E}">
        <p14:creationId xmlns:p14="http://schemas.microsoft.com/office/powerpoint/2010/main" val="2759885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TC103457515[[fn=View]]</Template>
  <TotalTime>325</TotalTime>
  <Words>307</Words>
  <Application>Microsoft Office PowerPoint</Application>
  <PresentationFormat>Custom</PresentationFormat>
  <Paragraphs>123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View</vt:lpstr>
      <vt:lpstr>GIMIS PROJECT </vt:lpstr>
      <vt:lpstr>Member</vt:lpstr>
      <vt:lpstr> TABLE CONTENT</vt:lpstr>
      <vt:lpstr>  1. INTRODUCTION</vt:lpstr>
      <vt:lpstr>GIMIS</vt:lpstr>
      <vt:lpstr>GIMIS MAIN FUNTION</vt:lpstr>
      <vt:lpstr>General Funtion</vt:lpstr>
      <vt:lpstr>Staff account management</vt:lpstr>
      <vt:lpstr>Customer management</vt:lpstr>
      <vt:lpstr>Training process management</vt:lpstr>
      <vt:lpstr>  2. SOFTWARE MANAGEMENT PLAN </vt:lpstr>
      <vt:lpstr>SOFTWARE PROJECT MODEL</vt:lpstr>
      <vt:lpstr>ORGANIZATION STRUCTURE</vt:lpstr>
      <vt:lpstr>WBS AND GANTT CHART</vt:lpstr>
      <vt:lpstr>PowerPoint Presentation</vt:lpstr>
      <vt:lpstr>3. REQUIREMENT SPECIFICATION</vt:lpstr>
      <vt:lpstr>GENERAL</vt:lpstr>
      <vt:lpstr>STAFF ACCOUNT MANAGEMENT</vt:lpstr>
      <vt:lpstr>CUSTOMER MANAGEMENT</vt:lpstr>
      <vt:lpstr>TRAINING PROCESS MANAGEMENT</vt:lpstr>
      <vt:lpstr>ENTITY RELATIONAL DIAGRAM</vt:lpstr>
      <vt:lpstr>SCREEN FLOW</vt:lpstr>
      <vt:lpstr>SCREEN FLOW</vt:lpstr>
      <vt:lpstr>SCREEN FLOW</vt:lpstr>
      <vt:lpstr>SCREEN FLOW</vt:lpstr>
      <vt:lpstr>SCREEN FLOW</vt:lpstr>
      <vt:lpstr>STRUCTURE DIAGRAM</vt:lpstr>
      <vt:lpstr>PACKAGE DIAGRAM</vt:lpstr>
      <vt:lpstr>4. SOFWARE DESIGN</vt:lpstr>
      <vt:lpstr>GENERAL GROUP</vt:lpstr>
      <vt:lpstr>STAFF ACCOUNT MANAGEMENT</vt:lpstr>
      <vt:lpstr>CUSTOMER MANAGEMENT</vt:lpstr>
      <vt:lpstr>TRAINING PROGRESS MANAGEMENT</vt:lpstr>
      <vt:lpstr>SEQUENCE DIAGRAM</vt:lpstr>
      <vt:lpstr>SCREEN DESIGN</vt:lpstr>
      <vt:lpstr>5. TESTING</vt:lpstr>
      <vt:lpstr>STAGE OF TESTING</vt:lpstr>
      <vt:lpstr>TESTING TYPES</vt:lpstr>
      <vt:lpstr>TOOLS AND ENVIRONMENT</vt:lpstr>
      <vt:lpstr>6. LESSON LEARNED</vt:lpstr>
      <vt:lpstr>7. Q &amp; 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GIMIS PROJECT</dc:title>
  <dc:creator>Trường Nguyễn</dc:creator>
  <cp:lastModifiedBy>blackc4t1425</cp:lastModifiedBy>
  <cp:revision>24</cp:revision>
  <dcterms:created xsi:type="dcterms:W3CDTF">2014-08-19T14:41:47Z</dcterms:created>
  <dcterms:modified xsi:type="dcterms:W3CDTF">2014-08-21T09:16:14Z</dcterms:modified>
</cp:coreProperties>
</file>