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49"/>
  </p:notesMasterIdLst>
  <p:sldIdLst>
    <p:sldId id="271" r:id="rId4"/>
    <p:sldId id="273" r:id="rId5"/>
    <p:sldId id="268" r:id="rId6"/>
    <p:sldId id="282" r:id="rId7"/>
    <p:sldId id="283" r:id="rId8"/>
    <p:sldId id="284" r:id="rId9"/>
    <p:sldId id="286" r:id="rId10"/>
    <p:sldId id="287" r:id="rId11"/>
    <p:sldId id="288" r:id="rId12"/>
    <p:sldId id="289" r:id="rId13"/>
    <p:sldId id="269" r:id="rId14"/>
    <p:sldId id="290" r:id="rId15"/>
    <p:sldId id="314" r:id="rId16"/>
    <p:sldId id="299" r:id="rId17"/>
    <p:sldId id="313" r:id="rId18"/>
    <p:sldId id="291" r:id="rId19"/>
    <p:sldId id="292" r:id="rId20"/>
    <p:sldId id="274" r:id="rId21"/>
    <p:sldId id="294" r:id="rId22"/>
    <p:sldId id="295" r:id="rId23"/>
    <p:sldId id="298" r:id="rId24"/>
    <p:sldId id="300" r:id="rId25"/>
    <p:sldId id="277" r:id="rId26"/>
    <p:sldId id="301" r:id="rId27"/>
    <p:sldId id="323" r:id="rId28"/>
    <p:sldId id="302" r:id="rId29"/>
    <p:sldId id="303" r:id="rId30"/>
    <p:sldId id="304" r:id="rId31"/>
    <p:sldId id="305" r:id="rId32"/>
    <p:sldId id="322" r:id="rId33"/>
    <p:sldId id="318" r:id="rId34"/>
    <p:sldId id="319" r:id="rId35"/>
    <p:sldId id="320" r:id="rId36"/>
    <p:sldId id="321" r:id="rId37"/>
    <p:sldId id="306" r:id="rId38"/>
    <p:sldId id="272" r:id="rId39"/>
    <p:sldId id="307" r:id="rId40"/>
    <p:sldId id="308" r:id="rId41"/>
    <p:sldId id="309" r:id="rId42"/>
    <p:sldId id="310" r:id="rId43"/>
    <p:sldId id="311" r:id="rId44"/>
    <p:sldId id="312" r:id="rId45"/>
    <p:sldId id="260" r:id="rId46"/>
    <p:sldId id="281" r:id="rId47"/>
    <p:sldId id="293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183550"/>
    <a:srgbClr val="D17100"/>
    <a:srgbClr val="C4FF1D"/>
    <a:srgbClr val="354800"/>
    <a:srgbClr val="75A7D5"/>
    <a:srgbClr val="7EADD8"/>
    <a:srgbClr val="594029"/>
    <a:srgbClr val="5C4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foreign tourists visiting Hanoi(millions)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1.9</c:v>
                </c:pt>
                <c:pt idx="1">
                  <c:v>2.25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584056"/>
        <c:axId val="305585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30558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585232"/>
        <c:crosses val="autoZero"/>
        <c:auto val="1"/>
        <c:lblAlgn val="ctr"/>
        <c:lblOffset val="100"/>
        <c:noMultiLvlLbl val="0"/>
      </c:catAx>
      <c:valAx>
        <c:axId val="3055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58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test case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First Round</c:v>
                </c:pt>
                <c:pt idx="1">
                  <c:v>Second Round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412</c:v>
                </c:pt>
                <c:pt idx="1">
                  <c:v>412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First Round</c:v>
                </c:pt>
                <c:pt idx="1">
                  <c:v>Second Round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412</c:v>
                </c:pt>
                <c:pt idx="1">
                  <c:v>412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First Round</c:v>
                </c:pt>
                <c:pt idx="1">
                  <c:v>Second Round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623352"/>
        <c:axId val="524611984"/>
      </c:barChart>
      <c:catAx>
        <c:axId val="52462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611984"/>
        <c:crosses val="autoZero"/>
        <c:auto val="1"/>
        <c:lblAlgn val="ctr"/>
        <c:lblOffset val="100"/>
        <c:noMultiLvlLbl val="0"/>
      </c:catAx>
      <c:valAx>
        <c:axId val="52461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62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BA6DB9-E10B-4EAB-BF7A-4ACB27C9472E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731BAC-9C10-4412-95FA-B915E935E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42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335078-2D4E-4F78-9495-62203F663BB7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8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E54B-95F1-467A-BA49-1199B207D25F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35C6A-252C-460E-ABBE-D2CD500E0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F04C-9C72-4120-AECD-BF87EEFC8D48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8EA90-30EA-4914-AD1D-3DB48661F8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EE16-DD67-4573-B88D-0D0E4855AA0B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53C0-D8FC-4435-B14F-2C2836E1D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134B-C749-4B49-8E15-AE8DDE1CE6DB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C8D61-E96B-47A4-9A27-E15A83C55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7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8BB5-70A8-4520-9C79-E7C1C5238A71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9E824-5EC6-4321-AF63-C4A6F492B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8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7A83-5BCA-46E0-A619-D47390B377C5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6D9DE-4B8F-4D2B-BC68-48B4190AA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7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660F-9FB5-41D7-99C3-5E62387657A1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F75D8-DBD1-471B-996A-0E2CB3CD09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A550-0776-4DF2-AFF4-4860F3A28F5C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237EA-B430-4864-8AA7-79CFE57F6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964A-0676-4888-8D2A-2A7BB5842C1C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5F32B-EAF7-4687-8047-1AA8269949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30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93EF-2F87-46B0-B891-4FE67F56E71F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A7ABB-9C59-4FCB-829D-018C00BCE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95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DF48-FEC7-4535-BAC5-B8FAE5E1788D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05FE-92B9-4ADB-8EEF-210F6D362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DB13-5A55-4895-867E-42862F4015DD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F44B0-05BC-4144-BD75-A2E50C68A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59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AA7E-4516-4E6E-BFA5-3F269BF9FC73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08769-EE3D-4AC9-8883-EC1CF9A88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9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370C-0407-4F14-822C-FE0EE552C611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C063C-1741-49C0-873A-63ACF6AD5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73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4D7A-E21E-4438-9BEA-FE9FB01399F9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A3D71-4DBF-4382-96D1-6F8AD17C2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4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44196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CB0A-AEB2-4CFE-AE4A-188808A45C47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74DFE-46BF-4A97-9C21-77B184456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5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342A-7ADF-412A-A0D0-A1C69D772C07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0530D-7F4C-4D4C-9ADE-B5DC25867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95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024187"/>
            <a:ext cx="605631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0"/>
            <a:ext cx="60563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447B-9944-4255-8A41-F6F354EC5F5A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DC4CC-4A2A-4D39-A825-7333EB151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10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5808-E4DF-4251-822A-3354AEC9D703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9E2D9-E54E-4AE8-BDFC-E3340523EF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34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6C6E-334F-4D34-9C66-159B3631A1C5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07B03-8CA7-4772-B4E7-578DBEC115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03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0F3E-310E-4A9B-871D-D7F84466CB98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FE03C-44F9-4DF4-AE97-9DF0C94DF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FD1B-B876-45B3-9C1C-266447C95109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6EE5D-114C-41B0-A02E-BDBAB9A2A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1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44F7-13C1-4BA7-8EF9-EDD977B456D7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9018B-4B70-48F8-BD05-71422A0DD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4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F8E0-AAD9-4263-ACFA-7A883F754C00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0F95D-BDE3-4012-AAB3-782488F28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9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70" y="4800600"/>
            <a:ext cx="82488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070" y="1371599"/>
            <a:ext cx="8248836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070" y="5367338"/>
            <a:ext cx="82488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AD6C-1612-47E7-AEC4-A2F15126D05B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53AAC-48B7-40E8-8EC9-A710F2DB2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05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5D1BE-5576-4E5C-AC7B-B1873E98B981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E6EA8-A760-4743-83A3-4C965ABC55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0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AD17-FC47-419E-A056-8108E7D83E86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3AAF4-DAD4-40C7-8BE6-1D93A4D7D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4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F71C-3909-42DD-B61F-A125C335AD40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5C8B8-E07D-4E8F-B4B2-35BD2E2E9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7E97-06AE-440D-B620-A3553ADB546E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821B-71B0-4056-8A08-6EFFBA53E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0DEF-5B5F-44B1-87B7-427675C12E04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E811B-E12F-4F39-BB6E-3670AF84A0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7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CB24D-7863-49B8-8B4F-748616158C3C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6CCB3-35D1-4CF7-8665-626AEEEE13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2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6BB1-4B29-4E68-A438-8D30BEF1B9E7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B5E18-9E6C-46B1-AD0F-0F2EED9B7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033D-3B28-4356-9CBB-46E5D82C1D5C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F7E4F-0371-46FA-A637-C35BE7E25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938314-8D18-4F4F-BB50-E97E40A666E9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1DD3B01-2561-41E8-80F4-618923BBA4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C91B60-176D-403D-88CC-D3DBD4A051C1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E205733-442B-409D-9554-BE5A867CDC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55EE0C-07A6-4D47-805A-163CE9E07429}" type="datetimeFigureOut">
              <a:rPr lang="en-US"/>
              <a:pPr>
                <a:defRPr/>
              </a:pPr>
              <a:t>20/08/2014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AFEA3B3-8D45-4382-A6EC-D5A2877FF5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3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4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16"/>
          <p:cNvGrpSpPr>
            <a:grpSpLocks/>
          </p:cNvGrpSpPr>
          <p:nvPr/>
        </p:nvGrpSpPr>
        <p:grpSpPr bwMode="auto">
          <a:xfrm>
            <a:off x="4892675" y="3124200"/>
            <a:ext cx="2833688" cy="1498600"/>
            <a:chOff x="4862513" y="3124200"/>
            <a:chExt cx="2833687" cy="1498600"/>
          </a:xfrm>
        </p:grpSpPr>
        <p:sp>
          <p:nvSpPr>
            <p:cNvPr id="38" name="Rectangle 37"/>
            <p:cNvSpPr/>
            <p:nvPr/>
          </p:nvSpPr>
          <p:spPr>
            <a:xfrm>
              <a:off x="4873626" y="3124200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73626" y="3124200"/>
              <a:ext cx="2822574" cy="3810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862513" y="3505200"/>
              <a:ext cx="2822574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0" name="Group 13"/>
          <p:cNvGrpSpPr>
            <a:grpSpLocks/>
          </p:cNvGrpSpPr>
          <p:nvPr/>
        </p:nvGrpSpPr>
        <p:grpSpPr bwMode="auto">
          <a:xfrm>
            <a:off x="3048000" y="1062512"/>
            <a:ext cx="2822575" cy="1498600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92225" y="1680688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2" name="Group 15"/>
          <p:cNvGrpSpPr>
            <a:grpSpLocks/>
          </p:cNvGrpSpPr>
          <p:nvPr/>
        </p:nvGrpSpPr>
        <p:grpSpPr bwMode="auto">
          <a:xfrm>
            <a:off x="1322388" y="3124200"/>
            <a:ext cx="2822575" cy="1498600"/>
            <a:chOff x="1292225" y="3124200"/>
            <a:chExt cx="2822575" cy="1498600"/>
          </a:xfrm>
        </p:grpSpPr>
        <p:sp>
          <p:nvSpPr>
            <p:cNvPr id="36" name="Rectangle 35"/>
            <p:cNvSpPr/>
            <p:nvPr/>
          </p:nvSpPr>
          <p:spPr>
            <a:xfrm>
              <a:off x="1292225" y="31242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92225" y="3124200"/>
              <a:ext cx="2822575" cy="3810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292225" y="3505200"/>
              <a:ext cx="2822575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4" name="Group 18"/>
          <p:cNvGrpSpPr>
            <a:grpSpLocks/>
          </p:cNvGrpSpPr>
          <p:nvPr/>
        </p:nvGrpSpPr>
        <p:grpSpPr bwMode="auto">
          <a:xfrm>
            <a:off x="1322388" y="4924425"/>
            <a:ext cx="2822575" cy="1498600"/>
            <a:chOff x="1292225" y="4923972"/>
            <a:chExt cx="2822575" cy="1498600"/>
          </a:xfrm>
        </p:grpSpPr>
        <p:sp>
          <p:nvSpPr>
            <p:cNvPr id="41" name="Rectangle 40"/>
            <p:cNvSpPr/>
            <p:nvPr/>
          </p:nvSpPr>
          <p:spPr>
            <a:xfrm>
              <a:off x="1292225" y="4923972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92225" y="4923972"/>
              <a:ext cx="2822575" cy="381000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292225" y="5333547"/>
              <a:ext cx="2822575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5" name="Group 17"/>
          <p:cNvGrpSpPr>
            <a:grpSpLocks/>
          </p:cNvGrpSpPr>
          <p:nvPr/>
        </p:nvGrpSpPr>
        <p:grpSpPr bwMode="auto">
          <a:xfrm>
            <a:off x="4892675" y="4924425"/>
            <a:ext cx="2833688" cy="1498600"/>
            <a:chOff x="4862513" y="4923972"/>
            <a:chExt cx="2833687" cy="1498600"/>
          </a:xfrm>
        </p:grpSpPr>
        <p:sp>
          <p:nvSpPr>
            <p:cNvPr id="45" name="Rectangle 44"/>
            <p:cNvSpPr/>
            <p:nvPr/>
          </p:nvSpPr>
          <p:spPr>
            <a:xfrm>
              <a:off x="4873626" y="4923972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73626" y="4923972"/>
              <a:ext cx="2822574" cy="381000"/>
            </a:xfrm>
            <a:prstGeom prst="rect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862513" y="5333547"/>
              <a:ext cx="2822574" cy="0"/>
            </a:xfrm>
            <a:prstGeom prst="line">
              <a:avLst/>
            </a:prstGeom>
            <a:ln w="127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2146800" y="175030"/>
            <a:ext cx="46249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</a:rPr>
              <a:t>HANOI CITY GUIDE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Verdan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10000" y="1854465"/>
            <a:ext cx="212804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Mr.Tran Binh Duong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42116" y="3763090"/>
            <a:ext cx="2251075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Nguyen Anh Tuan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         (Leader)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42117" y="5640179"/>
            <a:ext cx="200284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Vu Van Duoc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91200" y="3886200"/>
            <a:ext cx="2076449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Nguyen The Hung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23517" y="5640179"/>
            <a:ext cx="201396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Tien Minh Tuan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189" name="Rectangle 69"/>
          <p:cNvSpPr>
            <a:spLocks noChangeArrowheads="1"/>
          </p:cNvSpPr>
          <p:nvPr/>
        </p:nvSpPr>
        <p:spPr bwMode="auto">
          <a:xfrm>
            <a:off x="3584575" y="1124424"/>
            <a:ext cx="1830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Supervisor</a:t>
            </a:r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190" name="Rectangle 70"/>
          <p:cNvSpPr>
            <a:spLocks noChangeArrowheads="1"/>
          </p:cNvSpPr>
          <p:nvPr/>
        </p:nvSpPr>
        <p:spPr bwMode="auto">
          <a:xfrm>
            <a:off x="1817688" y="3144838"/>
            <a:ext cx="1830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Team member</a:t>
            </a:r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191" name="Rectangle 71"/>
          <p:cNvSpPr>
            <a:spLocks noChangeArrowheads="1"/>
          </p:cNvSpPr>
          <p:nvPr/>
        </p:nvSpPr>
        <p:spPr bwMode="auto">
          <a:xfrm>
            <a:off x="1817688" y="4945063"/>
            <a:ext cx="183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Team member</a:t>
            </a:r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193" name="Rectangle 74"/>
          <p:cNvSpPr>
            <a:spLocks noChangeArrowheads="1"/>
          </p:cNvSpPr>
          <p:nvPr/>
        </p:nvSpPr>
        <p:spPr bwMode="auto">
          <a:xfrm>
            <a:off x="5399088" y="3144838"/>
            <a:ext cx="1830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Team member</a:t>
            </a:r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194" name="Rectangle 75"/>
          <p:cNvSpPr>
            <a:spLocks noChangeArrowheads="1"/>
          </p:cNvSpPr>
          <p:nvPr/>
        </p:nvSpPr>
        <p:spPr bwMode="auto">
          <a:xfrm>
            <a:off x="5399088" y="4945063"/>
            <a:ext cx="183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Team member</a:t>
            </a:r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51" y="1567196"/>
            <a:ext cx="528949" cy="763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04" y="3687044"/>
            <a:ext cx="650296" cy="6502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04" y="3696024"/>
            <a:ext cx="650296" cy="65029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04" y="5477164"/>
            <a:ext cx="650296" cy="6502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04" y="5477164"/>
            <a:ext cx="650296" cy="65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06" y="4094719"/>
            <a:ext cx="1265201" cy="126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Expected System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989663"/>
              </p:ext>
            </p:extLst>
          </p:nvPr>
        </p:nvGraphicFramePr>
        <p:xfrm>
          <a:off x="304801" y="1417638"/>
          <a:ext cx="8381999" cy="501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137663"/>
                <a:gridCol w="1249936"/>
                <a:gridCol w="1219200"/>
                <a:gridCol w="1346200"/>
                <a:gridCol w="1397000"/>
              </a:tblGrid>
              <a:tr h="817977">
                <a:tc>
                  <a:txBody>
                    <a:bodyPr/>
                    <a:lstStyle/>
                    <a:p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Hanoi City Guide</a:t>
                      </a: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Hanoi Travel Guide</a:t>
                      </a: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Pocket Guide</a:t>
                      </a: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Tokyo City Guide</a:t>
                      </a: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Our expected product</a:t>
                      </a:r>
                      <a:endParaRPr lang="en-US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827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Provide locations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258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Suggested itineraries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827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Work offline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827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Directly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booking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1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Routing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827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Voice Guidance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32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Rating and reviewing system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32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Interact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with social network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X</a:t>
                      </a:r>
                      <a:endPara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1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609600" y="328632"/>
            <a:ext cx="8077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</a:rPr>
              <a:t>Project management plan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Verdana" panose="020B0604030504040204" pitchFamily="34" charset="0"/>
            </a:endParaRPr>
          </a:p>
        </p:txBody>
      </p:sp>
      <p:grpSp>
        <p:nvGrpSpPr>
          <p:cNvPr id="6147" name="Group 12"/>
          <p:cNvGrpSpPr>
            <a:grpSpLocks/>
          </p:cNvGrpSpPr>
          <p:nvPr/>
        </p:nvGrpSpPr>
        <p:grpSpPr bwMode="auto">
          <a:xfrm>
            <a:off x="1320800" y="1447800"/>
            <a:ext cx="6310313" cy="3686175"/>
            <a:chOff x="1365362" y="1190172"/>
            <a:chExt cx="6310086" cy="5366751"/>
          </a:xfrm>
        </p:grpSpPr>
        <p:grpSp>
          <p:nvGrpSpPr>
            <p:cNvPr id="6157" name="Group 10"/>
            <p:cNvGrpSpPr>
              <a:grpSpLocks/>
            </p:cNvGrpSpPr>
            <p:nvPr/>
          </p:nvGrpSpPr>
          <p:grpSpPr bwMode="auto">
            <a:xfrm>
              <a:off x="1365362" y="1190172"/>
              <a:ext cx="6310086" cy="1748660"/>
              <a:chOff x="1728357" y="1304449"/>
              <a:chExt cx="5477985" cy="1518067"/>
            </a:xfrm>
          </p:grpSpPr>
          <p:grpSp>
            <p:nvGrpSpPr>
              <p:cNvPr id="6176" name="Group 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6181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286492" y="1454697"/>
                  <a:ext cx="4640094" cy="125022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2392606" y="1560834"/>
                  <a:ext cx="4443025" cy="102967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  <p:grpSp>
            <p:nvGrpSpPr>
              <p:cNvPr id="6177" name="Group 6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6" name="Right Triangle 5"/>
                <p:cNvSpPr/>
                <p:nvPr/>
              </p:nvSpPr>
              <p:spPr>
                <a:xfrm flipH="1">
                  <a:off x="2114228" y="2473345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2" name="Right Triangle 41"/>
                <p:cNvSpPr/>
                <p:nvPr/>
              </p:nvSpPr>
              <p:spPr>
                <a:xfrm flipH="1">
                  <a:off x="3449616" y="1304449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" name="Trapezoid 2"/>
                <p:cNvSpPr/>
                <p:nvPr/>
              </p:nvSpPr>
              <p:spPr>
                <a:xfrm rot="19191503">
                  <a:off x="1728357" y="1570484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6158" name="Group 46"/>
            <p:cNvGrpSpPr>
              <a:grpSpLocks/>
            </p:cNvGrpSpPr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6168" name="Group 49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6173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2286492" y="1455304"/>
                  <a:ext cx="4640094" cy="1250224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392606" y="1561442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  <p:grpSp>
            <p:nvGrpSpPr>
              <p:cNvPr id="6169" name="Group 50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52" name="Right Triangle 51"/>
                <p:cNvSpPr/>
                <p:nvPr/>
              </p:nvSpPr>
              <p:spPr>
                <a:xfrm flipH="1">
                  <a:off x="2114228" y="2473953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" name="Right Triangle 52"/>
                <p:cNvSpPr/>
                <p:nvPr/>
              </p:nvSpPr>
              <p:spPr>
                <a:xfrm flipH="1">
                  <a:off x="3449616" y="1305057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" name="Trapezoid 2"/>
                <p:cNvSpPr/>
                <p:nvPr/>
              </p:nvSpPr>
              <p:spPr>
                <a:xfrm rot="19191503">
                  <a:off x="1728357" y="1571091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6159" name="Group 63"/>
            <p:cNvGrpSpPr>
              <a:grpSpLocks/>
            </p:cNvGrpSpPr>
            <p:nvPr/>
          </p:nvGrpSpPr>
          <p:grpSpPr bwMode="auto">
            <a:xfrm>
              <a:off x="1365362" y="4808263"/>
              <a:ext cx="6310086" cy="1748660"/>
              <a:chOff x="1728357" y="1304449"/>
              <a:chExt cx="5477985" cy="1518067"/>
            </a:xfrm>
          </p:grpSpPr>
          <p:grpSp>
            <p:nvGrpSpPr>
              <p:cNvPr id="6160" name="Group 6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6165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6" name="Rectangle 85"/>
                <p:cNvSpPr/>
                <p:nvPr/>
              </p:nvSpPr>
              <p:spPr>
                <a:xfrm>
                  <a:off x="2286492" y="1455127"/>
                  <a:ext cx="4640094" cy="12502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392606" y="1561266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  <p:grpSp>
            <p:nvGrpSpPr>
              <p:cNvPr id="6161" name="Group 68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74" name="Right Triangle 73"/>
                <p:cNvSpPr/>
                <p:nvPr/>
              </p:nvSpPr>
              <p:spPr>
                <a:xfrm flipH="1">
                  <a:off x="2114228" y="2473777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9" name="Right Triangle 78"/>
                <p:cNvSpPr/>
                <p:nvPr/>
              </p:nvSpPr>
              <p:spPr>
                <a:xfrm flipH="1">
                  <a:off x="3449616" y="1304881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82" name="Trapezoid 2"/>
                <p:cNvSpPr/>
                <p:nvPr/>
              </p:nvSpPr>
              <p:spPr>
                <a:xfrm rot="19191503">
                  <a:off x="1728357" y="1570914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101" name="Rectangle 100"/>
          <p:cNvSpPr/>
          <p:nvPr/>
        </p:nvSpPr>
        <p:spPr>
          <a:xfrm>
            <a:off x="3303588" y="1868803"/>
            <a:ext cx="320675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Software Process Model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303588" y="3102310"/>
            <a:ext cx="320675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Work BreakDown Structure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303588" y="4403287"/>
            <a:ext cx="320675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Tool &amp; Techniques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 rot="19126099">
            <a:off x="2076322" y="1724438"/>
            <a:ext cx="65909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01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 rot="19126099">
            <a:off x="2143780" y="2960272"/>
            <a:ext cx="65909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02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 rot="19126099">
            <a:off x="2124260" y="4208623"/>
            <a:ext cx="65909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03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963738" y="5311212"/>
            <a:ext cx="5345112" cy="989160"/>
          </a:xfrm>
          <a:prstGeom prst="rect">
            <a:avLst/>
          </a:prstGeom>
          <a:solidFill>
            <a:srgbClr val="1835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2085975" y="5395188"/>
            <a:ext cx="5118101" cy="81466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23000"/>
                  <a:lumOff val="77000"/>
                </a:schemeClr>
              </a:gs>
              <a:gs pos="50000">
                <a:schemeClr val="bg1">
                  <a:shade val="67500"/>
                  <a:satMod val="115000"/>
                  <a:lumMod val="33000"/>
                  <a:lumOff val="67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10" name="Trapezoid 2"/>
          <p:cNvSpPr/>
          <p:nvPr/>
        </p:nvSpPr>
        <p:spPr bwMode="auto">
          <a:xfrm rot="19191503">
            <a:off x="1320800" y="5402821"/>
            <a:ext cx="2305050" cy="367527"/>
          </a:xfrm>
          <a:custGeom>
            <a:avLst/>
            <a:gdLst>
              <a:gd name="connsiteX0" fmla="*/ 0 w 1828800"/>
              <a:gd name="connsiteY0" fmla="*/ 457200 h 457200"/>
              <a:gd name="connsiteX1" fmla="*/ 114300 w 1828800"/>
              <a:gd name="connsiteY1" fmla="*/ 0 h 457200"/>
              <a:gd name="connsiteX2" fmla="*/ 1714500 w 1828800"/>
              <a:gd name="connsiteY2" fmla="*/ 0 h 457200"/>
              <a:gd name="connsiteX3" fmla="*/ 1828800 w 1828800"/>
              <a:gd name="connsiteY3" fmla="*/ 457200 h 457200"/>
              <a:gd name="connsiteX4" fmla="*/ 0 w 1828800"/>
              <a:gd name="connsiteY4" fmla="*/ 457200 h 457200"/>
              <a:gd name="connsiteX0" fmla="*/ 0 w 1828800"/>
              <a:gd name="connsiteY0" fmla="*/ 463642 h 463642"/>
              <a:gd name="connsiteX1" fmla="*/ 402156 w 1828800"/>
              <a:gd name="connsiteY1" fmla="*/ 0 h 463642"/>
              <a:gd name="connsiteX2" fmla="*/ 1714500 w 1828800"/>
              <a:gd name="connsiteY2" fmla="*/ 6442 h 463642"/>
              <a:gd name="connsiteX3" fmla="*/ 1828800 w 1828800"/>
              <a:gd name="connsiteY3" fmla="*/ 463642 h 463642"/>
              <a:gd name="connsiteX4" fmla="*/ 0 w 1828800"/>
              <a:gd name="connsiteY4" fmla="*/ 463642 h 463642"/>
              <a:gd name="connsiteX0" fmla="*/ 0 w 2001385"/>
              <a:gd name="connsiteY0" fmla="*/ 463642 h 463642"/>
              <a:gd name="connsiteX1" fmla="*/ 402156 w 2001385"/>
              <a:gd name="connsiteY1" fmla="*/ 0 h 463642"/>
              <a:gd name="connsiteX2" fmla="*/ 1714500 w 2001385"/>
              <a:gd name="connsiteY2" fmla="*/ 6442 h 463642"/>
              <a:gd name="connsiteX3" fmla="*/ 2001385 w 2001385"/>
              <a:gd name="connsiteY3" fmla="*/ 426441 h 463642"/>
              <a:gd name="connsiteX4" fmla="*/ 0 w 2001385"/>
              <a:gd name="connsiteY4" fmla="*/ 463642 h 463642"/>
              <a:gd name="connsiteX0" fmla="*/ 0 w 2001385"/>
              <a:gd name="connsiteY0" fmla="*/ 463642 h 463642"/>
              <a:gd name="connsiteX1" fmla="*/ 402156 w 2001385"/>
              <a:gd name="connsiteY1" fmla="*/ 0 h 463642"/>
              <a:gd name="connsiteX2" fmla="*/ 1514076 w 2001385"/>
              <a:gd name="connsiteY2" fmla="*/ 7706 h 463642"/>
              <a:gd name="connsiteX3" fmla="*/ 2001385 w 2001385"/>
              <a:gd name="connsiteY3" fmla="*/ 426441 h 463642"/>
              <a:gd name="connsiteX4" fmla="*/ 0 w 2001385"/>
              <a:gd name="connsiteY4" fmla="*/ 463642 h 46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385" h="463642">
                <a:moveTo>
                  <a:pt x="0" y="463642"/>
                </a:moveTo>
                <a:lnTo>
                  <a:pt x="402156" y="0"/>
                </a:lnTo>
                <a:lnTo>
                  <a:pt x="1514076" y="7706"/>
                </a:lnTo>
                <a:lnTo>
                  <a:pt x="2001385" y="426441"/>
                </a:lnTo>
                <a:lnTo>
                  <a:pt x="0" y="46364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  <a:lumMod val="67000"/>
                  <a:lumOff val="33000"/>
                </a:schemeClr>
              </a:gs>
              <a:gs pos="42000">
                <a:schemeClr val="bg1">
                  <a:shade val="67500"/>
                  <a:satMod val="115000"/>
                  <a:lumMod val="38000"/>
                  <a:lumOff val="62000"/>
                </a:schemeClr>
              </a:gs>
              <a:gs pos="84000">
                <a:schemeClr val="bg1">
                  <a:lumMod val="95000"/>
                  <a:shade val="100000"/>
                  <a:satMod val="115000"/>
                </a:schemeClr>
              </a:gs>
            </a:gsLst>
            <a:lin ang="3600000" scaled="0"/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04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03588" y="5592892"/>
            <a:ext cx="320675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Risk Management Plan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Software Process Model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4950"/>
            <a:ext cx="575310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" y="49530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Allows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flexibility in accommodating new requirements or changes thereof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Can learn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lessons and get experience from previous iterations to improve more in succeeding iterations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Each iteration is a V-model process, so that testers can take part in project earlier. Combining with IID make testers easier to test and debug during smaller iteration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Roles and Responsibilities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2" y="1717342"/>
            <a:ext cx="8653818" cy="49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Work Breakdown Structure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7638"/>
            <a:ext cx="6776974" cy="52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Work Breakdown Structure(2)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75353"/>
            <a:ext cx="6776974" cy="51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Tool &amp; Techniques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Language: Java.  </a:t>
            </a:r>
          </a:p>
          <a:p>
            <a:pPr lvl="0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Architecture and design patterns: Multi-tiers. </a:t>
            </a:r>
          </a:p>
          <a:p>
            <a:pPr lvl="0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Database:  SQL Server. </a:t>
            </a:r>
          </a:p>
          <a:p>
            <a:pPr lvl="0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Development tools: Eclipse ADT, Microsoft SQL Server 2008. </a:t>
            </a:r>
          </a:p>
          <a:p>
            <a:pPr lvl="0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Design tools: Astah community, LucidChart, Creately</a:t>
            </a:r>
          </a:p>
          <a:p>
            <a:pPr lvl="0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Communication tools: Facebook, Skype, Google mail, Phone. 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Document tools: Microsoft Office 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2010,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 Microsoft Project 2013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Risk Management Plan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19882"/>
              </p:ext>
            </p:extLst>
          </p:nvPr>
        </p:nvGraphicFramePr>
        <p:xfrm>
          <a:off x="228600" y="1142999"/>
          <a:ext cx="8610599" cy="5546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750"/>
                <a:gridCol w="1533450"/>
                <a:gridCol w="2890676"/>
                <a:gridCol w="3129124"/>
                <a:gridCol w="609599"/>
              </a:tblGrid>
              <a:tr h="2415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ID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Description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Avoidance plan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Contingency plan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Status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rgbClr val="00B0F0"/>
                    </a:solidFill>
                  </a:tcPr>
                </a:tc>
              </a:tr>
              <a:tr h="935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Overestimate or underestimate time of project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Define detail plan in each working phase.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Major functions must be in high priority.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Ask supervisor for advices.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Implement tasks concurrently.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Work overtime.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Closed</a:t>
                      </a:r>
                      <a:endParaRPr lang="en-US" sz="105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3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Conflicts between team members</a:t>
                      </a:r>
                      <a:endParaRPr lang="en-US" sz="105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Regularly organize team buildings to improve members’ spirit.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Team members should make concession to each other.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All team should analyze and find a way to become reconciled.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Closed</a:t>
                      </a:r>
                      <a:endParaRPr lang="en-US" sz="105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91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Requirement changing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Carefully brainstorm among team members.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Regularly hold meetings to define and discuss all features in project.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-Team meetings with supervisor to determine whether features should be implemented or not.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Project manager creates implementation plan for implemented features and push progress quickly.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Closed</a:t>
                      </a:r>
                      <a:endParaRPr lang="en-US" sz="105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81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Member is sick</a:t>
                      </a:r>
                      <a:endParaRPr lang="en-US" sz="105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Define a suitable schedule to guarantee member’s health.</a:t>
                      </a:r>
                      <a:endParaRPr lang="en-US" sz="105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Share work to other members to meet work deadline.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Closed</a:t>
                      </a:r>
                      <a:endParaRPr lang="en-US" sz="105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87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Lack of executing skills</a:t>
                      </a:r>
                      <a:endParaRPr lang="en-US" sz="105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Define what skills are needed, then have training or learning for those specific skills</a:t>
                      </a:r>
                      <a:endParaRPr lang="en-US" sz="105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Ask for advice from supervisor or experimenced person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Closed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81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Hardware unavailability</a:t>
                      </a:r>
                      <a:endParaRPr lang="en-US" sz="105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Define a schedule to backup project’s data.</a:t>
                      </a:r>
                      <a:endParaRPr lang="en-US" sz="105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 Restore project’s data.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Closed</a:t>
                      </a:r>
                      <a:endPara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384" marR="52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2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039" y="304513"/>
            <a:ext cx="5352747" cy="5847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Verdana" pitchFamily="34" charset="0"/>
              </a:rPr>
              <a:t>Requirement Specification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Verdana" pitchFamily="34" charset="0"/>
            </a:endParaRPr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1365250" y="1719641"/>
            <a:ext cx="6310313" cy="1778000"/>
            <a:chOff x="1728357" y="1304449"/>
            <a:chExt cx="5477985" cy="1543674"/>
          </a:xfrm>
        </p:grpSpPr>
        <p:grpSp>
          <p:nvGrpSpPr>
            <p:cNvPr id="12317" name="Group 18"/>
            <p:cNvGrpSpPr>
              <a:grpSpLocks/>
            </p:cNvGrpSpPr>
            <p:nvPr/>
          </p:nvGrpSpPr>
          <p:grpSpPr bwMode="auto">
            <a:xfrm>
              <a:off x="1803761" y="1455420"/>
              <a:ext cx="5402581" cy="1392703"/>
              <a:chOff x="1803761" y="1455420"/>
              <a:chExt cx="5402581" cy="1392703"/>
            </a:xfrm>
          </p:grpSpPr>
          <p:pic>
            <p:nvPicPr>
              <p:cNvPr id="12322" name="Picture 345" descr="shadow_1_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286492" y="1456060"/>
                <a:ext cx="4640094" cy="1248722"/>
              </a:xfrm>
              <a:prstGeom prst="rect">
                <a:avLst/>
              </a:prstGeom>
              <a:solidFill>
                <a:srgbClr val="92D05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2318" name="Group 19"/>
            <p:cNvGrpSpPr>
              <a:grpSpLocks/>
            </p:cNvGrpSpPr>
            <p:nvPr/>
          </p:nvGrpSpPr>
          <p:grpSpPr bwMode="auto">
            <a:xfrm>
              <a:off x="1728357" y="1304449"/>
              <a:ext cx="2001385" cy="1320641"/>
              <a:chOff x="1728357" y="1304449"/>
              <a:chExt cx="2001385" cy="1320641"/>
            </a:xfrm>
          </p:grpSpPr>
          <p:sp>
            <p:nvSpPr>
              <p:cNvPr id="21" name="Right Triangle 20"/>
              <p:cNvSpPr/>
              <p:nvPr/>
            </p:nvSpPr>
            <p:spPr>
              <a:xfrm flipH="1">
                <a:off x="2114228" y="2473231"/>
                <a:ext cx="172264" cy="151611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flipH="1">
                <a:off x="3449616" y="1304449"/>
                <a:ext cx="172263" cy="151611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Trapezoid 2"/>
              <p:cNvSpPr/>
              <p:nvPr/>
            </p:nvSpPr>
            <p:spPr>
              <a:xfrm rot="19191503">
                <a:off x="1728357" y="1570458"/>
                <a:ext cx="2001014" cy="464480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67000"/>
                      <a:lumOff val="33000"/>
                    </a:schemeClr>
                  </a:gs>
                  <a:gs pos="42000">
                    <a:schemeClr val="bg1">
                      <a:shade val="67500"/>
                      <a:satMod val="115000"/>
                      <a:lumMod val="38000"/>
                      <a:lumOff val="62000"/>
                    </a:schemeClr>
                  </a:gs>
                  <a:gs pos="84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3600000" scaled="0"/>
                <a:tileRect/>
              </a:gra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2292" name="Group 26"/>
          <p:cNvGrpSpPr>
            <a:grpSpLocks/>
          </p:cNvGrpSpPr>
          <p:nvPr/>
        </p:nvGrpSpPr>
        <p:grpSpPr bwMode="auto">
          <a:xfrm>
            <a:off x="1365250" y="3532566"/>
            <a:ext cx="6310313" cy="1779588"/>
            <a:chOff x="1728357" y="1304449"/>
            <a:chExt cx="5477985" cy="1543674"/>
          </a:xfrm>
        </p:grpSpPr>
        <p:grpSp>
          <p:nvGrpSpPr>
            <p:cNvPr id="12310" name="Group 27"/>
            <p:cNvGrpSpPr>
              <a:grpSpLocks/>
            </p:cNvGrpSpPr>
            <p:nvPr/>
          </p:nvGrpSpPr>
          <p:grpSpPr bwMode="auto">
            <a:xfrm>
              <a:off x="1803761" y="1455420"/>
              <a:ext cx="5402581" cy="1392703"/>
              <a:chOff x="1803761" y="1455420"/>
              <a:chExt cx="5402581" cy="1392703"/>
            </a:xfrm>
          </p:grpSpPr>
          <p:pic>
            <p:nvPicPr>
              <p:cNvPr id="12315" name="Picture 345" descr="shadow_1_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2286492" y="1455925"/>
                <a:ext cx="4640094" cy="1248985"/>
              </a:xfrm>
              <a:prstGeom prst="rect">
                <a:avLst/>
              </a:pr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2311" name="Group 28"/>
            <p:cNvGrpSpPr>
              <a:grpSpLocks/>
            </p:cNvGrpSpPr>
            <p:nvPr/>
          </p:nvGrpSpPr>
          <p:grpSpPr bwMode="auto">
            <a:xfrm>
              <a:off x="1728357" y="1304449"/>
              <a:ext cx="2001385" cy="1320641"/>
              <a:chOff x="1728357" y="1304449"/>
              <a:chExt cx="2001385" cy="1320641"/>
            </a:xfrm>
          </p:grpSpPr>
          <p:sp>
            <p:nvSpPr>
              <p:cNvPr id="30" name="Right Triangle 29"/>
              <p:cNvSpPr/>
              <p:nvPr/>
            </p:nvSpPr>
            <p:spPr>
              <a:xfrm flipH="1">
                <a:off x="2114228" y="2473565"/>
                <a:ext cx="172264" cy="151476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flipH="1">
                <a:off x="3449616" y="1304449"/>
                <a:ext cx="172263" cy="151476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Trapezoid 2"/>
              <p:cNvSpPr/>
              <p:nvPr/>
            </p:nvSpPr>
            <p:spPr>
              <a:xfrm rot="19191503">
                <a:off x="1728357" y="1571597"/>
                <a:ext cx="2001014" cy="462689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67000"/>
                      <a:lumOff val="33000"/>
                    </a:schemeClr>
                  </a:gs>
                  <a:gs pos="42000">
                    <a:schemeClr val="bg1">
                      <a:shade val="67500"/>
                      <a:satMod val="115000"/>
                      <a:lumMod val="38000"/>
                      <a:lumOff val="62000"/>
                    </a:schemeClr>
                  </a:gs>
                  <a:gs pos="84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3600000" scaled="0"/>
                <a:tileRect/>
              </a:gra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2297" name="Rectangle 56"/>
          <p:cNvSpPr>
            <a:spLocks noChangeArrowheads="1"/>
          </p:cNvSpPr>
          <p:nvPr/>
        </p:nvSpPr>
        <p:spPr bwMode="auto">
          <a:xfrm>
            <a:off x="2971800" y="2321304"/>
            <a:ext cx="4224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Functional Requirements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298" name="Rectangle 57"/>
          <p:cNvSpPr>
            <a:spLocks noChangeArrowheads="1"/>
          </p:cNvSpPr>
          <p:nvPr/>
        </p:nvSpPr>
        <p:spPr bwMode="auto">
          <a:xfrm>
            <a:off x="3155950" y="4134229"/>
            <a:ext cx="4040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Non-Function Requirements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 rot="19126099">
            <a:off x="1635125" y="2069169"/>
            <a:ext cx="182880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01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 rot="19126099">
            <a:off x="1635125" y="3878126"/>
            <a:ext cx="182880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02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Functional Requirements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447800"/>
            <a:ext cx="731639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1700" y="6202362"/>
            <a:ext cx="2689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Use-case Diagram of User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281671" y="0"/>
            <a:ext cx="24774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</a:rPr>
              <a:t>CONTENT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Verdana" panose="020B0604030504040204" pitchFamily="34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5400000" flipH="1">
            <a:off x="6499539" y="669473"/>
            <a:ext cx="597859" cy="1004888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00B05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 rot="16200000">
            <a:off x="3640452" y="-1184728"/>
            <a:ext cx="597859" cy="4713287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00B05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ound Same Side Corner Rectangle 26"/>
          <p:cNvSpPr/>
          <p:nvPr/>
        </p:nvSpPr>
        <p:spPr>
          <a:xfrm rot="16200000">
            <a:off x="3640454" y="-311742"/>
            <a:ext cx="597858" cy="4713287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ound Same Side Corner Rectangle 27"/>
          <p:cNvSpPr/>
          <p:nvPr/>
        </p:nvSpPr>
        <p:spPr>
          <a:xfrm rot="5400000" flipH="1">
            <a:off x="6499540" y="1542458"/>
            <a:ext cx="597858" cy="1004888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accent3">
              <a:lumMod val="75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ound Same Side Corner Rectangle 28"/>
          <p:cNvSpPr/>
          <p:nvPr/>
        </p:nvSpPr>
        <p:spPr>
          <a:xfrm rot="16200000">
            <a:off x="3640932" y="1386264"/>
            <a:ext cx="596899" cy="4713287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7030A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ound Same Side Corner Rectangle 29"/>
          <p:cNvSpPr/>
          <p:nvPr/>
        </p:nvSpPr>
        <p:spPr>
          <a:xfrm rot="5400000" flipH="1">
            <a:off x="6500019" y="3240465"/>
            <a:ext cx="596899" cy="1004888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7030A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ound Same Side Corner Rectangle 30"/>
          <p:cNvSpPr/>
          <p:nvPr/>
        </p:nvSpPr>
        <p:spPr>
          <a:xfrm rot="16200000">
            <a:off x="3640932" y="2231092"/>
            <a:ext cx="596899" cy="4713287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0070C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 rot="5400000" flipH="1">
            <a:off x="6500019" y="4085293"/>
            <a:ext cx="596899" cy="1004888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0070C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51" name="Picture 345" descr="shadow_1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11"/>
          <a:stretch>
            <a:fillRect/>
          </a:stretch>
        </p:blipFill>
        <p:spPr bwMode="gray">
          <a:xfrm>
            <a:off x="6165850" y="185738"/>
            <a:ext cx="131763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8"/>
          <p:cNvSpPr txBox="1">
            <a:spLocks noChangeArrowheads="1"/>
          </p:cNvSpPr>
          <p:nvPr/>
        </p:nvSpPr>
        <p:spPr bwMode="auto">
          <a:xfrm>
            <a:off x="6553200" y="838200"/>
            <a:ext cx="355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253" name="TextBox 33"/>
          <p:cNvSpPr txBox="1">
            <a:spLocks noChangeArrowheads="1"/>
          </p:cNvSpPr>
          <p:nvPr/>
        </p:nvSpPr>
        <p:spPr bwMode="auto">
          <a:xfrm>
            <a:off x="6553200" y="1711186"/>
            <a:ext cx="355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254" name="TextBox 34"/>
          <p:cNvSpPr txBox="1">
            <a:spLocks noChangeArrowheads="1"/>
          </p:cNvSpPr>
          <p:nvPr/>
        </p:nvSpPr>
        <p:spPr bwMode="auto">
          <a:xfrm>
            <a:off x="6553200" y="3429000"/>
            <a:ext cx="355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255" name="TextBox 35"/>
          <p:cNvSpPr txBox="1">
            <a:spLocks noChangeArrowheads="1"/>
          </p:cNvSpPr>
          <p:nvPr/>
        </p:nvSpPr>
        <p:spPr bwMode="auto">
          <a:xfrm>
            <a:off x="6553200" y="4267200"/>
            <a:ext cx="355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6" name="Rectangle 32"/>
          <p:cNvSpPr>
            <a:spLocks noChangeArrowheads="1"/>
          </p:cNvSpPr>
          <p:nvPr/>
        </p:nvSpPr>
        <p:spPr bwMode="auto">
          <a:xfrm>
            <a:off x="2133600" y="949186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0257" name="Rectangle 37"/>
          <p:cNvSpPr>
            <a:spLocks noChangeArrowheads="1"/>
          </p:cNvSpPr>
          <p:nvPr/>
        </p:nvSpPr>
        <p:spPr bwMode="auto">
          <a:xfrm>
            <a:off x="2133600" y="1855509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Project 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plan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0258" name="Rectangle 38"/>
          <p:cNvSpPr>
            <a:spLocks noChangeArrowheads="1"/>
          </p:cNvSpPr>
          <p:nvPr/>
        </p:nvSpPr>
        <p:spPr bwMode="auto">
          <a:xfrm>
            <a:off x="2057400" y="3527286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Project Design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0259" name="Rectangle 39"/>
          <p:cNvSpPr>
            <a:spLocks noChangeArrowheads="1"/>
          </p:cNvSpPr>
          <p:nvPr/>
        </p:nvSpPr>
        <p:spPr bwMode="auto">
          <a:xfrm>
            <a:off x="2057400" y="4352787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Testing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rot="16200000">
            <a:off x="3657992" y="3046617"/>
            <a:ext cx="596899" cy="4713287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tx2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ound Same Side Corner Rectangle 22"/>
          <p:cNvSpPr/>
          <p:nvPr/>
        </p:nvSpPr>
        <p:spPr>
          <a:xfrm rot="5400000" flipH="1">
            <a:off x="6517079" y="4900818"/>
            <a:ext cx="596899" cy="1004888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tx2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6570260" y="5070025"/>
            <a:ext cx="355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2074460" y="5168312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Demo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 rot="16200000">
            <a:off x="3657991" y="3864595"/>
            <a:ext cx="596899" cy="4713287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 Same Side Corner Rectangle 32"/>
          <p:cNvSpPr/>
          <p:nvPr/>
        </p:nvSpPr>
        <p:spPr>
          <a:xfrm rot="5400000" flipH="1">
            <a:off x="6517078" y="5718796"/>
            <a:ext cx="596899" cy="1004888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6570259" y="5888003"/>
            <a:ext cx="355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  <a:endParaRPr lang="en-US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2074459" y="5986290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Q &amp; A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36" name="Round Same Side Corner Rectangle 35"/>
          <p:cNvSpPr/>
          <p:nvPr/>
        </p:nvSpPr>
        <p:spPr>
          <a:xfrm rot="16200000">
            <a:off x="3658394" y="545306"/>
            <a:ext cx="596899" cy="4713287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ound Same Side Corner Rectangle 36"/>
          <p:cNvSpPr/>
          <p:nvPr/>
        </p:nvSpPr>
        <p:spPr>
          <a:xfrm rot="5400000" flipH="1">
            <a:off x="6517481" y="2399507"/>
            <a:ext cx="596899" cy="1004888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6570662" y="2568714"/>
            <a:ext cx="355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2074862" y="2667001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Requirement</a:t>
            </a:r>
            <a:endParaRPr lang="en-US" sz="20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Functional Requirements(2)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52500" y="1417638"/>
            <a:ext cx="72390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8015" y="6248400"/>
            <a:ext cx="2887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Use-case Diagram of Admin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"/>
          <p:cNvGrpSpPr>
            <a:grpSpLocks/>
          </p:cNvGrpSpPr>
          <p:nvPr/>
        </p:nvGrpSpPr>
        <p:grpSpPr bwMode="auto">
          <a:xfrm>
            <a:off x="457200" y="1157973"/>
            <a:ext cx="3508375" cy="2863588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latin typeface="Cambria" panose="02040503050406030204" pitchFamily="18" charset="0"/>
                </a:rPr>
                <a:t>Usability and Design constrains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92225" y="165956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5087820" y="1157973"/>
            <a:ext cx="3598979" cy="2863588"/>
            <a:chOff x="4873626" y="1295400"/>
            <a:chExt cx="2822574" cy="1498600"/>
          </a:xfrm>
        </p:grpSpPr>
        <p:sp>
          <p:nvSpPr>
            <p:cNvPr id="34" name="Rectangle 33"/>
            <p:cNvSpPr/>
            <p:nvPr/>
          </p:nvSpPr>
          <p:spPr>
            <a:xfrm>
              <a:off x="4873626" y="1295400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73626" y="1295400"/>
              <a:ext cx="2822574" cy="3810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latin typeface="Cambria" panose="02040503050406030204" pitchFamily="18" charset="0"/>
                </a:rPr>
                <a:t>Maintainability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7172" name="Group 15"/>
          <p:cNvGrpSpPr>
            <a:grpSpLocks/>
          </p:cNvGrpSpPr>
          <p:nvPr/>
        </p:nvGrpSpPr>
        <p:grpSpPr bwMode="auto">
          <a:xfrm>
            <a:off x="457200" y="4343400"/>
            <a:ext cx="3508375" cy="2438400"/>
            <a:chOff x="1292225" y="3124200"/>
            <a:chExt cx="2822575" cy="1498600"/>
          </a:xfrm>
        </p:grpSpPr>
        <p:sp>
          <p:nvSpPr>
            <p:cNvPr id="36" name="Rectangle 35"/>
            <p:cNvSpPr/>
            <p:nvPr/>
          </p:nvSpPr>
          <p:spPr>
            <a:xfrm>
              <a:off x="1292225" y="31242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92225" y="3124200"/>
              <a:ext cx="2822575" cy="3810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latin typeface="Cambria" panose="02040503050406030204" pitchFamily="18" charset="0"/>
                </a:rPr>
                <a:t>Performance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7175" name="Group 17"/>
          <p:cNvGrpSpPr>
            <a:grpSpLocks/>
          </p:cNvGrpSpPr>
          <p:nvPr/>
        </p:nvGrpSpPr>
        <p:grpSpPr bwMode="auto">
          <a:xfrm>
            <a:off x="5087820" y="4368800"/>
            <a:ext cx="3598978" cy="2413000"/>
            <a:chOff x="4862513" y="4923972"/>
            <a:chExt cx="2833687" cy="1498600"/>
          </a:xfrm>
        </p:grpSpPr>
        <p:sp>
          <p:nvSpPr>
            <p:cNvPr id="45" name="Rectangle 44"/>
            <p:cNvSpPr/>
            <p:nvPr/>
          </p:nvSpPr>
          <p:spPr>
            <a:xfrm>
              <a:off x="4873626" y="4923972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73626" y="4923972"/>
              <a:ext cx="2822574" cy="381000"/>
            </a:xfrm>
            <a:prstGeom prst="rect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862513" y="5298622"/>
              <a:ext cx="2822574" cy="0"/>
            </a:xfrm>
            <a:prstGeom prst="line">
              <a:avLst/>
            </a:prstGeom>
            <a:ln w="127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884764" y="242957"/>
            <a:ext cx="72712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Non-Functional Requirements</a:t>
            </a:r>
            <a:endParaRPr lang="en-US" sz="4000" b="1" dirty="0">
              <a:solidFill>
                <a:srgbClr val="7F7F7F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9600" y="1905000"/>
            <a:ext cx="3090863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mbria" panose="02040503050406030204" pitchFamily="18" charset="0"/>
              </a:rPr>
              <a:t>UI is flexible and coherent,easily with all </a:t>
            </a:r>
            <a:r>
              <a:rPr lang="en-US" sz="1600" dirty="0" smtClean="0">
                <a:latin typeface="Cambria" panose="02040503050406030204" pitchFamily="18" charset="0"/>
              </a:rPr>
              <a:t>users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mbria" panose="02040503050406030204" pitchFamily="18" charset="0"/>
              </a:rPr>
              <a:t>Images are in high quality 800x600(pixel</a:t>
            </a:r>
            <a:r>
              <a:rPr lang="en-US" sz="1600" dirty="0" smtClean="0">
                <a:latin typeface="Cambria" panose="02040503050406030204" pitchFamily="18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mbria" panose="02040503050406030204" pitchFamily="18" charset="0"/>
              </a:rPr>
              <a:t>Normal user can be familiar with application within 30 minutes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7200" y="5059740"/>
            <a:ext cx="3508375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The data loading process must be running in a small amount of time less than 30 secs. </a:t>
            </a:r>
            <a:r>
              <a:rPr lang="en-US" sz="1600" dirty="0" smtClean="0"/>
              <a:t>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When adding places in back-end, accuracy of geographic coordinates is less than 50 metres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101934" y="1900297"/>
            <a:ext cx="3570695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Product can be easily modified and extended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The places can be easily added, editted and also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Other additional informations can be added in future such as addresses of banks and ATMs, weather forecast, </a:t>
            </a:r>
            <a:r>
              <a:rPr lang="en-US" sz="1600" dirty="0" smtClean="0">
                <a:latin typeface="Cambria" panose="02040503050406030204" pitchFamily="18" charset="0"/>
              </a:rPr>
              <a:t>etc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101934" y="5029200"/>
            <a:ext cx="3570695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mbria" panose="02040503050406030204" pitchFamily="18" charset="0"/>
              </a:rPr>
              <a:t>P</a:t>
            </a:r>
            <a:r>
              <a:rPr lang="en-US" sz="1600" dirty="0" smtClean="0">
                <a:latin typeface="Cambria" panose="02040503050406030204" pitchFamily="18" charset="0"/>
              </a:rPr>
              <a:t>roduct </a:t>
            </a:r>
            <a:r>
              <a:rPr lang="en-US" sz="1600" dirty="0">
                <a:latin typeface="Cambria" panose="02040503050406030204" pitchFamily="18" charset="0"/>
              </a:rPr>
              <a:t>will be used regularly with a new set of initial data and can accommodate changes in database such as modifying the contents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194" name="Rectangle 75"/>
          <p:cNvSpPr>
            <a:spLocks noChangeArrowheads="1"/>
          </p:cNvSpPr>
          <p:nvPr/>
        </p:nvSpPr>
        <p:spPr bwMode="auto">
          <a:xfrm>
            <a:off x="5568419" y="4449406"/>
            <a:ext cx="2324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Flexible</a:t>
            </a:r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Entity-Relationship Diagram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 descr="C:\Users\User\Downloads\Hanoi City Guide ERD_Normal form - New P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7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695428" y="242958"/>
            <a:ext cx="3649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</a:rPr>
              <a:t>Software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</a:rPr>
              <a:t> Design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Verdana" panose="020B0604030504040204" pitchFamily="34" charset="0"/>
            </a:endParaRPr>
          </a:p>
        </p:txBody>
      </p:sp>
      <p:grpSp>
        <p:nvGrpSpPr>
          <p:cNvPr id="6147" name="Group 12"/>
          <p:cNvGrpSpPr>
            <a:grpSpLocks/>
          </p:cNvGrpSpPr>
          <p:nvPr/>
        </p:nvGrpSpPr>
        <p:grpSpPr bwMode="auto">
          <a:xfrm>
            <a:off x="1320800" y="1190625"/>
            <a:ext cx="6310313" cy="3686175"/>
            <a:chOff x="1365362" y="1190172"/>
            <a:chExt cx="6310086" cy="5366751"/>
          </a:xfrm>
        </p:grpSpPr>
        <p:grpSp>
          <p:nvGrpSpPr>
            <p:cNvPr id="6157" name="Group 10"/>
            <p:cNvGrpSpPr>
              <a:grpSpLocks/>
            </p:cNvGrpSpPr>
            <p:nvPr/>
          </p:nvGrpSpPr>
          <p:grpSpPr bwMode="auto">
            <a:xfrm>
              <a:off x="1365362" y="1190172"/>
              <a:ext cx="6310086" cy="1748660"/>
              <a:chOff x="1728357" y="1304449"/>
              <a:chExt cx="5477985" cy="1518067"/>
            </a:xfrm>
          </p:grpSpPr>
          <p:grpSp>
            <p:nvGrpSpPr>
              <p:cNvPr id="6176" name="Group 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6181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286492" y="1454697"/>
                  <a:ext cx="4640094" cy="125022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2392606" y="1560834"/>
                  <a:ext cx="4443025" cy="102967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  <p:grpSp>
            <p:nvGrpSpPr>
              <p:cNvPr id="6177" name="Group 6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6" name="Right Triangle 5"/>
                <p:cNvSpPr/>
                <p:nvPr/>
              </p:nvSpPr>
              <p:spPr>
                <a:xfrm flipH="1">
                  <a:off x="2114228" y="2473345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2" name="Right Triangle 41"/>
                <p:cNvSpPr/>
                <p:nvPr/>
              </p:nvSpPr>
              <p:spPr>
                <a:xfrm flipH="1">
                  <a:off x="3449616" y="1304449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" name="Trapezoid 2"/>
                <p:cNvSpPr/>
                <p:nvPr/>
              </p:nvSpPr>
              <p:spPr>
                <a:xfrm rot="19191503">
                  <a:off x="1728357" y="1570484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6158" name="Group 46"/>
            <p:cNvGrpSpPr>
              <a:grpSpLocks/>
            </p:cNvGrpSpPr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6168" name="Group 49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6173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2286492" y="1455304"/>
                  <a:ext cx="4640094" cy="1250224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392606" y="1561442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  <p:grpSp>
            <p:nvGrpSpPr>
              <p:cNvPr id="6169" name="Group 50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52" name="Right Triangle 51"/>
                <p:cNvSpPr/>
                <p:nvPr/>
              </p:nvSpPr>
              <p:spPr>
                <a:xfrm flipH="1">
                  <a:off x="2114228" y="2473953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" name="Right Triangle 52"/>
                <p:cNvSpPr/>
                <p:nvPr/>
              </p:nvSpPr>
              <p:spPr>
                <a:xfrm flipH="1">
                  <a:off x="3449616" y="1305057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" name="Trapezoid 2"/>
                <p:cNvSpPr/>
                <p:nvPr/>
              </p:nvSpPr>
              <p:spPr>
                <a:xfrm rot="19191503">
                  <a:off x="1728357" y="1571091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6159" name="Group 63"/>
            <p:cNvGrpSpPr>
              <a:grpSpLocks/>
            </p:cNvGrpSpPr>
            <p:nvPr/>
          </p:nvGrpSpPr>
          <p:grpSpPr bwMode="auto">
            <a:xfrm>
              <a:off x="1365362" y="4808263"/>
              <a:ext cx="6310086" cy="1748660"/>
              <a:chOff x="1728357" y="1304449"/>
              <a:chExt cx="5477985" cy="1518067"/>
            </a:xfrm>
          </p:grpSpPr>
          <p:grpSp>
            <p:nvGrpSpPr>
              <p:cNvPr id="6160" name="Group 6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6165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6" name="Rectangle 85"/>
                <p:cNvSpPr/>
                <p:nvPr/>
              </p:nvSpPr>
              <p:spPr>
                <a:xfrm>
                  <a:off x="2286492" y="1455127"/>
                  <a:ext cx="4640094" cy="1250224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392606" y="1561266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  <p:grpSp>
            <p:nvGrpSpPr>
              <p:cNvPr id="6161" name="Group 68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74" name="Right Triangle 73"/>
                <p:cNvSpPr/>
                <p:nvPr/>
              </p:nvSpPr>
              <p:spPr>
                <a:xfrm flipH="1">
                  <a:off x="2114228" y="2473777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9" name="Right Triangle 78"/>
                <p:cNvSpPr/>
                <p:nvPr/>
              </p:nvSpPr>
              <p:spPr>
                <a:xfrm flipH="1">
                  <a:off x="3449616" y="1304881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82" name="Trapezoid 2"/>
                <p:cNvSpPr/>
                <p:nvPr/>
              </p:nvSpPr>
              <p:spPr>
                <a:xfrm rot="19191503">
                  <a:off x="1728357" y="1570914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101" name="Rectangle 100"/>
          <p:cNvSpPr/>
          <p:nvPr/>
        </p:nvSpPr>
        <p:spPr>
          <a:xfrm>
            <a:off x="3303588" y="1611628"/>
            <a:ext cx="320675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System Architecture Design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303588" y="2845135"/>
            <a:ext cx="320675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Component Diagram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303588" y="4146112"/>
            <a:ext cx="320675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Detailed Design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 rot="19126099">
            <a:off x="2076322" y="1467263"/>
            <a:ext cx="65909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01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 rot="19126099">
            <a:off x="2143780" y="2703097"/>
            <a:ext cx="65909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02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 rot="19126099">
            <a:off x="2124260" y="3951448"/>
            <a:ext cx="65909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03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963738" y="5054037"/>
            <a:ext cx="5345112" cy="989160"/>
          </a:xfrm>
          <a:prstGeom prst="rect">
            <a:avLst/>
          </a:prstGeom>
          <a:solidFill>
            <a:srgbClr val="1835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2085975" y="5138013"/>
            <a:ext cx="5118101" cy="81466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23000"/>
                  <a:lumOff val="77000"/>
                </a:schemeClr>
              </a:gs>
              <a:gs pos="50000">
                <a:schemeClr val="bg1">
                  <a:shade val="67500"/>
                  <a:satMod val="115000"/>
                  <a:lumMod val="33000"/>
                  <a:lumOff val="67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10" name="Trapezoid 2"/>
          <p:cNvSpPr/>
          <p:nvPr/>
        </p:nvSpPr>
        <p:spPr bwMode="auto">
          <a:xfrm rot="19191503">
            <a:off x="1320800" y="5145646"/>
            <a:ext cx="2305050" cy="367527"/>
          </a:xfrm>
          <a:custGeom>
            <a:avLst/>
            <a:gdLst>
              <a:gd name="connsiteX0" fmla="*/ 0 w 1828800"/>
              <a:gd name="connsiteY0" fmla="*/ 457200 h 457200"/>
              <a:gd name="connsiteX1" fmla="*/ 114300 w 1828800"/>
              <a:gd name="connsiteY1" fmla="*/ 0 h 457200"/>
              <a:gd name="connsiteX2" fmla="*/ 1714500 w 1828800"/>
              <a:gd name="connsiteY2" fmla="*/ 0 h 457200"/>
              <a:gd name="connsiteX3" fmla="*/ 1828800 w 1828800"/>
              <a:gd name="connsiteY3" fmla="*/ 457200 h 457200"/>
              <a:gd name="connsiteX4" fmla="*/ 0 w 1828800"/>
              <a:gd name="connsiteY4" fmla="*/ 457200 h 457200"/>
              <a:gd name="connsiteX0" fmla="*/ 0 w 1828800"/>
              <a:gd name="connsiteY0" fmla="*/ 463642 h 463642"/>
              <a:gd name="connsiteX1" fmla="*/ 402156 w 1828800"/>
              <a:gd name="connsiteY1" fmla="*/ 0 h 463642"/>
              <a:gd name="connsiteX2" fmla="*/ 1714500 w 1828800"/>
              <a:gd name="connsiteY2" fmla="*/ 6442 h 463642"/>
              <a:gd name="connsiteX3" fmla="*/ 1828800 w 1828800"/>
              <a:gd name="connsiteY3" fmla="*/ 463642 h 463642"/>
              <a:gd name="connsiteX4" fmla="*/ 0 w 1828800"/>
              <a:gd name="connsiteY4" fmla="*/ 463642 h 463642"/>
              <a:gd name="connsiteX0" fmla="*/ 0 w 2001385"/>
              <a:gd name="connsiteY0" fmla="*/ 463642 h 463642"/>
              <a:gd name="connsiteX1" fmla="*/ 402156 w 2001385"/>
              <a:gd name="connsiteY1" fmla="*/ 0 h 463642"/>
              <a:gd name="connsiteX2" fmla="*/ 1714500 w 2001385"/>
              <a:gd name="connsiteY2" fmla="*/ 6442 h 463642"/>
              <a:gd name="connsiteX3" fmla="*/ 2001385 w 2001385"/>
              <a:gd name="connsiteY3" fmla="*/ 426441 h 463642"/>
              <a:gd name="connsiteX4" fmla="*/ 0 w 2001385"/>
              <a:gd name="connsiteY4" fmla="*/ 463642 h 463642"/>
              <a:gd name="connsiteX0" fmla="*/ 0 w 2001385"/>
              <a:gd name="connsiteY0" fmla="*/ 463642 h 463642"/>
              <a:gd name="connsiteX1" fmla="*/ 402156 w 2001385"/>
              <a:gd name="connsiteY1" fmla="*/ 0 h 463642"/>
              <a:gd name="connsiteX2" fmla="*/ 1514076 w 2001385"/>
              <a:gd name="connsiteY2" fmla="*/ 7706 h 463642"/>
              <a:gd name="connsiteX3" fmla="*/ 2001385 w 2001385"/>
              <a:gd name="connsiteY3" fmla="*/ 426441 h 463642"/>
              <a:gd name="connsiteX4" fmla="*/ 0 w 2001385"/>
              <a:gd name="connsiteY4" fmla="*/ 463642 h 46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385" h="463642">
                <a:moveTo>
                  <a:pt x="0" y="463642"/>
                </a:moveTo>
                <a:lnTo>
                  <a:pt x="402156" y="0"/>
                </a:lnTo>
                <a:lnTo>
                  <a:pt x="1514076" y="7706"/>
                </a:lnTo>
                <a:lnTo>
                  <a:pt x="2001385" y="426441"/>
                </a:lnTo>
                <a:lnTo>
                  <a:pt x="0" y="46364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  <a:lumMod val="67000"/>
                  <a:lumOff val="33000"/>
                </a:schemeClr>
              </a:gs>
              <a:gs pos="42000">
                <a:schemeClr val="bg1">
                  <a:shade val="67500"/>
                  <a:satMod val="115000"/>
                  <a:lumMod val="38000"/>
                  <a:lumOff val="62000"/>
                </a:schemeClr>
              </a:gs>
              <a:gs pos="84000">
                <a:schemeClr val="bg1">
                  <a:lumMod val="95000"/>
                  <a:shade val="100000"/>
                  <a:satMod val="115000"/>
                </a:schemeClr>
              </a:gs>
            </a:gsLst>
            <a:lin ang="3600000" scaled="0"/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04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03588" y="5335717"/>
            <a:ext cx="320675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Database Design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Overall System Architecture Design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5900"/>
            <a:ext cx="8077200" cy="52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Client Degisn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93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Logical View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04925"/>
            <a:ext cx="83820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Component Diagram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 descr="C:\Users\User\Desktop\compon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16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Detailed Design - User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33493"/>
              </p:ext>
            </p:extLst>
          </p:nvPr>
        </p:nvGraphicFramePr>
        <p:xfrm>
          <a:off x="1143000" y="1295400"/>
          <a:ext cx="70866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3" imgW="11191694" imgH="10639412" progId="Visio.Drawing.15">
                  <p:embed/>
                </p:oleObj>
              </mc:Choice>
              <mc:Fallback>
                <p:oleObj r:id="rId3" imgW="11191694" imgH="1063941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7086600" cy="533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535" y="6412468"/>
            <a:ext cx="301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List Attraction Class diagram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Detailed Design - User(2)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79535" y="6412468"/>
            <a:ext cx="344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List Attraction Sequence diagram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9239" y="1692274"/>
            <a:ext cx="127677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076624"/>
              </p:ext>
            </p:extLst>
          </p:nvPr>
        </p:nvGraphicFramePr>
        <p:xfrm>
          <a:off x="449239" y="1249208"/>
          <a:ext cx="7932761" cy="538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r:id="rId3" imgW="9877406" imgH="6905711" progId="Visio.Drawing.15">
                  <p:embed/>
                </p:oleObj>
              </mc:Choice>
              <mc:Fallback>
                <p:oleObj r:id="rId3" imgW="9877406" imgH="690571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39" y="1249208"/>
                        <a:ext cx="7932761" cy="5380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7410" y="242958"/>
            <a:ext cx="3186000" cy="70788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Verdana" pitchFamily="34" charset="0"/>
              </a:rPr>
              <a:t>Introduction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Verdana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-15875" y="1335088"/>
            <a:ext cx="5094288" cy="1635125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22000">
                <a:schemeClr val="accent5">
                  <a:lumMod val="75000"/>
                </a:schemeClr>
              </a:gs>
              <a:gs pos="61000">
                <a:schemeClr val="accent5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4471988" y="1047750"/>
            <a:ext cx="661987" cy="1814513"/>
            <a:chOff x="4476750" y="1056604"/>
            <a:chExt cx="661988" cy="1815184"/>
          </a:xfrm>
        </p:grpSpPr>
        <p:sp>
          <p:nvSpPr>
            <p:cNvPr id="5" name="Freeform 4"/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9" name="Freeform 78"/>
          <p:cNvSpPr/>
          <p:nvPr/>
        </p:nvSpPr>
        <p:spPr>
          <a:xfrm>
            <a:off x="-15875" y="3070225"/>
            <a:ext cx="6172200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22000">
                <a:schemeClr val="accent6">
                  <a:lumMod val="75000"/>
                </a:schemeClr>
              </a:gs>
              <a:gs pos="61000">
                <a:schemeClr val="accent6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270" name="Group 79"/>
          <p:cNvGrpSpPr>
            <a:grpSpLocks/>
          </p:cNvGrpSpPr>
          <p:nvPr/>
        </p:nvGrpSpPr>
        <p:grpSpPr bwMode="auto">
          <a:xfrm>
            <a:off x="5648325" y="2767013"/>
            <a:ext cx="555625" cy="1816100"/>
            <a:chOff x="4476750" y="1056604"/>
            <a:chExt cx="661988" cy="1815184"/>
          </a:xfrm>
        </p:grpSpPr>
        <p:sp>
          <p:nvSpPr>
            <p:cNvPr id="81" name="Freeform 80"/>
            <p:cNvSpPr/>
            <p:nvPr/>
          </p:nvSpPr>
          <p:spPr>
            <a:xfrm>
              <a:off x="4476750" y="1166086"/>
              <a:ext cx="661988" cy="1705702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48867" y="1056604"/>
              <a:ext cx="399084" cy="166603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3" name="Freeform 82"/>
          <p:cNvSpPr/>
          <p:nvPr/>
        </p:nvSpPr>
        <p:spPr>
          <a:xfrm>
            <a:off x="-31750" y="4800600"/>
            <a:ext cx="7207250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22000">
                <a:schemeClr val="accent3">
                  <a:lumMod val="75000"/>
                </a:schemeClr>
              </a:gs>
              <a:gs pos="61000">
                <a:schemeClr val="accent3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atin typeface="Cambria" panose="02040503050406030204" pitchFamily="18" charset="0"/>
            </a:endParaRPr>
          </a:p>
        </p:txBody>
      </p:sp>
      <p:grpSp>
        <p:nvGrpSpPr>
          <p:cNvPr id="11272" name="Group 83"/>
          <p:cNvGrpSpPr>
            <a:grpSpLocks/>
          </p:cNvGrpSpPr>
          <p:nvPr/>
        </p:nvGrpSpPr>
        <p:grpSpPr bwMode="auto">
          <a:xfrm>
            <a:off x="6832600" y="4525963"/>
            <a:ext cx="396875" cy="1814512"/>
            <a:chOff x="4476750" y="1056604"/>
            <a:chExt cx="661988" cy="1815184"/>
          </a:xfrm>
        </p:grpSpPr>
        <p:sp>
          <p:nvSpPr>
            <p:cNvPr id="85" name="Freeform 84"/>
            <p:cNvSpPr/>
            <p:nvPr/>
          </p:nvSpPr>
          <p:spPr>
            <a:xfrm>
              <a:off x="4476750" y="1166182"/>
              <a:ext cx="661988" cy="1705606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48868" y="1056604"/>
              <a:ext cx="399840" cy="166749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273" name="TextBox 86"/>
          <p:cNvSpPr txBox="1">
            <a:spLocks noChangeArrowheads="1"/>
          </p:cNvSpPr>
          <p:nvPr/>
        </p:nvSpPr>
        <p:spPr bwMode="auto">
          <a:xfrm>
            <a:off x="171450" y="1690688"/>
            <a:ext cx="1030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5400" b="1">
                <a:solidFill>
                  <a:schemeClr val="bg1"/>
                </a:solidFill>
                <a:latin typeface="Comic Sans MS" panose="030F0702030302020204" pitchFamily="66" charset="0"/>
              </a:rPr>
              <a:t>01</a:t>
            </a:r>
            <a:endParaRPr lang="en-US" sz="4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4" name="TextBox 87"/>
          <p:cNvSpPr txBox="1">
            <a:spLocks noChangeArrowheads="1"/>
          </p:cNvSpPr>
          <p:nvPr/>
        </p:nvSpPr>
        <p:spPr bwMode="auto">
          <a:xfrm>
            <a:off x="171450" y="3427413"/>
            <a:ext cx="10302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5400" b="1">
                <a:solidFill>
                  <a:schemeClr val="bg1"/>
                </a:solidFill>
                <a:latin typeface="Comic Sans MS" panose="030F0702030302020204" pitchFamily="66" charset="0"/>
              </a:rPr>
              <a:t>02</a:t>
            </a:r>
            <a:endParaRPr lang="en-US" sz="4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5" name="TextBox 88"/>
          <p:cNvSpPr txBox="1">
            <a:spLocks noChangeArrowheads="1"/>
          </p:cNvSpPr>
          <p:nvPr/>
        </p:nvSpPr>
        <p:spPr bwMode="auto">
          <a:xfrm>
            <a:off x="171450" y="5170488"/>
            <a:ext cx="10302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5400" b="1">
                <a:solidFill>
                  <a:schemeClr val="bg1"/>
                </a:solidFill>
                <a:latin typeface="Comic Sans MS" panose="030F0702030302020204" pitchFamily="66" charset="0"/>
              </a:rPr>
              <a:t>03</a:t>
            </a:r>
            <a:endParaRPr lang="en-US" sz="4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6" name="Rectangle 89"/>
          <p:cNvSpPr>
            <a:spLocks noChangeArrowheads="1"/>
          </p:cNvSpPr>
          <p:nvPr/>
        </p:nvSpPr>
        <p:spPr bwMode="auto">
          <a:xfrm>
            <a:off x="1341438" y="1952596"/>
            <a:ext cx="2620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Project Background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277" name="Rectangle 90"/>
          <p:cNvSpPr>
            <a:spLocks noChangeArrowheads="1"/>
          </p:cNvSpPr>
          <p:nvPr/>
        </p:nvSpPr>
        <p:spPr bwMode="auto">
          <a:xfrm>
            <a:off x="1341438" y="3688527"/>
            <a:ext cx="4081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Existing system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278" name="Rectangle 91"/>
          <p:cNvSpPr>
            <a:spLocks noChangeArrowheads="1"/>
          </p:cNvSpPr>
          <p:nvPr/>
        </p:nvSpPr>
        <p:spPr bwMode="auto">
          <a:xfrm>
            <a:off x="1341438" y="5431602"/>
            <a:ext cx="4081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Proposal &amp; expected system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Admin Design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22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Framework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6858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67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Design Pattern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2" y="1828800"/>
            <a:ext cx="7360596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41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Detailed Design - Admin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87419"/>
              </p:ext>
            </p:extLst>
          </p:nvPr>
        </p:nvGraphicFramePr>
        <p:xfrm>
          <a:off x="381000" y="1295400"/>
          <a:ext cx="8301152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3" imgW="9820444" imgH="5991149" progId="Visio.Drawing.15">
                  <p:embed/>
                </p:oleObj>
              </mc:Choice>
              <mc:Fallback>
                <p:oleObj r:id="rId3" imgW="9820444" imgH="599114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8301152" cy="502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5268" y="6353577"/>
            <a:ext cx="29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View All Places Class Diagram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53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Detailed Design – Admin(2)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5125" y="5802868"/>
            <a:ext cx="33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View All Places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Sequence Diagram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72481"/>
              </p:ext>
            </p:extLst>
          </p:nvPr>
        </p:nvGraphicFramePr>
        <p:xfrm>
          <a:off x="121257" y="1753823"/>
          <a:ext cx="8870343" cy="365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3" imgW="7115101" imgH="2933638" progId="Visio.Drawing.15">
                  <p:embed/>
                </p:oleObj>
              </mc:Choice>
              <mc:Fallback>
                <p:oleObj r:id="rId3" imgW="7115101" imgH="293363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57" y="1753823"/>
                        <a:ext cx="8870343" cy="3656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147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Database Design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44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8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3715539" y="304513"/>
            <a:ext cx="1609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</a:rPr>
              <a:t>Testing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Verdana" panose="020B060403050404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676650" y="1320800"/>
            <a:ext cx="1590675" cy="2597150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 rot="151980" flipH="1" flipV="1">
            <a:off x="3746500" y="3948113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chemeClr val="accent5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reeform 29"/>
          <p:cNvSpPr/>
          <p:nvPr/>
        </p:nvSpPr>
        <p:spPr>
          <a:xfrm rot="14441698" flipH="1" flipV="1">
            <a:off x="4828381" y="1940719"/>
            <a:ext cx="1590675" cy="2598738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 rot="18011665" flipH="1" flipV="1">
            <a:off x="4829969" y="3271044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Freeform 31"/>
          <p:cNvSpPr/>
          <p:nvPr/>
        </p:nvSpPr>
        <p:spPr>
          <a:xfrm rot="17884962">
            <a:off x="2499519" y="2007394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 rot="14422133">
            <a:off x="2626519" y="3328194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34" name="TG_Oval 58"/>
          <p:cNvSpPr/>
          <p:nvPr/>
        </p:nvSpPr>
        <p:spPr bwMode="gray">
          <a:xfrm>
            <a:off x="4286864" y="3685072"/>
            <a:ext cx="457644" cy="457644"/>
          </a:xfrm>
          <a:prstGeom prst="ellipse">
            <a:avLst/>
          </a:prstGeom>
          <a:gradFill>
            <a:gsLst>
              <a:gs pos="0">
                <a:schemeClr val="bg2"/>
              </a:gs>
              <a:gs pos="25000">
                <a:schemeClr val="bg2">
                  <a:lumMod val="75000"/>
                </a:schemeClr>
              </a:gs>
              <a:gs pos="50000">
                <a:schemeClr val="bg2">
                  <a:lumMod val="53000"/>
                </a:schemeClr>
              </a:gs>
              <a:gs pos="7500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5400000" scaled="0"/>
          </a:gradFill>
          <a:ln w="28575">
            <a:noFill/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prstMaterial="dkEdge">
            <a:bevelT w="190500" h="190500"/>
            <a:contourClr>
              <a:srgbClr val="000000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28" name="Rectangle 36"/>
          <p:cNvSpPr>
            <a:spLocks noChangeArrowheads="1"/>
          </p:cNvSpPr>
          <p:nvPr/>
        </p:nvSpPr>
        <p:spPr bwMode="auto">
          <a:xfrm>
            <a:off x="3890963" y="1761223"/>
            <a:ext cx="1258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Testing model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229" name="Rectangle 37"/>
          <p:cNvSpPr>
            <a:spLocks noChangeArrowheads="1"/>
          </p:cNvSpPr>
          <p:nvPr/>
        </p:nvSpPr>
        <p:spPr bwMode="auto">
          <a:xfrm>
            <a:off x="3798530" y="5334685"/>
            <a:ext cx="1434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Test Milestones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230" name="Rectangle 38"/>
          <p:cNvSpPr>
            <a:spLocks noChangeArrowheads="1"/>
          </p:cNvSpPr>
          <p:nvPr/>
        </p:nvSpPr>
        <p:spPr bwMode="auto">
          <a:xfrm>
            <a:off x="5149850" y="4464735"/>
            <a:ext cx="170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Test Environment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231" name="Rectangle 39"/>
          <p:cNvSpPr>
            <a:spLocks noChangeArrowheads="1"/>
          </p:cNvSpPr>
          <p:nvPr/>
        </p:nvSpPr>
        <p:spPr bwMode="auto">
          <a:xfrm>
            <a:off x="5408613" y="2689116"/>
            <a:ext cx="1258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Testing Process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232" name="Rectangle 40"/>
          <p:cNvSpPr>
            <a:spLocks noChangeArrowheads="1"/>
          </p:cNvSpPr>
          <p:nvPr/>
        </p:nvSpPr>
        <p:spPr bwMode="auto">
          <a:xfrm>
            <a:off x="2374900" y="4614347"/>
            <a:ext cx="1258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Test case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233" name="Rectangle 41"/>
          <p:cNvSpPr>
            <a:spLocks noChangeArrowheads="1"/>
          </p:cNvSpPr>
          <p:nvPr/>
        </p:nvSpPr>
        <p:spPr bwMode="auto">
          <a:xfrm>
            <a:off x="2371725" y="2709754"/>
            <a:ext cx="1258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Test result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Testing Model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879" y="1380107"/>
            <a:ext cx="7106164" cy="51054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040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Testing Process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14815" cy="478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Test Environment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latin typeface="Cambria" panose="02040503050406030204" pitchFamily="18" charset="0"/>
              </a:rPr>
              <a:t>Hardware Requirements</a:t>
            </a:r>
          </a:p>
          <a:p>
            <a:pPr lvl="1"/>
            <a:r>
              <a:rPr lang="en-US" sz="1800" dirty="0">
                <a:latin typeface="Cambria" panose="02040503050406030204" pitchFamily="18" charset="0"/>
              </a:rPr>
              <a:t>Android devices with OS 4.0 and </a:t>
            </a:r>
            <a:r>
              <a:rPr lang="en-US" sz="1800" dirty="0" smtClean="0">
                <a:latin typeface="Cambria" panose="02040503050406030204" pitchFamily="18" charset="0"/>
              </a:rPr>
              <a:t>above</a:t>
            </a:r>
          </a:p>
          <a:p>
            <a:r>
              <a:rPr lang="en-US" sz="2400" b="1" i="1" dirty="0" smtClean="0">
                <a:latin typeface="Cambria" panose="02040503050406030204" pitchFamily="18" charset="0"/>
              </a:rPr>
              <a:t>Software Requirements</a:t>
            </a:r>
          </a:p>
          <a:p>
            <a:pPr lvl="1"/>
            <a:r>
              <a:rPr lang="en-US" sz="1800" dirty="0" smtClean="0">
                <a:latin typeface="Cambria" panose="02040503050406030204" pitchFamily="18" charset="0"/>
              </a:rPr>
              <a:t>Google </a:t>
            </a:r>
            <a:r>
              <a:rPr lang="en-US" sz="1800" dirty="0">
                <a:latin typeface="Cambria" panose="02040503050406030204" pitchFamily="18" charset="0"/>
              </a:rPr>
              <a:t>Chrome 35.0.1916.153 m</a:t>
            </a:r>
          </a:p>
          <a:p>
            <a:pPr lvl="1"/>
            <a:r>
              <a:rPr lang="en-US" sz="1800" dirty="0">
                <a:latin typeface="Cambria" panose="02040503050406030204" pitchFamily="18" charset="0"/>
              </a:rPr>
              <a:t>Sql Server 2008 R2 Enterprise</a:t>
            </a:r>
          </a:p>
          <a:p>
            <a:r>
              <a:rPr lang="en-US" sz="2400" b="1" i="1" dirty="0" smtClean="0">
                <a:latin typeface="Cambria" panose="02040503050406030204" pitchFamily="18" charset="0"/>
              </a:rPr>
              <a:t>Connection</a:t>
            </a:r>
            <a:endParaRPr lang="en-US" sz="2400" b="1" i="1" dirty="0">
              <a:latin typeface="Cambria" panose="02040503050406030204" pitchFamily="18" charset="0"/>
            </a:endParaRPr>
          </a:p>
          <a:p>
            <a:pPr lvl="1"/>
            <a:r>
              <a:rPr lang="en-US" sz="1800" dirty="0">
                <a:latin typeface="Cambria" panose="02040503050406030204" pitchFamily="18" charset="0"/>
              </a:rPr>
              <a:t>3G or Wifi connection</a:t>
            </a:r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Project Background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1137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9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Test Milestones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57448"/>
              </p:ext>
            </p:extLst>
          </p:nvPr>
        </p:nvGraphicFramePr>
        <p:xfrm>
          <a:off x="429578" y="1417639"/>
          <a:ext cx="8409621" cy="5135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374"/>
                <a:gridCol w="4354983"/>
                <a:gridCol w="1502820"/>
                <a:gridCol w="1350444"/>
              </a:tblGrid>
              <a:tr h="22328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 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Milestones Task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Start Date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End Date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rgbClr val="00B0F0"/>
                    </a:solidFill>
                  </a:tcPr>
                </a:tc>
              </a:tr>
              <a:tr h="22328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Phase 1 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Create test plan 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01/07/2014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08/07/2014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28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Phase 2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Create test case for [Admin]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13/07/2014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14/07/2014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985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Phase 3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Create test case for [Browse information], [Search] and [Filter places]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15/07/2014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20/07/2014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9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Create test case for [Near by] , [Routing] , [Suggested itineraries] and [Home screen]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21/07/2014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23/07/2014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9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Create test case for [Voice guidance],[Check for update], [Billing] and [Common dialog]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24/07/2014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25/07/2014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28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Phase 4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Execute test for [Admin]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26/07/2014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27/07/2014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9856">
                <a:tc rowSpan="3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Phase 5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Execute test for [Browse information], [Search] and [Filter places]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28/07/2014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04/08/2014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9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Execute test for [Display near by places],[Routing] and [Suggested itineraries],[Billing]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05/08/2014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08/08/2014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9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Execute test for [Voice guidance],[Check for update] and [Common dialog]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09/08/2014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11/08/2014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28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Phase 6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System test for full functions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effectLst/>
                        </a:rPr>
                        <a:t>12/08/2014</a:t>
                      </a:r>
                      <a:endParaRPr lang="en-US" sz="1400" b="1" kern="140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effectLst/>
                        </a:rPr>
                        <a:t>15/08/2014</a:t>
                      </a:r>
                      <a:endParaRPr lang="en-US" sz="1400" b="1" kern="1400" dirty="0">
                        <a:solidFill>
                          <a:srgbClr val="5B5B5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7577" marR="675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7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Test case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448238"/>
              </p:ext>
            </p:extLst>
          </p:nvPr>
        </p:nvGraphicFramePr>
        <p:xfrm>
          <a:off x="457201" y="1143000"/>
          <a:ext cx="8229599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531"/>
                <a:gridCol w="1103274"/>
                <a:gridCol w="1618135"/>
                <a:gridCol w="2868510"/>
                <a:gridCol w="956168"/>
                <a:gridCol w="804981"/>
              </a:tblGrid>
              <a:tr h="299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Module Code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rgbClr val="00B0F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Suggested itineraries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0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mbria" panose="02040503050406030204" pitchFamily="18" charset="0"/>
                        </a:rPr>
                        <a:t>Tester</a:t>
                      </a:r>
                      <a:endParaRPr lang="en-US" sz="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rgbClr val="00B0F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DuocVV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Test date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rgbClr val="00B0F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ambria" panose="02040503050406030204" pitchFamily="18" charset="0"/>
                        </a:rPr>
                        <a:t>15-Aug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ID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mbria" panose="02040503050406030204" pitchFamily="18" charset="0"/>
                        </a:rPr>
                        <a:t>Description</a:t>
                      </a:r>
                      <a:endParaRPr lang="en-US" sz="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Procedure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mbria" panose="02040503050406030204" pitchFamily="18" charset="0"/>
                        </a:rPr>
                        <a:t>Expected output</a:t>
                      </a:r>
                      <a:endParaRPr lang="en-US" sz="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mbria" panose="02040503050406030204" pitchFamily="18" charset="0"/>
                        </a:rPr>
                        <a:t>Type of testing</a:t>
                      </a:r>
                      <a:endParaRPr lang="en-US" sz="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mbria" panose="02040503050406030204" pitchFamily="18" charset="0"/>
                        </a:rPr>
                        <a:t>Status</a:t>
                      </a:r>
                      <a:endParaRPr lang="en-US" sz="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493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[Search place-1]</a:t>
                      </a: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Check search place field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1.Look at search field in List all places screen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Control type : Textbox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Data type : Text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Default value : "Search" in blurred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Status : Editable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Function : input keyword to search 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GUI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mbria" panose="02040503050406030204" pitchFamily="18" charset="0"/>
                        </a:rPr>
                        <a:t> Pass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[Search place-2]</a:t>
                      </a: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Validate input text field to search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1.Input no keyword 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1.No action occurred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GUI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ambria" panose="02040503050406030204" pitchFamily="18" charset="0"/>
                        </a:rPr>
                        <a:t>Pass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[Search place-3]</a:t>
                      </a: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1.Input one keyword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2.For example :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- Input "Ho"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- Input "an" 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1.Records of places that contain keyword will be displayed.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All records that contain "Ho" will be displayed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All records that contain "an" will be displayed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GUI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ambria" panose="02040503050406030204" pitchFamily="18" charset="0"/>
                        </a:rPr>
                        <a:t>Pass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684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[Search place-4]</a:t>
                      </a: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1.Input two keywords separated by a space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2.For example :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- Input "Ho Guom"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- Input "an mie" 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1.Records of places that contain keywords will be displayed.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All records that contain "Ho Guom" will be displayed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All records that contain "an mie" (Van Mieu) will be displayed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mbria" panose="02040503050406030204" pitchFamily="18" charset="0"/>
                        </a:rPr>
                        <a:t>GUI</a:t>
                      </a:r>
                      <a:endParaRPr lang="en-US" sz="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ambria" panose="02040503050406030204" pitchFamily="18" charset="0"/>
                        </a:rPr>
                        <a:t>Pass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684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[Search place-5]</a:t>
                      </a: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1.Input two keywords separated by many spaces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2.For example :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- Input "Ho        Guom"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- Input "an             mie"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1.Records of places that contain keywords will be displayed.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All records that contain "Ho Guom" will be displayed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All records that contain "an mie" (Van Mieu) will be displayed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Function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ambria" panose="02040503050406030204" pitchFamily="18" charset="0"/>
                        </a:rPr>
                        <a:t>Pass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231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[Search place-6]</a:t>
                      </a: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1.Input invalid keyword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1a.No record of place will be displayed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1b.Title "No matching records found" will appear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1c.Number of records will disappear.It's replaced by title "Showing 0 to 0 of 0 entries(filtered from (number of records) total entries)"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1d.Paging number will disappear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Function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ambria" panose="02040503050406030204" pitchFamily="18" charset="0"/>
                        </a:rPr>
                        <a:t>Pass</a:t>
                      </a:r>
                      <a:endParaRPr lang="en-US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14" marR="263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Test Result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094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6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2581418" y="242958"/>
            <a:ext cx="38779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</a:rPr>
              <a:t>Lesson Learned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Verdana" panose="020B060403050404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911744" y="2842115"/>
            <a:ext cx="3586162" cy="1614487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8663" y="2662373"/>
            <a:ext cx="3406775" cy="1949486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 rot="20620448">
            <a:off x="8538207" y="3809099"/>
            <a:ext cx="369802" cy="647785"/>
            <a:chOff x="2057400" y="2332412"/>
            <a:chExt cx="324766" cy="568896"/>
          </a:xfrm>
          <a:solidFill>
            <a:schemeClr val="accent3"/>
          </a:solidFill>
        </p:grpSpPr>
        <p:sp>
          <p:nvSpPr>
            <p:cNvPr id="64" name="Oval 63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 rot="21164505">
            <a:off x="3759839" y="3979649"/>
            <a:ext cx="369802" cy="647785"/>
            <a:chOff x="2057400" y="2332412"/>
            <a:chExt cx="324766" cy="568896"/>
          </a:xfrm>
          <a:solidFill>
            <a:schemeClr val="accent2"/>
          </a:solidFill>
        </p:grpSpPr>
        <p:sp>
          <p:nvSpPr>
            <p:cNvPr id="87" name="Oval 86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204" name="Rectangle 31"/>
          <p:cNvSpPr>
            <a:spLocks noChangeArrowheads="1"/>
          </p:cNvSpPr>
          <p:nvPr/>
        </p:nvSpPr>
        <p:spPr bwMode="auto">
          <a:xfrm>
            <a:off x="5380056" y="3231400"/>
            <a:ext cx="28300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Soft skills : 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Teamwork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Team motivation</a:t>
            </a:r>
            <a:endParaRPr lang="en-US" sz="16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206" name="Rectangle 31"/>
          <p:cNvSpPr>
            <a:spLocks noChangeArrowheads="1"/>
          </p:cNvSpPr>
          <p:nvPr/>
        </p:nvSpPr>
        <p:spPr bwMode="auto">
          <a:xfrm>
            <a:off x="762000" y="3119573"/>
            <a:ext cx="274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Technologies :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Java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Framework : Struts 2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API : Facebook API, OSM API..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235200" y="1346200"/>
            <a:ext cx="2527300" cy="4978400"/>
          </a:xfrm>
          <a:prstGeom prst="roundRect">
            <a:avLst>
              <a:gd name="adj" fmla="val 12647"/>
            </a:avLst>
          </a:prstGeom>
          <a:solidFill>
            <a:schemeClr val="bg1"/>
          </a:solidFill>
          <a:ln w="3175">
            <a:noFill/>
          </a:ln>
          <a:effectLst>
            <a:outerShdw blurRad="571500" dist="355600" dir="8100000" algn="tr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365374" y="1762125"/>
            <a:ext cx="2270125" cy="3886200"/>
          </a:xfrm>
          <a:prstGeom prst="rect">
            <a:avLst/>
          </a:prstGeom>
          <a:solidFill>
            <a:srgbClr val="0070C0"/>
          </a:solidFill>
          <a:ln w="31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082421" y="1466850"/>
            <a:ext cx="831273" cy="762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31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327400" y="5791200"/>
            <a:ext cx="368300" cy="3683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57" name="Group 47"/>
          <p:cNvGrpSpPr>
            <a:grpSpLocks/>
          </p:cNvGrpSpPr>
          <p:nvPr/>
        </p:nvGrpSpPr>
        <p:grpSpPr bwMode="auto">
          <a:xfrm>
            <a:off x="3395663" y="5868988"/>
            <a:ext cx="233362" cy="211137"/>
            <a:chOff x="2865555" y="6286500"/>
            <a:chExt cx="322032" cy="266700"/>
          </a:xfrm>
        </p:grpSpPr>
        <p:sp>
          <p:nvSpPr>
            <p:cNvPr id="49" name="Up Arrow 48"/>
            <p:cNvSpPr/>
            <p:nvPr/>
          </p:nvSpPr>
          <p:spPr>
            <a:xfrm>
              <a:off x="2865555" y="6286500"/>
              <a:ext cx="322032" cy="266700"/>
            </a:xfrm>
            <a:prstGeom prst="upArrow">
              <a:avLst>
                <a:gd name="adj1" fmla="val 83333"/>
                <a:gd name="adj2" fmla="val 398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Round Same Side Corner Rectangle 49"/>
            <p:cNvSpPr/>
            <p:nvPr/>
          </p:nvSpPr>
          <p:spPr>
            <a:xfrm>
              <a:off x="2968517" y="6438900"/>
              <a:ext cx="116108" cy="114300"/>
            </a:xfrm>
            <a:prstGeom prst="round2SameRect">
              <a:avLst>
                <a:gd name="adj1" fmla="val 10417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1" name="Parallelogram 25"/>
          <p:cNvSpPr/>
          <p:nvPr/>
        </p:nvSpPr>
        <p:spPr>
          <a:xfrm rot="16200000" flipV="1">
            <a:off x="4590884" y="1606716"/>
            <a:ext cx="1638631" cy="1295400"/>
          </a:xfrm>
          <a:custGeom>
            <a:avLst/>
            <a:gdLst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1680 w 1624104"/>
              <a:gd name="connsiteY0" fmla="*/ 1295400 h 1295400"/>
              <a:gd name="connsiteX1" fmla="*/ 325530 w 1624104"/>
              <a:gd name="connsiteY1" fmla="*/ 0 h 1295400"/>
              <a:gd name="connsiteX2" fmla="*/ 1624104 w 1624104"/>
              <a:gd name="connsiteY2" fmla="*/ 0 h 1295400"/>
              <a:gd name="connsiteX3" fmla="*/ 1300254 w 1624104"/>
              <a:gd name="connsiteY3" fmla="*/ 1295400 h 1295400"/>
              <a:gd name="connsiteX4" fmla="*/ 1680 w 162410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30 h 1295430"/>
              <a:gd name="connsiteX1" fmla="*/ 323850 w 1622424"/>
              <a:gd name="connsiteY1" fmla="*/ 30 h 1295430"/>
              <a:gd name="connsiteX2" fmla="*/ 1622424 w 1622424"/>
              <a:gd name="connsiteY2" fmla="*/ 30 h 1295430"/>
              <a:gd name="connsiteX3" fmla="*/ 1298574 w 1622424"/>
              <a:gd name="connsiteY3" fmla="*/ 1295430 h 1295430"/>
              <a:gd name="connsiteX4" fmla="*/ 0 w 1622424"/>
              <a:gd name="connsiteY4" fmla="*/ 1295430 h 129543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424" h="1295400">
                <a:moveTo>
                  <a:pt x="0" y="1295400"/>
                </a:moveTo>
                <a:cubicBezTo>
                  <a:pt x="0" y="984250"/>
                  <a:pt x="57150" y="19050"/>
                  <a:pt x="323850" y="0"/>
                </a:cubicBezTo>
                <a:lnTo>
                  <a:pt x="1622424" y="0"/>
                </a:lnTo>
                <a:cubicBezTo>
                  <a:pt x="1412874" y="114300"/>
                  <a:pt x="1298574" y="781050"/>
                  <a:pt x="1298574" y="1295400"/>
                </a:cubicBezTo>
                <a:lnTo>
                  <a:pt x="0" y="12954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Parallelogram 25"/>
          <p:cNvSpPr/>
          <p:nvPr/>
        </p:nvSpPr>
        <p:spPr>
          <a:xfrm rot="16200000" flipV="1">
            <a:off x="4697412" y="2732087"/>
            <a:ext cx="1704975" cy="1574800"/>
          </a:xfrm>
          <a:custGeom>
            <a:avLst/>
            <a:gdLst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1680 w 1624104"/>
              <a:gd name="connsiteY0" fmla="*/ 1295400 h 1295400"/>
              <a:gd name="connsiteX1" fmla="*/ 325530 w 1624104"/>
              <a:gd name="connsiteY1" fmla="*/ 0 h 1295400"/>
              <a:gd name="connsiteX2" fmla="*/ 1624104 w 1624104"/>
              <a:gd name="connsiteY2" fmla="*/ 0 h 1295400"/>
              <a:gd name="connsiteX3" fmla="*/ 1300254 w 1624104"/>
              <a:gd name="connsiteY3" fmla="*/ 1295400 h 1295400"/>
              <a:gd name="connsiteX4" fmla="*/ 1680 w 162410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30 h 1295430"/>
              <a:gd name="connsiteX1" fmla="*/ 323850 w 1622424"/>
              <a:gd name="connsiteY1" fmla="*/ 30 h 1295430"/>
              <a:gd name="connsiteX2" fmla="*/ 1622424 w 1622424"/>
              <a:gd name="connsiteY2" fmla="*/ 30 h 1295430"/>
              <a:gd name="connsiteX3" fmla="*/ 1298574 w 1622424"/>
              <a:gd name="connsiteY3" fmla="*/ 1295430 h 1295430"/>
              <a:gd name="connsiteX4" fmla="*/ 0 w 1622424"/>
              <a:gd name="connsiteY4" fmla="*/ 1295430 h 129543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424" h="1295400">
                <a:moveTo>
                  <a:pt x="0" y="1295400"/>
                </a:moveTo>
                <a:cubicBezTo>
                  <a:pt x="0" y="984250"/>
                  <a:pt x="57150" y="19050"/>
                  <a:pt x="323850" y="0"/>
                </a:cubicBezTo>
                <a:lnTo>
                  <a:pt x="1622424" y="0"/>
                </a:lnTo>
                <a:cubicBezTo>
                  <a:pt x="1354370" y="257290"/>
                  <a:pt x="1248159" y="786926"/>
                  <a:pt x="1243576" y="1295400"/>
                </a:cubicBezTo>
                <a:lnTo>
                  <a:pt x="0" y="129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Parallelogram 25"/>
          <p:cNvSpPr/>
          <p:nvPr/>
        </p:nvSpPr>
        <p:spPr>
          <a:xfrm rot="16200000" flipV="1">
            <a:off x="4800600" y="3825875"/>
            <a:ext cx="1784350" cy="1860550"/>
          </a:xfrm>
          <a:custGeom>
            <a:avLst/>
            <a:gdLst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1680 w 1624104"/>
              <a:gd name="connsiteY0" fmla="*/ 1295400 h 1295400"/>
              <a:gd name="connsiteX1" fmla="*/ 325530 w 1624104"/>
              <a:gd name="connsiteY1" fmla="*/ 0 h 1295400"/>
              <a:gd name="connsiteX2" fmla="*/ 1624104 w 1624104"/>
              <a:gd name="connsiteY2" fmla="*/ 0 h 1295400"/>
              <a:gd name="connsiteX3" fmla="*/ 1300254 w 1624104"/>
              <a:gd name="connsiteY3" fmla="*/ 1295400 h 1295400"/>
              <a:gd name="connsiteX4" fmla="*/ 1680 w 162410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30 h 1295430"/>
              <a:gd name="connsiteX1" fmla="*/ 323850 w 1622424"/>
              <a:gd name="connsiteY1" fmla="*/ 30 h 1295430"/>
              <a:gd name="connsiteX2" fmla="*/ 1622424 w 1622424"/>
              <a:gd name="connsiteY2" fmla="*/ 30 h 1295430"/>
              <a:gd name="connsiteX3" fmla="*/ 1298574 w 1622424"/>
              <a:gd name="connsiteY3" fmla="*/ 1295430 h 1295430"/>
              <a:gd name="connsiteX4" fmla="*/ 0 w 1622424"/>
              <a:gd name="connsiteY4" fmla="*/ 1295430 h 129543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716378"/>
              <a:gd name="connsiteY0" fmla="*/ 1303747 h 1303747"/>
              <a:gd name="connsiteX1" fmla="*/ 323850 w 1716378"/>
              <a:gd name="connsiteY1" fmla="*/ 8347 h 1303747"/>
              <a:gd name="connsiteX2" fmla="*/ 1716378 w 1716378"/>
              <a:gd name="connsiteY2" fmla="*/ 0 h 1303747"/>
              <a:gd name="connsiteX3" fmla="*/ 1243576 w 1716378"/>
              <a:gd name="connsiteY3" fmla="*/ 1303747 h 1303747"/>
              <a:gd name="connsiteX4" fmla="*/ 0 w 1716378"/>
              <a:gd name="connsiteY4" fmla="*/ 1303747 h 1303747"/>
              <a:gd name="connsiteX0" fmla="*/ 0 w 1716378"/>
              <a:gd name="connsiteY0" fmla="*/ 1303747 h 1303747"/>
              <a:gd name="connsiteX1" fmla="*/ 323850 w 1716378"/>
              <a:gd name="connsiteY1" fmla="*/ 8347 h 1303747"/>
              <a:gd name="connsiteX2" fmla="*/ 1716378 w 1716378"/>
              <a:gd name="connsiteY2" fmla="*/ 0 h 1303747"/>
              <a:gd name="connsiteX3" fmla="*/ 1243576 w 1716378"/>
              <a:gd name="connsiteY3" fmla="*/ 1303747 h 1303747"/>
              <a:gd name="connsiteX4" fmla="*/ 0 w 1716378"/>
              <a:gd name="connsiteY4" fmla="*/ 1303747 h 1303747"/>
              <a:gd name="connsiteX0" fmla="*/ 0 w 1716378"/>
              <a:gd name="connsiteY0" fmla="*/ 1303747 h 1303747"/>
              <a:gd name="connsiteX1" fmla="*/ 323850 w 1716378"/>
              <a:gd name="connsiteY1" fmla="*/ 8347 h 1303747"/>
              <a:gd name="connsiteX2" fmla="*/ 1716378 w 1716378"/>
              <a:gd name="connsiteY2" fmla="*/ 0 h 1303747"/>
              <a:gd name="connsiteX3" fmla="*/ 1243576 w 1716378"/>
              <a:gd name="connsiteY3" fmla="*/ 1303747 h 1303747"/>
              <a:gd name="connsiteX4" fmla="*/ 0 w 1716378"/>
              <a:gd name="connsiteY4" fmla="*/ 1303747 h 1303747"/>
              <a:gd name="connsiteX0" fmla="*/ 0 w 1716378"/>
              <a:gd name="connsiteY0" fmla="*/ 1303747 h 1303747"/>
              <a:gd name="connsiteX1" fmla="*/ 323850 w 1716378"/>
              <a:gd name="connsiteY1" fmla="*/ 8347 h 1303747"/>
              <a:gd name="connsiteX2" fmla="*/ 1716378 w 1716378"/>
              <a:gd name="connsiteY2" fmla="*/ 0 h 1303747"/>
              <a:gd name="connsiteX3" fmla="*/ 1243576 w 1716378"/>
              <a:gd name="connsiteY3" fmla="*/ 1303747 h 1303747"/>
              <a:gd name="connsiteX4" fmla="*/ 0 w 1716378"/>
              <a:gd name="connsiteY4" fmla="*/ 1303747 h 1303747"/>
              <a:gd name="connsiteX0" fmla="*/ 0 w 1716378"/>
              <a:gd name="connsiteY0" fmla="*/ 1303747 h 1303747"/>
              <a:gd name="connsiteX1" fmla="*/ 323850 w 1716378"/>
              <a:gd name="connsiteY1" fmla="*/ 8347 h 1303747"/>
              <a:gd name="connsiteX2" fmla="*/ 1716378 w 1716378"/>
              <a:gd name="connsiteY2" fmla="*/ 0 h 1303747"/>
              <a:gd name="connsiteX3" fmla="*/ 1243576 w 1716378"/>
              <a:gd name="connsiteY3" fmla="*/ 1303747 h 1303747"/>
              <a:gd name="connsiteX4" fmla="*/ 0 w 1716378"/>
              <a:gd name="connsiteY4" fmla="*/ 1303747 h 130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378" h="1303747">
                <a:moveTo>
                  <a:pt x="0" y="1303747"/>
                </a:moveTo>
                <a:cubicBezTo>
                  <a:pt x="0" y="992597"/>
                  <a:pt x="96106" y="105855"/>
                  <a:pt x="323850" y="8347"/>
                </a:cubicBezTo>
                <a:lnTo>
                  <a:pt x="1716378" y="0"/>
                </a:lnTo>
                <a:cubicBezTo>
                  <a:pt x="1301664" y="225572"/>
                  <a:pt x="1264199" y="796943"/>
                  <a:pt x="1243576" y="1303747"/>
                </a:cubicBezTo>
                <a:lnTo>
                  <a:pt x="0" y="13037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895850" y="4795611"/>
            <a:ext cx="531875" cy="392190"/>
            <a:chOff x="5210175" y="2278856"/>
            <a:chExt cx="235744" cy="173831"/>
          </a:xfrm>
          <a:solidFill>
            <a:schemeClr val="bg1"/>
          </a:solidFill>
        </p:grpSpPr>
        <p:sp>
          <p:nvSpPr>
            <p:cNvPr id="56" name="Frame 55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9" name="Oval 68"/>
          <p:cNvSpPr/>
          <p:nvPr/>
        </p:nvSpPr>
        <p:spPr>
          <a:xfrm>
            <a:off x="5391150" y="1244600"/>
            <a:ext cx="1792288" cy="17922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90000"/>
                  <a:lumOff val="10000"/>
                </a:schemeClr>
              </a:gs>
              <a:gs pos="32000">
                <a:schemeClr val="bg1">
                  <a:shade val="67500"/>
                  <a:satMod val="115000"/>
                  <a:lumMod val="92000"/>
                  <a:lumOff val="8000"/>
                </a:schemeClr>
              </a:gs>
              <a:gs pos="6700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lin ang="8100000" scaled="1"/>
            <a:tileRect/>
          </a:gradFill>
          <a:ln w="3175">
            <a:noFill/>
          </a:ln>
          <a:effectLst>
            <a:outerShdw blurRad="38100" dist="63500" dir="19200000" algn="b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01</a:t>
            </a:r>
            <a:endParaRPr lang="en-US" sz="6000" b="1" dirty="0">
              <a:solidFill>
                <a:schemeClr val="accent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791200" y="2428875"/>
            <a:ext cx="1792288" cy="17922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90000"/>
                  <a:lumOff val="10000"/>
                </a:schemeClr>
              </a:gs>
              <a:gs pos="32000">
                <a:schemeClr val="bg1">
                  <a:shade val="67500"/>
                  <a:satMod val="115000"/>
                  <a:lumMod val="92000"/>
                  <a:lumOff val="8000"/>
                </a:schemeClr>
              </a:gs>
              <a:gs pos="6700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lin ang="8100000" scaled="1"/>
            <a:tileRect/>
          </a:gradFill>
          <a:ln w="3175">
            <a:noFill/>
          </a:ln>
          <a:effectLst>
            <a:outerShdw blurRad="38100" dist="63500" dir="19200000" algn="b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02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211888" y="3802063"/>
            <a:ext cx="1792287" cy="179228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90000"/>
                  <a:lumOff val="10000"/>
                </a:schemeClr>
              </a:gs>
              <a:gs pos="32000">
                <a:schemeClr val="bg1">
                  <a:shade val="67500"/>
                  <a:satMod val="115000"/>
                  <a:lumMod val="92000"/>
                  <a:lumOff val="8000"/>
                </a:schemeClr>
              </a:gs>
              <a:gs pos="6700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lin ang="8100000" scaled="1"/>
            <a:tileRect/>
          </a:gradFill>
          <a:ln w="3175">
            <a:noFill/>
          </a:ln>
          <a:effectLst>
            <a:outerShdw blurRad="38100" dist="63500" dir="19200000" algn="b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03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276" name="TextBox 73"/>
          <p:cNvSpPr txBox="1">
            <a:spLocks noChangeArrowheads="1"/>
          </p:cNvSpPr>
          <p:nvPr/>
        </p:nvSpPr>
        <p:spPr bwMode="auto">
          <a:xfrm>
            <a:off x="2294997" y="3289726"/>
            <a:ext cx="2269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Demo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2150" y="6505575"/>
            <a:ext cx="19954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2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www.PowerPointDep.net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896581" y="3473743"/>
            <a:ext cx="531875" cy="392190"/>
            <a:chOff x="5210175" y="2278856"/>
            <a:chExt cx="235744" cy="173831"/>
          </a:xfrm>
          <a:solidFill>
            <a:schemeClr val="bg1"/>
          </a:solidFill>
        </p:grpSpPr>
        <p:sp>
          <p:nvSpPr>
            <p:cNvPr id="38" name="Frame 37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78324" y="2254341"/>
            <a:ext cx="531875" cy="392190"/>
            <a:chOff x="5210175" y="2278856"/>
            <a:chExt cx="235744" cy="173831"/>
          </a:xfrm>
          <a:solidFill>
            <a:schemeClr val="bg1"/>
          </a:solidFill>
        </p:grpSpPr>
        <p:sp>
          <p:nvSpPr>
            <p:cNvPr id="41" name="Frame 40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06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981200"/>
            <a:ext cx="462658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Q&amp;A</a:t>
            </a:r>
            <a:endParaRPr lang="en-US" sz="16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7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Existing System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8775"/>
            <a:ext cx="271557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172777" y="1524000"/>
            <a:ext cx="59712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1. Hanoi City Guides</a:t>
            </a:r>
          </a:p>
          <a:p>
            <a:pPr lvl="0"/>
            <a:endParaRPr lang="en-US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 lot of places from Hanoi. Using database from TripAdvisor.com makes it easily updated continuously.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Has itineraries picked by member of TripAdvisor.com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Has availability for working offline</a:t>
            </a:r>
          </a:p>
          <a:p>
            <a:pPr lvl="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Doesn’t provide enough basic informations for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travellers/tourists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Not actually helpful in guiding travellers/tourists, only providing locations.</a:t>
            </a:r>
          </a:p>
        </p:txBody>
      </p:sp>
    </p:spTree>
    <p:extLst>
      <p:ext uri="{BB962C8B-B14F-4D97-AF65-F5344CB8AC3E}">
        <p14:creationId xmlns:p14="http://schemas.microsoft.com/office/powerpoint/2010/main" val="10565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Existing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System(2)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59494"/>
            <a:ext cx="2715577" cy="4525961"/>
          </a:xfrm>
        </p:spPr>
      </p:pic>
      <p:sp>
        <p:nvSpPr>
          <p:cNvPr id="5" name="TextBox 4"/>
          <p:cNvSpPr txBox="1"/>
          <p:nvPr/>
        </p:nvSpPr>
        <p:spPr>
          <a:xfrm>
            <a:off x="228600" y="1630362"/>
            <a:ext cx="59712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B0F0"/>
                </a:solidFill>
                <a:latin typeface="Cambria" panose="02040503050406030204" pitchFamily="18" charset="0"/>
              </a:rPr>
              <a:t>2</a:t>
            </a:r>
            <a:r>
              <a:rPr lang="en-US" sz="20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. </a:t>
            </a:r>
            <a:r>
              <a:rPr lang="en-US" sz="2000" b="1" dirty="0">
                <a:solidFill>
                  <a:srgbClr val="00B0F0"/>
                </a:solidFill>
                <a:latin typeface="Cambria" panose="02040503050406030204" pitchFamily="18" charset="0"/>
              </a:rPr>
              <a:t>Hanoi Travel Guide, Local </a:t>
            </a:r>
            <a:r>
              <a:rPr lang="en-US" sz="20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Tour</a:t>
            </a:r>
          </a:p>
          <a:p>
            <a:pPr lvl="0"/>
            <a:endParaRPr lang="en-US" b="1" dirty="0" smtClean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Has a quite good business idea. Users can directly contact locals and sign up for a low-price trip.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Users also can ask other local people about weather, clothes, etc, using social interaction (Facebook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Booking directy from the app</a:t>
            </a:r>
          </a:p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Cons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Requires internet connection to use features. When users travel around city, users won’t always able to connect to internet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As the same one above, this app doesn’t provide basic informations for users, make it becomes none-guide at all, just an app for booking and contacting local tourism companies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Existing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System(3)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8776"/>
            <a:ext cx="2715577" cy="4525961"/>
          </a:xfrm>
        </p:spPr>
      </p:pic>
      <p:sp>
        <p:nvSpPr>
          <p:cNvPr id="5" name="TextBox 4"/>
          <p:cNvSpPr txBox="1"/>
          <p:nvPr/>
        </p:nvSpPr>
        <p:spPr>
          <a:xfrm>
            <a:off x="3172777" y="1524000"/>
            <a:ext cx="59712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B0F0"/>
                </a:solidFill>
                <a:latin typeface="Cambria" panose="02040503050406030204" pitchFamily="18" charset="0"/>
              </a:rPr>
              <a:t>3</a:t>
            </a:r>
            <a:r>
              <a:rPr lang="en-US" sz="20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. Pocket Guide</a:t>
            </a:r>
          </a:p>
          <a:p>
            <a:pPr lvl="0"/>
            <a:endParaRPr lang="en-US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Well designed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GUI.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Suggested tours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Support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multilingual: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Over 10 languages are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supported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Voice guidance: It will guide user with clear audio cues and once user approach a sight it automatically start to tell user about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Take photos and comments about places then share to other people about it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Available offline</a:t>
            </a:r>
          </a:p>
          <a:p>
            <a:pPr lvl="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Doesn’t support Hanoi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Existing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System(4)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59494"/>
            <a:ext cx="2715576" cy="4525961"/>
          </a:xfrm>
        </p:spPr>
      </p:pic>
      <p:sp>
        <p:nvSpPr>
          <p:cNvPr id="5" name="TextBox 4"/>
          <p:cNvSpPr txBox="1"/>
          <p:nvPr/>
        </p:nvSpPr>
        <p:spPr>
          <a:xfrm>
            <a:off x="228600" y="1630362"/>
            <a:ext cx="59712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4. Tokyo City Guide</a:t>
            </a:r>
          </a:p>
          <a:p>
            <a:pPr lvl="0"/>
            <a:endParaRPr lang="en-US" b="1" dirty="0" smtClean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Huge database, a lot of restaurants, hotels and attractions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Good rating system: Thousands of reviews from users. An remarkable advantage since TripAdvisor is a big company with many users around 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Suggested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itineraries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Simple GUI, easy to use</a:t>
            </a:r>
          </a:p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Cons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Doesn’t have voice guidance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Doesn’t have Hanoi guide version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687763" cy="3687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Proposal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962" y="1600200"/>
            <a:ext cx="4541837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Realizing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the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need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of intergrated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application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that can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provide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not only basic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informations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for travellers/tourists but also help them easier when travelling to Hanoi, we want to develop the “Hanoi City Guide” on mobile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43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B8212"/>
      </a:accent3>
      <a:accent4>
        <a:srgbClr val="909465"/>
      </a:accent4>
      <a:accent5>
        <a:srgbClr val="D62037"/>
      </a:accent5>
      <a:accent6>
        <a:srgbClr val="FFC331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2401</TotalTime>
  <Words>1377</Words>
  <Application>Microsoft Office PowerPoint</Application>
  <PresentationFormat>On-screen Show (4:3)</PresentationFormat>
  <Paragraphs>353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MS Mincho</vt:lpstr>
      <vt:lpstr>Arial</vt:lpstr>
      <vt:lpstr>Calibri</vt:lpstr>
      <vt:lpstr>Cambria</vt:lpstr>
      <vt:lpstr>Comic Sans MS</vt:lpstr>
      <vt:lpstr>Times New Roman</vt:lpstr>
      <vt:lpstr>Verdana</vt:lpstr>
      <vt:lpstr>1_Office Theme</vt:lpstr>
      <vt:lpstr>2_Office Theme</vt:lpstr>
      <vt:lpstr>3_Office Theme</vt:lpstr>
      <vt:lpstr>Visio.Drawing.15</vt:lpstr>
      <vt:lpstr>PowerPoint Presentation</vt:lpstr>
      <vt:lpstr>PowerPoint Presentation</vt:lpstr>
      <vt:lpstr>PowerPoint Presentation</vt:lpstr>
      <vt:lpstr>Project Background</vt:lpstr>
      <vt:lpstr>Existing System</vt:lpstr>
      <vt:lpstr>Existing System(2)</vt:lpstr>
      <vt:lpstr>Existing System(3)</vt:lpstr>
      <vt:lpstr>Existing System(4)</vt:lpstr>
      <vt:lpstr>Proposal</vt:lpstr>
      <vt:lpstr>Expected System</vt:lpstr>
      <vt:lpstr>PowerPoint Presentation</vt:lpstr>
      <vt:lpstr>Software Process Model</vt:lpstr>
      <vt:lpstr>Roles and Responsibilities</vt:lpstr>
      <vt:lpstr>Work Breakdown Structure</vt:lpstr>
      <vt:lpstr>Work Breakdown Structure(2)</vt:lpstr>
      <vt:lpstr>Tool &amp; Techniques</vt:lpstr>
      <vt:lpstr>Risk Management Plan</vt:lpstr>
      <vt:lpstr>PowerPoint Presentation</vt:lpstr>
      <vt:lpstr>Functional Requirements</vt:lpstr>
      <vt:lpstr>Functional Requirements(2)</vt:lpstr>
      <vt:lpstr>PowerPoint Presentation</vt:lpstr>
      <vt:lpstr>Entity-Relationship Diagram</vt:lpstr>
      <vt:lpstr>PowerPoint Presentation</vt:lpstr>
      <vt:lpstr>Overall System Architecture Design</vt:lpstr>
      <vt:lpstr>Client Degisn </vt:lpstr>
      <vt:lpstr>Logical View</vt:lpstr>
      <vt:lpstr>Component Diagram</vt:lpstr>
      <vt:lpstr>Detailed Design - User</vt:lpstr>
      <vt:lpstr>Detailed Design - User(2)</vt:lpstr>
      <vt:lpstr>Admin Design</vt:lpstr>
      <vt:lpstr>Framework</vt:lpstr>
      <vt:lpstr>Design Pattern</vt:lpstr>
      <vt:lpstr>Detailed Design - Admin</vt:lpstr>
      <vt:lpstr>Detailed Design – Admin(2)</vt:lpstr>
      <vt:lpstr>Database Design</vt:lpstr>
      <vt:lpstr>PowerPoint Presentation</vt:lpstr>
      <vt:lpstr>Testing Model</vt:lpstr>
      <vt:lpstr>Testing Process</vt:lpstr>
      <vt:lpstr>Test Environment</vt:lpstr>
      <vt:lpstr>Test Milestones</vt:lpstr>
      <vt:lpstr>Test case</vt:lpstr>
      <vt:lpstr>Test Result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Duoc VV</cp:lastModifiedBy>
  <cp:revision>164</cp:revision>
  <dcterms:created xsi:type="dcterms:W3CDTF">2014-05-08T07:15:53Z</dcterms:created>
  <dcterms:modified xsi:type="dcterms:W3CDTF">2014-08-21T08:24:54Z</dcterms:modified>
</cp:coreProperties>
</file>