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61" r:id="rId5"/>
    <p:sldId id="266" r:id="rId6"/>
    <p:sldId id="299" r:id="rId7"/>
    <p:sldId id="290" r:id="rId8"/>
    <p:sldId id="259" r:id="rId9"/>
    <p:sldId id="267" r:id="rId10"/>
    <p:sldId id="260" r:id="rId11"/>
    <p:sldId id="291" r:id="rId12"/>
    <p:sldId id="268" r:id="rId13"/>
    <p:sldId id="292" r:id="rId14"/>
    <p:sldId id="269" r:id="rId15"/>
    <p:sldId id="270" r:id="rId16"/>
    <p:sldId id="272" r:id="rId17"/>
    <p:sldId id="293" r:id="rId18"/>
    <p:sldId id="294" r:id="rId19"/>
    <p:sldId id="295" r:id="rId20"/>
    <p:sldId id="296" r:id="rId21"/>
    <p:sldId id="297" r:id="rId22"/>
    <p:sldId id="300" r:id="rId23"/>
    <p:sldId id="304" r:id="rId24"/>
    <p:sldId id="303" r:id="rId25"/>
    <p:sldId id="301" r:id="rId26"/>
    <p:sldId id="302" r:id="rId27"/>
    <p:sldId id="305" r:id="rId28"/>
    <p:sldId id="309" r:id="rId29"/>
    <p:sldId id="308" r:id="rId30"/>
    <p:sldId id="307" r:id="rId31"/>
    <p:sldId id="323" r:id="rId32"/>
    <p:sldId id="324" r:id="rId33"/>
    <p:sldId id="325" r:id="rId34"/>
    <p:sldId id="326" r:id="rId35"/>
    <p:sldId id="310" r:id="rId36"/>
    <p:sldId id="271" r:id="rId37"/>
    <p:sldId id="311" r:id="rId38"/>
    <p:sldId id="277" r:id="rId39"/>
    <p:sldId id="278" r:id="rId40"/>
    <p:sldId id="312" r:id="rId41"/>
    <p:sldId id="314" r:id="rId42"/>
    <p:sldId id="315" r:id="rId43"/>
    <p:sldId id="287" r:id="rId44"/>
    <p:sldId id="316" r:id="rId45"/>
    <p:sldId id="288" r:id="rId46"/>
    <p:sldId id="328" r:id="rId47"/>
    <p:sldId id="317" r:id="rId48"/>
    <p:sldId id="327" r:id="rId49"/>
    <p:sldId id="262" r:id="rId50"/>
    <p:sldId id="263" r:id="rId51"/>
    <p:sldId id="264" r:id="rId52"/>
    <p:sldId id="319" r:id="rId53"/>
    <p:sldId id="318" r:id="rId54"/>
    <p:sldId id="265" r:id="rId55"/>
    <p:sldId id="282" r:id="rId56"/>
    <p:sldId id="320" r:id="rId57"/>
    <p:sldId id="321" r:id="rId58"/>
    <p:sldId id="322" r:id="rId59"/>
    <p:sldId id="28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49CDC-8B86-4264-8921-0E70B159FE1F}" type="datetimeFigureOut">
              <a:rPr lang="en-US" smtClean="0"/>
              <a:t>21 Aug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05E4B-38BA-4EA1-85B5-F81FF2C6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0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DF03A-BF5D-4E61-B076-C3A2F24ED5F8}" type="datetimeFigureOut">
              <a:rPr lang="en-US" smtClean="0"/>
              <a:t>21 Aug 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390FF-632F-47F9-B373-AE247855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95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390FF-632F-47F9-B373-AE2478555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390FF-632F-47F9-B373-AE24785556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390FF-632F-47F9-B373-AE24785556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7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ED2D-A09D-4142-8E10-0C84565420D7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4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0729-A307-4C20-AA46-B95923279D5D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FD69-D4DC-4149-865C-B3AF4E8B38F1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3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0A9D-BC2D-46B0-83B9-2212BC2C0D0C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8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7D1-69CB-404B-BC67-E787F03EAA1C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850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47B4-C899-4690-83D5-1DA41E886C06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97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16CC-E6BA-4DC6-B601-7F90ECA9C8DC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4AA2-E773-4EFB-9F09-CB727B6785C2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5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EA31-54C1-4363-BF3F-FDE43C3072D9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0118-FC8E-4088-8B23-CA99E98EAC03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2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9793-B460-4446-B6A1-702B3376538D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7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EA61-DC3B-4347-997F-F1640D5023DA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0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8F1-83F5-4004-80D6-A79ECF9EA6E5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74-058D-48B8-BCE3-4E0276609FF6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7E8-BEC1-4AED-A968-5210BA5AD1BE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8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3ACD-8E78-4B94-9155-25282A445F1F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5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EFFF7-FD58-4D87-BBFF-92E4C54531F0}" type="datetime1">
              <a:rPr lang="en-US" smtClean="0"/>
              <a:t>21 Aug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6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gif"/><Relationship Id="rId5" Type="http://schemas.openxmlformats.org/officeDocument/2006/relationships/image" Target="../media/image18.jpeg"/><Relationship Id="rId10" Type="http://schemas.openxmlformats.org/officeDocument/2006/relationships/image" Target="../media/image9.gif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3642"/>
            <a:ext cx="7581900" cy="1646302"/>
          </a:xfrm>
        </p:spPr>
        <p:txBody>
          <a:bodyPr/>
          <a:lstStyle/>
          <a:p>
            <a:r>
              <a:rPr lang="en-US" sz="3300" dirty="0" smtClean="0"/>
              <a:t>Capstone Project:</a:t>
            </a:r>
            <a:br>
              <a:rPr lang="en-US" sz="3300" dirty="0" smtClean="0"/>
            </a:br>
            <a:r>
              <a:rPr lang="en-US" sz="3300" dirty="0" smtClean="0"/>
              <a:t>Recruitment Agency and Consultancy Process Management System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3441234"/>
            <a:ext cx="5826719" cy="303576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RA-Team</a:t>
            </a:r>
          </a:p>
          <a:p>
            <a:pPr algn="l"/>
            <a:r>
              <a:rPr lang="en-US" sz="2000" b="1" dirty="0" smtClean="0"/>
              <a:t>Supervisor: </a:t>
            </a:r>
            <a:r>
              <a:rPr lang="en-US" sz="2000" dirty="0" smtClean="0"/>
              <a:t>Tran </a:t>
            </a:r>
            <a:r>
              <a:rPr lang="en-US" sz="2000" dirty="0" err="1" smtClean="0"/>
              <a:t>Dinh</a:t>
            </a:r>
            <a:r>
              <a:rPr lang="en-US" sz="2000" dirty="0" smtClean="0"/>
              <a:t> Tri</a:t>
            </a:r>
          </a:p>
          <a:p>
            <a:pPr algn="l"/>
            <a:r>
              <a:rPr lang="en-US" sz="2000" b="1" dirty="0" smtClean="0"/>
              <a:t>Member:     </a:t>
            </a:r>
            <a:r>
              <a:rPr lang="en-US" sz="2000" dirty="0" smtClean="0"/>
              <a:t>Nguyen Hoang </a:t>
            </a:r>
            <a:r>
              <a:rPr lang="en-US" sz="2000" dirty="0" err="1" smtClean="0"/>
              <a:t>Duc</a:t>
            </a:r>
            <a:r>
              <a:rPr lang="en-US" sz="2000" dirty="0" smtClean="0"/>
              <a:t>(PM)</a:t>
            </a:r>
          </a:p>
          <a:p>
            <a:pPr algn="l"/>
            <a:r>
              <a:rPr lang="en-US" sz="2000" dirty="0" smtClean="0"/>
              <a:t>                   Nguyen Van Cao</a:t>
            </a:r>
          </a:p>
          <a:p>
            <a:pPr algn="l"/>
            <a:r>
              <a:rPr lang="en-US" sz="2000" dirty="0" smtClean="0"/>
              <a:t>                   Tran Danh Hung</a:t>
            </a:r>
          </a:p>
          <a:p>
            <a:pPr algn="l"/>
            <a:r>
              <a:rPr lang="en-US" sz="2000" dirty="0" smtClean="0"/>
              <a:t>                   Ngo </a:t>
            </a:r>
            <a:r>
              <a:rPr lang="en-US" sz="2000" dirty="0" err="1" smtClean="0"/>
              <a:t>Manh</a:t>
            </a:r>
            <a:r>
              <a:rPr lang="en-US" sz="2000" dirty="0" smtClean="0"/>
              <a:t> Hung</a:t>
            </a:r>
          </a:p>
          <a:p>
            <a:pPr algn="l"/>
            <a:r>
              <a:rPr lang="en-US" sz="2000" dirty="0" smtClean="0"/>
              <a:t>                   Bui </a:t>
            </a:r>
            <a:r>
              <a:rPr lang="en-US" sz="2000" dirty="0" err="1" smtClean="0"/>
              <a:t>Quoc</a:t>
            </a:r>
            <a:r>
              <a:rPr lang="en-US" sz="2000" dirty="0" smtClean="0"/>
              <a:t> </a:t>
            </a:r>
            <a:r>
              <a:rPr lang="en-US" sz="2000" dirty="0" err="1"/>
              <a:t>H</a:t>
            </a:r>
            <a:r>
              <a:rPr lang="en-US" sz="2000" dirty="0" err="1" smtClean="0"/>
              <a:t>uy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http://210.245.80.57/wp-content/uploads/2013/06/daih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22" y="140212"/>
            <a:ext cx="4242184" cy="111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211140"/>
            <a:ext cx="7945330" cy="1320800"/>
          </a:xfrm>
        </p:spPr>
        <p:txBody>
          <a:bodyPr/>
          <a:lstStyle/>
          <a:p>
            <a:r>
              <a:rPr lang="en-US" dirty="0" smtClean="0"/>
              <a:t>Work Breakdown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904874"/>
            <a:ext cx="88201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211140"/>
            <a:ext cx="7945330" cy="1320800"/>
          </a:xfrm>
        </p:spPr>
        <p:txBody>
          <a:bodyPr/>
          <a:lstStyle/>
          <a:p>
            <a:r>
              <a:rPr lang="en-US" dirty="0" smtClean="0"/>
              <a:t>Work Breakdown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2" y="1531940"/>
            <a:ext cx="8596668" cy="4509423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0" y="823912"/>
            <a:ext cx="8820150" cy="57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2" y="242890"/>
            <a:ext cx="6347713" cy="1320800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http://www.learnmicro.in/wp-content/uploads/2014/04/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8" y="2219803"/>
            <a:ext cx="1305165" cy="9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aspirationhosting.com/wp-content/uploads/2011/12/PH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26" y="5141711"/>
            <a:ext cx="2049395" cy="10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racle.com/ocom/groups/public/@otn/documents/digitalasset/11022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2" y="4631495"/>
            <a:ext cx="2528336" cy="12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336035207_c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4353" y="1425337"/>
            <a:ext cx="1257300" cy="1143000"/>
          </a:xfrm>
          <a:prstGeom prst="rect">
            <a:avLst/>
          </a:prstGeom>
        </p:spPr>
      </p:pic>
      <p:pic>
        <p:nvPicPr>
          <p:cNvPr id="11" name="Picture 10" descr="icon_jque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5484" y="3047930"/>
            <a:ext cx="1438511" cy="952439"/>
          </a:xfrm>
          <a:prstGeom prst="rect">
            <a:avLst/>
          </a:prstGeom>
        </p:spPr>
      </p:pic>
      <p:pic>
        <p:nvPicPr>
          <p:cNvPr id="12" name="Picture 11" descr="text-x-javascript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0108" y="1498814"/>
            <a:ext cx="975376" cy="975376"/>
          </a:xfrm>
          <a:prstGeom prst="rect">
            <a:avLst/>
          </a:prstGeom>
        </p:spPr>
      </p:pic>
      <p:pic>
        <p:nvPicPr>
          <p:cNvPr id="13" name="Picture 12" descr="ajax_ic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57314" y="4998375"/>
            <a:ext cx="1143000" cy="1042988"/>
          </a:xfrm>
          <a:prstGeom prst="rect">
            <a:avLst/>
          </a:prstGeom>
        </p:spPr>
      </p:pic>
      <p:pic>
        <p:nvPicPr>
          <p:cNvPr id="1034" name="Picture 10" descr="http://www.techdata.com/reseller/secure/product_info/oracle/images/Oracle%20database%20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09" y="3350743"/>
            <a:ext cx="2257599" cy="11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7940"/>
            <a:ext cx="6347714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5178713"/>
            <a:ext cx="51263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1566226"/>
            <a:ext cx="1524000" cy="40157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2770" y="1537650"/>
            <a:ext cx="1630754" cy="40053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74894" y="1566227"/>
            <a:ext cx="1787217" cy="3974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1528124"/>
            <a:ext cx="1447800" cy="40157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566227"/>
            <a:ext cx="1524000" cy="6572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Tools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12770" y="1537650"/>
            <a:ext cx="1630754" cy="6477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 Tools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74894" y="1547176"/>
            <a:ext cx="1787217" cy="6381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 Tools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67600" y="1537650"/>
            <a:ext cx="1447800" cy="8087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Control Tools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7571" y="1566228"/>
            <a:ext cx="1718459" cy="4015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7571" y="1566229"/>
            <a:ext cx="1752599" cy="6572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Tools</a:t>
            </a:r>
            <a:endParaRPr lang="en-US" dirty="0"/>
          </a:p>
        </p:txBody>
      </p:sp>
      <p:pic>
        <p:nvPicPr>
          <p:cNvPr id="15" name="Picture 14" descr="tortoisesv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0475" y="2610699"/>
            <a:ext cx="1162050" cy="896439"/>
          </a:xfrm>
          <a:prstGeom prst="rect">
            <a:avLst/>
          </a:prstGeom>
        </p:spPr>
      </p:pic>
      <p:pic>
        <p:nvPicPr>
          <p:cNvPr id="2050" name="Picture 2" descr="http://fptshop.com.vn/Uploads/Thumbs/2014/5/26/201405261639511667_skyp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61" y="2434587"/>
            <a:ext cx="1072551" cy="107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Phuong\Desktop\PowerPoint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71" y="3832146"/>
            <a:ext cx="980790" cy="9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icrosoftprojectcourses.com.au/wp-content/uploads/2013/09/logo_project_he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19" y="2346376"/>
            <a:ext cx="1209677" cy="90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roid-life.com/wp-content/uploads/2014/03/Microsoft-Office-logo-20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64" y="3625830"/>
            <a:ext cx="1308986" cy="41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howtolearn.me/wp-content/uploads/2014/06/Microsoft-Visio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81" y="4158636"/>
            <a:ext cx="897026" cy="8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stah.net/tutorials/quality-suite/_static/astah_version_pr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05" y="2610699"/>
            <a:ext cx="1466191" cy="5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downloadpcsoftware.org/wp-content/uploads/2013/10/Draw.io-Draw-Diagrams-On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41" y="339398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oracle.com/ocom/groups/public/@otn/documents/digitalasset/110224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4" y="2346376"/>
            <a:ext cx="1527142" cy="7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blog.idrsolutions.com/wp-content/uploads/2013/06/netbeans-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9" y="3228332"/>
            <a:ext cx="1557122" cy="3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ebiz-solutionssb.com/images/dbService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2" y="3731173"/>
            <a:ext cx="1137036" cy="144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32" y="1487730"/>
            <a:ext cx="8596668" cy="3880773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Plan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1497" y="2356451"/>
            <a:ext cx="1869424" cy="1395485"/>
            <a:chOff x="5271" y="757044"/>
            <a:chExt cx="1869424" cy="1395485"/>
          </a:xfrm>
        </p:grpSpPr>
        <p:sp>
          <p:nvSpPr>
            <p:cNvPr id="33" name="Round Same Side Corner Rectangle 32"/>
            <p:cNvSpPr/>
            <p:nvPr/>
          </p:nvSpPr>
          <p:spPr>
            <a:xfrm>
              <a:off x="5271" y="757044"/>
              <a:ext cx="1869424" cy="1395485"/>
            </a:xfrm>
            <a:prstGeom prst="round2SameRect">
              <a:avLst>
                <a:gd name="adj1" fmla="val 8000"/>
                <a:gd name="adj2" fmla="val 0"/>
              </a:avLst>
            </a:prstGeom>
            <a:ln>
              <a:solidFill>
                <a:srgbClr val="333333"/>
              </a:solidFill>
            </a:ln>
          </p:spPr>
          <p:style>
            <a:lnRef idx="2">
              <a:scrgbClr r="0" g="0" b="0"/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 Same Side Corner Rectangle 4"/>
            <p:cNvSpPr/>
            <p:nvPr/>
          </p:nvSpPr>
          <p:spPr>
            <a:xfrm>
              <a:off x="37969" y="789742"/>
              <a:ext cx="1804028" cy="1362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68580" rIns="22860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8</a:t>
              </a:r>
              <a:r>
                <a:rPr lang="en-US" sz="18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hours/day</a:t>
              </a:r>
              <a:endParaRPr lang="en-US" sz="18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5 days/week</a:t>
              </a:r>
              <a:endParaRPr lang="en-US" sz="18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1497" y="3751937"/>
            <a:ext cx="1869424" cy="600058"/>
            <a:chOff x="5271" y="2152530"/>
            <a:chExt cx="1869424" cy="600058"/>
          </a:xfrm>
        </p:grpSpPr>
        <p:sp>
          <p:nvSpPr>
            <p:cNvPr id="31" name="Rectangle 30"/>
            <p:cNvSpPr/>
            <p:nvPr/>
          </p:nvSpPr>
          <p:spPr>
            <a:xfrm>
              <a:off x="5271" y="2152530"/>
              <a:ext cx="1869424" cy="600058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33333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5271" y="2152530"/>
              <a:ext cx="1316496" cy="600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0" rIns="304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Roboto Black" panose="02000000000000000000" pitchFamily="2" charset="0"/>
                  <a:ea typeface="Roboto Black" panose="02000000000000000000" pitchFamily="2" charset="0"/>
                </a:rPr>
                <a:t>Time</a:t>
              </a:r>
              <a:endParaRPr lang="en-US" sz="1900" kern="1200" dirty="0"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650876" y="3847251"/>
            <a:ext cx="654298" cy="654298"/>
          </a:xfrm>
          <a:prstGeom prst="ellipse">
            <a:avLst/>
          </a:prstGeom>
          <a:blipFill dpi="0" rotWithShape="1">
            <a:blip r:embed="rId2" cstate="print">
              <a:duotone>
                <a:schemeClr val="dk2">
                  <a:alpha val="90000"/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dk2">
                  <a:alpha val="90000"/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2467273" y="2356451"/>
            <a:ext cx="1869424" cy="1395485"/>
            <a:chOff x="2191047" y="757044"/>
            <a:chExt cx="1869424" cy="1395485"/>
          </a:xfrm>
        </p:grpSpPr>
        <p:sp>
          <p:nvSpPr>
            <p:cNvPr id="29" name="Round Same Side Corner Rectangle 28"/>
            <p:cNvSpPr/>
            <p:nvPr/>
          </p:nvSpPr>
          <p:spPr>
            <a:xfrm>
              <a:off x="2191047" y="757044"/>
              <a:ext cx="1869424" cy="1395485"/>
            </a:xfrm>
            <a:prstGeom prst="round2SameRect">
              <a:avLst>
                <a:gd name="adj1" fmla="val 8000"/>
                <a:gd name="adj2" fmla="val 0"/>
              </a:avLst>
            </a:prstGeom>
            <a:ln>
              <a:solidFill>
                <a:srgbClr val="333333"/>
              </a:solidFill>
            </a:ln>
          </p:spPr>
          <p:style>
            <a:lnRef idx="2">
              <a:scrgbClr r="0" g="0" b="0"/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 Same Side Corner Rectangle 9"/>
            <p:cNvSpPr/>
            <p:nvPr/>
          </p:nvSpPr>
          <p:spPr>
            <a:xfrm>
              <a:off x="2223745" y="789742"/>
              <a:ext cx="1804028" cy="1362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68580" rIns="22860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FPT University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Home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Coffee</a:t>
              </a:r>
              <a:endParaRPr lang="en-US" sz="18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67273" y="3751937"/>
            <a:ext cx="1869424" cy="600058"/>
            <a:chOff x="2191047" y="2152530"/>
            <a:chExt cx="1869424" cy="600058"/>
          </a:xfrm>
        </p:grpSpPr>
        <p:sp>
          <p:nvSpPr>
            <p:cNvPr id="27" name="Rectangle 26"/>
            <p:cNvSpPr/>
            <p:nvPr/>
          </p:nvSpPr>
          <p:spPr>
            <a:xfrm>
              <a:off x="2191047" y="2152530"/>
              <a:ext cx="1869424" cy="600058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33333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2191047" y="2152530"/>
              <a:ext cx="1316496" cy="600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0" rIns="3048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Roboto Black" panose="02000000000000000000" pitchFamily="2" charset="0"/>
                  <a:ea typeface="Roboto Black" panose="02000000000000000000" pitchFamily="2" charset="0"/>
                </a:rPr>
                <a:t>Location</a:t>
              </a:r>
              <a:endParaRPr lang="en-US" sz="1900" kern="1200" dirty="0"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3836653" y="3847251"/>
            <a:ext cx="654298" cy="654298"/>
          </a:xfrm>
          <a:prstGeom prst="ellipse">
            <a:avLst/>
          </a:prstGeom>
          <a:blipFill dpi="0" rotWithShape="1">
            <a:blip r:embed="rId3" cstate="print">
              <a:duotone>
                <a:schemeClr val="dk2">
                  <a:alpha val="90000"/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dk2">
                  <a:alpha val="90000"/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4653050" y="2356451"/>
            <a:ext cx="1869424" cy="1395485"/>
            <a:chOff x="4376824" y="757044"/>
            <a:chExt cx="1869424" cy="1395485"/>
          </a:xfrm>
        </p:grpSpPr>
        <p:sp>
          <p:nvSpPr>
            <p:cNvPr id="25" name="Round Same Side Corner Rectangle 24"/>
            <p:cNvSpPr/>
            <p:nvPr/>
          </p:nvSpPr>
          <p:spPr>
            <a:xfrm>
              <a:off x="4376824" y="757044"/>
              <a:ext cx="1869424" cy="1395485"/>
            </a:xfrm>
            <a:prstGeom prst="round2SameRect">
              <a:avLst>
                <a:gd name="adj1" fmla="val 8000"/>
                <a:gd name="adj2" fmla="val 0"/>
              </a:avLst>
            </a:prstGeom>
            <a:ln>
              <a:solidFill>
                <a:srgbClr val="333333"/>
              </a:solidFill>
            </a:ln>
          </p:spPr>
          <p:style>
            <a:lnRef idx="2">
              <a:scrgbClr r="0" g="0" b="0"/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 Same Side Corner Rectangle 14"/>
            <p:cNvSpPr/>
            <p:nvPr/>
          </p:nvSpPr>
          <p:spPr>
            <a:xfrm>
              <a:off x="4409522" y="789742"/>
              <a:ext cx="1804028" cy="1362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68580" rIns="22860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Skype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Gmail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Face-to-face</a:t>
              </a:r>
              <a:endParaRPr lang="en-US" sz="18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53050" y="3751937"/>
            <a:ext cx="1869424" cy="600058"/>
            <a:chOff x="4376824" y="2152530"/>
            <a:chExt cx="1869424" cy="600058"/>
          </a:xfrm>
        </p:grpSpPr>
        <p:sp>
          <p:nvSpPr>
            <p:cNvPr id="23" name="Rectangle 22"/>
            <p:cNvSpPr/>
            <p:nvPr/>
          </p:nvSpPr>
          <p:spPr>
            <a:xfrm>
              <a:off x="4376824" y="2152530"/>
              <a:ext cx="1869424" cy="600058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33333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4376824" y="2152530"/>
              <a:ext cx="1316496" cy="600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Roboto Black" panose="02000000000000000000" pitchFamily="2" charset="0"/>
                  <a:ea typeface="Roboto Black" panose="02000000000000000000" pitchFamily="2" charset="0"/>
                </a:rPr>
                <a:t>Communication</a:t>
              </a:r>
              <a:endParaRPr lang="en-US" sz="2000" kern="1200" dirty="0"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5994399" y="3828257"/>
            <a:ext cx="654298" cy="654298"/>
          </a:xfrm>
          <a:prstGeom prst="ellipse">
            <a:avLst/>
          </a:prstGeom>
          <a:blipFill dpi="0" rotWithShape="1">
            <a:blip r:embed="rId4" cstate="print">
              <a:duotone>
                <a:schemeClr val="dk2">
                  <a:alpha val="90000"/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dk2">
                  <a:alpha val="90000"/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6838826" y="2356451"/>
            <a:ext cx="1869424" cy="1395485"/>
            <a:chOff x="6562600" y="757044"/>
            <a:chExt cx="1869424" cy="1395485"/>
          </a:xfrm>
        </p:grpSpPr>
        <p:sp>
          <p:nvSpPr>
            <p:cNvPr id="21" name="Round Same Side Corner Rectangle 20"/>
            <p:cNvSpPr/>
            <p:nvPr/>
          </p:nvSpPr>
          <p:spPr>
            <a:xfrm>
              <a:off x="6562600" y="757044"/>
              <a:ext cx="1869424" cy="1395485"/>
            </a:xfrm>
            <a:prstGeom prst="round2SameRect">
              <a:avLst>
                <a:gd name="adj1" fmla="val 8000"/>
                <a:gd name="adj2" fmla="val 0"/>
              </a:avLst>
            </a:prstGeom>
            <a:ln>
              <a:solidFill>
                <a:srgbClr val="333333"/>
              </a:solidFill>
            </a:ln>
          </p:spPr>
          <p:style>
            <a:lnRef idx="2">
              <a:scrgbClr r="0" g="0" b="0"/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 Same Side Corner Rectangle 19"/>
            <p:cNvSpPr/>
            <p:nvPr/>
          </p:nvSpPr>
          <p:spPr>
            <a:xfrm>
              <a:off x="6595298" y="789742"/>
              <a:ext cx="1804028" cy="1362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68580" rIns="22860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Once/week</a:t>
              </a:r>
              <a:endParaRPr lang="en-US" sz="16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38826" y="3751937"/>
            <a:ext cx="1869424" cy="600058"/>
            <a:chOff x="6562600" y="2152530"/>
            <a:chExt cx="1869424" cy="600058"/>
          </a:xfrm>
        </p:grpSpPr>
        <p:sp>
          <p:nvSpPr>
            <p:cNvPr id="19" name="Rectangle 18"/>
            <p:cNvSpPr/>
            <p:nvPr/>
          </p:nvSpPr>
          <p:spPr>
            <a:xfrm>
              <a:off x="6562600" y="2152530"/>
              <a:ext cx="1869424" cy="600058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33333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6562600" y="2152530"/>
              <a:ext cx="1316496" cy="600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Roboto Black" panose="02000000000000000000" pitchFamily="2" charset="0"/>
                  <a:ea typeface="Roboto Black" panose="02000000000000000000" pitchFamily="2" charset="0"/>
                </a:rPr>
                <a:t>Meeting Supervisor</a:t>
              </a:r>
              <a:endParaRPr lang="en-US" sz="2000" kern="1200" dirty="0"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8208205" y="3847251"/>
            <a:ext cx="654298" cy="654298"/>
          </a:xfrm>
          <a:prstGeom prst="ellipse">
            <a:avLst/>
          </a:prstGeom>
          <a:blipFill>
            <a:blip r:embed="rId5" cstate="print">
              <a:duotone>
                <a:schemeClr val="dk2">
                  <a:alpha val="90000"/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dk2">
                  <a:alpha val="90000"/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013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04" y="224136"/>
            <a:ext cx="8596668" cy="1320800"/>
          </a:xfrm>
        </p:spPr>
        <p:txBody>
          <a:bodyPr/>
          <a:lstStyle/>
          <a:p>
            <a:r>
              <a:rPr lang="en-US" dirty="0" smtClean="0"/>
              <a:t>Risk Management Plan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06004"/>
              </p:ext>
            </p:extLst>
          </p:nvPr>
        </p:nvGraphicFramePr>
        <p:xfrm>
          <a:off x="188505" y="1039811"/>
          <a:ext cx="8765715" cy="551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628"/>
                <a:gridCol w="1355524"/>
                <a:gridCol w="1174787"/>
                <a:gridCol w="1265153"/>
                <a:gridCol w="1716995"/>
                <a:gridCol w="1626628"/>
              </a:tblGrid>
              <a:tr h="227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Risk Description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Risk type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Probability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Impact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Risk strategy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Fallback plan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</a:tr>
              <a:tr h="1248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Members suffer</a:t>
                      </a:r>
                      <a:r>
                        <a:rPr lang="en-US" sz="1300" baseline="0" dirty="0" smtClean="0">
                          <a:effectLst/>
                        </a:rPr>
                        <a:t> Ebola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and </a:t>
                      </a:r>
                      <a:r>
                        <a:rPr lang="en-US" sz="1300" dirty="0" smtClean="0">
                          <a:effectLst/>
                        </a:rPr>
                        <a:t>member </a:t>
                      </a:r>
                      <a:r>
                        <a:rPr lang="en-US" sz="1300" dirty="0">
                          <a:effectLst/>
                        </a:rPr>
                        <a:t>unexpected out team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People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High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Serious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 Member Define a suitable schedule to guarantee member’s health.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-Leader share work for team member remain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 Share work to other members to meet work deadline.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-Announce for supervisor  to seek to resolve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</a:tr>
              <a:tr h="1061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Conflicts between team members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People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High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Serious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-Regularly organize team buildings to improve members’ spirit.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 Team members should make concession to each other.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 All team should analyze and find a way to become reconciled.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</a:tr>
              <a:tr h="1475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Overestimate or underestimate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time for</a:t>
                      </a:r>
                      <a:r>
                        <a:rPr lang="en-US" sz="1300" baseline="0" dirty="0" smtClean="0">
                          <a:effectLst/>
                        </a:rPr>
                        <a:t> tasks</a:t>
                      </a:r>
                      <a:r>
                        <a:rPr lang="en-US" sz="1300" dirty="0" smtClean="0">
                          <a:effectLst/>
                        </a:rPr>
                        <a:t>, o</a:t>
                      </a:r>
                      <a:r>
                        <a:rPr lang="en-US" sz="1300" baseline="0" dirty="0" smtClean="0">
                          <a:effectLst/>
                        </a:rPr>
                        <a:t>r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many </a:t>
                      </a:r>
                      <a:r>
                        <a:rPr lang="en-US" sz="1300" dirty="0">
                          <a:effectLst/>
                        </a:rPr>
                        <a:t>members are working in companies so they don’t have much time for project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People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High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Serious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 Define detail plan in each working phase.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 redistribution of work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 Organize meeting to remind to all members that project is the most important.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-Work overtime.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 work Sunday and </a:t>
                      </a:r>
                      <a:r>
                        <a:rPr lang="en-US" sz="1300" dirty="0" smtClean="0">
                          <a:effectLst/>
                        </a:rPr>
                        <a:t>Saturday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80" marR="279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8622253" y="0"/>
            <a:ext cx="35439427" cy="65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545168"/>
            <a:ext cx="6347715" cy="1826581"/>
          </a:xfrm>
        </p:spPr>
        <p:txBody>
          <a:bodyPr/>
          <a:lstStyle/>
          <a:p>
            <a:r>
              <a:rPr lang="en-US" dirty="0" smtClean="0"/>
              <a:t>3.System </a:t>
            </a:r>
            <a:r>
              <a:rPr lang="en-US" dirty="0"/>
              <a:t>Requirements Specifications </a:t>
            </a:r>
            <a:r>
              <a:rPr lang="en-US" dirty="0" smtClean="0"/>
              <a:t>(SRS)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3447948"/>
            <a:ext cx="6347715" cy="18790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Functional</a:t>
            </a:r>
            <a:r>
              <a:rPr lang="en-US" sz="2400" b="1" dirty="0"/>
              <a:t> </a:t>
            </a:r>
            <a:r>
              <a:rPr lang="en-US" sz="2400" dirty="0"/>
              <a:t>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Non-Functional</a:t>
            </a:r>
            <a:r>
              <a:rPr lang="en-US" sz="2400" b="1" dirty="0"/>
              <a:t> </a:t>
            </a:r>
            <a:r>
              <a:rPr lang="en-US" sz="2400" dirty="0"/>
              <a:t>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Entity-Relationship </a:t>
            </a:r>
            <a:r>
              <a:rPr lang="en-US" sz="2400" dirty="0" smtClean="0"/>
              <a:t>Diagram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2" y="0"/>
            <a:ext cx="6347713" cy="1320800"/>
          </a:xfrm>
        </p:spPr>
        <p:txBody>
          <a:bodyPr/>
          <a:lstStyle/>
          <a:p>
            <a:r>
              <a:rPr lang="en-US" dirty="0" smtClean="0"/>
              <a:t>Functional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2728" y="6406488"/>
            <a:ext cx="804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case diagram for Guest and Registered User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9" y="563607"/>
            <a:ext cx="8683813" cy="5917483"/>
          </a:xfrm>
        </p:spPr>
      </p:pic>
    </p:spTree>
    <p:extLst>
      <p:ext uri="{BB962C8B-B14F-4D97-AF65-F5344CB8AC3E}">
        <p14:creationId xmlns:p14="http://schemas.microsoft.com/office/powerpoint/2010/main" val="22630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2" y="0"/>
            <a:ext cx="6347713" cy="1320800"/>
          </a:xfrm>
        </p:spPr>
        <p:txBody>
          <a:bodyPr/>
          <a:lstStyle/>
          <a:p>
            <a:r>
              <a:rPr lang="en-US" dirty="0" smtClean="0"/>
              <a:t>Functional Requirement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12"/>
            <a:ext cx="8896350" cy="64172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282" y="6406488"/>
            <a:ext cx="74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case diagram for Staff, Manager and 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320800"/>
          </a:xfrm>
        </p:spPr>
        <p:txBody>
          <a:bodyPr/>
          <a:lstStyle/>
          <a:p>
            <a:r>
              <a:rPr lang="en-US" dirty="0" smtClean="0"/>
              <a:t>Guest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 descr="C:\Users\MrHuy\Desktop\front end\JS register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44" y="1036638"/>
            <a:ext cx="3088556" cy="53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MrHuy\Desktop\front end\CP regist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036638"/>
            <a:ext cx="3116228" cy="55292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 rot="10800000" flipV="1">
            <a:off x="45170" y="3098155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Search Job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51610" y="2031355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View Information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 rot="10800000" flipV="1">
            <a:off x="73744" y="1036638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00" y="316302"/>
            <a:ext cx="6347713" cy="1320800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00" y="1216158"/>
            <a:ext cx="9221046" cy="490883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200" dirty="0"/>
              <a:t>Introduction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Project Management Plan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Software Requirement Specification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System Design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System Implementation &amp; Test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Lesson Learned 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Demo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320800"/>
          </a:xfrm>
        </p:spPr>
        <p:txBody>
          <a:bodyPr/>
          <a:lstStyle/>
          <a:p>
            <a:r>
              <a:rPr lang="en-US" dirty="0" smtClean="0"/>
              <a:t>Guest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45170" y="3225005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Search Job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10800000" flipV="1">
            <a:off x="45170" y="2141290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View Information</a:t>
            </a:r>
            <a:endParaRPr lang="en-US" dirty="0"/>
          </a:p>
        </p:txBody>
      </p:sp>
      <p:pic>
        <p:nvPicPr>
          <p:cNvPr id="13" name="Picture 12" descr="C:\Users\MrHuy\Desktop\front end\about u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73" y="228600"/>
            <a:ext cx="4244022" cy="332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MrHuy\Desktop\front end\contact ú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25004"/>
            <a:ext cx="3792770" cy="346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1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320800"/>
          </a:xfrm>
        </p:spPr>
        <p:txBody>
          <a:bodyPr/>
          <a:lstStyle/>
          <a:p>
            <a:r>
              <a:rPr lang="en-US" dirty="0" smtClean="0"/>
              <a:t>Guest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45170" y="3225005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Search Job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10800000" flipV="1">
            <a:off x="45170" y="2141290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View Information</a:t>
            </a:r>
            <a:endParaRPr lang="en-US" dirty="0"/>
          </a:p>
        </p:txBody>
      </p:sp>
      <p:pic>
        <p:nvPicPr>
          <p:cNvPr id="10" name="Picture 9" descr="C:\Users\MrHuy\Desktop\front end\home page visito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63573"/>
            <a:ext cx="6534150" cy="6042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7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320800"/>
          </a:xfrm>
        </p:spPr>
        <p:txBody>
          <a:bodyPr/>
          <a:lstStyle/>
          <a:p>
            <a:r>
              <a:rPr lang="en-US" dirty="0" smtClean="0"/>
              <a:t>Registered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Apply Job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10800000" flipV="1">
            <a:off x="45170" y="44558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History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Education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pic>
        <p:nvPicPr>
          <p:cNvPr id="17" name="Picture 16" descr="C:\Users\MrHuy\Desktop\front end\JS log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27" y="889000"/>
            <a:ext cx="5935345" cy="567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0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320800"/>
          </a:xfrm>
        </p:spPr>
        <p:txBody>
          <a:bodyPr/>
          <a:lstStyle/>
          <a:p>
            <a:r>
              <a:rPr lang="en-US" dirty="0" smtClean="0"/>
              <a:t>Registered User / Job Seeker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Apply Job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10800000" flipV="1">
            <a:off x="45170" y="44558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History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Education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1013378"/>
            <a:ext cx="64484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320800"/>
          </a:xfrm>
        </p:spPr>
        <p:txBody>
          <a:bodyPr/>
          <a:lstStyle/>
          <a:p>
            <a:r>
              <a:rPr lang="en-US" dirty="0" smtClean="0"/>
              <a:t>Registered User / Job Seeker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Apply Job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10800000" flipV="1">
            <a:off x="45170" y="44558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History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Education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pic>
        <p:nvPicPr>
          <p:cNvPr id="10" name="Picture 9" descr="C:\Users\MrHuy\Desktop\front end\JS manage your a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96" y="1080996"/>
            <a:ext cx="6033604" cy="5325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8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320800"/>
          </a:xfrm>
        </p:spPr>
        <p:txBody>
          <a:bodyPr/>
          <a:lstStyle/>
          <a:p>
            <a:r>
              <a:rPr lang="en-US" dirty="0" smtClean="0"/>
              <a:t>Registered User / Job Seeker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Apply Job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10800000" flipV="1">
            <a:off x="45170" y="44558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History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Education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pic>
        <p:nvPicPr>
          <p:cNvPr id="11" name="Picture 10" descr="C:\Users\MrHuy\Desktop\front end\JS manage Edu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46" y="1673315"/>
            <a:ext cx="5544654" cy="4368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6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1320800"/>
          </a:xfrm>
        </p:spPr>
        <p:txBody>
          <a:bodyPr/>
          <a:lstStyle/>
          <a:p>
            <a:r>
              <a:rPr lang="en-US" dirty="0" smtClean="0"/>
              <a:t>Registered User / Job Seeker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Apply Job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10800000" flipV="1">
            <a:off x="45170" y="44558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History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Education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941249"/>
            <a:ext cx="6438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1450"/>
            <a:ext cx="6347713" cy="1320800"/>
          </a:xfrm>
        </p:spPr>
        <p:txBody>
          <a:bodyPr/>
          <a:lstStyle/>
          <a:p>
            <a:r>
              <a:rPr lang="en-US" dirty="0"/>
              <a:t>Registered User / </a:t>
            </a:r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Contact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Edit Waiting Job</a:t>
            </a:r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Edit Information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33231"/>
            <a:ext cx="6586456" cy="51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1450"/>
            <a:ext cx="6347713" cy="1320800"/>
          </a:xfrm>
        </p:spPr>
        <p:txBody>
          <a:bodyPr/>
          <a:lstStyle/>
          <a:p>
            <a:r>
              <a:rPr lang="en-US" dirty="0"/>
              <a:t>Registered User / </a:t>
            </a:r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Contact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Edit Waiting Job</a:t>
            </a:r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Edit Information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832403"/>
            <a:ext cx="61912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1450"/>
            <a:ext cx="6347713" cy="1320800"/>
          </a:xfrm>
        </p:spPr>
        <p:txBody>
          <a:bodyPr/>
          <a:lstStyle/>
          <a:p>
            <a:r>
              <a:rPr lang="en-US" dirty="0"/>
              <a:t>Registered User / </a:t>
            </a:r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Contact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Edit Waiting Job</a:t>
            </a:r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Edit Information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954169"/>
            <a:ext cx="6315075" cy="40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21" y="940968"/>
            <a:ext cx="8596668" cy="182658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332" y="2767549"/>
            <a:ext cx="8596668" cy="189589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Project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Expected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existing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1450"/>
            <a:ext cx="6347713" cy="1320800"/>
          </a:xfrm>
        </p:spPr>
        <p:txBody>
          <a:bodyPr/>
          <a:lstStyle/>
          <a:p>
            <a:r>
              <a:rPr lang="en-US" dirty="0"/>
              <a:t>Registered User / </a:t>
            </a:r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Manage Contact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Edit Waiting Job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Edit Information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427" y="901038"/>
            <a:ext cx="61912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1450"/>
            <a:ext cx="6347713" cy="1320800"/>
          </a:xfrm>
        </p:spPr>
        <p:txBody>
          <a:bodyPr/>
          <a:lstStyle/>
          <a:p>
            <a:r>
              <a:rPr lang="en-US" dirty="0" smtClean="0"/>
              <a:t>Agency User /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Approve Company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Approve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Export Result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Schedule Interview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057574"/>
            <a:ext cx="6648450" cy="498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1450"/>
            <a:ext cx="6347713" cy="1320800"/>
          </a:xfrm>
        </p:spPr>
        <p:txBody>
          <a:bodyPr/>
          <a:lstStyle/>
          <a:p>
            <a:r>
              <a:rPr lang="en-US" dirty="0" smtClean="0"/>
              <a:t>Agency User /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Approve Company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Approve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Export Result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Schedule Interview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071" y="1023846"/>
            <a:ext cx="6736929" cy="56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1450"/>
            <a:ext cx="6347713" cy="1320800"/>
          </a:xfrm>
        </p:spPr>
        <p:txBody>
          <a:bodyPr/>
          <a:lstStyle/>
          <a:p>
            <a:r>
              <a:rPr lang="en-US" dirty="0" smtClean="0"/>
              <a:t>Agency User /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Approve Company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Approve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Export Result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Schedule Interview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398" y="1057574"/>
            <a:ext cx="6705601" cy="552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1450"/>
            <a:ext cx="6347713" cy="1320800"/>
          </a:xfrm>
        </p:spPr>
        <p:txBody>
          <a:bodyPr/>
          <a:lstStyle/>
          <a:p>
            <a:r>
              <a:rPr lang="en-US" dirty="0" smtClean="0"/>
              <a:t>Agency User /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45170" y="1057574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Approve Company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0800000" flipV="1">
            <a:off x="45170" y="1886549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Approve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45170" y="3599416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Export Result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10800000" flipV="1">
            <a:off x="45170" y="2742982"/>
            <a:ext cx="2236228" cy="71025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Schedule Interview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29" y="1046267"/>
            <a:ext cx="6598371" cy="41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66700"/>
            <a:ext cx="6347713" cy="1320800"/>
          </a:xfrm>
        </p:spPr>
        <p:txBody>
          <a:bodyPr/>
          <a:lstStyle/>
          <a:p>
            <a:r>
              <a:rPr lang="en-US" dirty="0"/>
              <a:t>Non-Functional</a:t>
            </a:r>
            <a:r>
              <a:rPr lang="en-US" b="1" dirty="0"/>
              <a:t> </a:t>
            </a:r>
            <a:r>
              <a:rPr lang="en-US" dirty="0"/>
              <a:t>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1951040"/>
            <a:ext cx="6347714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1826" y="6555713"/>
            <a:ext cx="51263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9" name="Picture 8" descr="C:\Documents and Settings\jaewook\Desktop\Eng\그림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62" y="3494705"/>
            <a:ext cx="2505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49700" y="1380155"/>
            <a:ext cx="2241550" cy="2319337"/>
          </a:xfrm>
          <a:prstGeom prst="roundRect">
            <a:avLst>
              <a:gd name="adj" fmla="val 572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 descr="C:\Documents and Settings\jaewook\Desktop\Eng\그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8" y="1422223"/>
            <a:ext cx="25050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697312" y="1518267"/>
            <a:ext cx="2338388" cy="566738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1BB3E5">
                  <a:shade val="30000"/>
                  <a:satMod val="115000"/>
                  <a:lumMod val="40000"/>
                </a:srgbClr>
              </a:gs>
              <a:gs pos="55000">
                <a:srgbClr val="1BB3E5">
                  <a:lumMod val="90000"/>
                  <a:lumOff val="10000"/>
                </a:srgbClr>
              </a:gs>
              <a:gs pos="45000">
                <a:srgbClr val="1BB3E5">
                  <a:lumMod val="90000"/>
                  <a:lumOff val="10000"/>
                </a:srgbClr>
              </a:gs>
              <a:gs pos="100000">
                <a:srgbClr val="1BB3E5">
                  <a:shade val="100000"/>
                  <a:satMod val="115000"/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526112" y="1619867"/>
            <a:ext cx="228600" cy="438150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4" name="Picture 13" descr="C:\Documents and Settings\jaewook\Desktop\Eng\그림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72" y="3476006"/>
            <a:ext cx="2505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609228" y="1440273"/>
            <a:ext cx="2239963" cy="2319337"/>
          </a:xfrm>
          <a:prstGeom prst="roundRect">
            <a:avLst>
              <a:gd name="adj" fmla="val 572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6" name="Picture 15" descr="C:\Documents and Settings\jaewook\Desktop\Eng\그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71" y="1468612"/>
            <a:ext cx="25050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/>
          <p:cNvSpPr/>
          <p:nvPr/>
        </p:nvSpPr>
        <p:spPr>
          <a:xfrm>
            <a:off x="4580813" y="1553779"/>
            <a:ext cx="2338388" cy="566738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37AA0F">
                  <a:lumMod val="40000"/>
                </a:srgbClr>
              </a:gs>
              <a:gs pos="55000">
                <a:srgbClr val="37AA0F">
                  <a:lumMod val="90000"/>
                  <a:lumOff val="10000"/>
                </a:srgbClr>
              </a:gs>
              <a:gs pos="45000">
                <a:srgbClr val="37AA0F">
                  <a:lumMod val="90000"/>
                  <a:lumOff val="10000"/>
                </a:srgbClr>
              </a:gs>
              <a:gs pos="100000">
                <a:srgbClr val="37AA0F"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499830" y="1650061"/>
            <a:ext cx="230188" cy="438150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9" name="Picture 18" descr="C:\Documents and Settings\jaewook\Desktop\Eng\그림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91" y="6047758"/>
            <a:ext cx="2505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2323229" y="3933208"/>
            <a:ext cx="2241550" cy="2319337"/>
          </a:xfrm>
          <a:prstGeom prst="roundRect">
            <a:avLst>
              <a:gd name="adj" fmla="val 572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21" name="Picture 20" descr="C:\Documents and Settings\jaewook\Desktop\Eng\그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48" y="4033219"/>
            <a:ext cx="25050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1"/>
          <p:cNvSpPr/>
          <p:nvPr/>
        </p:nvSpPr>
        <p:spPr>
          <a:xfrm>
            <a:off x="2270841" y="4071320"/>
            <a:ext cx="2338388" cy="566738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901">
                  <a:lumMod val="40000"/>
                </a:srgbClr>
              </a:gs>
              <a:gs pos="55000">
                <a:srgbClr val="FF9901">
                  <a:lumMod val="90000"/>
                  <a:lumOff val="10000"/>
                </a:srgbClr>
              </a:gs>
              <a:gs pos="45000">
                <a:srgbClr val="FF9901">
                  <a:lumMod val="90000"/>
                  <a:lumOff val="10000"/>
                </a:srgbClr>
              </a:gs>
              <a:gs pos="100000">
                <a:srgbClr val="FF9901"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099641" y="4172920"/>
            <a:ext cx="228600" cy="438150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24" name="Picture 23" descr="C:\Documents and Settings\jaewook\Desktop\Eng\그림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63" y="6001591"/>
            <a:ext cx="2505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6267402" y="3933207"/>
            <a:ext cx="2239963" cy="2319337"/>
          </a:xfrm>
          <a:prstGeom prst="roundRect">
            <a:avLst>
              <a:gd name="adj" fmla="val 572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 descr="C:\Documents and Settings\jaewook\Desktop\Eng\그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45" y="3980833"/>
            <a:ext cx="25050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26"/>
          <p:cNvSpPr/>
          <p:nvPr/>
        </p:nvSpPr>
        <p:spPr>
          <a:xfrm>
            <a:off x="6246413" y="4025153"/>
            <a:ext cx="2338388" cy="566738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C444BD">
                  <a:lumMod val="40000"/>
                </a:srgbClr>
              </a:gs>
              <a:gs pos="55000">
                <a:srgbClr val="C444BD">
                  <a:lumMod val="90000"/>
                  <a:lumOff val="10000"/>
                </a:srgbClr>
              </a:gs>
              <a:gs pos="45000">
                <a:srgbClr val="C444BD">
                  <a:lumMod val="90000"/>
                  <a:lumOff val="10000"/>
                </a:srgbClr>
              </a:gs>
              <a:gs pos="100000">
                <a:srgbClr val="C444BD"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075213" y="4126753"/>
            <a:ext cx="230188" cy="438150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" name="TextBox 23"/>
          <p:cNvSpPr txBox="1"/>
          <p:nvPr/>
        </p:nvSpPr>
        <p:spPr>
          <a:xfrm>
            <a:off x="4654544" y="2803059"/>
            <a:ext cx="2154237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OOP paradigm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66"/>
          <p:cNvSpPr txBox="1">
            <a:spLocks noChangeArrowheads="1"/>
          </p:cNvSpPr>
          <p:nvPr/>
        </p:nvSpPr>
        <p:spPr bwMode="auto">
          <a:xfrm>
            <a:off x="1011637" y="1681780"/>
            <a:ext cx="1563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/>
            <a:r>
              <a:rPr lang="en-US" b="1" dirty="0"/>
              <a:t>Reliability</a:t>
            </a:r>
            <a:endParaRPr lang="en-US" dirty="0"/>
          </a:p>
        </p:txBody>
      </p:sp>
      <p:sp>
        <p:nvSpPr>
          <p:cNvPr id="31" name="TextBox 67"/>
          <p:cNvSpPr txBox="1">
            <a:spLocks noChangeArrowheads="1"/>
          </p:cNvSpPr>
          <p:nvPr/>
        </p:nvSpPr>
        <p:spPr bwMode="auto">
          <a:xfrm>
            <a:off x="4580813" y="1717292"/>
            <a:ext cx="2058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/>
            <a:r>
              <a:rPr lang="en-US" b="1" dirty="0" smtClean="0">
                <a:solidFill>
                  <a:srgbClr val="000000"/>
                </a:solidFill>
              </a:rPr>
              <a:t>  Maintainability  </a:t>
            </a:r>
            <a:endParaRPr lang="en-US" dirty="0"/>
          </a:p>
        </p:txBody>
      </p:sp>
      <p:sp>
        <p:nvSpPr>
          <p:cNvPr id="32" name="TextBox 68"/>
          <p:cNvSpPr txBox="1">
            <a:spLocks noChangeArrowheads="1"/>
          </p:cNvSpPr>
          <p:nvPr/>
        </p:nvSpPr>
        <p:spPr bwMode="auto">
          <a:xfrm>
            <a:off x="2585166" y="4238008"/>
            <a:ext cx="1563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ctr" eaLnBrk="1" hangingPunct="1"/>
            <a:r>
              <a:rPr lang="en-US" b="1" dirty="0" smtClean="0">
                <a:solidFill>
                  <a:srgbClr val="000000"/>
                </a:solidFill>
              </a:rPr>
              <a:t>Usability</a:t>
            </a:r>
            <a:endParaRPr lang="en-US" b="1" i="1" dirty="0">
              <a:latin typeface="Arial" charset="0"/>
            </a:endParaRPr>
          </a:p>
        </p:txBody>
      </p:sp>
      <p:sp>
        <p:nvSpPr>
          <p:cNvPr id="33" name="TextBox 69"/>
          <p:cNvSpPr txBox="1">
            <a:spLocks noChangeArrowheads="1"/>
          </p:cNvSpPr>
          <p:nvPr/>
        </p:nvSpPr>
        <p:spPr bwMode="auto">
          <a:xfrm>
            <a:off x="6525813" y="4191841"/>
            <a:ext cx="1563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ctr" eaLnBrk="1" hangingPunct="1"/>
            <a:r>
              <a:rPr lang="en-US" b="1" dirty="0" smtClean="0">
                <a:solidFill>
                  <a:srgbClr val="000000"/>
                </a:solidFill>
              </a:rPr>
              <a:t>Security</a:t>
            </a:r>
            <a:endParaRPr lang="en-US" sz="1600" b="1" i="1" dirty="0">
              <a:latin typeface="Arial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33706" y="2767547"/>
            <a:ext cx="2155825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database must be backup </a:t>
            </a:r>
            <a:r>
              <a:rPr lang="en-US" sz="1400" dirty="0"/>
              <a:t>regularly 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7596" y="2186102"/>
            <a:ext cx="23439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Data must be collected 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carefully  and </a:t>
            </a:r>
            <a:r>
              <a:rPr lang="vi-VN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correctly</a:t>
            </a:r>
            <a:endParaRPr lang="vi-V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34788" y="2313725"/>
            <a:ext cx="21739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Code comments and 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naming convention</a:t>
            </a:r>
            <a:r>
              <a:rPr lang="vi-VN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74009" y="4749026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Meaningful error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message</a:t>
            </a:r>
            <a:r>
              <a:rPr lang="vi-VN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06919" y="5045924"/>
            <a:ext cx="209544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Password encrypted</a:t>
            </a:r>
            <a:endParaRPr lang="vi-V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58959" y="5233524"/>
            <a:ext cx="202491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User manual guide </a:t>
            </a:r>
            <a:endParaRPr lang="vi-VN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2" y="0"/>
            <a:ext cx="6347713" cy="1320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Entity-Relationship Diagram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580"/>
            <a:ext cx="9091354" cy="5850071"/>
          </a:xfrm>
        </p:spPr>
      </p:pic>
    </p:spTree>
    <p:extLst>
      <p:ext uri="{BB962C8B-B14F-4D97-AF65-F5344CB8AC3E}">
        <p14:creationId xmlns:p14="http://schemas.microsoft.com/office/powerpoint/2010/main" val="3832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902019"/>
            <a:ext cx="6347715" cy="1826581"/>
          </a:xfrm>
        </p:spPr>
        <p:txBody>
          <a:bodyPr/>
          <a:lstStyle/>
          <a:p>
            <a:r>
              <a:rPr lang="en-US" dirty="0" smtClean="0"/>
              <a:t>4.Software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7" y="2814981"/>
            <a:ext cx="6347715" cy="860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Overall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Component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Detailed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Database Design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Overall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46666" y="1468901"/>
            <a:ext cx="8596668" cy="5060237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117" y="5727032"/>
            <a:ext cx="328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51345"/>
            <a:ext cx="6625731" cy="45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b="1" dirty="0" smtClean="0"/>
              <a:t>Overall Architecture (Back-end)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14436"/>
            <a:ext cx="8953500" cy="60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203864"/>
            <a:ext cx="6347713" cy="13208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1" y="864264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b="1" dirty="0"/>
              <a:t>Background</a:t>
            </a:r>
          </a:p>
          <a:p>
            <a:pPr lvl="1"/>
            <a:r>
              <a:rPr lang="en-US" sz="2400" dirty="0"/>
              <a:t>A lot of companies take a lot of time to recruit employees who match their requirements.</a:t>
            </a:r>
          </a:p>
          <a:p>
            <a:pPr lvl="1"/>
            <a:r>
              <a:rPr lang="en-US" sz="2400" dirty="0"/>
              <a:t>And a lot of employees want to find a job that they want to work.</a:t>
            </a:r>
          </a:p>
          <a:p>
            <a:r>
              <a:rPr lang="en-US" sz="2400" b="1" dirty="0"/>
              <a:t>The Idea of Our System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8" y="4061273"/>
            <a:ext cx="6523566" cy="18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b="1" dirty="0" smtClean="0"/>
              <a:t>Overall Architecture (Front-end)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6" y="625065"/>
            <a:ext cx="8873093" cy="60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0"/>
            <a:ext cx="7200901" cy="1320800"/>
          </a:xfrm>
        </p:spPr>
        <p:txBody>
          <a:bodyPr/>
          <a:lstStyle/>
          <a:p>
            <a:r>
              <a:rPr lang="en-US" dirty="0" smtClean="0"/>
              <a:t>Component Diagram (Back-end)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581718"/>
            <a:ext cx="8477251" cy="61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0"/>
            <a:ext cx="6991351" cy="1320800"/>
          </a:xfrm>
        </p:spPr>
        <p:txBody>
          <a:bodyPr/>
          <a:lstStyle/>
          <a:p>
            <a:r>
              <a:rPr lang="en-US" dirty="0" smtClean="0"/>
              <a:t>Component Diagram (Front-end)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1" y="0"/>
            <a:ext cx="6347713" cy="1320800"/>
          </a:xfrm>
        </p:spPr>
        <p:txBody>
          <a:bodyPr/>
          <a:lstStyle/>
          <a:p>
            <a:r>
              <a:rPr lang="en-US" b="1" dirty="0" smtClean="0"/>
              <a:t>Detailed Design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" y="535905"/>
            <a:ext cx="8955083" cy="61633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0995" y="843835"/>
            <a:ext cx="597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cut Front-end</a:t>
            </a:r>
          </a:p>
          <a:p>
            <a:r>
              <a:rPr lang="en-US" dirty="0" smtClean="0"/>
              <a:t>Class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2" y="0"/>
            <a:ext cx="6347713" cy="1320800"/>
          </a:xfrm>
        </p:spPr>
        <p:txBody>
          <a:bodyPr/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" y="513060"/>
            <a:ext cx="9047737" cy="56972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481" y="6354028"/>
            <a:ext cx="601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Login (Back-end) Class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1" y="67058"/>
            <a:ext cx="6347713" cy="1320800"/>
          </a:xfrm>
        </p:spPr>
        <p:txBody>
          <a:bodyPr/>
          <a:lstStyle/>
          <a:p>
            <a:r>
              <a:rPr lang="en-US" b="1" dirty="0" smtClean="0"/>
              <a:t>Detailed Design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850" y="6406488"/>
            <a:ext cx="720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Login(Back-end) Sequence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3" y="727458"/>
            <a:ext cx="8752943" cy="5694395"/>
          </a:xfrm>
        </p:spPr>
      </p:pic>
    </p:spTree>
    <p:extLst>
      <p:ext uri="{BB962C8B-B14F-4D97-AF65-F5344CB8AC3E}">
        <p14:creationId xmlns:p14="http://schemas.microsoft.com/office/powerpoint/2010/main" val="22479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1" y="67058"/>
            <a:ext cx="6347713" cy="1320800"/>
          </a:xfrm>
        </p:spPr>
        <p:txBody>
          <a:bodyPr/>
          <a:lstStyle/>
          <a:p>
            <a:r>
              <a:rPr lang="en-US" b="1" dirty="0" smtClean="0"/>
              <a:t>Detailed Design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850" y="6406488"/>
            <a:ext cx="720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Approve Job(Front-end) Sequence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:\Users\Danh Hung\Desktop\ApplyJo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5" y="548793"/>
            <a:ext cx="8788536" cy="5675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8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1" y="67058"/>
            <a:ext cx="7018339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Database Design ( Table Diagram)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0" y="746508"/>
            <a:ext cx="8523289" cy="588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49" y="145960"/>
            <a:ext cx="7246514" cy="1320800"/>
          </a:xfrm>
        </p:spPr>
        <p:txBody>
          <a:bodyPr/>
          <a:lstStyle/>
          <a:p>
            <a:r>
              <a:rPr lang="en-US" b="1" dirty="0"/>
              <a:t>Database </a:t>
            </a:r>
            <a:r>
              <a:rPr lang="en-US" b="1" dirty="0" smtClean="0"/>
              <a:t>Design</a:t>
            </a:r>
            <a:r>
              <a:rPr lang="en-US" sz="2000" b="1" dirty="0" smtClean="0"/>
              <a:t>(Example Table: Companies)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662" y="806360"/>
            <a:ext cx="5233333" cy="57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973668"/>
            <a:ext cx="7277102" cy="1826581"/>
          </a:xfrm>
        </p:spPr>
        <p:txBody>
          <a:bodyPr/>
          <a:lstStyle/>
          <a:p>
            <a:r>
              <a:rPr lang="en-US" dirty="0" smtClean="0"/>
              <a:t>5.System </a:t>
            </a:r>
            <a:r>
              <a:rPr lang="en-US" dirty="0"/>
              <a:t>Implementation &amp; Test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2800248"/>
            <a:ext cx="6347715" cy="33592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Testing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Testing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Testing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Test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Test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Test Result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34" y="1015225"/>
            <a:ext cx="8596668" cy="5496021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400" b="1" dirty="0"/>
              <a:t>Existing System</a:t>
            </a:r>
          </a:p>
          <a:p>
            <a:pPr marL="342900" lvl="2" indent="-342900"/>
            <a:endParaRPr lang="en-US" sz="2400" b="1" dirty="0" smtClean="0"/>
          </a:p>
          <a:p>
            <a:pPr marL="342900" lvl="2" indent="-342900"/>
            <a:endParaRPr lang="en-US" sz="2400" b="1" dirty="0" smtClean="0"/>
          </a:p>
          <a:p>
            <a:pPr marL="342900" lvl="2" indent="-342900"/>
            <a:r>
              <a:rPr lang="en-US" sz="2400" b="1" dirty="0" smtClean="0"/>
              <a:t>Pros:</a:t>
            </a:r>
          </a:p>
          <a:p>
            <a:pPr marL="800100" lvl="3" indent="-342900"/>
            <a:r>
              <a:rPr lang="en-US" sz="2200" dirty="0" smtClean="0"/>
              <a:t>Mobile App</a:t>
            </a:r>
          </a:p>
          <a:p>
            <a:pPr marL="800100" lvl="3" indent="-342900"/>
            <a:r>
              <a:rPr lang="en-US" sz="2200" dirty="0" smtClean="0"/>
              <a:t>Personal Member Page</a:t>
            </a:r>
          </a:p>
          <a:p>
            <a:pPr marL="342900" lvl="2" indent="-342900"/>
            <a:r>
              <a:rPr lang="en-US" sz="2400" b="1" dirty="0" smtClean="0"/>
              <a:t>Cons:</a:t>
            </a:r>
          </a:p>
          <a:p>
            <a:pPr marL="800100" lvl="3" indent="-342900"/>
            <a:r>
              <a:rPr lang="en-US" sz="2400" dirty="0">
                <a:solidFill>
                  <a:srgbClr val="000000"/>
                </a:solidFill>
              </a:rPr>
              <a:t>Old-fashioned designed</a:t>
            </a:r>
          </a:p>
          <a:p>
            <a:pPr marL="800100" lvl="3" indent="-342900"/>
            <a:r>
              <a:rPr lang="en-US" sz="2200" dirty="0" smtClean="0"/>
              <a:t>Not verify information</a:t>
            </a:r>
          </a:p>
          <a:p>
            <a:pPr marL="800100" lvl="3" indent="-342900"/>
            <a:r>
              <a:rPr lang="en-US" sz="2200" dirty="0" smtClean="0"/>
              <a:t>Not pre-interview candidates</a:t>
            </a:r>
          </a:p>
          <a:p>
            <a:pPr marL="342900" lvl="2" indent="-342900"/>
            <a:endParaRPr lang="en-US" sz="2400" b="1" dirty="0" smtClean="0"/>
          </a:p>
          <a:p>
            <a:pPr marL="342900" lvl="2" indent="-342900"/>
            <a:endParaRPr lang="en-US" sz="2400" b="1" dirty="0"/>
          </a:p>
          <a:p>
            <a:pPr marL="0" lvl="2" indent="0">
              <a:buNone/>
            </a:pPr>
            <a:endParaRPr lang="en-US" sz="2400" dirty="0"/>
          </a:p>
          <a:p>
            <a:pPr lvl="1"/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64307"/>
            <a:ext cx="6347713" cy="1320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323" y="1015225"/>
            <a:ext cx="4226558" cy="15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64322"/>
            <a:ext cx="7219951" cy="1320800"/>
          </a:xfrm>
        </p:spPr>
        <p:txBody>
          <a:bodyPr/>
          <a:lstStyle/>
          <a:p>
            <a:r>
              <a:rPr lang="en-US" dirty="0" smtClean="0"/>
              <a:t>Testing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599" y="974856"/>
            <a:ext cx="779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Using V-Model for testing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64" y="1605830"/>
            <a:ext cx="61531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8" y="728772"/>
            <a:ext cx="8523926" cy="5677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2967"/>
            <a:ext cx="6347713" cy="1320800"/>
          </a:xfrm>
        </p:spPr>
        <p:txBody>
          <a:bodyPr/>
          <a:lstStyle/>
          <a:p>
            <a:r>
              <a:rPr lang="en-US" dirty="0" smtClean="0"/>
              <a:t>Testing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2" y="0"/>
            <a:ext cx="6347713" cy="1320800"/>
          </a:xfrm>
        </p:spPr>
        <p:txBody>
          <a:bodyPr/>
          <a:lstStyle/>
          <a:p>
            <a:r>
              <a:rPr lang="en-US" dirty="0" smtClean="0"/>
              <a:t>Testing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3074" name="Picture 2" descr="https://assets.mozilla.org/Brands-Logos/Firefox/logo-only/firefox_logo-only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7" y="1320800"/>
            <a:ext cx="1398461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Phuong\Desktop\PowerPoint\chrome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6" y="3133227"/>
            <a:ext cx="1187549" cy="11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47839" y="5024309"/>
            <a:ext cx="1747711" cy="1312596"/>
            <a:chOff x="3396247" y="3356698"/>
            <a:chExt cx="1442930" cy="13125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247" y="3377016"/>
              <a:ext cx="1044894" cy="1292278"/>
            </a:xfrm>
            <a:prstGeom prst="rect">
              <a:avLst/>
            </a:prstGeom>
          </p:spPr>
        </p:pic>
        <p:sp>
          <p:nvSpPr>
            <p:cNvPr id="9" name="TextBox 16"/>
            <p:cNvSpPr txBox="1"/>
            <p:nvPr/>
          </p:nvSpPr>
          <p:spPr>
            <a:xfrm>
              <a:off x="4654446" y="3356698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/>
              <a:endParaRPr lang="en-US" sz="1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83674" y="1711477"/>
            <a:ext cx="520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Mozilla Firefox 31.0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71798" y="3413349"/>
            <a:ext cx="664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Google Chrome </a:t>
            </a:r>
            <a:r>
              <a:rPr lang="en-US" sz="2400" dirty="0"/>
              <a:t>Version 36.0.1985.143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3674" y="5229101"/>
            <a:ext cx="664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RAM 4.0 GB | CPU i5 2.40GHz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780" y="1553285"/>
            <a:ext cx="5527895" cy="48651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0"/>
            <a:ext cx="6347713" cy="1320800"/>
          </a:xfrm>
        </p:spPr>
        <p:txBody>
          <a:bodyPr/>
          <a:lstStyle/>
          <a:p>
            <a:r>
              <a:rPr lang="en-US" b="1" dirty="0"/>
              <a:t>Test </a:t>
            </a:r>
            <a:r>
              <a:rPr lang="en-US" b="1" dirty="0" smtClean="0"/>
              <a:t>Cases</a:t>
            </a:r>
            <a:r>
              <a:rPr lang="en-US" sz="2000" b="1" dirty="0" smtClean="0"/>
              <a:t>(example)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Picture 5" descr="C:\Users\MrHuy\Desktop\vd testcas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753515"/>
            <a:ext cx="8820150" cy="58568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2" y="0"/>
            <a:ext cx="6347713" cy="1320800"/>
          </a:xfrm>
        </p:spPr>
        <p:txBody>
          <a:bodyPr/>
          <a:lstStyle/>
          <a:p>
            <a:r>
              <a:rPr lang="en-US" dirty="0" smtClean="0"/>
              <a:t>Test Result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551338"/>
              </p:ext>
            </p:extLst>
          </p:nvPr>
        </p:nvGraphicFramePr>
        <p:xfrm>
          <a:off x="108583" y="573825"/>
          <a:ext cx="8942069" cy="6495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0106"/>
                <a:gridCol w="829215"/>
                <a:gridCol w="829215"/>
                <a:gridCol w="1216740"/>
                <a:gridCol w="630316"/>
                <a:gridCol w="1756477"/>
              </a:tblGrid>
              <a:tr h="396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Module Code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Pass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Fail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Untested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Number of test cases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Integration </a:t>
                      </a:r>
                      <a:r>
                        <a:rPr lang="en-US" sz="1200" dirty="0">
                          <a:effectLst/>
                        </a:rPr>
                        <a:t>test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548 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Register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Search Job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Login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Forgot password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Change password – Front end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Applied history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Add new work history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Add Education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Post Job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76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76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Lock &amp; unlock job seeker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Export Job seeker report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Overview Job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Manage Data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Group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Overview Company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Change password –back end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GUI – Front-end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GUI – Back-end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System test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Total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574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574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Confirm moving –Front –end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Confirm moving –Back –end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Performance –Front –end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Performance –Back –end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Confirm Influence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  <a:tr h="198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1122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1122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829" marR="40829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-913291"/>
            <a:ext cx="6347715" cy="1826581"/>
          </a:xfrm>
        </p:spPr>
        <p:txBody>
          <a:bodyPr/>
          <a:lstStyle/>
          <a:p>
            <a:r>
              <a:rPr lang="en-US" dirty="0" smtClean="0"/>
              <a:t>6.Lesson Learned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7" y="1269898"/>
            <a:ext cx="6347715" cy="86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0654" y="1269898"/>
            <a:ext cx="3607946" cy="32640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/>
              <a:t>Soft skills: </a:t>
            </a:r>
            <a:endParaRPr lang="en-US" sz="2200" b="1" dirty="0"/>
          </a:p>
          <a:p>
            <a:pPr marL="342900" indent="-342900">
              <a:buFontTx/>
              <a:buChar char="-"/>
            </a:pPr>
            <a:r>
              <a:rPr lang="en-US" sz="2200" dirty="0"/>
              <a:t>Communication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Negotiation</a:t>
            </a:r>
            <a:endParaRPr lang="en-US" sz="2200" dirty="0"/>
          </a:p>
          <a:p>
            <a:pPr marL="342900" indent="-342900">
              <a:buFontTx/>
              <a:buChar char="-"/>
            </a:pPr>
            <a:r>
              <a:rPr lang="en-US" sz="2200" dirty="0" smtClean="0"/>
              <a:t>Planning</a:t>
            </a:r>
            <a:endParaRPr lang="en-US" sz="2200" dirty="0"/>
          </a:p>
          <a:p>
            <a:pPr marL="342900" indent="-342900">
              <a:buFontTx/>
              <a:buChar char="-"/>
            </a:pPr>
            <a:r>
              <a:rPr lang="en-US" sz="2200" dirty="0" smtClean="0"/>
              <a:t>Team motivation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Teamwork</a:t>
            </a:r>
          </a:p>
          <a:p>
            <a:pPr marL="342900" indent="-342900">
              <a:buFontTx/>
              <a:buChar char="-"/>
            </a:pPr>
            <a:endParaRPr lang="en-US" sz="2200" dirty="0"/>
          </a:p>
        </p:txBody>
      </p:sp>
      <p:sp>
        <p:nvSpPr>
          <p:cNvPr id="7" name="Rounded Rectangle 6"/>
          <p:cNvSpPr/>
          <p:nvPr/>
        </p:nvSpPr>
        <p:spPr>
          <a:xfrm>
            <a:off x="4479638" y="2924568"/>
            <a:ext cx="3930076" cy="32186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Technologies: </a:t>
            </a:r>
          </a:p>
          <a:p>
            <a:pPr marL="342900" lvl="1" indent="-342900">
              <a:buFontTx/>
              <a:buChar char="-"/>
            </a:pPr>
            <a:r>
              <a:rPr lang="en-US" sz="2000" dirty="0" smtClean="0">
                <a:solidFill>
                  <a:schemeClr val="dk1"/>
                </a:solidFill>
              </a:rPr>
              <a:t>Java</a:t>
            </a:r>
          </a:p>
          <a:p>
            <a:pPr marL="342900" lvl="1" indent="-342900">
              <a:buFontTx/>
              <a:buChar char="-"/>
            </a:pPr>
            <a:r>
              <a:rPr lang="en-US" sz="2000" dirty="0" smtClean="0">
                <a:solidFill>
                  <a:schemeClr val="dk1"/>
                </a:solidFill>
              </a:rPr>
              <a:t>PHP</a:t>
            </a:r>
          </a:p>
          <a:p>
            <a:pPr marL="342900" lvl="1" indent="-342900">
              <a:buFontTx/>
              <a:buChar char="-"/>
            </a:pPr>
            <a:r>
              <a:rPr lang="en-US" sz="2000" dirty="0" smtClean="0">
                <a:solidFill>
                  <a:schemeClr val="dk1"/>
                </a:solidFill>
              </a:rPr>
              <a:t>Framework: ADF Framework</a:t>
            </a:r>
          </a:p>
          <a:p>
            <a:pPr marL="342900" lvl="1" indent="-342900">
              <a:buFontTx/>
              <a:buChar char="-"/>
            </a:pPr>
            <a:r>
              <a:rPr lang="en-US" sz="2000" dirty="0" smtClean="0">
                <a:solidFill>
                  <a:schemeClr val="dk1"/>
                </a:solidFill>
              </a:rPr>
              <a:t>Subversive SVN, Code Google </a:t>
            </a:r>
          </a:p>
          <a:p>
            <a:pPr marL="342900" lvl="1" indent="-342900">
              <a:buFontTx/>
              <a:buChar char="-"/>
            </a:pPr>
            <a:r>
              <a:rPr lang="en-US" sz="2000" dirty="0" smtClean="0">
                <a:solidFill>
                  <a:schemeClr val="dk1"/>
                </a:solidFill>
              </a:rPr>
              <a:t>jQuery, CSS, HTML,…</a:t>
            </a:r>
          </a:p>
        </p:txBody>
      </p:sp>
    </p:spTree>
    <p:extLst>
      <p:ext uri="{BB962C8B-B14F-4D97-AF65-F5344CB8AC3E}">
        <p14:creationId xmlns:p14="http://schemas.microsoft.com/office/powerpoint/2010/main" val="5173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99" y="3352800"/>
            <a:ext cx="6347713" cy="13208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7.Demo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8575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6" y="1509290"/>
            <a:ext cx="6208297" cy="37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84" y="280577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/>
              <a:t>Thank you!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"/>
            <a:ext cx="6347713" cy="1320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31890"/>
            <a:ext cx="7848601" cy="513556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800" b="1" dirty="0"/>
              <a:t>Expected System</a:t>
            </a:r>
          </a:p>
          <a:p>
            <a:pPr lvl="1"/>
            <a:r>
              <a:rPr lang="en-US" sz="2800" dirty="0"/>
              <a:t>Our system is developed for an agency company. </a:t>
            </a:r>
          </a:p>
          <a:p>
            <a:pPr lvl="1"/>
            <a:r>
              <a:rPr lang="en-US" sz="2800" dirty="0"/>
              <a:t>Companies can post their jobs and Job Seekers will apply for the job they want.</a:t>
            </a:r>
          </a:p>
          <a:p>
            <a:pPr lvl="1"/>
            <a:r>
              <a:rPr lang="en-US" sz="2800" dirty="0"/>
              <a:t>Companies and Job information on our system is verified to improve the reliability of the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2" y="497417"/>
            <a:ext cx="6347713" cy="1320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1" y="1337630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b="1" dirty="0"/>
              <a:t>Purpose</a:t>
            </a:r>
          </a:p>
          <a:p>
            <a:pPr lvl="1"/>
            <a:r>
              <a:rPr lang="en-US" sz="2800" dirty="0"/>
              <a:t>Pass the Capstone Project with high value</a:t>
            </a:r>
          </a:p>
          <a:p>
            <a:pPr lvl="1"/>
            <a:r>
              <a:rPr lang="en-US" sz="2800" dirty="0"/>
              <a:t>Approach new Technology</a:t>
            </a:r>
          </a:p>
          <a:p>
            <a:pPr lvl="1"/>
            <a:r>
              <a:rPr lang="en-US" sz="2800" dirty="0"/>
              <a:t>Better in team work</a:t>
            </a:r>
          </a:p>
          <a:p>
            <a:pPr lvl="1"/>
            <a:r>
              <a:rPr lang="en-US" sz="2800" dirty="0"/>
              <a:t>All team member experience the software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38" y="1809327"/>
            <a:ext cx="8956062" cy="1826581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 smtClean="0"/>
              <a:t>Software Project </a:t>
            </a:r>
            <a:br>
              <a:rPr lang="en-US" dirty="0" smtClean="0"/>
            </a:br>
            <a:r>
              <a:rPr lang="en-US" dirty="0" smtClean="0"/>
              <a:t>Management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332" y="3665973"/>
            <a:ext cx="8596668" cy="25795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Software process </a:t>
            </a:r>
            <a:r>
              <a:rPr lang="en-US" sz="2400" dirty="0" smtClean="0"/>
              <a:t>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Work breakdown Structure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Technologies &amp;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Communication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Risk Management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26" y="210026"/>
            <a:ext cx="8596668" cy="1320800"/>
          </a:xfrm>
        </p:spPr>
        <p:txBody>
          <a:bodyPr/>
          <a:lstStyle/>
          <a:p>
            <a:r>
              <a:rPr lang="en-US" dirty="0" smtClean="0"/>
              <a:t>Software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26" y="4283538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The process model chosen for the project is </a:t>
            </a:r>
            <a:r>
              <a:rPr lang="en-US" sz="2800" b="1" dirty="0"/>
              <a:t>Iterative and Incremental (IID</a:t>
            </a:r>
            <a:r>
              <a:rPr lang="en-US" sz="2800" b="1" dirty="0" smtClean="0"/>
              <a:t>)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Flexible to change requirements</a:t>
            </a:r>
          </a:p>
          <a:p>
            <a:r>
              <a:rPr lang="en-US" sz="2800" dirty="0" smtClean="0"/>
              <a:t>Getting experience from previous iterations</a:t>
            </a:r>
            <a:endParaRPr lang="en-US" sz="28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2" y="890398"/>
            <a:ext cx="6274118" cy="3404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2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1084</TotalTime>
  <Words>1040</Words>
  <Application>Microsoft Office PowerPoint</Application>
  <PresentationFormat>On-screen Show (4:3)</PresentationFormat>
  <Paragraphs>513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Roboto Black</vt:lpstr>
      <vt:lpstr>Tahoma</vt:lpstr>
      <vt:lpstr>Times New Roman</vt:lpstr>
      <vt:lpstr>Trebuchet MS</vt:lpstr>
      <vt:lpstr>Wingdings</vt:lpstr>
      <vt:lpstr>Wingdings 3</vt:lpstr>
      <vt:lpstr>Facet</vt:lpstr>
      <vt:lpstr>Capstone Project: Recruitment Agency and Consultancy Process Management System</vt:lpstr>
      <vt:lpstr>Table of Contents</vt:lpstr>
      <vt:lpstr>Introduction</vt:lpstr>
      <vt:lpstr>Introduction</vt:lpstr>
      <vt:lpstr>Introduction</vt:lpstr>
      <vt:lpstr>Introduction</vt:lpstr>
      <vt:lpstr>Introduction</vt:lpstr>
      <vt:lpstr>Software Project  Management Plan</vt:lpstr>
      <vt:lpstr>Software Process Model</vt:lpstr>
      <vt:lpstr>Work Breakdown Structure</vt:lpstr>
      <vt:lpstr>Work Breakdown Structure</vt:lpstr>
      <vt:lpstr>Technologies</vt:lpstr>
      <vt:lpstr>Tools</vt:lpstr>
      <vt:lpstr>Communication Plan</vt:lpstr>
      <vt:lpstr>Risk Management Plan</vt:lpstr>
      <vt:lpstr>3.System Requirements Specifications (SRS)</vt:lpstr>
      <vt:lpstr>Functional Requirement</vt:lpstr>
      <vt:lpstr>Functional Requirement</vt:lpstr>
      <vt:lpstr>Guest</vt:lpstr>
      <vt:lpstr>Guest</vt:lpstr>
      <vt:lpstr>Guest</vt:lpstr>
      <vt:lpstr>Registered User</vt:lpstr>
      <vt:lpstr>Registered User / Job Seeker</vt:lpstr>
      <vt:lpstr>Registered User / Job Seeker</vt:lpstr>
      <vt:lpstr>Registered User / Job Seeker</vt:lpstr>
      <vt:lpstr>Registered User / Job Seeker</vt:lpstr>
      <vt:lpstr>Registered User / Company</vt:lpstr>
      <vt:lpstr>Registered User / Company</vt:lpstr>
      <vt:lpstr>Registered User / Company</vt:lpstr>
      <vt:lpstr>Registered User / Company</vt:lpstr>
      <vt:lpstr>Agency User / Staff</vt:lpstr>
      <vt:lpstr>Agency User / Staff</vt:lpstr>
      <vt:lpstr>Agency User / Staff</vt:lpstr>
      <vt:lpstr>Agency User / Staff</vt:lpstr>
      <vt:lpstr>Non-Functional Requirements </vt:lpstr>
      <vt:lpstr>Entity-Relationship Diagram </vt:lpstr>
      <vt:lpstr>4.Software Design</vt:lpstr>
      <vt:lpstr>Overall Architecture</vt:lpstr>
      <vt:lpstr>Overall Architecture (Back-end) </vt:lpstr>
      <vt:lpstr>Overall Architecture (Front-end) </vt:lpstr>
      <vt:lpstr>Component Diagram (Back-end)</vt:lpstr>
      <vt:lpstr>Component Diagram (Front-end)</vt:lpstr>
      <vt:lpstr>Detailed Design </vt:lpstr>
      <vt:lpstr>Detailed Design</vt:lpstr>
      <vt:lpstr>Detailed Design </vt:lpstr>
      <vt:lpstr>Detailed Design </vt:lpstr>
      <vt:lpstr>Database Design ( Table Diagram) </vt:lpstr>
      <vt:lpstr>Database Design(Example Table: Companies)</vt:lpstr>
      <vt:lpstr>5.System Implementation &amp; Test </vt:lpstr>
      <vt:lpstr>Testing Strategy</vt:lpstr>
      <vt:lpstr>Testing Process</vt:lpstr>
      <vt:lpstr>Testing Environment</vt:lpstr>
      <vt:lpstr>Test Plan</vt:lpstr>
      <vt:lpstr>Test Cases(example)</vt:lpstr>
      <vt:lpstr>Test Result</vt:lpstr>
      <vt:lpstr>6.Lesson Learned</vt:lpstr>
      <vt:lpstr>7.Demo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Project: Recruitment Agency</dc:title>
  <dc:creator>Danh Hưng</dc:creator>
  <cp:lastModifiedBy>Danh Hưng</cp:lastModifiedBy>
  <cp:revision>104</cp:revision>
  <dcterms:created xsi:type="dcterms:W3CDTF">2014-08-17T02:53:12Z</dcterms:created>
  <dcterms:modified xsi:type="dcterms:W3CDTF">2014-08-21T08:34:14Z</dcterms:modified>
</cp:coreProperties>
</file>