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2"/>
  </p:handoutMasterIdLst>
  <p:sldIdLst>
    <p:sldId id="277" r:id="rId2"/>
    <p:sldId id="305" r:id="rId3"/>
    <p:sldId id="278" r:id="rId4"/>
    <p:sldId id="306" r:id="rId5"/>
    <p:sldId id="279" r:id="rId6"/>
    <p:sldId id="280" r:id="rId7"/>
    <p:sldId id="307" r:id="rId8"/>
    <p:sldId id="308" r:id="rId9"/>
    <p:sldId id="309" r:id="rId10"/>
    <p:sldId id="300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10" r:id="rId35"/>
    <p:sldId id="355" r:id="rId36"/>
    <p:sldId id="336" r:id="rId37"/>
    <p:sldId id="337" r:id="rId38"/>
    <p:sldId id="338" r:id="rId39"/>
    <p:sldId id="282" r:id="rId40"/>
    <p:sldId id="335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286" r:id="rId52"/>
    <p:sldId id="321" r:id="rId53"/>
    <p:sldId id="322" r:id="rId54"/>
    <p:sldId id="283" r:id="rId55"/>
    <p:sldId id="340" r:id="rId56"/>
    <p:sldId id="341" r:id="rId57"/>
    <p:sldId id="342" r:id="rId58"/>
    <p:sldId id="343" r:id="rId59"/>
    <p:sldId id="339" r:id="rId60"/>
    <p:sldId id="27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8E6"/>
    <a:srgbClr val="BACDE8"/>
    <a:srgbClr val="D6E1F2"/>
    <a:srgbClr val="C6D5EC"/>
    <a:srgbClr val="99CBF9"/>
    <a:srgbClr val="A8D3FA"/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581825-4D03-4042-9E9E-28BB6BBD3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11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AF9CC2-6257-4781-BC59-D1D303DA84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 rot="-576202">
            <a:off x="5943600" y="3200400"/>
            <a:ext cx="1384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7838" y="2481263"/>
            <a:ext cx="46482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69342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DC78D-58F9-453B-A250-E54AE5978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7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5334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B0DAC-2BF2-4282-A5B3-54B5218F2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17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6553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8486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865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6025" y="64754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AAE3D954-9FE5-4A7F-AD51-BF93D81AF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68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017C9-A512-41AE-9C5E-AD8852EED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5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C27B5-0C6D-495C-B099-6C2E6DC6D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20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848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8687C-7106-4B38-8BBC-8D0EB52B2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05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1719D-1273-4664-BC93-61FDDF84B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2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8D219-72D7-4F57-8497-17558A6D7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71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D4496-0D9B-4F44-AF3F-D4670436E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15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0524D-FED4-45B3-9238-03CCD60CE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37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AF389-D31A-417F-B054-F05143735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4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865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4754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0799B951-3563-4987-B58E-31345E2719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38400" y="533400"/>
            <a:ext cx="6553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9" name="Text Box 95"/>
          <p:cNvSpPr txBox="1">
            <a:spLocks noChangeArrowheads="1"/>
          </p:cNvSpPr>
          <p:nvPr/>
        </p:nvSpPr>
        <p:spPr bwMode="gray">
          <a:xfrm rot="459878">
            <a:off x="765175" y="904875"/>
            <a:ext cx="138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09510"/>
            <a:ext cx="2419950" cy="1062090"/>
          </a:xfrm>
          <a:prstGeom prst="rect">
            <a:avLst/>
          </a:prstGeom>
        </p:spPr>
      </p:pic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9260" y="4902606"/>
            <a:ext cx="6705600" cy="762000"/>
          </a:xfrm>
        </p:spPr>
        <p:txBody>
          <a:bodyPr/>
          <a:lstStyle/>
          <a:p>
            <a:r>
              <a:rPr lang="en-US" altLang="en-US" sz="6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AutoCarParking</a:t>
            </a:r>
            <a:endParaRPr lang="en-US" altLang="en-US" sz="6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3" y="228600"/>
            <a:ext cx="1863674" cy="18636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762">
            <a:off x="5811374" y="3168551"/>
            <a:ext cx="1719973" cy="6449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2761" y="1371600"/>
            <a:ext cx="403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Capstone Project</a:t>
            </a:r>
            <a:endParaRPr lang="vi-VN" sz="40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1. Introduction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6028" y="1794717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Definition &amp; Scope</a:t>
            </a:r>
            <a:endParaRPr lang="en-US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5600"/>
            <a:ext cx="7581586" cy="318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Project Management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400" y="2133600"/>
            <a:ext cx="5867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z="2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</a:t>
            </a:r>
            <a:r>
              <a:rPr lang="en-US" sz="2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z="2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kern="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z="2800" b="1" kern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z="2800" b="1" kern="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Management.</a:t>
            </a:r>
            <a:endParaRPr lang="en-US" sz="2800" b="1" kern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Project Management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7526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z="2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Model.</a:t>
            </a:r>
            <a:endParaRPr lang="en-US" sz="2800" b="1" kern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" y="2667000"/>
            <a:ext cx="5336215" cy="3572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0" y="2964206"/>
            <a:ext cx="342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Easy for team members who don’t have much 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experience.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Easily identify the source of last 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error.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Less time for 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corrections.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Project Management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7526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Teamwork.</a:t>
            </a:r>
            <a:endParaRPr lang="en-US" sz="2800" b="1" kern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3183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Time: </a:t>
            </a:r>
            <a:r>
              <a:rPr lang="en-US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hours/day, 6 </a:t>
            </a:r>
            <a:r>
              <a:rPr lang="en-US" i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days/week.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i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Location</a:t>
            </a: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school, </a:t>
            </a: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home.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</a:t>
            </a:r>
            <a:r>
              <a:rPr lang="en-US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898" indent="-342898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Meeting supervisor: </a:t>
            </a:r>
            <a:r>
              <a:rPr lang="en-US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once a </a:t>
            </a:r>
            <a:r>
              <a:rPr lang="en-US" i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week.</a:t>
            </a:r>
          </a:p>
          <a:p>
            <a:pPr marL="342898" indent="-342898">
              <a:buFont typeface="Wingdings" panose="05000000000000000000" pitchFamily="2" charset="2"/>
              <a:buChar char="v"/>
            </a:pPr>
            <a:endParaRPr lang="en-US" i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898" indent="-342898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building: </a:t>
            </a:r>
            <a:r>
              <a:rPr lang="en-US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when </a:t>
            </a:r>
            <a:r>
              <a:rPr lang="en-US" i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necessary.</a:t>
            </a:r>
            <a:endParaRPr lang="en-US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2" descr="http://tuvanhotro.ctu.edu.vn/userfiles/image/skype-logo-white-200x200%20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8416" y="3351655"/>
            <a:ext cx="536779" cy="536779"/>
          </a:xfrm>
          <a:prstGeom prst="rect">
            <a:avLst/>
          </a:prstGeom>
          <a:noFill/>
        </p:spPr>
      </p:pic>
      <p:pic>
        <p:nvPicPr>
          <p:cNvPr id="15" name="Picture 14" descr="http://scm-l3.technorati.com/11/02/27/27973/GMail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4426" y="3302794"/>
            <a:ext cx="578069" cy="578070"/>
          </a:xfrm>
          <a:prstGeom prst="rect">
            <a:avLst/>
          </a:prstGeom>
          <a:noFill/>
        </p:spPr>
      </p:pic>
      <p:pic>
        <p:nvPicPr>
          <p:cNvPr id="16" name="Picture 6" descr="http://1.bp.blogspot.com/-eoE0nTkOMjI/T7YF6uQup3I/AAAAAAAAFYk/M2i2qxWxuZM/s640/tortoisesvn+free+downloa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9826" y="3456589"/>
            <a:ext cx="674414" cy="505811"/>
          </a:xfrm>
          <a:prstGeom prst="rect">
            <a:avLst/>
          </a:prstGeom>
          <a:noFill/>
        </p:spPr>
      </p:pic>
      <p:pic>
        <p:nvPicPr>
          <p:cNvPr id="17" name="Picture 16" descr="phon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5226" y="3390624"/>
            <a:ext cx="402173" cy="550820"/>
          </a:xfrm>
          <a:prstGeom prst="rect">
            <a:avLst/>
          </a:prstGeom>
        </p:spPr>
      </p:pic>
      <p:pic>
        <p:nvPicPr>
          <p:cNvPr id="18" name="Picture 8" descr="http://www.dreamstime.com/symbol-people-social-media-network-ring-group-talk-thumb136491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5826" y="3270470"/>
            <a:ext cx="670974" cy="670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2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Project Management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4955" y="1808461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Tools.</a:t>
            </a:r>
            <a:endParaRPr lang="en-US" sz="2800" b="1" kern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2641461"/>
            <a:ext cx="3505200" cy="38669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Develop:</a:t>
            </a:r>
            <a:r>
              <a:rPr lang="en-US" sz="1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Personal computers (Windows 7</a:t>
            </a:r>
            <a:r>
              <a:rPr lang="en-US" sz="1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), soldering machine.</a:t>
            </a:r>
            <a:endParaRPr lang="en-US" sz="18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8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1400" y="2641461"/>
            <a:ext cx="5562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Framework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DotNet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4.0</a:t>
            </a:r>
          </a:p>
          <a:p>
            <a:endParaRPr lang="en-US" sz="16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SVN tortoise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 1.7</a:t>
            </a:r>
            <a:endParaRPr lang="en-US" sz="16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Microsoft Office Visio </a:t>
            </a:r>
            <a:r>
              <a:rPr lang="en-US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2013, </a:t>
            </a:r>
            <a:r>
              <a:rPr lang="en-US" sz="1600" dirty="0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Altium</a:t>
            </a:r>
            <a:r>
              <a:rPr lang="en-US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Designer 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Summer </a:t>
            </a:r>
            <a:r>
              <a:rPr lang="en-US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09, ISIS Professional 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6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Document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Microsoft 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 2013</a:t>
            </a:r>
            <a:endParaRPr lang="en-US" sz="16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b="1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Visual Studio 2010 Professional</a:t>
            </a:r>
          </a:p>
          <a:p>
            <a:endParaRPr lang="en-US" sz="16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Arduino (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1.0.5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endParaRPr lang="en-US" sz="16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6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Database: </a:t>
            </a:r>
            <a:r>
              <a:rPr lang="en-US" sz="16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Server 2008.</a:t>
            </a:r>
          </a:p>
          <a:p>
            <a:endParaRPr lang="en-US" sz="16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Project Management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7526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Plan.</a:t>
            </a:r>
            <a:endParaRPr lang="en-US" sz="2800" b="1" kern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Content Placeholder 3" descr="project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75820"/>
            <a:ext cx="8458200" cy="440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5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Project Management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17526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Risk Management.</a:t>
            </a:r>
            <a:endParaRPr lang="en-US" sz="2800" b="1" kern="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8315405" cy="3437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39810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Example:</a:t>
            </a:r>
            <a:endParaRPr lang="en-US" u="sng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3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Introduction of the system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905000" y="2514600"/>
            <a:ext cx="5867400" cy="533400"/>
            <a:chOff x="1104" y="1488"/>
            <a:chExt cx="3696" cy="336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22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1104" y="1488"/>
              <a:ext cx="336" cy="336"/>
              <a:chOff x="288" y="1632"/>
              <a:chExt cx="2112" cy="2448"/>
            </a:xfrm>
          </p:grpSpPr>
          <p:sp>
            <p:nvSpPr>
              <p:cNvPr id="8" name="Rectangle 1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1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2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2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2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2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2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2334799" y="2209800"/>
            <a:ext cx="3380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Architecture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34523" y="3200400"/>
            <a:ext cx="336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Descriptions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1905000" y="3505200"/>
            <a:ext cx="5867400" cy="533400"/>
            <a:chOff x="1104" y="1488"/>
            <a:chExt cx="3696" cy="336"/>
          </a:xfrm>
        </p:grpSpPr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45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4"/>
            <p:cNvGrpSpPr>
              <a:grpSpLocks/>
            </p:cNvGrpSpPr>
            <p:nvPr/>
          </p:nvGrpSpPr>
          <p:grpSpPr bwMode="auto">
            <a:xfrm>
              <a:off x="1104" y="1488"/>
              <a:ext cx="336" cy="336"/>
              <a:chOff x="288" y="1632"/>
              <a:chExt cx="2112" cy="2448"/>
            </a:xfrm>
          </p:grpSpPr>
          <p:sp>
            <p:nvSpPr>
              <p:cNvPr id="31" name="Rectangle 1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1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1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1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2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2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2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2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2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2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2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87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3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Introduction of the system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66800" y="1752600"/>
            <a:ext cx="377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Architecture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75820"/>
            <a:ext cx="6011114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3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Introduction of the system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90600" y="1676400"/>
            <a:ext cx="382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Descriptions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00200" y="2357410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Barrier Module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600200" y="3261015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Camera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39013" y="4048899"/>
            <a:ext cx="290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Loop Detector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639013" y="4800600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LED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2286000" cy="563563"/>
          </a:xfrm>
        </p:spPr>
        <p:txBody>
          <a:bodyPr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Project Role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24200"/>
            <a:ext cx="1274657" cy="1790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06072" y="4914354"/>
            <a:ext cx="1475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b="1" dirty="0" err="1"/>
              <a:t>HungPD</a:t>
            </a:r>
            <a:endParaRPr lang="en-US" b="1" dirty="0"/>
          </a:p>
          <a:p>
            <a:pPr algn="r" eaLnBrk="0" hangingPunct="0">
              <a:defRPr/>
            </a:pPr>
            <a:r>
              <a:rPr lang="en-US" b="1" dirty="0"/>
              <a:t>Supervisor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8694" y="1821482"/>
            <a:ext cx="1552399" cy="126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6" y="3352800"/>
            <a:ext cx="1262238" cy="1666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68" y="3092002"/>
            <a:ext cx="1281448" cy="17085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68" y="5019182"/>
            <a:ext cx="1251982" cy="1669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5" y="5131423"/>
            <a:ext cx="1295625" cy="15570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0724" y="2029895"/>
            <a:ext cx="14837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="1" dirty="0" err="1" smtClean="0"/>
              <a:t>Huynb</a:t>
            </a:r>
            <a:endParaRPr lang="en-US" sz="1400" b="1" dirty="0" smtClean="0"/>
          </a:p>
          <a:p>
            <a:pPr eaLnBrk="0" hangingPunct="0">
              <a:defRPr/>
            </a:pPr>
            <a:r>
              <a:rPr lang="en-US" sz="1400" b="1" dirty="0" smtClean="0"/>
              <a:t>Project Manager,</a:t>
            </a:r>
          </a:p>
          <a:p>
            <a:pPr eaLnBrk="0" hangingPunct="0">
              <a:defRPr/>
            </a:pPr>
            <a:r>
              <a:rPr lang="en-US" sz="1400" b="1" dirty="0" smtClean="0"/>
              <a:t>Developer</a:t>
            </a: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72" y="1296805"/>
            <a:ext cx="1142783" cy="182310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995" y="3813042"/>
            <a:ext cx="1483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="1" dirty="0" err="1" smtClean="0"/>
              <a:t>Truongpx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Developer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39995" y="5715664"/>
            <a:ext cx="16364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="1" dirty="0" err="1" smtClean="0"/>
              <a:t>Tuanhh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Developer,</a:t>
            </a:r>
          </a:p>
          <a:p>
            <a:pPr eaLnBrk="0" hangingPunct="0">
              <a:defRPr/>
            </a:pPr>
            <a:r>
              <a:rPr lang="en-US" sz="1400" b="1" dirty="0" smtClean="0"/>
              <a:t>tester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7524750" y="1676401"/>
            <a:ext cx="1580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="1" dirty="0" err="1" smtClean="0"/>
              <a:t>Toannv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Technical leader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7715032" y="3757667"/>
            <a:ext cx="1483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="1" dirty="0" err="1" smtClean="0"/>
              <a:t>Linhnv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Test leader</a:t>
            </a:r>
            <a:endParaRPr lang="en-US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7750032" y="5721029"/>
            <a:ext cx="1483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00" b="1" dirty="0" err="1" smtClean="0"/>
              <a:t>Linhnh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Tester</a:t>
            </a:r>
            <a:endParaRPr lang="en-US" sz="1400" b="1" dirty="0"/>
          </a:p>
        </p:txBody>
      </p:sp>
      <p:cxnSp>
        <p:nvCxnSpPr>
          <p:cNvPr id="57" name="Straight Arrow Connector 56"/>
          <p:cNvCxnSpPr>
            <a:stCxn id="4" idx="1"/>
          </p:cNvCxnSpPr>
          <p:nvPr/>
        </p:nvCxnSpPr>
        <p:spPr>
          <a:xfrm flipH="1">
            <a:off x="2795032" y="4019277"/>
            <a:ext cx="10911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" idx="3"/>
          </p:cNvCxnSpPr>
          <p:nvPr/>
        </p:nvCxnSpPr>
        <p:spPr>
          <a:xfrm>
            <a:off x="5160857" y="4019277"/>
            <a:ext cx="1139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2749875" y="2309666"/>
            <a:ext cx="1136326" cy="810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13" idx="3"/>
          </p:cNvCxnSpPr>
          <p:nvPr/>
        </p:nvCxnSpPr>
        <p:spPr>
          <a:xfrm flipH="1">
            <a:off x="2819400" y="4914354"/>
            <a:ext cx="1066800" cy="995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181600" y="2309666"/>
            <a:ext cx="1119072" cy="81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12" idx="1"/>
          </p:cNvCxnSpPr>
          <p:nvPr/>
        </p:nvCxnSpPr>
        <p:spPr>
          <a:xfrm>
            <a:off x="5160857" y="4914354"/>
            <a:ext cx="1111911" cy="939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3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Introduction of the system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937027" y="1752600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Barrier Module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900" y="4267200"/>
            <a:ext cx="3379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ATMEGA328 microcontroller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73" y="2372908"/>
            <a:ext cx="2168827" cy="189429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61" y="2601508"/>
            <a:ext cx="2380139" cy="1665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8800" y="4248090"/>
            <a:ext cx="180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Servo MG996r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00601"/>
            <a:ext cx="2124392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886200" y="6457890"/>
            <a:ext cx="209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USB Serial P2303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3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Introduction of the system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914400" y="1762780"/>
            <a:ext cx="4601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Camera &amp; Loop </a:t>
            </a: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Detector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09900"/>
            <a:ext cx="2819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524000" y="6076890"/>
            <a:ext cx="2595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PANASONIC BL-C111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09899"/>
            <a:ext cx="2895600" cy="2819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562600" y="6076890"/>
            <a:ext cx="1875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Loop Detector 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3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Introduction of the system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914400" y="1762780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LED </a:t>
            </a:r>
            <a:r>
              <a:rPr lang="en-US" sz="2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</a:t>
            </a:r>
            <a:endParaRPr lang="en-GB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2362200"/>
            <a:ext cx="1762125" cy="1709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6129" y="4191000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LED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638169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ne555p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8943" y="4171890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IC 4017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6400800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TIP122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1905000" cy="170910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876800"/>
            <a:ext cx="1676400" cy="144780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812323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Introduction of Algorithm</a:t>
            </a:r>
            <a:endParaRPr lang="en-US" alt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pic>
        <p:nvPicPr>
          <p:cNvPr id="1026" name="Picture 2" descr="C:\Users\ToanNguyen\Downloads\automatic-number-plate-recogni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7884805" cy="375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154" y="1840468"/>
            <a:ext cx="589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License Plate Recognition </a:t>
            </a:r>
            <a:endParaRPr lang="vi-VN" sz="2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C:\Users\ToanNguyen\Downloads\trafficcontrol_auto_intellect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56472"/>
            <a:ext cx="6705600" cy="40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/>
          </a:p>
        </p:txBody>
      </p:sp>
      <p:pic>
        <p:nvPicPr>
          <p:cNvPr id="3074" name="Picture 2" descr="C:\Users\ToanNguyen\Downloads\h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438400"/>
            <a:ext cx="61976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 descr="C:\Users\ToanNguyen\Downloads\overvie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4" y="2362200"/>
            <a:ext cx="4800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/>
          </a:p>
        </p:txBody>
      </p:sp>
      <p:sp>
        <p:nvSpPr>
          <p:cNvPr id="5" name="Oval 4"/>
          <p:cNvSpPr/>
          <p:nvPr/>
        </p:nvSpPr>
        <p:spPr>
          <a:xfrm>
            <a:off x="3082447" y="4475609"/>
            <a:ext cx="2979103" cy="864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</a:rPr>
              <a:t>Optical Character Recognition</a:t>
            </a:r>
            <a:endParaRPr lang="vi-VN" sz="1600" dirty="0">
              <a:effectLst/>
              <a:latin typeface="Times New Roman"/>
              <a:ea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1630" y="2424645"/>
            <a:ext cx="3221673" cy="715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</a:rPr>
              <a:t>License Plate extraction</a:t>
            </a:r>
            <a:endParaRPr lang="vi-VN" sz="1600" dirty="0">
              <a:effectLst/>
              <a:latin typeface="Times New Roman"/>
              <a:ea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08007" y="3473968"/>
            <a:ext cx="2872105" cy="5962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 smtClean="0">
                <a:latin typeface="Times New Roman"/>
                <a:ea typeface="Calibri"/>
              </a:rPr>
              <a:t>Character Segmentation </a:t>
            </a:r>
            <a:endParaRPr lang="vi-VN" sz="1600" dirty="0">
              <a:effectLst/>
              <a:latin typeface="Times New Roman"/>
              <a:ea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08362" y="1618812"/>
            <a:ext cx="2382838" cy="514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</a:rPr>
              <a:t>Input image camera</a:t>
            </a:r>
            <a:endParaRPr lang="vi-VN" sz="1600" dirty="0">
              <a:effectLst/>
              <a:latin typeface="Times New Roman"/>
              <a:ea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38413" y="5737152"/>
            <a:ext cx="2245995" cy="780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ffectLst/>
                <a:latin typeface="Times New Roman"/>
                <a:ea typeface="Calibri"/>
              </a:rPr>
              <a:t>Output Text</a:t>
            </a:r>
            <a:endParaRPr lang="vi-VN" sz="1600" dirty="0">
              <a:effectLst/>
              <a:latin typeface="Times New Roman"/>
              <a:ea typeface="Calibri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502467" y="2156880"/>
            <a:ext cx="139065" cy="267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11" name="Down Arrow 10"/>
          <p:cNvSpPr/>
          <p:nvPr/>
        </p:nvSpPr>
        <p:spPr>
          <a:xfrm>
            <a:off x="4502467" y="3161719"/>
            <a:ext cx="139065" cy="297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12" name="Down Arrow 11"/>
          <p:cNvSpPr/>
          <p:nvPr/>
        </p:nvSpPr>
        <p:spPr>
          <a:xfrm>
            <a:off x="4502467" y="4137261"/>
            <a:ext cx="139065" cy="297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4502467" y="5389644"/>
            <a:ext cx="139065" cy="297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/>
          </a:p>
        </p:txBody>
      </p:sp>
      <p:sp>
        <p:nvSpPr>
          <p:cNvPr id="14" name="Text Box 272"/>
          <p:cNvSpPr txBox="1"/>
          <p:nvPr/>
        </p:nvSpPr>
        <p:spPr>
          <a:xfrm>
            <a:off x="2687955" y="8574405"/>
            <a:ext cx="2245995" cy="338554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100" b="1" dirty="0">
                <a:solidFill>
                  <a:srgbClr val="4F81BD"/>
                </a:solidFill>
                <a:effectLst/>
                <a:latin typeface="Times New Roman"/>
                <a:ea typeface="Calibri"/>
              </a:rPr>
              <a:t>Figure </a:t>
            </a:r>
            <a:r>
              <a:rPr lang="en-US" sz="1100" b="1" dirty="0" smtClean="0">
                <a:solidFill>
                  <a:srgbClr val="4F81BD"/>
                </a:solidFill>
                <a:effectLst/>
                <a:latin typeface="Times New Roman"/>
                <a:ea typeface="Calibri"/>
              </a:rPr>
              <a:t>4‑1:Components </a:t>
            </a:r>
            <a:r>
              <a:rPr lang="en-US" sz="1100" b="1" dirty="0">
                <a:solidFill>
                  <a:srgbClr val="4F81BD"/>
                </a:solidFill>
                <a:effectLst/>
                <a:latin typeface="Times New Roman"/>
                <a:ea typeface="Calibri"/>
              </a:rPr>
              <a:t>of Proposed License Plate</a:t>
            </a:r>
            <a:endParaRPr lang="vi-VN" sz="900" b="1" dirty="0">
              <a:solidFill>
                <a:srgbClr val="4F81BD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 descr="Localization- Locating identifying a license pl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15" y="2362200"/>
            <a:ext cx="6669405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ading license plat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15" y="4015105"/>
            <a:ext cx="6669405" cy="101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4" descr="License Plate Sizing and Orientation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81" y="5440973"/>
            <a:ext cx="36290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/>
          </a:p>
        </p:txBody>
      </p:sp>
      <p:pic>
        <p:nvPicPr>
          <p:cNvPr id="5" name="Content Placeholder 4" descr="lpr Normalizatio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667500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lpha numeric characters on a license plate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75050"/>
            <a:ext cx="2504440" cy="8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58160" y="4869359"/>
            <a:ext cx="3037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5EKR799</a:t>
            </a:r>
            <a:endParaRPr lang="vi-VN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en-US" alt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7283450" y="1885951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2330450" y="1153911"/>
            <a:ext cx="4724400" cy="685800"/>
            <a:chOff x="1296" y="1824"/>
            <a:chExt cx="2976" cy="432"/>
          </a:xfrm>
        </p:grpSpPr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b="1" dirty="0" smtClean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Introduction</a:t>
              </a:r>
              <a:endParaRPr lang="en-US" altLang="en-US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880" name="Text Box 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2330450" y="1854995"/>
            <a:ext cx="4724400" cy="685800"/>
            <a:chOff x="1296" y="1824"/>
            <a:chExt cx="2976" cy="432"/>
          </a:xfrm>
        </p:grpSpPr>
        <p:sp>
          <p:nvSpPr>
            <p:cNvPr id="79882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b="1" dirty="0" smtClean="0">
                  <a:solidFill>
                    <a:srgbClr val="000000"/>
                  </a:solidFill>
                </a:rPr>
                <a:t>  </a:t>
              </a:r>
              <a:r>
                <a:rPr lang="en-US" altLang="en-US" b="1" dirty="0" smtClean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Project Management</a:t>
              </a:r>
              <a:endParaRPr lang="en-US" altLang="en-US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2330450" y="2548139"/>
            <a:ext cx="4724400" cy="685800"/>
            <a:chOff x="1296" y="1824"/>
            <a:chExt cx="2976" cy="432"/>
          </a:xfrm>
        </p:grpSpPr>
        <p:sp>
          <p:nvSpPr>
            <p:cNvPr id="79887" name="AutoShape 1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AutoShape 16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9" name="Text Box 1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b="1" dirty="0" smtClean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Introduction </a:t>
              </a:r>
              <a:r>
                <a:rPr lang="en-US" altLang="en-US" b="1" dirty="0" smtClean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of the system</a:t>
              </a:r>
              <a:endParaRPr lang="en-US" altLang="en-US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890" name="Text Box 18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79891" name="Group 19"/>
          <p:cNvGrpSpPr>
            <a:grpSpLocks/>
          </p:cNvGrpSpPr>
          <p:nvPr/>
        </p:nvGrpSpPr>
        <p:grpSpPr bwMode="auto">
          <a:xfrm>
            <a:off x="2330450" y="3954296"/>
            <a:ext cx="4724400" cy="685800"/>
            <a:chOff x="1296" y="1824"/>
            <a:chExt cx="2976" cy="432"/>
          </a:xfrm>
        </p:grpSpPr>
        <p:sp>
          <p:nvSpPr>
            <p:cNvPr id="79892" name="AutoShape 2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3" name="AutoShape 2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b="1" dirty="0" smtClean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Implementation</a:t>
              </a:r>
              <a:endParaRPr lang="en-US" altLang="en-US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895" name="Text Box 23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2400" dirty="0" smtClean="0">
                  <a:solidFill>
                    <a:schemeClr val="bg1"/>
                  </a:solidFill>
                </a:rPr>
                <a:t>5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grpSp>
        <p:nvGrpSpPr>
          <p:cNvPr id="218" name="Group 51"/>
          <p:cNvGrpSpPr>
            <a:grpSpLocks/>
          </p:cNvGrpSpPr>
          <p:nvPr/>
        </p:nvGrpSpPr>
        <p:grpSpPr bwMode="auto">
          <a:xfrm>
            <a:off x="2330450" y="4684165"/>
            <a:ext cx="4724400" cy="685800"/>
            <a:chOff x="1296" y="1824"/>
            <a:chExt cx="2976" cy="432"/>
          </a:xfrm>
        </p:grpSpPr>
        <p:sp>
          <p:nvSpPr>
            <p:cNvPr id="219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984C9"/>
                </a:gs>
                <a:gs pos="50000">
                  <a:srgbClr val="3984C9">
                    <a:gamma/>
                    <a:tint val="21176"/>
                    <a:invGamma/>
                  </a:srgbClr>
                </a:gs>
                <a:gs pos="100000">
                  <a:srgbClr val="3984C9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3984C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 Testing</a:t>
              </a:r>
            </a:p>
          </p:txBody>
        </p:sp>
        <p:sp>
          <p:nvSpPr>
            <p:cNvPr id="222" name="Text Box 55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</a:t>
              </a:r>
            </a:p>
          </p:txBody>
        </p:sp>
      </p:grpSp>
      <p:grpSp>
        <p:nvGrpSpPr>
          <p:cNvPr id="223" name="Group 56"/>
          <p:cNvGrpSpPr>
            <a:grpSpLocks/>
          </p:cNvGrpSpPr>
          <p:nvPr/>
        </p:nvGrpSpPr>
        <p:grpSpPr bwMode="auto">
          <a:xfrm>
            <a:off x="2330450" y="5423560"/>
            <a:ext cx="4724400" cy="685800"/>
            <a:chOff x="1296" y="1824"/>
            <a:chExt cx="2976" cy="432"/>
          </a:xfrm>
        </p:grpSpPr>
        <p:sp>
          <p:nvSpPr>
            <p:cNvPr id="224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E815B"/>
                </a:gs>
                <a:gs pos="50000">
                  <a:srgbClr val="6E815B">
                    <a:gamma/>
                    <a:tint val="21176"/>
                    <a:invGamma/>
                  </a:srgbClr>
                </a:gs>
                <a:gs pos="100000">
                  <a:srgbClr val="6E815B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6E815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 Conclusion &amp; Demo</a:t>
              </a:r>
            </a:p>
          </p:txBody>
        </p:sp>
        <p:sp>
          <p:nvSpPr>
            <p:cNvPr id="227" name="Text Box 60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kern="0" dirty="0">
                  <a:solidFill>
                    <a:srgbClr val="FFFFFF"/>
                  </a:solidFill>
                </a:rPr>
                <a:t>7</a:t>
              </a: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8" name="Group 61"/>
          <p:cNvGrpSpPr>
            <a:grpSpLocks/>
          </p:cNvGrpSpPr>
          <p:nvPr/>
        </p:nvGrpSpPr>
        <p:grpSpPr bwMode="auto">
          <a:xfrm>
            <a:off x="2330450" y="6172200"/>
            <a:ext cx="4724400" cy="685800"/>
            <a:chOff x="1296" y="1824"/>
            <a:chExt cx="2976" cy="432"/>
          </a:xfrm>
        </p:grpSpPr>
        <p:sp>
          <p:nvSpPr>
            <p:cNvPr id="229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0A8B0"/>
                </a:gs>
                <a:gs pos="50000">
                  <a:srgbClr val="90A8B0">
                    <a:gamma/>
                    <a:tint val="21176"/>
                    <a:invGamma/>
                  </a:srgbClr>
                </a:gs>
                <a:gs pos="100000">
                  <a:srgbClr val="90A8B0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90A8B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Text Box 6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 Q &amp; A</a:t>
              </a:r>
            </a:p>
          </p:txBody>
        </p:sp>
        <p:sp>
          <p:nvSpPr>
            <p:cNvPr id="232" name="Text Box 65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kern="0" dirty="0">
                  <a:solidFill>
                    <a:srgbClr val="FFFFFF"/>
                  </a:solidFill>
                </a:rPr>
                <a:t>8</a:t>
              </a: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3" name="Group 46"/>
          <p:cNvGrpSpPr>
            <a:grpSpLocks/>
          </p:cNvGrpSpPr>
          <p:nvPr/>
        </p:nvGrpSpPr>
        <p:grpSpPr bwMode="auto">
          <a:xfrm>
            <a:off x="2330450" y="3247858"/>
            <a:ext cx="4724400" cy="685800"/>
            <a:chOff x="1296" y="1824"/>
            <a:chExt cx="2976" cy="432"/>
          </a:xfrm>
        </p:grpSpPr>
        <p:sp>
          <p:nvSpPr>
            <p:cNvPr id="23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7AE26"/>
                </a:gs>
                <a:gs pos="50000">
                  <a:srgbClr val="77AE26">
                    <a:gamma/>
                    <a:tint val="21176"/>
                    <a:invGamma/>
                  </a:srgbClr>
                </a:gs>
                <a:gs pos="100000">
                  <a:srgbClr val="77AE26"/>
                </a:gs>
              </a:gsLst>
              <a:lin ang="540000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77AE26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 Introduction of</a:t>
              </a:r>
              <a:r>
                <a:rPr kumimoji="0" lang="en-US" alt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rPr>
                <a:t> Algorithm</a:t>
              </a:r>
              <a:endPara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Text Box 50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err="1" smtClean="0"/>
              <a:t>Tessract</a:t>
            </a:r>
            <a:r>
              <a:rPr lang="en-US" sz="4000" dirty="0" smtClean="0"/>
              <a:t>-OCR</a:t>
            </a:r>
            <a:endParaRPr lang="vi-VN" sz="4000" dirty="0"/>
          </a:p>
        </p:txBody>
      </p:sp>
      <p:pic>
        <p:nvPicPr>
          <p:cNvPr id="3074" name="Picture 2" descr="C:\Users\ToanNguyen\Downloads\162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962401" cy="253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oanNguyen\Downloads\OpenCV_Logo_with_text_svg_vers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2438400"/>
            <a:ext cx="324263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Haar</a:t>
            </a:r>
            <a:r>
              <a:rPr lang="en-US" b="1" dirty="0" smtClean="0"/>
              <a:t> Feature-based Cascade Classifier for Object Detection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146" name="Picture 2" descr="C:\Users\ToanNguyen\Downloads\haarfea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6096000" cy="366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 descr="C:\Users\ToanNguyen\Desktop\Ảnh số\gsdfgd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94" y="1676400"/>
            <a:ext cx="5767211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4. Introduction of Algorithm</a:t>
            </a:r>
            <a:endParaRPr lang="vi-VN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7200" y="1495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Content Placeholder 11" descr="C:\Users\ToanNguyen\Desktop\Ảnh số\aa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76400"/>
            <a:ext cx="11906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ToanNguyen\Desktop\Ảnh số\adgsf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20" y="1676400"/>
            <a:ext cx="135128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ToanNguyen\Desktop\Ảnh số\gray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35" y="1676400"/>
            <a:ext cx="1371600" cy="103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ToanNguyen\Desktop\Ảnh số\eqz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810000"/>
            <a:ext cx="1377835" cy="95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ToanNguyen\Desktop\Ảnh số\smooth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20" y="3810000"/>
            <a:ext cx="1427480" cy="98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ToanNguyen\Desktop\Ảnh số\Image 10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2939"/>
            <a:ext cx="1371600" cy="941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286000" y="2203646"/>
            <a:ext cx="1066800" cy="3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05400" y="2203647"/>
            <a:ext cx="1066800" cy="3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016635" y="2749942"/>
            <a:ext cx="0" cy="1000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28492" y="4280731"/>
            <a:ext cx="943708" cy="13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438400" y="4267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33600" y="1907903"/>
            <a:ext cx="1561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Standardization</a:t>
            </a:r>
            <a:endParaRPr lang="vi-VN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953000" y="1907903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Convert to gray</a:t>
            </a:r>
            <a:endParaRPr lang="vi-VN" sz="1400" dirty="0"/>
          </a:p>
        </p:txBody>
      </p:sp>
      <p:sp>
        <p:nvSpPr>
          <p:cNvPr id="40" name="Rectangle 39"/>
          <p:cNvSpPr/>
          <p:nvPr/>
        </p:nvSpPr>
        <p:spPr>
          <a:xfrm>
            <a:off x="7048512" y="3045023"/>
            <a:ext cx="2026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400" dirty="0"/>
              <a:t>Histogram Equalization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05400" y="3930079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400" dirty="0"/>
              <a:t>Smoothing</a:t>
            </a:r>
            <a:r>
              <a:rPr lang="vi-VN" dirty="0"/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17038" y="3962400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Threshold</a:t>
            </a:r>
            <a:r>
              <a:rPr lang="vi-VN" sz="1400" dirty="0" smtClean="0"/>
              <a:t> binary</a:t>
            </a:r>
            <a:endParaRPr lang="vi-VN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24000" y="48006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600200" y="5105400"/>
            <a:ext cx="1309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dirty="0" smtClean="0"/>
              <a:t>Tessract-OCR</a:t>
            </a:r>
            <a:endParaRPr lang="vi-VN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55670" y="5877580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30F1938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453">
            <a:off x="776042" y="885325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9800" y="2209800"/>
            <a:ext cx="4800600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Hardware Design.</a:t>
            </a:r>
            <a:endParaRPr lang="en-US" sz="2800" b="1" u="sng" dirty="0">
              <a:solidFill>
                <a:srgbClr val="4F81BD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Mechanical Design.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Circuit Design.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Software Design.</a:t>
            </a:r>
            <a:endParaRPr lang="en-US" sz="2800" b="1" u="sng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Design 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38337"/>
            <a:ext cx="5257800" cy="3167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67488" y="5467290"/>
            <a:ext cx="2733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 Box Schematic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4512" y="1752600"/>
            <a:ext cx="4800600" cy="545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Hardware Design.</a:t>
            </a:r>
            <a:endParaRPr lang="en-US" sz="2800" b="1" u="sng" dirty="0">
              <a:solidFill>
                <a:srgbClr val="4F81BD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375" y="6457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LED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Display Schematic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47549"/>
            <a:ext cx="4648200" cy="38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4512" y="1752600"/>
            <a:ext cx="48006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Mechanical Design.</a:t>
            </a:r>
            <a:endParaRPr lang="en-US" sz="2800" b="1" u="sng" dirty="0">
              <a:solidFill>
                <a:srgbClr val="4F81BD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5045"/>
            <a:ext cx="2152650" cy="302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19200" y="6000690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Barrier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3181290"/>
            <a:ext cx="4340225" cy="261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789849" y="5981580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Floor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7536" y="3923665"/>
            <a:ext cx="3199130" cy="53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3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4512" y="1752600"/>
            <a:ext cx="48006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Circuit Design.</a:t>
            </a:r>
            <a:endParaRPr lang="en-US" sz="2800" b="1" u="sng" dirty="0">
              <a:solidFill>
                <a:srgbClr val="4F81BD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11" name="Picture 10" descr="E:\Study\Ky9\A Minh\20140619_15100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79" y="3142601"/>
            <a:ext cx="3247395" cy="234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691782" y="5772090"/>
            <a:ext cx="1732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 Box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 descr="E:\Picture1\20140801_11395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28399"/>
            <a:ext cx="2943226" cy="2534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981543" y="5772090"/>
            <a:ext cx="148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LED Panel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5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415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Software Design.</a:t>
            </a:r>
            <a:endParaRPr lang="en-US" sz="2000" b="1" u="sng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68756"/>
            <a:ext cx="255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architecture design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19" y="1884341"/>
            <a:ext cx="6248400" cy="4175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794" y="533400"/>
            <a:ext cx="2777606" cy="563563"/>
          </a:xfrm>
        </p:spPr>
        <p:txBody>
          <a:bodyPr/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Introduction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0" y="2819400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Existed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System</a:t>
            </a:r>
            <a:endParaRPr lang="vi-VN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86000" y="35814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Idea</a:t>
            </a:r>
            <a:endParaRPr lang="en-US" altLang="en-US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0" y="4419600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Definition &amp; Scope</a:t>
            </a:r>
            <a:endParaRPr lang="vi-VN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905000" y="2362200"/>
            <a:ext cx="5867400" cy="533400"/>
            <a:chOff x="1104" y="1488"/>
            <a:chExt cx="3696" cy="336"/>
          </a:xfrm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25" name="Rectangle 1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1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104" y="1488"/>
              <a:ext cx="336" cy="336"/>
              <a:chOff x="288" y="1632"/>
              <a:chExt cx="2112" cy="2448"/>
            </a:xfrm>
          </p:grpSpPr>
          <p:sp>
            <p:nvSpPr>
              <p:cNvPr id="11" name="Rectangle 1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2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2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2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2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2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2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2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2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2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1905000" y="3124200"/>
            <a:ext cx="5867400" cy="533400"/>
            <a:chOff x="960" y="1536"/>
            <a:chExt cx="3696" cy="336"/>
          </a:xfrm>
        </p:grpSpPr>
        <p:grpSp>
          <p:nvGrpSpPr>
            <p:cNvPr id="29" name="Group 30"/>
            <p:cNvGrpSpPr>
              <a:grpSpLocks/>
            </p:cNvGrpSpPr>
            <p:nvPr/>
          </p:nvGrpSpPr>
          <p:grpSpPr bwMode="auto">
            <a:xfrm>
              <a:off x="1103" y="1670"/>
              <a:ext cx="3553" cy="68"/>
              <a:chOff x="528" y="1824"/>
              <a:chExt cx="4512" cy="71"/>
            </a:xfrm>
          </p:grpSpPr>
          <p:sp>
            <p:nvSpPr>
              <p:cNvPr id="45" name="Rectangle 3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3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3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34"/>
            <p:cNvGrpSpPr>
              <a:grpSpLocks/>
            </p:cNvGrpSpPr>
            <p:nvPr/>
          </p:nvGrpSpPr>
          <p:grpSpPr bwMode="auto">
            <a:xfrm>
              <a:off x="960" y="1536"/>
              <a:ext cx="336" cy="336"/>
              <a:chOff x="288" y="1632"/>
              <a:chExt cx="2112" cy="2448"/>
            </a:xfrm>
          </p:grpSpPr>
          <p:sp>
            <p:nvSpPr>
              <p:cNvPr id="31" name="Rectangle 3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3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3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3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4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4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4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4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4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4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4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4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8" name="Group 49"/>
          <p:cNvGrpSpPr>
            <a:grpSpLocks/>
          </p:cNvGrpSpPr>
          <p:nvPr/>
        </p:nvGrpSpPr>
        <p:grpSpPr bwMode="auto">
          <a:xfrm>
            <a:off x="1905000" y="4724400"/>
            <a:ext cx="5867400" cy="533400"/>
            <a:chOff x="960" y="1536"/>
            <a:chExt cx="3696" cy="336"/>
          </a:xfrm>
        </p:grpSpPr>
        <p:grpSp>
          <p:nvGrpSpPr>
            <p:cNvPr id="49" name="Group 50"/>
            <p:cNvGrpSpPr>
              <a:grpSpLocks/>
            </p:cNvGrpSpPr>
            <p:nvPr/>
          </p:nvGrpSpPr>
          <p:grpSpPr bwMode="auto">
            <a:xfrm>
              <a:off x="1103" y="1670"/>
              <a:ext cx="3553" cy="68"/>
              <a:chOff x="528" y="1824"/>
              <a:chExt cx="4512" cy="71"/>
            </a:xfrm>
          </p:grpSpPr>
          <p:sp>
            <p:nvSpPr>
              <p:cNvPr id="65" name="Rectangle 5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5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5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54"/>
            <p:cNvGrpSpPr>
              <a:grpSpLocks/>
            </p:cNvGrpSpPr>
            <p:nvPr/>
          </p:nvGrpSpPr>
          <p:grpSpPr bwMode="auto">
            <a:xfrm>
              <a:off x="960" y="1536"/>
              <a:ext cx="336" cy="336"/>
              <a:chOff x="288" y="1632"/>
              <a:chExt cx="2112" cy="2448"/>
            </a:xfrm>
          </p:grpSpPr>
          <p:sp>
            <p:nvSpPr>
              <p:cNvPr id="51" name="Rectangle 5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Rectangle 5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5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Rectangle 5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5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6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6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Rectangle 6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Rectangle 6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6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6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6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6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6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8" name="Group 69"/>
          <p:cNvGrpSpPr>
            <a:grpSpLocks/>
          </p:cNvGrpSpPr>
          <p:nvPr/>
        </p:nvGrpSpPr>
        <p:grpSpPr bwMode="auto">
          <a:xfrm>
            <a:off x="1905000" y="3962400"/>
            <a:ext cx="5867400" cy="533400"/>
            <a:chOff x="1104" y="1488"/>
            <a:chExt cx="3696" cy="336"/>
          </a:xfrm>
        </p:grpSpPr>
        <p:grpSp>
          <p:nvGrpSpPr>
            <p:cNvPr id="69" name="Group 70"/>
            <p:cNvGrpSpPr>
              <a:grpSpLocks/>
            </p:cNvGrpSpPr>
            <p:nvPr/>
          </p:nvGrpSpPr>
          <p:grpSpPr bwMode="auto">
            <a:xfrm>
              <a:off x="1247" y="1622"/>
              <a:ext cx="3553" cy="68"/>
              <a:chOff x="528" y="1824"/>
              <a:chExt cx="4512" cy="71"/>
            </a:xfrm>
          </p:grpSpPr>
          <p:sp>
            <p:nvSpPr>
              <p:cNvPr id="85" name="Rectangle 71"/>
              <p:cNvSpPr>
                <a:spLocks noChangeArrowheads="1"/>
              </p:cNvSpPr>
              <p:nvPr/>
            </p:nvSpPr>
            <p:spPr bwMode="gray">
              <a:xfrm>
                <a:off x="528" y="1844"/>
                <a:ext cx="4512" cy="31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72"/>
              <p:cNvSpPr>
                <a:spLocks noChangeArrowheads="1"/>
              </p:cNvSpPr>
              <p:nvPr/>
            </p:nvSpPr>
            <p:spPr bwMode="gray">
              <a:xfrm>
                <a:off x="528" y="1885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73"/>
              <p:cNvSpPr>
                <a:spLocks noChangeArrowheads="1"/>
              </p:cNvSpPr>
              <p:nvPr/>
            </p:nvSpPr>
            <p:spPr bwMode="gray">
              <a:xfrm>
                <a:off x="528" y="1824"/>
                <a:ext cx="4512" cy="10"/>
              </a:xfrm>
              <a:prstGeom prst="rect">
                <a:avLst/>
              </a:prstGeom>
              <a:gradFill rotWithShape="0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74"/>
            <p:cNvGrpSpPr>
              <a:grpSpLocks/>
            </p:cNvGrpSpPr>
            <p:nvPr/>
          </p:nvGrpSpPr>
          <p:grpSpPr bwMode="auto">
            <a:xfrm>
              <a:off x="1104" y="1488"/>
              <a:ext cx="336" cy="336"/>
              <a:chOff x="288" y="1632"/>
              <a:chExt cx="2112" cy="2448"/>
            </a:xfrm>
          </p:grpSpPr>
          <p:sp>
            <p:nvSpPr>
              <p:cNvPr id="71" name="Rectangle 75"/>
              <p:cNvSpPr>
                <a:spLocks noChangeArrowheads="1"/>
              </p:cNvSpPr>
              <p:nvPr/>
            </p:nvSpPr>
            <p:spPr bwMode="gray">
              <a:xfrm rot="2686397">
                <a:off x="1252" y="2085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76"/>
              <p:cNvSpPr>
                <a:spLocks noChangeArrowheads="1"/>
              </p:cNvSpPr>
              <p:nvPr/>
            </p:nvSpPr>
            <p:spPr bwMode="gray">
              <a:xfrm rot="2686397">
                <a:off x="1515" y="2386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77"/>
              <p:cNvSpPr>
                <a:spLocks noChangeArrowheads="1"/>
              </p:cNvSpPr>
              <p:nvPr/>
            </p:nvSpPr>
            <p:spPr bwMode="gray">
              <a:xfrm rot="2686397">
                <a:off x="986" y="1780"/>
                <a:ext cx="128" cy="1542"/>
              </a:xfrm>
              <a:prstGeom prst="rect">
                <a:avLst/>
              </a:prstGeom>
              <a:gradFill rotWithShape="1">
                <a:gsLst>
                  <a:gs pos="0">
                    <a:srgbClr val="38BAC8">
                      <a:gamma/>
                      <a:shade val="46275"/>
                      <a:invGamma/>
                    </a:srgbClr>
                  </a:gs>
                  <a:gs pos="50000">
                    <a:srgbClr val="38BAC8"/>
                  </a:gs>
                  <a:gs pos="100000">
                    <a:srgbClr val="38BAC8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78"/>
              <p:cNvSpPr>
                <a:spLocks noChangeArrowheads="1"/>
              </p:cNvSpPr>
              <p:nvPr/>
            </p:nvSpPr>
            <p:spPr bwMode="gray">
              <a:xfrm rot="2686397">
                <a:off x="288" y="323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79"/>
              <p:cNvSpPr>
                <a:spLocks noChangeArrowheads="1"/>
              </p:cNvSpPr>
              <p:nvPr/>
            </p:nvSpPr>
            <p:spPr bwMode="gray">
              <a:xfrm rot="2686397">
                <a:off x="551" y="2936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Rectangle 80"/>
              <p:cNvSpPr>
                <a:spLocks noChangeArrowheads="1"/>
              </p:cNvSpPr>
              <p:nvPr/>
            </p:nvSpPr>
            <p:spPr bwMode="gray">
              <a:xfrm rot="2686397">
                <a:off x="810" y="2627"/>
                <a:ext cx="1327" cy="149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gray">
              <a:xfrm rot="2686397">
                <a:off x="1073" y="2322"/>
                <a:ext cx="1327" cy="145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82"/>
              <p:cNvSpPr>
                <a:spLocks noChangeArrowheads="1"/>
              </p:cNvSpPr>
              <p:nvPr/>
            </p:nvSpPr>
            <p:spPr bwMode="gray">
              <a:xfrm rot="2686397">
                <a:off x="1646" y="2539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Rectangle 83"/>
              <p:cNvSpPr>
                <a:spLocks noChangeArrowheads="1"/>
              </p:cNvSpPr>
              <p:nvPr/>
            </p:nvSpPr>
            <p:spPr bwMode="gray">
              <a:xfrm rot="2686397">
                <a:off x="1387" y="2234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84"/>
              <p:cNvSpPr>
                <a:spLocks noChangeArrowheads="1"/>
              </p:cNvSpPr>
              <p:nvPr/>
            </p:nvSpPr>
            <p:spPr bwMode="gray">
              <a:xfrm rot="2686397">
                <a:off x="858" y="1632"/>
                <a:ext cx="125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Rectangle 85"/>
              <p:cNvSpPr>
                <a:spLocks noChangeArrowheads="1"/>
              </p:cNvSpPr>
              <p:nvPr/>
            </p:nvSpPr>
            <p:spPr bwMode="gray">
              <a:xfrm rot="2686397">
                <a:off x="1121" y="1933"/>
                <a:ext cx="128" cy="1541"/>
              </a:xfrm>
              <a:prstGeom prst="rect">
                <a:avLst/>
              </a:prstGeom>
              <a:gradFill rotWithShape="1">
                <a:gsLst>
                  <a:gs pos="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86"/>
              <p:cNvSpPr>
                <a:spLocks noChangeArrowheads="1"/>
              </p:cNvSpPr>
              <p:nvPr/>
            </p:nvSpPr>
            <p:spPr bwMode="gray">
              <a:xfrm rot="2686397">
                <a:off x="419" y="3085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Rectangle 87"/>
              <p:cNvSpPr>
                <a:spLocks noChangeArrowheads="1"/>
              </p:cNvSpPr>
              <p:nvPr/>
            </p:nvSpPr>
            <p:spPr bwMode="gray">
              <a:xfrm rot="2686397">
                <a:off x="679" y="2780"/>
                <a:ext cx="1327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88"/>
              <p:cNvSpPr>
                <a:spLocks noChangeArrowheads="1"/>
              </p:cNvSpPr>
              <p:nvPr/>
            </p:nvSpPr>
            <p:spPr bwMode="gray">
              <a:xfrm rot="2686397">
                <a:off x="941" y="2471"/>
                <a:ext cx="1328" cy="148"/>
              </a:xfrm>
              <a:prstGeom prst="rect">
                <a:avLst/>
              </a:prstGeom>
              <a:gradFill rotWithShape="1">
                <a:gsLst>
                  <a:gs pos="0">
                    <a:srgbClr val="6EC830">
                      <a:gamma/>
                      <a:shade val="46275"/>
                      <a:invGamma/>
                    </a:srgbClr>
                  </a:gs>
                  <a:gs pos="50000">
                    <a:srgbClr val="6EC830"/>
                  </a:gs>
                  <a:gs pos="100000">
                    <a:srgbClr val="6EC83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2293621" y="2069164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Project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Background</a:t>
            </a:r>
            <a:endParaRPr lang="vi-VN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415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Software Design.</a:t>
            </a:r>
            <a:endParaRPr lang="en-US" sz="2000" b="1" u="sng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6875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Entity Relationship diagram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C:\Users\linhpc\Desktop\EntityDiagr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79" y="1725930"/>
            <a:ext cx="5731510" cy="4979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3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415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Software Design.</a:t>
            </a:r>
            <a:endParaRPr lang="en-US" sz="2000" b="1" u="sng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6875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 Diagram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E:\Study\Ky9\Tailieu\Class Diagr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78" y="2152384"/>
            <a:ext cx="6540321" cy="462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User Interface.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Home Screen.</a:t>
            </a:r>
            <a:endParaRPr lang="en-US" sz="2000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18811"/>
            <a:ext cx="6751220" cy="399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User Interface.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Tracking.</a:t>
            </a:r>
            <a:endParaRPr lang="en-US" sz="2000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31690"/>
            <a:ext cx="6458586" cy="414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User Interface.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Register.</a:t>
            </a:r>
            <a:endParaRPr lang="en-US" sz="2000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69" y="2585541"/>
            <a:ext cx="5638800" cy="41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User Interface.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List information.</a:t>
            </a:r>
            <a:endParaRPr lang="en-US" sz="2000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68" y="2584467"/>
            <a:ext cx="6930524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User Interface.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Edit.</a:t>
            </a:r>
            <a:endParaRPr lang="en-US" sz="2000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26594"/>
            <a:ext cx="6103201" cy="44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User Interface.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Statistic.</a:t>
            </a:r>
            <a:endParaRPr lang="en-US" sz="2000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6848324" cy="42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User Interface.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Payment.</a:t>
            </a:r>
            <a:endParaRPr lang="en-US" sz="2000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19884"/>
            <a:ext cx="6386513" cy="39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User Interface.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About.</a:t>
            </a:r>
            <a:endParaRPr lang="en-US" sz="2000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4553585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1. Introduction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2220288"/>
            <a:ext cx="441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Overview:</a:t>
            </a:r>
            <a:endParaRPr lang="vi-VN" sz="2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508"/>
            <a:ext cx="6954220" cy="1219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0"/>
            <a:ext cx="1781424" cy="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62325"/>
            <a:ext cx="5372850" cy="895475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315200" y="3443765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6.8 m</a:t>
            </a:r>
            <a:endParaRPr lang="en-US" altLang="en-US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67400" y="4738687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4.0 m</a:t>
            </a:r>
            <a:endParaRPr lang="en-US" altLang="en-US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406203" y="6091362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0.5 m</a:t>
            </a:r>
            <a:endParaRPr lang="en-US" altLang="en-US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66" y="1736130"/>
            <a:ext cx="372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background</a:t>
            </a:r>
            <a:endParaRPr lang="en-US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5. Implementation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1581" y="1676400"/>
            <a:ext cx="3048000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User Interface.</a:t>
            </a:r>
          </a:p>
          <a:p>
            <a:pPr marL="800100" marR="0" lvl="1" indent="-3429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effectLst/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Help.</a:t>
            </a:r>
            <a:endParaRPr lang="en-US" sz="2000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81200"/>
            <a:ext cx="4643378" cy="46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6. Testing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4569" y="2514600"/>
            <a:ext cx="6781800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Introduction</a:t>
            </a:r>
          </a:p>
          <a:p>
            <a:pPr marL="914400" marR="0" lvl="1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Solution </a:t>
            </a:r>
            <a:r>
              <a:rPr lang="en-US" sz="2800" b="1" dirty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for </a:t>
            </a:r>
            <a:r>
              <a:rPr lang="en-US" sz="2800" b="1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Issues</a:t>
            </a:r>
          </a:p>
          <a:p>
            <a:pPr marL="914400" marR="0" lvl="1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Experiments results and analysis</a:t>
            </a:r>
            <a:endParaRPr lang="en-US" sz="2800" b="1" dirty="0">
              <a:solidFill>
                <a:srgbClr val="4F81BD"/>
              </a:solidFill>
              <a:effectLst/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6. Testing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905000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</a:t>
            </a:r>
            <a:endParaRPr lang="en-US" sz="3200" b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2418" y="2590800"/>
            <a:ext cx="7506781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For testing in ACP project, testing activities are carried out in parallel with development so we can have a closely view about the project. From this, the project can be tested more carefully and effectively with high coverage.</a:t>
            </a:r>
            <a:endParaRPr lang="en-US" sz="2000" dirty="0">
              <a:solidFill>
                <a:schemeClr val="accent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6. Testing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419" y="2209800"/>
            <a:ext cx="4637808" cy="217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Solution for </a:t>
            </a:r>
            <a:r>
              <a:rPr lang="en-US" sz="2800" b="1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Issues</a:t>
            </a:r>
          </a:p>
          <a:p>
            <a:pPr marL="1371600" lvl="2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None-Technical Problems</a:t>
            </a:r>
          </a:p>
          <a:p>
            <a:pPr marL="1371600" lvl="2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Technical Problems</a:t>
            </a:r>
          </a:p>
          <a:p>
            <a:pPr marR="0"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en-US" sz="2800" b="1" dirty="0">
              <a:solidFill>
                <a:srgbClr val="4F81BD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6. Testing</a:t>
            </a:r>
            <a:endParaRPr lang="en-US" altLang="en-US" sz="1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1676400"/>
            <a:ext cx="8534400" cy="3352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Experiments results and </a:t>
            </a:r>
            <a:r>
              <a:rPr lang="en-US" sz="2800" b="1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analysis.</a:t>
            </a:r>
          </a:p>
          <a:p>
            <a:pPr marL="1371600" lvl="2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Test Hardware</a:t>
            </a:r>
            <a:r>
              <a:rPr lang="en-US" sz="2800" b="1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.</a:t>
            </a:r>
          </a:p>
          <a:p>
            <a:pPr marL="1828800" lvl="3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case for first loop detector and second </a:t>
            </a:r>
            <a:r>
              <a:rPr lang="en-US" sz="20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completed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828800" lvl="3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Display errors of Led in case of in or out </a:t>
            </a:r>
            <a:r>
              <a:rPr lang="en-US" sz="20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cars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828800" lvl="3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Testing and balancing of the strong </a:t>
            </a:r>
            <a:r>
              <a:rPr lang="en-US" sz="20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barrier.</a:t>
            </a:r>
            <a:endParaRPr lang="en-US" sz="2000" b="1" dirty="0" smtClean="0">
              <a:solidFill>
                <a:schemeClr val="accent1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  <a:p>
            <a:pPr marL="1371600" lvl="2" indent="-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4F81BD"/>
                </a:solidFill>
                <a:latin typeface="Segoe UI" panose="020B0502040204020203" pitchFamily="34" charset="0"/>
                <a:ea typeface="MS Gothic" panose="020B0609070205080204" pitchFamily="49" charset="-128"/>
                <a:cs typeface="Segoe UI" panose="020B0502040204020203" pitchFamily="34" charset="0"/>
              </a:rPr>
              <a:t>Test Software.</a:t>
            </a:r>
            <a:endParaRPr lang="en-US" sz="2400" b="1" dirty="0">
              <a:solidFill>
                <a:srgbClr val="4F81BD"/>
              </a:solidFill>
              <a:latin typeface="Segoe UI" panose="020B0502040204020203" pitchFamily="34" charset="0"/>
              <a:ea typeface="MS Gothic" panose="020B0609070205080204" pitchFamily="49" charset="-128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923472"/>
            <a:ext cx="24995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Home Form.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Tracking Form.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Edit Form.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Statistic From.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0495" y="4942703"/>
            <a:ext cx="3801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Load Drivers Information Form.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Register Form.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Payment Form.</a:t>
            </a:r>
            <a:endParaRPr lang="en-US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Conclusion &amp; Demo</a:t>
            </a:r>
            <a:endParaRPr lang="en-US" altLang="en-US" sz="1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514600"/>
            <a:ext cx="38823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Future Development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</a:t>
            </a:r>
            <a:endParaRPr lang="en-US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Conclusion &amp; Demo</a:t>
            </a:r>
            <a:endParaRPr lang="en-US" altLang="en-US" sz="1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828800"/>
            <a:ext cx="1602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Result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5736706" cy="40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Conclusion &amp; Demo</a:t>
            </a:r>
            <a:endParaRPr lang="en-US" altLang="en-US" sz="1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752600"/>
            <a:ext cx="3882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Future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2438400"/>
            <a:ext cx="6363327" cy="322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Enhance the accuracy of the algorithm.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Implement all the system’s specialties 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Proceed car’s outcomes.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Smart guide system in car parks.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Develop daily ticket service for customers.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Facial recognition system </a:t>
            </a:r>
            <a:r>
              <a:rPr lang="en-US" sz="2400" dirty="0" smtClean="0">
                <a:solidFill>
                  <a:schemeClr val="accent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consolidates security.</a:t>
            </a:r>
            <a:endParaRPr lang="en-US" sz="2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alt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 Conclusion &amp; Demo</a:t>
            </a:r>
            <a:endParaRPr lang="en-US" altLang="en-US" sz="16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971800"/>
            <a:ext cx="31999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</a:t>
            </a:r>
            <a:endParaRPr lang="en-US" sz="88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Q &amp; 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19400"/>
            <a:ext cx="4658659" cy="2509771"/>
          </a:xfrm>
        </p:spPr>
      </p:pic>
    </p:spTree>
    <p:extLst>
      <p:ext uri="{BB962C8B-B14F-4D97-AF65-F5344CB8AC3E}">
        <p14:creationId xmlns:p14="http://schemas.microsoft.com/office/powerpoint/2010/main" val="14420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1. Introduction</a:t>
            </a:r>
            <a:endParaRPr lang="en-US" alt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257800" y="2755504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b="1" i="1" u="sng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Traditional Parking:</a:t>
            </a:r>
            <a:endParaRPr lang="en-US" altLang="en-US" sz="2000" b="1" i="1" u="sng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497840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57800" y="3378875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</a:t>
            </a:r>
            <a:r>
              <a:rPr lang="en-US" dirty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lot of work force and not </a:t>
            </a:r>
            <a:r>
              <a:rPr lang="en-US" dirty="0" smtClean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scientific.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3E45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auses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many troubles for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drivers.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 safe.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66" y="1897752"/>
            <a:ext cx="294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Existed system</a:t>
            </a:r>
            <a:endParaRPr lang="en-US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600200" y="609600"/>
            <a:ext cx="5791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</a:p>
          <a:p>
            <a:pPr algn="ctr"/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US" sz="54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listenning</a:t>
            </a:r>
            <a:r>
              <a:rPr lang="en-US" sz="54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762">
            <a:off x="5811374" y="3168551"/>
            <a:ext cx="1719973" cy="64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1. Introduction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2514600"/>
            <a:ext cx="5209309" cy="3906983"/>
          </a:xfrm>
        </p:spPr>
      </p:pic>
      <p:sp>
        <p:nvSpPr>
          <p:cNvPr id="5" name="Rectangle 4"/>
          <p:cNvSpPr/>
          <p:nvPr/>
        </p:nvSpPr>
        <p:spPr>
          <a:xfrm>
            <a:off x="5443577" y="2667000"/>
            <a:ext cx="3569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 </a:t>
            </a:r>
            <a:r>
              <a:rPr lang="en-US" b="1" i="1" u="sng" dirty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parking in </a:t>
            </a:r>
            <a:r>
              <a:rPr lang="en-US" b="1" i="1" u="sng" dirty="0" smtClean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junior buildings:</a:t>
            </a:r>
            <a:endParaRPr lang="en-US" b="1" i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2855" y="3260337"/>
            <a:ext cx="37276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 cars in and out with tickets issued by own </a:t>
            </a:r>
            <a:r>
              <a:rPr lang="en-US" dirty="0" smtClean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company.</a:t>
            </a:r>
          </a:p>
          <a:p>
            <a:endParaRPr lang="en-US" dirty="0">
              <a:solidFill>
                <a:srgbClr val="3E45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Equipped with automatic barriers.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070" y="1866954"/>
            <a:ext cx="294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Existed system</a:t>
            </a:r>
            <a:endParaRPr lang="en-US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1. Introduction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3" y="2590800"/>
            <a:ext cx="5144037" cy="3913366"/>
          </a:xfrm>
        </p:spPr>
      </p:pic>
      <p:sp>
        <p:nvSpPr>
          <p:cNvPr id="5" name="Rectangle 4"/>
          <p:cNvSpPr/>
          <p:nvPr/>
        </p:nvSpPr>
        <p:spPr>
          <a:xfrm>
            <a:off x="5489390" y="2912368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3E454C"/>
                </a:solidFill>
                <a:latin typeface="Helvetica" panose="020B0604020202020204" pitchFamily="34" charset="0"/>
              </a:rPr>
              <a:t>Car </a:t>
            </a:r>
            <a:r>
              <a:rPr lang="en-US" b="1" i="1" u="sng" dirty="0">
                <a:solidFill>
                  <a:srgbClr val="3E454C"/>
                </a:solidFill>
                <a:latin typeface="Helvetica" panose="020B0604020202020204" pitchFamily="34" charset="0"/>
              </a:rPr>
              <a:t>parking in senior </a:t>
            </a:r>
            <a:r>
              <a:rPr lang="en-US" b="1" i="1" u="sng" dirty="0" smtClean="0">
                <a:solidFill>
                  <a:srgbClr val="3E454C"/>
                </a:solidFill>
                <a:latin typeface="Helvetica" panose="020B0604020202020204" pitchFamily="34" charset="0"/>
              </a:rPr>
              <a:t>buildings:</a:t>
            </a:r>
            <a:endParaRPr lang="en-US" b="1" i="1" u="sng" dirty="0"/>
          </a:p>
        </p:txBody>
      </p:sp>
      <p:sp>
        <p:nvSpPr>
          <p:cNvPr id="7" name="Rectangle 6"/>
          <p:cNvSpPr/>
          <p:nvPr/>
        </p:nvSpPr>
        <p:spPr>
          <a:xfrm>
            <a:off x="5489391" y="3676471"/>
            <a:ext cx="365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Semi – automatic </a:t>
            </a:r>
            <a:r>
              <a:rPr lang="en-US" dirty="0" smtClean="0">
                <a:solidFill>
                  <a:srgbClr val="3E45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system.</a:t>
            </a:r>
          </a:p>
          <a:p>
            <a:endParaRPr lang="en-US" dirty="0">
              <a:solidFill>
                <a:srgbClr val="3E454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eed employee to control system.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070" y="1866954"/>
            <a:ext cx="2940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Existed system</a:t>
            </a:r>
            <a:endParaRPr lang="en-US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1. Introduction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492">
            <a:off x="776042" y="943978"/>
            <a:ext cx="1112755" cy="4172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16132" y="2667000"/>
            <a:ext cx="38754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3E454C"/>
                </a:solidFill>
                <a:latin typeface="Helvetica" panose="020B0604020202020204" pitchFamily="34" charset="0"/>
              </a:rPr>
              <a:t>Totally </a:t>
            </a:r>
            <a:r>
              <a:rPr lang="en-US" dirty="0">
                <a:solidFill>
                  <a:srgbClr val="3E454C"/>
                </a:solidFill>
                <a:latin typeface="Helvetica" panose="020B0604020202020204" pitchFamily="34" charset="0"/>
              </a:rPr>
              <a:t>automatic car parking </a:t>
            </a:r>
            <a:r>
              <a:rPr lang="en-US" dirty="0" smtClean="0">
                <a:solidFill>
                  <a:srgbClr val="3E454C"/>
                </a:solidFill>
                <a:latin typeface="Helvetica" panose="020B0604020202020204" pitchFamily="34" charset="0"/>
              </a:rPr>
              <a:t>system.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3E454C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cientific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smart and convenient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solution.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fficient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enough to solve problems for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parking.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070" y="1866954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Ideal</a:t>
            </a:r>
            <a:endParaRPr lang="en-US" sz="2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84411"/>
            <a:ext cx="4297512" cy="3992589"/>
          </a:xfrm>
        </p:spPr>
      </p:pic>
    </p:spTree>
    <p:extLst>
      <p:ext uri="{BB962C8B-B14F-4D97-AF65-F5344CB8AC3E}">
        <p14:creationId xmlns:p14="http://schemas.microsoft.com/office/powerpoint/2010/main" val="42636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364EB6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501A82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64EB6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186894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cdb2004221gl</Template>
  <TotalTime>1396</TotalTime>
  <Words>880</Words>
  <Application>Microsoft Office PowerPoint</Application>
  <PresentationFormat>On-screen Show (4:3)</PresentationFormat>
  <Paragraphs>282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MS Gothic</vt:lpstr>
      <vt:lpstr>Arial</vt:lpstr>
      <vt:lpstr>Calibri</vt:lpstr>
      <vt:lpstr>Helvetica</vt:lpstr>
      <vt:lpstr>Segoe UI</vt:lpstr>
      <vt:lpstr>Times New Roman</vt:lpstr>
      <vt:lpstr>Verdana</vt:lpstr>
      <vt:lpstr>Wingdings</vt:lpstr>
      <vt:lpstr>Office Theme</vt:lpstr>
      <vt:lpstr>AutoCarParking</vt:lpstr>
      <vt:lpstr>Project Role</vt:lpstr>
      <vt:lpstr>Contents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 2. Project Management</vt:lpstr>
      <vt:lpstr> 2. Project Management</vt:lpstr>
      <vt:lpstr> 2. Project Management</vt:lpstr>
      <vt:lpstr> 2. Project Management</vt:lpstr>
      <vt:lpstr> 2. Project Management</vt:lpstr>
      <vt:lpstr> 2. Project Management</vt:lpstr>
      <vt:lpstr> 3. Introduction of the system</vt:lpstr>
      <vt:lpstr> 3. Introduction of the system</vt:lpstr>
      <vt:lpstr> 3. Introduction of the system</vt:lpstr>
      <vt:lpstr> 3. Introduction of the system</vt:lpstr>
      <vt:lpstr> 3. Introduction of the system</vt:lpstr>
      <vt:lpstr> 3. Introduction of the system</vt:lpstr>
      <vt:lpstr>4. Introduction of Algorithm</vt:lpstr>
      <vt:lpstr>4. Introduction of Algorithm</vt:lpstr>
      <vt:lpstr>4. Introduction of Algorithm</vt:lpstr>
      <vt:lpstr>4. Introduction of Algorithm</vt:lpstr>
      <vt:lpstr>4. Introduction of Algorithm</vt:lpstr>
      <vt:lpstr>4. Introduction of Algorithm</vt:lpstr>
      <vt:lpstr>4. Introduction of Algorithm</vt:lpstr>
      <vt:lpstr>4. Introduction of Algorithm</vt:lpstr>
      <vt:lpstr>4. Introduction of Algorithm</vt:lpstr>
      <vt:lpstr>4. Introduction of Algorithm</vt:lpstr>
      <vt:lpstr>4. Introduction of Algorithm</vt:lpstr>
      <vt:lpstr>5. Implementation</vt:lpstr>
      <vt:lpstr>Hardware Design 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5. Implementation</vt:lpstr>
      <vt:lpstr>6. Testing</vt:lpstr>
      <vt:lpstr>6. Testing</vt:lpstr>
      <vt:lpstr>6. Testing</vt:lpstr>
      <vt:lpstr>6. Testing</vt:lpstr>
      <vt:lpstr>7. Conclusion &amp; Demo</vt:lpstr>
      <vt:lpstr>7. Conclusion &amp; Demo</vt:lpstr>
      <vt:lpstr>7. Conclusion &amp; Demo</vt:lpstr>
      <vt:lpstr>7. Conclusion &amp; Demo</vt:lpstr>
      <vt:lpstr>8. Q &amp; 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</dc:title>
  <dc:creator>truong pham</dc:creator>
  <cp:lastModifiedBy>truong pham</cp:lastModifiedBy>
  <cp:revision>79</cp:revision>
  <dcterms:created xsi:type="dcterms:W3CDTF">2014-08-16T03:52:41Z</dcterms:created>
  <dcterms:modified xsi:type="dcterms:W3CDTF">2014-08-21T03:51:59Z</dcterms:modified>
</cp:coreProperties>
</file>