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308" r:id="rId4"/>
    <p:sldId id="309" r:id="rId5"/>
    <p:sldId id="310" r:id="rId6"/>
    <p:sldId id="264" r:id="rId7"/>
    <p:sldId id="266" r:id="rId8"/>
    <p:sldId id="267" r:id="rId9"/>
    <p:sldId id="268" r:id="rId10"/>
    <p:sldId id="291" r:id="rId11"/>
    <p:sldId id="311" r:id="rId12"/>
    <p:sldId id="270" r:id="rId13"/>
    <p:sldId id="303" r:id="rId14"/>
    <p:sldId id="304" r:id="rId15"/>
    <p:sldId id="305" r:id="rId16"/>
    <p:sldId id="306" r:id="rId17"/>
    <p:sldId id="307" r:id="rId18"/>
    <p:sldId id="272" r:id="rId19"/>
    <p:sldId id="273" r:id="rId20"/>
    <p:sldId id="275" r:id="rId21"/>
    <p:sldId id="295" r:id="rId22"/>
    <p:sldId id="296" r:id="rId23"/>
    <p:sldId id="297" r:id="rId24"/>
    <p:sldId id="298" r:id="rId25"/>
    <p:sldId id="279" r:id="rId26"/>
    <p:sldId id="280" r:id="rId27"/>
    <p:sldId id="294" r:id="rId28"/>
    <p:sldId id="299" r:id="rId29"/>
    <p:sldId id="300" r:id="rId30"/>
    <p:sldId id="302"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9" autoAdjust="0"/>
    <p:restoredTop sz="94660"/>
  </p:normalViewPr>
  <p:slideViewPr>
    <p:cSldViewPr>
      <p:cViewPr>
        <p:scale>
          <a:sx n="75" d="100"/>
          <a:sy n="75" d="100"/>
        </p:scale>
        <p:origin x="-10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0BE1504-4365-43BD-B388-D208267A5D7A}" type="datetimeFigureOut">
              <a:rPr lang="en-US" smtClean="0"/>
              <a:t>4/17/2014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EC9EF05-A407-4DFB-A4AB-F02A701FFC4E}"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E1504-4365-43BD-B388-D208267A5D7A}"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9EF05-A407-4DFB-A4AB-F02A701FFC4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E1504-4365-43BD-B388-D208267A5D7A}"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9EF05-A407-4DFB-A4AB-F02A701FFC4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E1504-4365-43BD-B388-D208267A5D7A}"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9EF05-A407-4DFB-A4AB-F02A701FFC4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E1504-4365-43BD-B388-D208267A5D7A}" type="datetimeFigureOut">
              <a:rPr lang="en-US" smtClean="0"/>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9EF05-A407-4DFB-A4AB-F02A701FFC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0BE1504-4365-43BD-B388-D208267A5D7A}"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9EF05-A407-4DFB-A4AB-F02A701FFC4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BE1504-4365-43BD-B388-D208267A5D7A}" type="datetimeFigureOut">
              <a:rPr lang="en-US" smtClean="0"/>
              <a:t>4/17/2014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9EF05-A407-4DFB-A4AB-F02A701FFC4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BE1504-4365-43BD-B388-D208267A5D7A}" type="datetimeFigureOut">
              <a:rPr lang="en-US" smtClean="0"/>
              <a:t>4/17/2014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9EF05-A407-4DFB-A4AB-F02A701FFC4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E1504-4365-43BD-B388-D208267A5D7A}" type="datetimeFigureOut">
              <a:rPr lang="en-US" smtClean="0"/>
              <a:t>4/17/2014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9EF05-A407-4DFB-A4AB-F02A701FFC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E1504-4365-43BD-B388-D208267A5D7A}"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9EF05-A407-4DFB-A4AB-F02A701FFC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E1504-4365-43BD-B388-D208267A5D7A}" type="datetimeFigureOut">
              <a:rPr lang="en-US" smtClean="0"/>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9EF05-A407-4DFB-A4AB-F02A701FFC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0BE1504-4365-43BD-B388-D208267A5D7A}" type="datetimeFigureOut">
              <a:rPr lang="en-US" smtClean="0"/>
              <a:t>4/17/2014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EC9EF05-A407-4DFB-A4AB-F02A701FFC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686800" cy="2133600"/>
          </a:xfrm>
        </p:spPr>
        <p:txBody>
          <a:bodyPr/>
          <a:lstStyle/>
          <a:p>
            <a:r>
              <a:rPr lang="en-US" dirty="0" smtClean="0"/>
              <a:t>Capstone Project</a:t>
            </a:r>
            <a:br>
              <a:rPr lang="en-US" dirty="0" smtClean="0"/>
            </a:br>
            <a:r>
              <a:rPr lang="en-US" dirty="0" smtClean="0"/>
              <a:t>Delivering Food Online</a:t>
            </a:r>
            <a:endParaRPr lang="en-US" dirty="0"/>
          </a:p>
        </p:txBody>
      </p:sp>
      <p:sp>
        <p:nvSpPr>
          <p:cNvPr id="3" name="Subtitle 2"/>
          <p:cNvSpPr>
            <a:spLocks noGrp="1"/>
          </p:cNvSpPr>
          <p:nvPr>
            <p:ph type="subTitle" idx="1"/>
          </p:nvPr>
        </p:nvSpPr>
        <p:spPr>
          <a:xfrm>
            <a:off x="533400" y="3767862"/>
            <a:ext cx="8077200" cy="2861538"/>
          </a:xfrm>
        </p:spPr>
        <p:txBody>
          <a:bodyPr>
            <a:normAutofit/>
          </a:bodyPr>
          <a:lstStyle/>
          <a:p>
            <a:pPr algn="l"/>
            <a:r>
              <a:rPr lang="en-US" dirty="0" smtClean="0"/>
              <a:t>Supervisor:           Tran </a:t>
            </a:r>
            <a:r>
              <a:rPr lang="en-US" dirty="0" err="1" smtClean="0"/>
              <a:t>Dinh</a:t>
            </a:r>
            <a:r>
              <a:rPr lang="en-US" dirty="0" smtClean="0"/>
              <a:t> Tri</a:t>
            </a:r>
          </a:p>
          <a:p>
            <a:pPr algn="l"/>
            <a:r>
              <a:rPr lang="en-US" dirty="0" smtClean="0"/>
              <a:t>Group Members: Duong Ngoc Nhat-NhatDN01687</a:t>
            </a:r>
          </a:p>
          <a:p>
            <a:pPr algn="l"/>
            <a:r>
              <a:rPr lang="en-US" dirty="0" smtClean="0"/>
              <a:t>                               Nguyen </a:t>
            </a:r>
            <a:r>
              <a:rPr lang="en-US" dirty="0" err="1" smtClean="0"/>
              <a:t>Quang</a:t>
            </a:r>
            <a:r>
              <a:rPr lang="en-US" dirty="0" smtClean="0"/>
              <a:t> Minh-MinhNQ01717</a:t>
            </a:r>
          </a:p>
          <a:p>
            <a:pPr algn="l"/>
            <a:r>
              <a:rPr lang="en-US" dirty="0" smtClean="0"/>
              <a:t>                               Duong Hoang Nam-NamDH01552</a:t>
            </a:r>
          </a:p>
          <a:p>
            <a:pPr algn="l"/>
            <a:r>
              <a:rPr lang="en-US" dirty="0" smtClean="0"/>
              <a:t>                               Tan Van Son-SonTV01379</a:t>
            </a:r>
          </a:p>
          <a:p>
            <a:pPr algn="l"/>
            <a:r>
              <a:rPr lang="en-US" dirty="0" smtClean="0"/>
              <a:t>                               Pham </a:t>
            </a:r>
            <a:r>
              <a:rPr lang="en-US" dirty="0" err="1" smtClean="0"/>
              <a:t>Duc</a:t>
            </a:r>
            <a:r>
              <a:rPr lang="en-US" dirty="0" smtClean="0"/>
              <a:t> Anh-AnhPD01806</a:t>
            </a:r>
          </a:p>
          <a:p>
            <a:endParaRPr lang="en-US" dirty="0"/>
          </a:p>
        </p:txBody>
      </p:sp>
    </p:spTree>
    <p:extLst>
      <p:ext uri="{BB962C8B-B14F-4D97-AF65-F5344CB8AC3E}">
        <p14:creationId xmlns:p14="http://schemas.microsoft.com/office/powerpoint/2010/main" val="427850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plan</a:t>
            </a:r>
            <a:endParaRPr lang="en-US" dirty="0"/>
          </a:p>
        </p:txBody>
      </p:sp>
      <p:sp>
        <p:nvSpPr>
          <p:cNvPr id="2" name="Content Placeholder 1"/>
          <p:cNvSpPr>
            <a:spLocks noGrp="1"/>
          </p:cNvSpPr>
          <p:nvPr>
            <p:ph idx="1"/>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562100" y="1600200"/>
            <a:ext cx="5943600" cy="426339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600200" y="5560060"/>
            <a:ext cx="5943600" cy="1145540"/>
          </a:xfrm>
          <a:prstGeom prst="rect">
            <a:avLst/>
          </a:prstGeom>
        </p:spPr>
      </p:pic>
    </p:spTree>
    <p:extLst>
      <p:ext uri="{BB962C8B-B14F-4D97-AF65-F5344CB8AC3E}">
        <p14:creationId xmlns:p14="http://schemas.microsoft.com/office/powerpoint/2010/main" val="260259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Risk Management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45333929"/>
              </p:ext>
            </p:extLst>
          </p:nvPr>
        </p:nvGraphicFramePr>
        <p:xfrm>
          <a:off x="1571625" y="2733135"/>
          <a:ext cx="6505574" cy="3439064"/>
        </p:xfrm>
        <a:graphic>
          <a:graphicData uri="http://schemas.openxmlformats.org/drawingml/2006/table">
            <a:tbl>
              <a:tblPr firstRow="1" firstCol="1" bandRow="1">
                <a:tableStyleId>{5C22544A-7EE6-4342-B048-85BDC9FD1C3A}</a:tableStyleId>
              </a:tblPr>
              <a:tblGrid>
                <a:gridCol w="371747"/>
                <a:gridCol w="1223323"/>
                <a:gridCol w="1394052"/>
                <a:gridCol w="727661"/>
                <a:gridCol w="748313"/>
                <a:gridCol w="1093900"/>
                <a:gridCol w="946578"/>
              </a:tblGrid>
              <a:tr h="650940">
                <a:tc>
                  <a:txBody>
                    <a:bodyPr/>
                    <a:lstStyle/>
                    <a:p>
                      <a:pPr marL="0" marR="0">
                        <a:lnSpc>
                          <a:spcPct val="115000"/>
                        </a:lnSpc>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150">
                          <a:effectLst/>
                        </a:rPr>
                        <a:t>Risk </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50">
                          <a:effectLst/>
                        </a:rPr>
                        <a:t>Category </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50">
                          <a:effectLst/>
                        </a:rPr>
                        <a:t>Probability (1-5) </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50">
                          <a:effectLst/>
                        </a:rPr>
                        <a:t>Affection (1-5) </a:t>
                      </a:r>
                      <a:endParaRPr lang="en-US" sz="1200">
                        <a:effectLst/>
                      </a:endParaRPr>
                    </a:p>
                    <a:p>
                      <a:pPr marL="0" marR="0">
                        <a:lnSpc>
                          <a:spcPct val="115000"/>
                        </a:lnSpc>
                        <a:spcBef>
                          <a:spcPts val="0"/>
                        </a:spcBef>
                        <a:spcAft>
                          <a:spcPts val="0"/>
                        </a:spcAft>
                      </a:pPr>
                      <a:r>
                        <a:rPr lang="en-US" sz="1200">
                          <a:effectLst/>
                        </a:rPr>
                        <a:t> </a:t>
                      </a:r>
                      <a:endParaRPr lang="en-US" sz="120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150">
                          <a:effectLst/>
                        </a:rPr>
                        <a:t>Reduction Strategy </a:t>
                      </a:r>
                      <a:endParaRPr lang="en-US" sz="1200">
                        <a:effectLst/>
                      </a:endParaRPr>
                    </a:p>
                    <a:p>
                      <a:pPr marL="0" marR="0">
                        <a:lnSpc>
                          <a:spcPct val="115000"/>
                        </a:lnSpc>
                        <a:spcBef>
                          <a:spcPts val="0"/>
                        </a:spcBef>
                        <a:spcAft>
                          <a:spcPts val="0"/>
                        </a:spcAft>
                      </a:pPr>
                      <a:r>
                        <a:rPr lang="en-US" sz="1200">
                          <a:effectLst/>
                        </a:rPr>
                        <a:t> </a:t>
                      </a:r>
                      <a:endParaRPr lang="en-US" sz="120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150">
                          <a:effectLst/>
                        </a:rPr>
                        <a:t>Resolve Solution </a:t>
                      </a:r>
                      <a:endParaRPr lang="en-US" sz="1200">
                        <a:effectLst/>
                      </a:endParaRPr>
                    </a:p>
                    <a:p>
                      <a:pPr marL="0" marR="0">
                        <a:lnSpc>
                          <a:spcPct val="115000"/>
                        </a:lnSpc>
                        <a:spcBef>
                          <a:spcPts val="0"/>
                        </a:spcBef>
                        <a:spcAft>
                          <a:spcPts val="0"/>
                        </a:spcAft>
                      </a:pPr>
                      <a:r>
                        <a:rPr lang="en-US" sz="1200">
                          <a:effectLst/>
                        </a:rPr>
                        <a:t> </a:t>
                      </a:r>
                      <a:endParaRPr lang="en-US" sz="1200">
                        <a:effectLst/>
                        <a:latin typeface="Times New Roman"/>
                        <a:ea typeface="Calibri"/>
                        <a:cs typeface="Times New Roman"/>
                      </a:endParaRPr>
                    </a:p>
                  </a:txBody>
                  <a:tcPr marL="68580" marR="68580" marT="0" marB="0"/>
                </a:tc>
              </a:tr>
              <a:tr h="1394062">
                <a:tc>
                  <a:txBody>
                    <a:bodyPr/>
                    <a:lstStyle/>
                    <a:p>
                      <a:pPr marL="0" marR="0">
                        <a:spcBef>
                          <a:spcPts val="0"/>
                        </a:spcBef>
                        <a:spcAft>
                          <a:spcPts val="0"/>
                        </a:spcAft>
                      </a:pPr>
                      <a:r>
                        <a:rPr lang="en-US" sz="1100">
                          <a:effectLst/>
                        </a:rPr>
                        <a:t>1 </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Project Plan is not effective, the processes does not meet their deadlines </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Management Risk </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3 </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4 </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leader should build a reasonable plan</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Check and re-schedule the plan. The team members can work over-time. </a:t>
                      </a:r>
                      <a:endParaRPr lang="en-US" sz="1200">
                        <a:solidFill>
                          <a:srgbClr val="000000"/>
                        </a:solidFill>
                        <a:effectLst/>
                        <a:latin typeface="Times New Roman"/>
                        <a:ea typeface="Times New Roman"/>
                      </a:endParaRPr>
                    </a:p>
                  </a:txBody>
                  <a:tcPr marL="68580" marR="68580" marT="0" marB="0"/>
                </a:tc>
              </a:tr>
              <a:tr h="1394062">
                <a:tc>
                  <a:txBody>
                    <a:bodyPr/>
                    <a:lstStyle/>
                    <a:p>
                      <a:pPr marL="68580" marR="0">
                        <a:lnSpc>
                          <a:spcPct val="115000"/>
                        </a:lnSpc>
                        <a:spcBef>
                          <a:spcPts val="0"/>
                        </a:spcBef>
                        <a:spcAft>
                          <a:spcPts val="0"/>
                        </a:spcAft>
                      </a:pPr>
                      <a:r>
                        <a:rPr lang="en-US" sz="1200">
                          <a:effectLst/>
                        </a:rPr>
                        <a:t>2</a:t>
                      </a:r>
                      <a:endParaRPr lang="en-US" sz="120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100">
                          <a:effectLst/>
                        </a:rPr>
                        <a:t>When each member give different opinions about project</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Communicate Rick</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3</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3</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Team have one member with responsibility control member ideal</a:t>
                      </a:r>
                      <a:endParaRPr lang="en-US" sz="120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List all opinions and make a day for all member </a:t>
                      </a:r>
                      <a:r>
                        <a:rPr lang="en-US" sz="1100" dirty="0" smtClean="0">
                          <a:effectLst/>
                        </a:rPr>
                        <a:t>discussing </a:t>
                      </a:r>
                      <a:r>
                        <a:rPr lang="en-US" sz="1100" dirty="0">
                          <a:effectLst/>
                        </a:rPr>
                        <a:t>about them</a:t>
                      </a:r>
                      <a:endParaRPr lang="en-US" sz="1200" dirty="0">
                        <a:solidFill>
                          <a:srgbClr val="000000"/>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24414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case diagram</a:t>
            </a:r>
            <a:endParaRPr 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252128" cy="496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887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243406"/>
          </a:xfrm>
        </p:spPr>
        <p:txBody>
          <a:bodyPr/>
          <a:lstStyle/>
          <a:p>
            <a:r>
              <a:rPr lang="en-US" dirty="0" smtClean="0"/>
              <a:t>Requirement</a:t>
            </a:r>
            <a:endParaRPr lang="en-US" dirty="0"/>
          </a:p>
        </p:txBody>
      </p:sp>
      <p:sp>
        <p:nvSpPr>
          <p:cNvPr id="4" name="Subtitle 2"/>
          <p:cNvSpPr txBox="1">
            <a:spLocks/>
          </p:cNvSpPr>
          <p:nvPr/>
        </p:nvSpPr>
        <p:spPr>
          <a:xfrm>
            <a:off x="555938" y="2514600"/>
            <a:ext cx="8077200" cy="2861538"/>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US"/>
          </a:p>
        </p:txBody>
      </p:sp>
      <p:sp>
        <p:nvSpPr>
          <p:cNvPr id="5" name="Title 2"/>
          <p:cNvSpPr txBox="1">
            <a:spLocks/>
          </p:cNvSpPr>
          <p:nvPr/>
        </p:nvSpPr>
        <p:spPr>
          <a:xfrm>
            <a:off x="716405" y="2133600"/>
            <a:ext cx="7756263" cy="505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a:p>
        </p:txBody>
      </p:sp>
      <p:sp>
        <p:nvSpPr>
          <p:cNvPr id="6" name="Title 2"/>
          <p:cNvSpPr txBox="1">
            <a:spLocks/>
          </p:cNvSpPr>
          <p:nvPr/>
        </p:nvSpPr>
        <p:spPr>
          <a:xfrm>
            <a:off x="798011" y="2133600"/>
            <a:ext cx="7756263"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This system </a:t>
            </a:r>
            <a:r>
              <a:rPr lang="en-US" sz="2800" dirty="0" smtClean="0"/>
              <a:t>is designed </a:t>
            </a:r>
            <a:r>
              <a:rPr lang="en-US" sz="2800" dirty="0"/>
              <a:t>for 4 main objects</a:t>
            </a:r>
            <a:r>
              <a:rPr lang="en-US" sz="2800" dirty="0" smtClean="0"/>
              <a:t>:</a:t>
            </a:r>
          </a:p>
          <a:p>
            <a:pPr algn="l"/>
            <a:r>
              <a:rPr lang="en-US" sz="2800" dirty="0" smtClean="0"/>
              <a:t>  </a:t>
            </a:r>
          </a:p>
          <a:p>
            <a:pPr marL="342900" indent="-342900" algn="l">
              <a:buFont typeface="Wingdings" pitchFamily="2" charset="2"/>
              <a:buChar char="Ø"/>
            </a:pPr>
            <a:r>
              <a:rPr lang="en-US" sz="2800" dirty="0"/>
              <a:t>Normal user (Customer)</a:t>
            </a:r>
          </a:p>
          <a:p>
            <a:pPr marL="342900" indent="-342900" algn="l">
              <a:buFont typeface="Wingdings" pitchFamily="2" charset="2"/>
              <a:buChar char="Ø"/>
            </a:pPr>
            <a:r>
              <a:rPr lang="en-US" sz="2800" dirty="0" smtClean="0"/>
              <a:t>Administrator</a:t>
            </a:r>
            <a:endParaRPr lang="en-US" sz="2800" dirty="0"/>
          </a:p>
          <a:p>
            <a:pPr marL="342900" indent="-342900" algn="l">
              <a:buFont typeface="Wingdings" pitchFamily="2" charset="2"/>
              <a:buChar char="Ø"/>
            </a:pPr>
            <a:r>
              <a:rPr lang="en-US" sz="2800" dirty="0" smtClean="0"/>
              <a:t>Manager</a:t>
            </a:r>
          </a:p>
          <a:p>
            <a:pPr marL="342900" indent="-342900" algn="l">
              <a:buFont typeface="Wingdings" pitchFamily="2" charset="2"/>
              <a:buChar char="Ø"/>
            </a:pPr>
            <a:r>
              <a:rPr lang="en-US" sz="2800" dirty="0" smtClean="0"/>
              <a:t>Staff (deliver product) </a:t>
            </a:r>
            <a:endParaRPr lang="en-US" sz="2800" dirty="0"/>
          </a:p>
        </p:txBody>
      </p:sp>
    </p:spTree>
    <p:extLst>
      <p:ext uri="{BB962C8B-B14F-4D97-AF65-F5344CB8AC3E}">
        <p14:creationId xmlns:p14="http://schemas.microsoft.com/office/powerpoint/2010/main" val="1819748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243406"/>
          </a:xfrm>
        </p:spPr>
        <p:txBody>
          <a:bodyPr/>
          <a:lstStyle/>
          <a:p>
            <a:r>
              <a:rPr lang="en-US" dirty="0" smtClean="0"/>
              <a:t>Requirement</a:t>
            </a:r>
            <a:endParaRPr lang="en-US" dirty="0"/>
          </a:p>
        </p:txBody>
      </p:sp>
      <p:sp>
        <p:nvSpPr>
          <p:cNvPr id="4" name="Subtitle 2"/>
          <p:cNvSpPr txBox="1">
            <a:spLocks/>
          </p:cNvSpPr>
          <p:nvPr/>
        </p:nvSpPr>
        <p:spPr>
          <a:xfrm>
            <a:off x="555938" y="2514600"/>
            <a:ext cx="8077200" cy="2861538"/>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US"/>
          </a:p>
        </p:txBody>
      </p:sp>
      <p:sp>
        <p:nvSpPr>
          <p:cNvPr id="5" name="Title 2"/>
          <p:cNvSpPr txBox="1">
            <a:spLocks/>
          </p:cNvSpPr>
          <p:nvPr/>
        </p:nvSpPr>
        <p:spPr>
          <a:xfrm>
            <a:off x="716405" y="2133600"/>
            <a:ext cx="7756263" cy="505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a:p>
        </p:txBody>
      </p:sp>
      <p:sp>
        <p:nvSpPr>
          <p:cNvPr id="6" name="Title 2"/>
          <p:cNvSpPr txBox="1">
            <a:spLocks/>
          </p:cNvSpPr>
          <p:nvPr/>
        </p:nvSpPr>
        <p:spPr>
          <a:xfrm>
            <a:off x="772611" y="2286000"/>
            <a:ext cx="7756263" cy="403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Wingdings" pitchFamily="2" charset="2"/>
              <a:buChar char="Ø"/>
            </a:pPr>
            <a:r>
              <a:rPr lang="en-US" sz="2000" dirty="0"/>
              <a:t> For normal user (customer</a:t>
            </a:r>
            <a:r>
              <a:rPr lang="en-US" sz="2000" dirty="0" smtClean="0"/>
              <a:t>)</a:t>
            </a:r>
          </a:p>
          <a:p>
            <a:pPr marL="342900" indent="-342900" algn="l">
              <a:buFont typeface="Wingdings" pitchFamily="2" charset="2"/>
              <a:buChar char="Ø"/>
            </a:pPr>
            <a:endParaRPr lang="en-US" sz="2000" dirty="0"/>
          </a:p>
          <a:p>
            <a:pPr marL="342900" indent="-342900" algn="l">
              <a:buFont typeface="Wingdings" pitchFamily="2" charset="2"/>
              <a:buChar char="v"/>
            </a:pPr>
            <a:r>
              <a:rPr lang="en-US" sz="2000" dirty="0" smtClean="0"/>
              <a:t>Customers </a:t>
            </a:r>
            <a:r>
              <a:rPr lang="en-US" sz="2000" dirty="0"/>
              <a:t>have not to register because it is not necessary. </a:t>
            </a:r>
            <a:r>
              <a:rPr lang="en-US" sz="2000" dirty="0" smtClean="0"/>
              <a:t>Customer </a:t>
            </a:r>
            <a:r>
              <a:rPr lang="en-US" sz="2000" dirty="0"/>
              <a:t>just want to order food so if they don’t have to register, they can order faster, so they will feel more comfortable</a:t>
            </a:r>
          </a:p>
          <a:p>
            <a:pPr marL="342900" indent="-342900" algn="l">
              <a:buFont typeface="Wingdings" pitchFamily="2" charset="2"/>
              <a:buChar char="v"/>
            </a:pPr>
            <a:r>
              <a:rPr lang="en-US" sz="2000" dirty="0" smtClean="0"/>
              <a:t>Customer </a:t>
            </a:r>
            <a:r>
              <a:rPr lang="en-US" sz="2000" dirty="0"/>
              <a:t>can use this function without creating an account and signing in.</a:t>
            </a:r>
          </a:p>
          <a:p>
            <a:pPr marL="342900" indent="-342900" algn="l">
              <a:buFont typeface="Arial" pitchFamily="34" charset="0"/>
              <a:buChar char="•"/>
            </a:pPr>
            <a:r>
              <a:rPr lang="en-US" sz="2000" dirty="0"/>
              <a:t>	View: View menu</a:t>
            </a:r>
          </a:p>
          <a:p>
            <a:pPr marL="342900" indent="-342900" algn="l">
              <a:buFont typeface="Arial" pitchFamily="34" charset="0"/>
              <a:buChar char="•"/>
            </a:pPr>
            <a:r>
              <a:rPr lang="en-US" sz="2000" dirty="0"/>
              <a:t>	Search: Customer can request the system to search for Food with some information by keyword</a:t>
            </a:r>
          </a:p>
          <a:p>
            <a:pPr marL="342900" indent="-342900" algn="l">
              <a:buFont typeface="Arial" pitchFamily="34" charset="0"/>
              <a:buChar char="•"/>
            </a:pPr>
            <a:r>
              <a:rPr lang="en-US" sz="2000" dirty="0"/>
              <a:t>	Order: Customer can add product to cart, after that, customer  can  process  to  order  that food  by  filling  order  form  with  his/her  personal information.</a:t>
            </a:r>
          </a:p>
        </p:txBody>
      </p:sp>
    </p:spTree>
    <p:extLst>
      <p:ext uri="{BB962C8B-B14F-4D97-AF65-F5344CB8AC3E}">
        <p14:creationId xmlns:p14="http://schemas.microsoft.com/office/powerpoint/2010/main" val="3609276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243406"/>
          </a:xfrm>
        </p:spPr>
        <p:txBody>
          <a:bodyPr/>
          <a:lstStyle/>
          <a:p>
            <a:r>
              <a:rPr lang="en-US" smtClean="0"/>
              <a:t>Requirement</a:t>
            </a:r>
            <a:endParaRPr lang="en-US"/>
          </a:p>
        </p:txBody>
      </p:sp>
      <p:sp>
        <p:nvSpPr>
          <p:cNvPr id="4" name="Subtitle 2"/>
          <p:cNvSpPr txBox="1">
            <a:spLocks/>
          </p:cNvSpPr>
          <p:nvPr/>
        </p:nvSpPr>
        <p:spPr>
          <a:xfrm>
            <a:off x="637542" y="2386574"/>
            <a:ext cx="8077200" cy="332842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US"/>
          </a:p>
        </p:txBody>
      </p:sp>
      <p:sp>
        <p:nvSpPr>
          <p:cNvPr id="5" name="Title 2"/>
          <p:cNvSpPr txBox="1">
            <a:spLocks/>
          </p:cNvSpPr>
          <p:nvPr/>
        </p:nvSpPr>
        <p:spPr>
          <a:xfrm>
            <a:off x="716405" y="2133600"/>
            <a:ext cx="7756263" cy="505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a:p>
        </p:txBody>
      </p:sp>
      <p:sp>
        <p:nvSpPr>
          <p:cNvPr id="6" name="Title 2"/>
          <p:cNvSpPr txBox="1">
            <a:spLocks/>
          </p:cNvSpPr>
          <p:nvPr/>
        </p:nvSpPr>
        <p:spPr>
          <a:xfrm>
            <a:off x="716405" y="1905000"/>
            <a:ext cx="7756263" cy="449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Wingdings" pitchFamily="2" charset="2"/>
              <a:buChar char="Ø"/>
            </a:pPr>
            <a:r>
              <a:rPr lang="en-US" sz="2000" dirty="0"/>
              <a:t>For administrator</a:t>
            </a:r>
          </a:p>
          <a:p>
            <a:pPr algn="l"/>
            <a:endParaRPr lang="en-US" sz="2000" dirty="0"/>
          </a:p>
          <a:p>
            <a:pPr marL="342900" indent="-342900" algn="l">
              <a:buFont typeface="Wingdings" pitchFamily="2" charset="2"/>
              <a:buChar char="v"/>
            </a:pPr>
            <a:r>
              <a:rPr lang="en-US" sz="2000" dirty="0" smtClean="0"/>
              <a:t>	At login page, function Log in, user can log in with Admin role  .</a:t>
            </a:r>
          </a:p>
          <a:p>
            <a:pPr marL="342900" indent="-342900" algn="l">
              <a:buFont typeface="Wingdings" pitchFamily="2" charset="2"/>
              <a:buChar char="v"/>
            </a:pPr>
            <a:r>
              <a:rPr lang="en-US" sz="2000" dirty="0"/>
              <a:t>	After logging in, Admin can perform following actions:</a:t>
            </a:r>
          </a:p>
          <a:p>
            <a:pPr marL="342900" indent="-342900" algn="l">
              <a:buFont typeface="Arial" pitchFamily="34" charset="0"/>
              <a:buChar char="•"/>
            </a:pPr>
            <a:r>
              <a:rPr lang="en-US" sz="2000" dirty="0"/>
              <a:t>	Manage (add, update, delete) account</a:t>
            </a:r>
          </a:p>
          <a:p>
            <a:pPr marL="342900" indent="-342900" algn="l">
              <a:buFont typeface="Arial" pitchFamily="34" charset="0"/>
              <a:buChar char="•"/>
            </a:pPr>
            <a:r>
              <a:rPr lang="en-US" sz="2000" dirty="0"/>
              <a:t>	Manage (add, update, delete) Delivering food online system information </a:t>
            </a:r>
          </a:p>
          <a:p>
            <a:pPr marL="342900" indent="-342900" algn="l">
              <a:buFont typeface="Arial" pitchFamily="34" charset="0"/>
              <a:buChar char="•"/>
            </a:pPr>
            <a:r>
              <a:rPr lang="en-US" sz="2000" dirty="0"/>
              <a:t>	Manage Food menu</a:t>
            </a:r>
          </a:p>
          <a:p>
            <a:pPr marL="342900" indent="-342900" algn="l">
              <a:buFont typeface="Arial" pitchFamily="34" charset="0"/>
              <a:buChar char="•"/>
            </a:pPr>
            <a:r>
              <a:rPr lang="en-US" sz="2000" dirty="0"/>
              <a:t>	Manage Delivering schedule</a:t>
            </a:r>
          </a:p>
          <a:p>
            <a:pPr marL="342900" indent="-342900" algn="l">
              <a:buFont typeface="Arial" pitchFamily="34" charset="0"/>
              <a:buChar char="•"/>
            </a:pPr>
            <a:r>
              <a:rPr lang="en-US" sz="2000" dirty="0"/>
              <a:t>	Process Orders</a:t>
            </a:r>
          </a:p>
          <a:p>
            <a:pPr marL="342900" indent="-342900" algn="l">
              <a:buFont typeface="Arial" pitchFamily="34" charset="0"/>
              <a:buChar char="•"/>
            </a:pPr>
            <a:r>
              <a:rPr lang="en-US" sz="2000" dirty="0"/>
              <a:t>	Statistics report (Financial </a:t>
            </a:r>
            <a:r>
              <a:rPr lang="en-US" sz="2000" dirty="0" smtClean="0"/>
              <a:t>Report)</a:t>
            </a:r>
            <a:endParaRPr lang="en-US" sz="2000" dirty="0"/>
          </a:p>
        </p:txBody>
      </p:sp>
    </p:spTree>
    <p:extLst>
      <p:ext uri="{BB962C8B-B14F-4D97-AF65-F5344CB8AC3E}">
        <p14:creationId xmlns:p14="http://schemas.microsoft.com/office/powerpoint/2010/main" val="2551983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243406"/>
          </a:xfrm>
        </p:spPr>
        <p:txBody>
          <a:bodyPr/>
          <a:lstStyle/>
          <a:p>
            <a:r>
              <a:rPr lang="en-US" smtClean="0"/>
              <a:t>Requirement</a:t>
            </a:r>
            <a:endParaRPr lang="en-US"/>
          </a:p>
        </p:txBody>
      </p:sp>
      <p:sp>
        <p:nvSpPr>
          <p:cNvPr id="4" name="Subtitle 2"/>
          <p:cNvSpPr txBox="1">
            <a:spLocks/>
          </p:cNvSpPr>
          <p:nvPr/>
        </p:nvSpPr>
        <p:spPr>
          <a:xfrm>
            <a:off x="637542" y="2386574"/>
            <a:ext cx="8077200" cy="332842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US"/>
          </a:p>
        </p:txBody>
      </p:sp>
      <p:sp>
        <p:nvSpPr>
          <p:cNvPr id="5" name="Title 2"/>
          <p:cNvSpPr txBox="1">
            <a:spLocks/>
          </p:cNvSpPr>
          <p:nvPr/>
        </p:nvSpPr>
        <p:spPr>
          <a:xfrm>
            <a:off x="716405" y="2133600"/>
            <a:ext cx="7756263" cy="505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a:p>
        </p:txBody>
      </p:sp>
      <p:sp>
        <p:nvSpPr>
          <p:cNvPr id="6" name="Title 2"/>
          <p:cNvSpPr txBox="1">
            <a:spLocks/>
          </p:cNvSpPr>
          <p:nvPr/>
        </p:nvSpPr>
        <p:spPr>
          <a:xfrm>
            <a:off x="716405" y="1905000"/>
            <a:ext cx="7756263" cy="449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Wingdings" pitchFamily="2" charset="2"/>
              <a:buChar char="Ø"/>
            </a:pPr>
            <a:r>
              <a:rPr lang="en-US" sz="2000" dirty="0" smtClean="0"/>
              <a:t>For </a:t>
            </a:r>
            <a:r>
              <a:rPr lang="en-US" sz="2000" dirty="0"/>
              <a:t>manager </a:t>
            </a:r>
            <a:endParaRPr lang="en-US" sz="2000" dirty="0" smtClean="0"/>
          </a:p>
          <a:p>
            <a:pPr algn="l"/>
            <a:endParaRPr lang="en-US" sz="2000" dirty="0"/>
          </a:p>
          <a:p>
            <a:pPr marL="342900" indent="-342900" algn="l">
              <a:buFont typeface="Wingdings" pitchFamily="2" charset="2"/>
              <a:buChar char="v"/>
            </a:pPr>
            <a:r>
              <a:rPr lang="en-US" sz="2000" dirty="0"/>
              <a:t>	At Management page, function Log in, user with Manager rule can sign in</a:t>
            </a:r>
          </a:p>
          <a:p>
            <a:pPr marL="342900" indent="-342900" algn="l">
              <a:buFont typeface="Wingdings" pitchFamily="2" charset="2"/>
              <a:buChar char="v"/>
            </a:pPr>
            <a:r>
              <a:rPr lang="en-US" sz="2000" dirty="0"/>
              <a:t>	After logging in, Manager can perform following actions:</a:t>
            </a:r>
          </a:p>
          <a:p>
            <a:pPr marL="342900" indent="-342900" algn="l">
              <a:buFont typeface="Arial" pitchFamily="34" charset="0"/>
              <a:buChar char="•"/>
            </a:pPr>
            <a:r>
              <a:rPr lang="en-US" sz="2000" dirty="0"/>
              <a:t>	Manage Food menu</a:t>
            </a:r>
          </a:p>
          <a:p>
            <a:pPr marL="342900" indent="-342900" algn="l">
              <a:buFont typeface="Arial" pitchFamily="34" charset="0"/>
              <a:buChar char="•"/>
            </a:pPr>
            <a:r>
              <a:rPr lang="en-US" sz="2000" dirty="0"/>
              <a:t>	Manage Delivering schedule</a:t>
            </a:r>
          </a:p>
          <a:p>
            <a:pPr marL="342900" indent="-342900" algn="l">
              <a:buFont typeface="Arial" pitchFamily="34" charset="0"/>
              <a:buChar char="•"/>
            </a:pPr>
            <a:r>
              <a:rPr lang="en-US" sz="2000" dirty="0"/>
              <a:t>	Process Orders</a:t>
            </a:r>
          </a:p>
        </p:txBody>
      </p:sp>
    </p:spTree>
    <p:extLst>
      <p:ext uri="{BB962C8B-B14F-4D97-AF65-F5344CB8AC3E}">
        <p14:creationId xmlns:p14="http://schemas.microsoft.com/office/powerpoint/2010/main" val="3189282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243406"/>
          </a:xfrm>
        </p:spPr>
        <p:txBody>
          <a:bodyPr/>
          <a:lstStyle/>
          <a:p>
            <a:r>
              <a:rPr lang="en-US" smtClean="0"/>
              <a:t>Requirement</a:t>
            </a:r>
            <a:endParaRPr lang="en-US"/>
          </a:p>
        </p:txBody>
      </p:sp>
      <p:sp>
        <p:nvSpPr>
          <p:cNvPr id="4" name="Subtitle 2"/>
          <p:cNvSpPr txBox="1">
            <a:spLocks/>
          </p:cNvSpPr>
          <p:nvPr/>
        </p:nvSpPr>
        <p:spPr>
          <a:xfrm>
            <a:off x="637542" y="2386574"/>
            <a:ext cx="8077200" cy="332842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US"/>
          </a:p>
        </p:txBody>
      </p:sp>
      <p:sp>
        <p:nvSpPr>
          <p:cNvPr id="5" name="Title 2"/>
          <p:cNvSpPr txBox="1">
            <a:spLocks/>
          </p:cNvSpPr>
          <p:nvPr/>
        </p:nvSpPr>
        <p:spPr>
          <a:xfrm>
            <a:off x="716405" y="2133600"/>
            <a:ext cx="7756263" cy="505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a:p>
        </p:txBody>
      </p:sp>
      <p:sp>
        <p:nvSpPr>
          <p:cNvPr id="6" name="Title 2"/>
          <p:cNvSpPr txBox="1">
            <a:spLocks/>
          </p:cNvSpPr>
          <p:nvPr/>
        </p:nvSpPr>
        <p:spPr>
          <a:xfrm>
            <a:off x="716405" y="2133600"/>
            <a:ext cx="7756263" cy="2362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000" dirty="0" smtClean="0"/>
          </a:p>
          <a:p>
            <a:pPr marL="342900" indent="-342900" algn="l">
              <a:buFont typeface="Wingdings" pitchFamily="2" charset="2"/>
              <a:buChar char="Ø"/>
            </a:pPr>
            <a:r>
              <a:rPr lang="en-US" sz="2000" dirty="0" smtClean="0"/>
              <a:t>For staff (deliver product)</a:t>
            </a:r>
          </a:p>
          <a:p>
            <a:pPr marL="342900" indent="-342900" algn="l">
              <a:buFont typeface="Wingdings" pitchFamily="2" charset="2"/>
              <a:buChar char="Ø"/>
            </a:pPr>
            <a:endParaRPr lang="en-US" sz="2000" dirty="0"/>
          </a:p>
          <a:p>
            <a:pPr marL="342900" indent="-342900" algn="l">
              <a:buFont typeface="Wingdings" pitchFamily="2" charset="2"/>
              <a:buChar char="v"/>
            </a:pPr>
            <a:r>
              <a:rPr lang="en-US" sz="2000" dirty="0"/>
              <a:t>	At Staff page, function Log in, only user with staff role can sign in</a:t>
            </a:r>
          </a:p>
          <a:p>
            <a:pPr marL="342900" indent="-342900" algn="l">
              <a:buFont typeface="Arial" pitchFamily="34" charset="0"/>
              <a:buChar char="•"/>
            </a:pPr>
            <a:r>
              <a:rPr lang="en-US" sz="2000" dirty="0"/>
              <a:t>	View: They will see their schedule, the product that they have to deliver, places that they have to deliver to.</a:t>
            </a:r>
          </a:p>
        </p:txBody>
      </p:sp>
    </p:spTree>
    <p:extLst>
      <p:ext uri="{BB962C8B-B14F-4D97-AF65-F5344CB8AC3E}">
        <p14:creationId xmlns:p14="http://schemas.microsoft.com/office/powerpoint/2010/main" val="2570989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Entity </a:t>
            </a:r>
            <a:r>
              <a:rPr lang="en-US" dirty="0"/>
              <a:t>Relationship Diagram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599"/>
            <a:ext cx="6248400" cy="474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805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a:t>
            </a:r>
            <a:r>
              <a:rPr lang="en-US" dirty="0"/>
              <a:t>Architecture</a:t>
            </a:r>
          </a:p>
        </p:txBody>
      </p:sp>
      <p:sp>
        <p:nvSpPr>
          <p:cNvPr id="5" name="Content Placeholder 4"/>
          <p:cNvSpPr>
            <a:spLocks noGrp="1"/>
          </p:cNvSpPr>
          <p:nvPr>
            <p:ph idx="1"/>
          </p:nvPr>
        </p:nvSpPr>
        <p:spPr>
          <a:xfrm>
            <a:off x="2566922" y="6056312"/>
            <a:ext cx="4025153" cy="838200"/>
          </a:xfrm>
        </p:spPr>
        <p:txBody>
          <a:bodyPr>
            <a:normAutofit/>
          </a:bodyPr>
          <a:lstStyle/>
          <a:p>
            <a:pPr marL="0" indent="0">
              <a:buNone/>
            </a:pPr>
            <a:r>
              <a:rPr lang="en-US" dirty="0" smtClean="0"/>
              <a:t>System architectural </a:t>
            </a:r>
            <a:r>
              <a:rPr lang="en-US" dirty="0"/>
              <a:t>design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09800"/>
            <a:ext cx="5501398" cy="383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359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152453"/>
          </a:xfrm>
        </p:spPr>
        <p:txBody>
          <a:bodyPr>
            <a:normAutofit lnSpcReduction="10000"/>
          </a:bodyPr>
          <a:lstStyle/>
          <a:p>
            <a:r>
              <a:rPr lang="en-US" dirty="0">
                <a:solidFill>
                  <a:schemeClr val="tx2"/>
                </a:solidFill>
              </a:rPr>
              <a:t>Background </a:t>
            </a:r>
            <a:endParaRPr lang="en-US" dirty="0" smtClean="0">
              <a:solidFill>
                <a:schemeClr val="tx2"/>
              </a:solidFill>
            </a:endParaRPr>
          </a:p>
          <a:p>
            <a:r>
              <a:rPr lang="en-US" dirty="0" smtClean="0">
                <a:solidFill>
                  <a:schemeClr val="tx2"/>
                </a:solidFill>
              </a:rPr>
              <a:t>Professional </a:t>
            </a:r>
            <a:r>
              <a:rPr lang="en-US" dirty="0">
                <a:solidFill>
                  <a:schemeClr val="tx2"/>
                </a:solidFill>
              </a:rPr>
              <a:t>Competence of </a:t>
            </a:r>
            <a:r>
              <a:rPr lang="en-US" dirty="0" smtClean="0">
                <a:solidFill>
                  <a:schemeClr val="tx2"/>
                </a:solidFill>
              </a:rPr>
              <a:t>Project</a:t>
            </a:r>
          </a:p>
          <a:p>
            <a:r>
              <a:rPr lang="en-US" dirty="0" smtClean="0">
                <a:solidFill>
                  <a:schemeClr val="tx2"/>
                </a:solidFill>
              </a:rPr>
              <a:t>Proposal</a:t>
            </a:r>
          </a:p>
          <a:p>
            <a:r>
              <a:rPr lang="en-US" dirty="0" smtClean="0">
                <a:solidFill>
                  <a:schemeClr val="tx2"/>
                </a:solidFill>
              </a:rPr>
              <a:t>Software </a:t>
            </a:r>
            <a:r>
              <a:rPr lang="en-US" dirty="0">
                <a:solidFill>
                  <a:schemeClr val="tx2"/>
                </a:solidFill>
              </a:rPr>
              <a:t>Process Model </a:t>
            </a:r>
            <a:endParaRPr lang="en-US" dirty="0" smtClean="0">
              <a:solidFill>
                <a:schemeClr val="tx2"/>
              </a:solidFill>
            </a:endParaRPr>
          </a:p>
          <a:p>
            <a:r>
              <a:rPr lang="en-US" dirty="0">
                <a:solidFill>
                  <a:schemeClr val="tx2"/>
                </a:solidFill>
              </a:rPr>
              <a:t>Role and </a:t>
            </a:r>
            <a:r>
              <a:rPr lang="en-US" dirty="0" smtClean="0">
                <a:solidFill>
                  <a:schemeClr val="tx2"/>
                </a:solidFill>
              </a:rPr>
              <a:t>responsibilities</a:t>
            </a:r>
          </a:p>
          <a:p>
            <a:r>
              <a:rPr lang="en-US" dirty="0">
                <a:solidFill>
                  <a:schemeClr val="tx2"/>
                </a:solidFill>
              </a:rPr>
              <a:t>Technology and </a:t>
            </a:r>
            <a:r>
              <a:rPr lang="en-US" dirty="0" smtClean="0">
                <a:solidFill>
                  <a:schemeClr val="tx2"/>
                </a:solidFill>
              </a:rPr>
              <a:t>tools</a:t>
            </a:r>
          </a:p>
          <a:p>
            <a:r>
              <a:rPr lang="en-US" dirty="0">
                <a:solidFill>
                  <a:schemeClr val="tx2"/>
                </a:solidFill>
              </a:rPr>
              <a:t>Project </a:t>
            </a:r>
            <a:r>
              <a:rPr lang="en-US" dirty="0" smtClean="0">
                <a:solidFill>
                  <a:schemeClr val="tx2"/>
                </a:solidFill>
              </a:rPr>
              <a:t>plan</a:t>
            </a:r>
          </a:p>
          <a:p>
            <a:r>
              <a:rPr lang="en-US" dirty="0">
                <a:solidFill>
                  <a:schemeClr val="tx2"/>
                </a:solidFill>
              </a:rPr>
              <a:t>Requirement</a:t>
            </a:r>
          </a:p>
          <a:p>
            <a:r>
              <a:rPr lang="en-US" dirty="0">
                <a:solidFill>
                  <a:schemeClr val="tx2"/>
                </a:solidFill>
              </a:rPr>
              <a:t>System Architecture</a:t>
            </a:r>
          </a:p>
          <a:p>
            <a:r>
              <a:rPr lang="en-US" dirty="0">
                <a:solidFill>
                  <a:schemeClr val="tx2"/>
                </a:solidFill>
              </a:rPr>
              <a:t>System Implementation &amp; Test (SIT)</a:t>
            </a:r>
          </a:p>
          <a:p>
            <a:endParaRPr lang="en-US" dirty="0" smtClean="0"/>
          </a:p>
          <a:p>
            <a:endParaRPr lang="en-US" dirty="0"/>
          </a:p>
        </p:txBody>
      </p:sp>
      <p:sp>
        <p:nvSpPr>
          <p:cNvPr id="3" name="Title 2"/>
          <p:cNvSpPr>
            <a:spLocks noGrp="1"/>
          </p:cNvSpPr>
          <p:nvPr>
            <p:ph type="title"/>
          </p:nvPr>
        </p:nvSpPr>
        <p:spPr/>
        <p:txBody>
          <a:bodyPr/>
          <a:lstStyle/>
          <a:p>
            <a:r>
              <a:rPr lang="en-US" dirty="0" smtClean="0"/>
              <a:t>Contents</a:t>
            </a:r>
            <a:endParaRPr lang="en-US" dirty="0"/>
          </a:p>
        </p:txBody>
      </p:sp>
    </p:spTree>
    <p:extLst>
      <p:ext uri="{BB962C8B-B14F-4D97-AF65-F5344CB8AC3E}">
        <p14:creationId xmlns:p14="http://schemas.microsoft.com/office/powerpoint/2010/main" val="1127580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Component </a:t>
            </a:r>
            <a:r>
              <a:rPr lang="en-US" dirty="0"/>
              <a:t>diagram</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7239000" cy="4419600"/>
          </a:xfrm>
          <a:prstGeom prst="rect">
            <a:avLst/>
          </a:prstGeom>
          <a:noFill/>
          <a:ln>
            <a:noFill/>
          </a:ln>
        </p:spPr>
      </p:pic>
    </p:spTree>
    <p:extLst>
      <p:ext uri="{BB962C8B-B14F-4D97-AF65-F5344CB8AC3E}">
        <p14:creationId xmlns:p14="http://schemas.microsoft.com/office/powerpoint/2010/main" val="545887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Class diagram</a:t>
            </a:r>
            <a:endParaRPr lang="en-US" dirty="0"/>
          </a:p>
        </p:txBody>
      </p:sp>
      <p:sp>
        <p:nvSpPr>
          <p:cNvPr id="2" name="Content Placeholder 1"/>
          <p:cNvSpPr>
            <a:spLocks noGrp="1"/>
          </p:cNvSpPr>
          <p:nvPr>
            <p:ph idx="1"/>
          </p:nvPr>
        </p:nvSpPr>
        <p:spPr/>
        <p:txBody>
          <a:bodyPr/>
          <a:lstStyle/>
          <a:p>
            <a:endParaRPr lang="en-US"/>
          </a:p>
        </p:txBody>
      </p:sp>
      <p:pic>
        <p:nvPicPr>
          <p:cNvPr id="2050" name="Picture 2" descr="J:\Class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6" y="2108200"/>
            <a:ext cx="59531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595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Sequence diagram</a:t>
            </a:r>
            <a:endParaRPr lang="en-US" dirty="0"/>
          </a:p>
        </p:txBody>
      </p:sp>
      <p:sp>
        <p:nvSpPr>
          <p:cNvPr id="2" name="Content Placeholder 1"/>
          <p:cNvSpPr>
            <a:spLocks noGrp="1"/>
          </p:cNvSpPr>
          <p:nvPr>
            <p:ph idx="1"/>
          </p:nvPr>
        </p:nvSpPr>
        <p:spPr>
          <a:xfrm>
            <a:off x="1600200" y="6400801"/>
            <a:ext cx="7745505" cy="563562"/>
          </a:xfrm>
        </p:spPr>
        <p:txBody>
          <a:bodyPr/>
          <a:lstStyle/>
          <a:p>
            <a:pPr marL="0" indent="0">
              <a:buNone/>
            </a:pPr>
            <a:r>
              <a:rPr lang="en-US" dirty="0"/>
              <a:t>Sequence diagram for functionality Login</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1"/>
            <a:ext cx="68770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595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Sequence diagram</a:t>
            </a:r>
            <a:endParaRPr lang="en-US" dirty="0"/>
          </a:p>
        </p:txBody>
      </p:sp>
      <p:sp>
        <p:nvSpPr>
          <p:cNvPr id="2" name="Content Placeholder 1"/>
          <p:cNvSpPr>
            <a:spLocks noGrp="1"/>
          </p:cNvSpPr>
          <p:nvPr>
            <p:ph idx="1"/>
          </p:nvPr>
        </p:nvSpPr>
        <p:spPr>
          <a:xfrm>
            <a:off x="1447800" y="6019800"/>
            <a:ext cx="7059705" cy="563562"/>
          </a:xfrm>
        </p:spPr>
        <p:txBody>
          <a:bodyPr/>
          <a:lstStyle/>
          <a:p>
            <a:pPr marL="0" indent="0">
              <a:buNone/>
            </a:pPr>
            <a:r>
              <a:rPr lang="en-US" dirty="0"/>
              <a:t>Sequence diagram for functionality </a:t>
            </a:r>
            <a:r>
              <a:rPr lang="en-US" dirty="0" smtClean="0"/>
              <a:t>Search</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133600"/>
            <a:ext cx="680085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02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93550"/>
            <a:ext cx="7756263" cy="1054250"/>
          </a:xfrm>
        </p:spPr>
        <p:txBody>
          <a:bodyPr/>
          <a:lstStyle/>
          <a:p>
            <a:r>
              <a:rPr lang="en-US" dirty="0" smtClean="0"/>
              <a:t>Sequence diagram</a:t>
            </a:r>
            <a:endParaRPr lang="en-US" dirty="0"/>
          </a:p>
        </p:txBody>
      </p:sp>
      <p:sp>
        <p:nvSpPr>
          <p:cNvPr id="2" name="Content Placeholder 1"/>
          <p:cNvSpPr>
            <a:spLocks noGrp="1"/>
          </p:cNvSpPr>
          <p:nvPr>
            <p:ph idx="1"/>
          </p:nvPr>
        </p:nvSpPr>
        <p:spPr>
          <a:xfrm>
            <a:off x="1066800" y="6446838"/>
            <a:ext cx="7745505" cy="487362"/>
          </a:xfrm>
        </p:spPr>
        <p:txBody>
          <a:bodyPr>
            <a:normAutofit fontScale="92500"/>
          </a:bodyPr>
          <a:lstStyle/>
          <a:p>
            <a:pPr marL="0" indent="0">
              <a:buNone/>
            </a:pPr>
            <a:r>
              <a:rPr lang="en-US" dirty="0"/>
              <a:t>Sequence diagram for functionality Add to cart and order </a:t>
            </a:r>
          </a:p>
          <a:p>
            <a:endParaRPr lang="en-US" dirty="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1"/>
            <a:ext cx="7696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02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314240"/>
            <a:ext cx="3415553" cy="3877815"/>
          </a:xfrm>
        </p:spPr>
        <p:txBody>
          <a:bodyPr/>
          <a:lstStyle/>
          <a:p>
            <a:pPr marL="0" indent="0">
              <a:buNone/>
            </a:pPr>
            <a:r>
              <a:rPr lang="en-US" dirty="0">
                <a:solidFill>
                  <a:schemeClr val="tx2"/>
                </a:solidFill>
              </a:rPr>
              <a:t>“Delivery Food Online” project follows a customized V-Model process. The types of testing that will be carry out throughout this project are: Unit test, Integration test, System test and Acceptance test</a:t>
            </a:r>
          </a:p>
        </p:txBody>
      </p:sp>
      <p:sp>
        <p:nvSpPr>
          <p:cNvPr id="3" name="Title 2"/>
          <p:cNvSpPr>
            <a:spLocks noGrp="1"/>
          </p:cNvSpPr>
          <p:nvPr>
            <p:ph type="title"/>
          </p:nvPr>
        </p:nvSpPr>
        <p:spPr/>
        <p:txBody>
          <a:bodyPr/>
          <a:lstStyle/>
          <a:p>
            <a:pPr lvl="0"/>
            <a:r>
              <a:rPr lang="en-US" dirty="0"/>
              <a:t>System Implementation &amp; Test (SIT)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561007" y="2438400"/>
            <a:ext cx="5538989" cy="3695700"/>
          </a:xfrm>
          <a:prstGeom prst="rect">
            <a:avLst/>
          </a:prstGeom>
          <a:noFill/>
          <a:ln>
            <a:noFill/>
          </a:ln>
        </p:spPr>
      </p:pic>
    </p:spTree>
    <p:extLst>
      <p:ext uri="{BB962C8B-B14F-4D97-AF65-F5344CB8AC3E}">
        <p14:creationId xmlns:p14="http://schemas.microsoft.com/office/powerpoint/2010/main" val="1095278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063753" cy="4609653"/>
          </a:xfrm>
        </p:spPr>
        <p:txBody>
          <a:bodyPr>
            <a:normAutofit lnSpcReduction="10000"/>
          </a:bodyPr>
          <a:lstStyle/>
          <a:p>
            <a:pPr marL="342900" lvl="2" indent="-342900">
              <a:buFont typeface="Wingdings" pitchFamily="2" charset="2"/>
              <a:buChar char="v"/>
            </a:pPr>
            <a:r>
              <a:rPr lang="en-US" sz="1900" b="1" dirty="0">
                <a:solidFill>
                  <a:schemeClr val="tx2"/>
                </a:solidFill>
              </a:rPr>
              <a:t>Features to be tested </a:t>
            </a:r>
          </a:p>
          <a:p>
            <a:pPr fontAlgn="ctr">
              <a:buFont typeface="Arial" pitchFamily="34" charset="0"/>
              <a:buChar char="•"/>
            </a:pPr>
            <a:r>
              <a:rPr lang="en-US" sz="1500" dirty="0">
                <a:solidFill>
                  <a:schemeClr val="tx2"/>
                </a:solidFill>
              </a:rPr>
              <a:t>Login</a:t>
            </a:r>
          </a:p>
          <a:p>
            <a:pPr fontAlgn="ctr">
              <a:buFont typeface="Arial" pitchFamily="34" charset="0"/>
              <a:buChar char="•"/>
            </a:pPr>
            <a:r>
              <a:rPr lang="en-US" sz="1500" dirty="0">
                <a:solidFill>
                  <a:schemeClr val="tx2"/>
                </a:solidFill>
              </a:rPr>
              <a:t>Manage account</a:t>
            </a:r>
          </a:p>
          <a:p>
            <a:pPr fontAlgn="ctr">
              <a:buFont typeface="Arial" pitchFamily="34" charset="0"/>
              <a:buChar char="•"/>
            </a:pPr>
            <a:r>
              <a:rPr lang="en-US" sz="1500" dirty="0">
                <a:solidFill>
                  <a:schemeClr val="tx2"/>
                </a:solidFill>
              </a:rPr>
              <a:t>Searching</a:t>
            </a:r>
          </a:p>
          <a:p>
            <a:pPr fontAlgn="ctr">
              <a:buFont typeface="Arial" pitchFamily="34" charset="0"/>
              <a:buChar char="•"/>
            </a:pPr>
            <a:r>
              <a:rPr lang="en-US" sz="1500" dirty="0">
                <a:solidFill>
                  <a:schemeClr val="tx2"/>
                </a:solidFill>
              </a:rPr>
              <a:t>Add to cart</a:t>
            </a:r>
          </a:p>
          <a:p>
            <a:pPr fontAlgn="ctr">
              <a:buFont typeface="Arial" pitchFamily="34" charset="0"/>
              <a:buChar char="•"/>
            </a:pPr>
            <a:r>
              <a:rPr lang="en-US" sz="1500" dirty="0">
                <a:solidFill>
                  <a:schemeClr val="tx2"/>
                </a:solidFill>
              </a:rPr>
              <a:t>Order</a:t>
            </a:r>
          </a:p>
          <a:p>
            <a:pPr fontAlgn="ctr">
              <a:buFont typeface="Arial" pitchFamily="34" charset="0"/>
              <a:buChar char="•"/>
            </a:pPr>
            <a:r>
              <a:rPr lang="en-US" sz="1500" dirty="0">
                <a:solidFill>
                  <a:schemeClr val="tx2"/>
                </a:solidFill>
              </a:rPr>
              <a:t>Manage Based Information of Delivering Food Online System</a:t>
            </a:r>
          </a:p>
          <a:p>
            <a:pPr fontAlgn="ctr">
              <a:buFont typeface="Arial" pitchFamily="34" charset="0"/>
              <a:buChar char="•"/>
            </a:pPr>
            <a:r>
              <a:rPr lang="en-US" sz="1500" dirty="0">
                <a:solidFill>
                  <a:schemeClr val="tx2"/>
                </a:solidFill>
              </a:rPr>
              <a:t>Manage Service of Delivering Food Online System </a:t>
            </a:r>
          </a:p>
          <a:p>
            <a:pPr fontAlgn="ctr">
              <a:buFont typeface="Arial" pitchFamily="34" charset="0"/>
              <a:buChar char="•"/>
            </a:pPr>
            <a:r>
              <a:rPr lang="en-US" sz="1500" dirty="0">
                <a:solidFill>
                  <a:schemeClr val="tx2"/>
                </a:solidFill>
              </a:rPr>
              <a:t>Manage Menu of Food of Delivering Food Online System</a:t>
            </a:r>
          </a:p>
          <a:p>
            <a:pPr fontAlgn="ctr">
              <a:buFont typeface="Arial" pitchFamily="34" charset="0"/>
              <a:buChar char="•"/>
            </a:pPr>
            <a:r>
              <a:rPr lang="en-US" sz="1500" dirty="0">
                <a:solidFill>
                  <a:schemeClr val="tx2"/>
                </a:solidFill>
              </a:rPr>
              <a:t>Manage Delivering Schedule</a:t>
            </a:r>
          </a:p>
          <a:p>
            <a:pPr fontAlgn="ctr">
              <a:buFont typeface="Arial" pitchFamily="34" charset="0"/>
              <a:buChar char="•"/>
            </a:pPr>
            <a:r>
              <a:rPr lang="en-US" sz="1500" dirty="0">
                <a:solidFill>
                  <a:schemeClr val="tx2"/>
                </a:solidFill>
              </a:rPr>
              <a:t>Statistics report</a:t>
            </a:r>
          </a:p>
          <a:p>
            <a:pPr fontAlgn="ctr">
              <a:buFont typeface="Arial" pitchFamily="34" charset="0"/>
              <a:buChar char="•"/>
            </a:pPr>
            <a:r>
              <a:rPr lang="en-US" sz="1500" dirty="0">
                <a:solidFill>
                  <a:schemeClr val="tx2"/>
                </a:solidFill>
              </a:rPr>
              <a:t>View </a:t>
            </a:r>
            <a:r>
              <a:rPr lang="en-US" sz="1500" dirty="0" smtClean="0">
                <a:solidFill>
                  <a:schemeClr val="tx2"/>
                </a:solidFill>
              </a:rPr>
              <a:t>Schedule</a:t>
            </a:r>
            <a:endParaRPr lang="en-US" sz="1500" dirty="0">
              <a:solidFill>
                <a:schemeClr val="tx2"/>
              </a:solidFill>
            </a:endParaRPr>
          </a:p>
          <a:p>
            <a:pPr fontAlgn="ctr">
              <a:buFont typeface="Wingdings" pitchFamily="2" charset="2"/>
              <a:buChar char="v"/>
            </a:pPr>
            <a:r>
              <a:rPr lang="en-US" sz="1900" b="1" dirty="0" smtClean="0">
                <a:solidFill>
                  <a:schemeClr val="tx2"/>
                </a:solidFill>
              </a:rPr>
              <a:t>Features </a:t>
            </a:r>
            <a:r>
              <a:rPr lang="en-US" sz="1900" b="1" dirty="0">
                <a:solidFill>
                  <a:schemeClr val="tx2"/>
                </a:solidFill>
              </a:rPr>
              <a:t>not to be tested</a:t>
            </a:r>
          </a:p>
          <a:p>
            <a:pPr>
              <a:buFont typeface="Arial" pitchFamily="34" charset="0"/>
              <a:buChar char="•"/>
            </a:pPr>
            <a:r>
              <a:rPr lang="en-US" sz="1500" dirty="0">
                <a:solidFill>
                  <a:schemeClr val="tx2"/>
                </a:solidFill>
              </a:rPr>
              <a:t>The following items will not to be tested by test team:</a:t>
            </a:r>
          </a:p>
          <a:p>
            <a:pPr>
              <a:buFont typeface="Arial" pitchFamily="34" charset="0"/>
              <a:buChar char="•"/>
            </a:pPr>
            <a:r>
              <a:rPr lang="en-US" sz="1500" dirty="0" smtClean="0">
                <a:solidFill>
                  <a:schemeClr val="tx2"/>
                </a:solidFill>
              </a:rPr>
              <a:t>The </a:t>
            </a:r>
            <a:r>
              <a:rPr lang="en-US" sz="1500" dirty="0">
                <a:solidFill>
                  <a:schemeClr val="tx2"/>
                </a:solidFill>
              </a:rPr>
              <a:t>stable of website when do not connect internet.</a:t>
            </a:r>
          </a:p>
          <a:p>
            <a:pPr>
              <a:buFont typeface="Arial" pitchFamily="34" charset="0"/>
              <a:buChar char="•"/>
            </a:pPr>
            <a:r>
              <a:rPr lang="en-US" sz="1500" dirty="0" smtClean="0">
                <a:solidFill>
                  <a:schemeClr val="tx2"/>
                </a:solidFill>
              </a:rPr>
              <a:t>Too </a:t>
            </a:r>
            <a:r>
              <a:rPr lang="en-US" sz="1500" dirty="0">
                <a:solidFill>
                  <a:schemeClr val="tx2"/>
                </a:solidFill>
              </a:rPr>
              <a:t>much users connect on system.</a:t>
            </a:r>
          </a:p>
          <a:p>
            <a:pPr>
              <a:buFont typeface="Arial" pitchFamily="34" charset="0"/>
              <a:buChar char="•"/>
            </a:pPr>
            <a:r>
              <a:rPr lang="en-US" sz="1500" dirty="0" smtClean="0">
                <a:solidFill>
                  <a:schemeClr val="tx2"/>
                </a:solidFill>
              </a:rPr>
              <a:t>Test </a:t>
            </a:r>
            <a:r>
              <a:rPr lang="en-US" sz="1500" dirty="0">
                <a:solidFill>
                  <a:schemeClr val="tx2"/>
                </a:solidFill>
              </a:rPr>
              <a:t>on too much web browser tools</a:t>
            </a:r>
          </a:p>
        </p:txBody>
      </p:sp>
      <p:sp>
        <p:nvSpPr>
          <p:cNvPr id="3" name="Title 2"/>
          <p:cNvSpPr>
            <a:spLocks noGrp="1"/>
          </p:cNvSpPr>
          <p:nvPr>
            <p:ph type="title"/>
          </p:nvPr>
        </p:nvSpPr>
        <p:spPr/>
        <p:txBody>
          <a:bodyPr/>
          <a:lstStyle/>
          <a:p>
            <a:r>
              <a:rPr lang="en-US" dirty="0" smtClean="0"/>
              <a:t>Test plan</a:t>
            </a:r>
            <a:endParaRPr lang="en-US" dirty="0"/>
          </a:p>
        </p:txBody>
      </p:sp>
    </p:spTree>
    <p:extLst>
      <p:ext uri="{BB962C8B-B14F-4D97-AF65-F5344CB8AC3E}">
        <p14:creationId xmlns:p14="http://schemas.microsoft.com/office/powerpoint/2010/main" val="545887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Unit test</a:t>
            </a:r>
            <a:endParaRPr lang="en-US" dirty="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51000"/>
            <a:ext cx="684847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12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Test Case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3152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374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Test Case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25600"/>
            <a:ext cx="71151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374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243406"/>
          </a:xfrm>
        </p:spPr>
        <p:txBody>
          <a:bodyPr/>
          <a:lstStyle/>
          <a:p>
            <a:r>
              <a:rPr lang="en-US" dirty="0" smtClean="0"/>
              <a:t>Background</a:t>
            </a:r>
            <a:endParaRPr lang="en-US" dirty="0"/>
          </a:p>
        </p:txBody>
      </p:sp>
      <p:sp>
        <p:nvSpPr>
          <p:cNvPr id="4" name="Subtitle 2"/>
          <p:cNvSpPr txBox="1">
            <a:spLocks/>
          </p:cNvSpPr>
          <p:nvPr/>
        </p:nvSpPr>
        <p:spPr>
          <a:xfrm>
            <a:off x="555938" y="2514600"/>
            <a:ext cx="8077200" cy="2861538"/>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US"/>
          </a:p>
        </p:txBody>
      </p:sp>
      <p:sp>
        <p:nvSpPr>
          <p:cNvPr id="5" name="Title 2"/>
          <p:cNvSpPr txBox="1">
            <a:spLocks/>
          </p:cNvSpPr>
          <p:nvPr/>
        </p:nvSpPr>
        <p:spPr>
          <a:xfrm>
            <a:off x="716405" y="2133600"/>
            <a:ext cx="7756263" cy="505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a:p>
        </p:txBody>
      </p:sp>
      <p:sp>
        <p:nvSpPr>
          <p:cNvPr id="6" name="Title 2"/>
          <p:cNvSpPr txBox="1">
            <a:spLocks/>
          </p:cNvSpPr>
          <p:nvPr/>
        </p:nvSpPr>
        <p:spPr>
          <a:xfrm>
            <a:off x="876875" y="2133600"/>
            <a:ext cx="7756263" cy="2667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a:t> </a:t>
            </a:r>
            <a:r>
              <a:rPr lang="en-US" sz="2000" smtClean="0"/>
              <a:t>Society has developed quickly, and people now have become busy with work and other purposes, so sometime they don’t have enough time to go out and buy their favourite food. With now technology, a lot of people have at least one laptop, so a lot of websites has appeared to serve high demand of people. For this reason, we decided to create a webiste to bring the best food and the best services to customers.</a:t>
            </a:r>
            <a:endParaRPr lang="en-US" sz="2000" dirty="0"/>
          </a:p>
        </p:txBody>
      </p:sp>
    </p:spTree>
    <p:extLst>
      <p:ext uri="{BB962C8B-B14F-4D97-AF65-F5344CB8AC3E}">
        <p14:creationId xmlns:p14="http://schemas.microsoft.com/office/powerpoint/2010/main" val="607957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Test Case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3722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230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Test Case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25600"/>
            <a:ext cx="63627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230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243406"/>
          </a:xfrm>
        </p:spPr>
        <p:txBody>
          <a:bodyPr/>
          <a:lstStyle/>
          <a:p>
            <a:r>
              <a:rPr lang="en-US" dirty="0"/>
              <a:t>Professional Competence of Project</a:t>
            </a:r>
          </a:p>
        </p:txBody>
      </p:sp>
      <p:sp>
        <p:nvSpPr>
          <p:cNvPr id="4" name="Subtitle 2"/>
          <p:cNvSpPr txBox="1">
            <a:spLocks/>
          </p:cNvSpPr>
          <p:nvPr/>
        </p:nvSpPr>
        <p:spPr>
          <a:xfrm>
            <a:off x="555938" y="2514600"/>
            <a:ext cx="8077200" cy="2861538"/>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US"/>
          </a:p>
        </p:txBody>
      </p:sp>
      <p:sp>
        <p:nvSpPr>
          <p:cNvPr id="5" name="Title 2"/>
          <p:cNvSpPr txBox="1">
            <a:spLocks/>
          </p:cNvSpPr>
          <p:nvPr/>
        </p:nvSpPr>
        <p:spPr>
          <a:xfrm>
            <a:off x="716405" y="2133600"/>
            <a:ext cx="7756263" cy="505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l">
              <a:buFont typeface="Wingdings" pitchFamily="2" charset="2"/>
              <a:buChar char="v"/>
            </a:pPr>
            <a:r>
              <a:rPr lang="en-US" sz="3600" dirty="0" smtClean="0"/>
              <a:t>Bring Food to the final customers</a:t>
            </a:r>
            <a:endParaRPr lang="en-US" sz="3600" dirty="0"/>
          </a:p>
        </p:txBody>
      </p:sp>
      <p:sp>
        <p:nvSpPr>
          <p:cNvPr id="6" name="Title 2"/>
          <p:cNvSpPr txBox="1">
            <a:spLocks/>
          </p:cNvSpPr>
          <p:nvPr/>
        </p:nvSpPr>
        <p:spPr>
          <a:xfrm>
            <a:off x="872582" y="2639550"/>
            <a:ext cx="7756263" cy="3227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itchFamily="34" charset="0"/>
              <a:buChar char="•"/>
            </a:pPr>
            <a:r>
              <a:rPr lang="en-US" sz="2000" dirty="0" smtClean="0"/>
              <a:t>Customers can go to the website of the restaurant, have not to sign in, can view, search and order Food</a:t>
            </a:r>
          </a:p>
          <a:p>
            <a:pPr marL="342900" indent="-342900" algn="l">
              <a:buFont typeface="Arial" pitchFamily="34" charset="0"/>
              <a:buChar char="•"/>
            </a:pPr>
            <a:r>
              <a:rPr lang="en-US" sz="2000" dirty="0" smtClean="0"/>
              <a:t> Customers order product by enter their information: Name, Phone, Address</a:t>
            </a:r>
          </a:p>
          <a:p>
            <a:pPr marL="342900" indent="-342900" algn="l">
              <a:buFont typeface="Arial" pitchFamily="34" charset="0"/>
              <a:buChar char="•"/>
            </a:pPr>
            <a:r>
              <a:rPr lang="en-US" sz="2000" dirty="0" smtClean="0"/>
              <a:t> Order of customers will be saved in database, and be checked by manager.</a:t>
            </a:r>
          </a:p>
          <a:p>
            <a:pPr marL="342900" indent="-342900" algn="l">
              <a:buFont typeface="Arial" pitchFamily="34" charset="0"/>
              <a:buChar char="•"/>
            </a:pPr>
            <a:r>
              <a:rPr lang="en-US" sz="2000" dirty="0" smtClean="0"/>
              <a:t> Manager  create schedules for staffs who deliver products to customers</a:t>
            </a:r>
          </a:p>
          <a:p>
            <a:pPr marL="342900" indent="-342900" algn="l">
              <a:buFont typeface="Arial" pitchFamily="34" charset="0"/>
              <a:buChar char="•"/>
            </a:pPr>
            <a:r>
              <a:rPr lang="en-US" sz="2000" dirty="0" smtClean="0"/>
              <a:t> Staffs sign in and see their schedules, deliver food to the customers and transfer back to the restaurant</a:t>
            </a:r>
            <a:endParaRPr lang="en-US" sz="2000" dirty="0"/>
          </a:p>
        </p:txBody>
      </p:sp>
    </p:spTree>
    <p:extLst>
      <p:ext uri="{BB962C8B-B14F-4D97-AF65-F5344CB8AC3E}">
        <p14:creationId xmlns:p14="http://schemas.microsoft.com/office/powerpoint/2010/main" val="3342699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243406"/>
          </a:xfrm>
        </p:spPr>
        <p:txBody>
          <a:bodyPr/>
          <a:lstStyle/>
          <a:p>
            <a:r>
              <a:rPr lang="en-US" dirty="0" smtClean="0"/>
              <a:t>Proposal</a:t>
            </a:r>
            <a:endParaRPr lang="en-US" dirty="0"/>
          </a:p>
        </p:txBody>
      </p:sp>
      <p:sp>
        <p:nvSpPr>
          <p:cNvPr id="4" name="Subtitle 2"/>
          <p:cNvSpPr txBox="1">
            <a:spLocks/>
          </p:cNvSpPr>
          <p:nvPr/>
        </p:nvSpPr>
        <p:spPr>
          <a:xfrm>
            <a:off x="555938" y="2514600"/>
            <a:ext cx="8077200" cy="2861538"/>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US"/>
          </a:p>
        </p:txBody>
      </p:sp>
      <p:sp>
        <p:nvSpPr>
          <p:cNvPr id="5" name="Title 2"/>
          <p:cNvSpPr txBox="1">
            <a:spLocks/>
          </p:cNvSpPr>
          <p:nvPr/>
        </p:nvSpPr>
        <p:spPr>
          <a:xfrm>
            <a:off x="716405" y="2133600"/>
            <a:ext cx="7756263" cy="505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600"/>
          </a:p>
        </p:txBody>
      </p:sp>
      <p:sp>
        <p:nvSpPr>
          <p:cNvPr id="6" name="Title 2"/>
          <p:cNvSpPr txBox="1">
            <a:spLocks/>
          </p:cNvSpPr>
          <p:nvPr/>
        </p:nvSpPr>
        <p:spPr>
          <a:xfrm>
            <a:off x="798011" y="2133600"/>
            <a:ext cx="7756263"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smtClean="0"/>
              <a:t> Create </a:t>
            </a:r>
            <a:r>
              <a:rPr lang="en-US" sz="2000"/>
              <a:t>a website for a specific restaurant with delivering food service: this website will serve one specific restaurant. It will classify clearly 2 products: food and </a:t>
            </a:r>
            <a:r>
              <a:rPr lang="en-US" sz="2000" smtClean="0"/>
              <a:t>drink.With </a:t>
            </a:r>
            <a:r>
              <a:rPr lang="en-US" sz="2000"/>
              <a:t>multiform contacts (phone, email...) and delivery, it will make people feel satisfaction.</a:t>
            </a:r>
          </a:p>
        </p:txBody>
      </p:sp>
    </p:spTree>
    <p:extLst>
      <p:ext uri="{BB962C8B-B14F-4D97-AF65-F5344CB8AC3E}">
        <p14:creationId xmlns:p14="http://schemas.microsoft.com/office/powerpoint/2010/main" val="2805262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3034553" cy="3877815"/>
          </a:xfrm>
        </p:spPr>
        <p:txBody>
          <a:bodyPr>
            <a:normAutofit fontScale="92500"/>
          </a:bodyPr>
          <a:lstStyle/>
          <a:p>
            <a:r>
              <a:rPr lang="en-US" dirty="0">
                <a:solidFill>
                  <a:schemeClr val="tx2"/>
                </a:solidFill>
              </a:rPr>
              <a:t>For the development process, we choose the Iterative and Incremental model. The software will be developed and updated continuously in the circle model</a:t>
            </a:r>
          </a:p>
        </p:txBody>
      </p:sp>
      <p:sp>
        <p:nvSpPr>
          <p:cNvPr id="3" name="Title 2"/>
          <p:cNvSpPr>
            <a:spLocks noGrp="1"/>
          </p:cNvSpPr>
          <p:nvPr>
            <p:ph type="title"/>
          </p:nvPr>
        </p:nvSpPr>
        <p:spPr/>
        <p:txBody>
          <a:bodyPr/>
          <a:lstStyle/>
          <a:p>
            <a:r>
              <a:rPr lang="en-US" dirty="0"/>
              <a:t>Software Process Model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86000"/>
            <a:ext cx="5241925" cy="3095625"/>
          </a:xfrm>
          <a:prstGeom prst="rect">
            <a:avLst/>
          </a:prstGeom>
          <a:noFill/>
          <a:ln>
            <a:noFill/>
          </a:ln>
        </p:spPr>
      </p:pic>
    </p:spTree>
    <p:extLst>
      <p:ext uri="{BB962C8B-B14F-4D97-AF65-F5344CB8AC3E}">
        <p14:creationId xmlns:p14="http://schemas.microsoft.com/office/powerpoint/2010/main" val="244264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35985686"/>
              </p:ext>
            </p:extLst>
          </p:nvPr>
        </p:nvGraphicFramePr>
        <p:xfrm>
          <a:off x="2057400" y="2057400"/>
          <a:ext cx="5791200" cy="4449763"/>
        </p:xfrm>
        <a:graphic>
          <a:graphicData uri="http://schemas.openxmlformats.org/drawingml/2006/table">
            <a:tbl>
              <a:tblPr firstRow="1" firstCol="1" bandRow="1">
                <a:tableStyleId>{5C22544A-7EE6-4342-B048-85BDC9FD1C3A}</a:tableStyleId>
              </a:tblPr>
              <a:tblGrid>
                <a:gridCol w="315547"/>
                <a:gridCol w="1187938"/>
                <a:gridCol w="1392115"/>
                <a:gridCol w="2895600"/>
              </a:tblGrid>
              <a:tr h="226995">
                <a:tc>
                  <a:txBody>
                    <a:bodyPr/>
                    <a:lstStyle/>
                    <a:p>
                      <a:pPr marL="0" marR="0">
                        <a:lnSpc>
                          <a:spcPct val="115000"/>
                        </a:lnSpc>
                        <a:spcBef>
                          <a:spcPts val="0"/>
                        </a:spcBef>
                        <a:spcAft>
                          <a:spcPts val="0"/>
                        </a:spcAft>
                      </a:pPr>
                      <a:r>
                        <a:rPr lang="en-US" sz="800">
                          <a:effectLst/>
                        </a:rPr>
                        <a:t>No</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900">
                          <a:effectLst/>
                        </a:rPr>
                        <a:t>Full name</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900">
                          <a:effectLst/>
                        </a:rPr>
                        <a:t>Role in Group </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900">
                          <a:effectLst/>
                        </a:rPr>
                        <a:t>Responsibilities </a:t>
                      </a:r>
                      <a:endParaRPr lang="en-US" sz="900">
                        <a:solidFill>
                          <a:srgbClr val="000000"/>
                        </a:solidFill>
                        <a:effectLst/>
                        <a:latin typeface="Times New Roman"/>
                        <a:ea typeface="Times New Roman"/>
                      </a:endParaRPr>
                    </a:p>
                  </a:txBody>
                  <a:tcPr marL="52370" marR="52370" marT="0" marB="0"/>
                </a:tc>
              </a:tr>
              <a:tr h="675643">
                <a:tc>
                  <a:txBody>
                    <a:bodyPr/>
                    <a:lstStyle/>
                    <a:p>
                      <a:pPr marL="0" marR="0" algn="ctr">
                        <a:lnSpc>
                          <a:spcPct val="115000"/>
                        </a:lnSpc>
                        <a:spcBef>
                          <a:spcPts val="0"/>
                        </a:spcBef>
                        <a:spcAft>
                          <a:spcPts val="0"/>
                        </a:spcAft>
                      </a:pPr>
                      <a:r>
                        <a:rPr lang="en-US" sz="800">
                          <a:effectLst/>
                        </a:rPr>
                        <a:t>1</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Dương Ngọc Nhật</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dirty="0">
                          <a:effectLst/>
                        </a:rPr>
                        <a:t>Team leader</a:t>
                      </a:r>
                      <a:endParaRPr lang="en-US" sz="900" dirty="0">
                        <a:effectLst/>
                      </a:endParaRPr>
                    </a:p>
                    <a:p>
                      <a:pPr marL="0" marR="0">
                        <a:lnSpc>
                          <a:spcPct val="115000"/>
                        </a:lnSpc>
                        <a:spcBef>
                          <a:spcPts val="0"/>
                        </a:spcBef>
                        <a:spcAft>
                          <a:spcPts val="0"/>
                        </a:spcAft>
                      </a:pPr>
                      <a:r>
                        <a:rPr lang="en-US" sz="800" dirty="0">
                          <a:effectLst/>
                        </a:rPr>
                        <a:t> </a:t>
                      </a:r>
                      <a:endParaRPr lang="en-US" sz="900" dirty="0">
                        <a:effectLst/>
                      </a:endParaRPr>
                    </a:p>
                    <a:p>
                      <a:pPr marL="0" marR="0">
                        <a:lnSpc>
                          <a:spcPct val="115000"/>
                        </a:lnSpc>
                        <a:spcBef>
                          <a:spcPts val="0"/>
                        </a:spcBef>
                        <a:spcAft>
                          <a:spcPts val="0"/>
                        </a:spcAft>
                      </a:pPr>
                      <a:r>
                        <a:rPr lang="en-US" sz="800" dirty="0">
                          <a:effectLst/>
                        </a:rPr>
                        <a:t> </a:t>
                      </a:r>
                      <a:endParaRPr lang="en-US" sz="900" dirty="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 Manage project plan</a:t>
                      </a:r>
                      <a:endParaRPr lang="en-US" sz="900">
                        <a:effectLst/>
                      </a:endParaRPr>
                    </a:p>
                    <a:p>
                      <a:pPr marL="0" marR="0">
                        <a:lnSpc>
                          <a:spcPct val="115000"/>
                        </a:lnSpc>
                        <a:spcBef>
                          <a:spcPts val="0"/>
                        </a:spcBef>
                        <a:spcAft>
                          <a:spcPts val="0"/>
                        </a:spcAft>
                      </a:pPr>
                      <a:r>
                        <a:rPr lang="en-US" sz="800">
                          <a:effectLst/>
                        </a:rPr>
                        <a:t>-Training technique for other members. </a:t>
                      </a:r>
                      <a:endParaRPr lang="en-US" sz="900">
                        <a:effectLst/>
                      </a:endParaRPr>
                    </a:p>
                    <a:p>
                      <a:pPr marL="0" marR="0">
                        <a:lnSpc>
                          <a:spcPct val="115000"/>
                        </a:lnSpc>
                        <a:spcBef>
                          <a:spcPts val="0"/>
                        </a:spcBef>
                        <a:spcAft>
                          <a:spcPts val="0"/>
                        </a:spcAft>
                      </a:pPr>
                      <a:r>
                        <a:rPr lang="en-US" sz="800">
                          <a:effectLst/>
                        </a:rPr>
                        <a:t>- Design database.</a:t>
                      </a:r>
                      <a:endParaRPr lang="en-US" sz="900">
                        <a:effectLst/>
                      </a:endParaRPr>
                    </a:p>
                    <a:p>
                      <a:pPr marL="0" marR="0">
                        <a:lnSpc>
                          <a:spcPct val="115000"/>
                        </a:lnSpc>
                        <a:spcBef>
                          <a:spcPts val="0"/>
                        </a:spcBef>
                        <a:spcAft>
                          <a:spcPts val="0"/>
                        </a:spcAft>
                      </a:pPr>
                      <a:r>
                        <a:rPr lang="en-US" sz="800">
                          <a:effectLst/>
                        </a:rPr>
                        <a:t>- Software developer</a:t>
                      </a:r>
                      <a:endParaRPr lang="en-US" sz="900">
                        <a:solidFill>
                          <a:srgbClr val="000000"/>
                        </a:solidFill>
                        <a:effectLst/>
                        <a:latin typeface="Times New Roman"/>
                        <a:ea typeface="Times New Roman"/>
                      </a:endParaRPr>
                    </a:p>
                  </a:txBody>
                  <a:tcPr marL="52370" marR="52370" marT="0" marB="0"/>
                </a:tc>
              </a:tr>
              <a:tr h="675643">
                <a:tc>
                  <a:txBody>
                    <a:bodyPr/>
                    <a:lstStyle/>
                    <a:p>
                      <a:pPr marL="0" marR="0" algn="ctr">
                        <a:lnSpc>
                          <a:spcPct val="115000"/>
                        </a:lnSpc>
                        <a:spcBef>
                          <a:spcPts val="0"/>
                        </a:spcBef>
                        <a:spcAft>
                          <a:spcPts val="0"/>
                        </a:spcAft>
                      </a:pPr>
                      <a:r>
                        <a:rPr lang="en-US" sz="800">
                          <a:effectLst/>
                        </a:rPr>
                        <a:t>2</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Phạm Đức Anh</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Team member </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 Resolve technique problems. </a:t>
                      </a:r>
                      <a:endParaRPr lang="en-US" sz="900">
                        <a:effectLst/>
                      </a:endParaRPr>
                    </a:p>
                    <a:p>
                      <a:pPr marL="0" marR="0">
                        <a:lnSpc>
                          <a:spcPct val="115000"/>
                        </a:lnSpc>
                        <a:spcBef>
                          <a:spcPts val="0"/>
                        </a:spcBef>
                        <a:spcAft>
                          <a:spcPts val="0"/>
                        </a:spcAft>
                      </a:pPr>
                      <a:r>
                        <a:rPr lang="en-US" sz="800">
                          <a:effectLst/>
                        </a:rPr>
                        <a:t>- Software developer</a:t>
                      </a:r>
                      <a:endParaRPr lang="en-US" sz="900">
                        <a:effectLst/>
                      </a:endParaRPr>
                    </a:p>
                    <a:p>
                      <a:pPr marL="0" marR="0">
                        <a:lnSpc>
                          <a:spcPct val="115000"/>
                        </a:lnSpc>
                        <a:spcBef>
                          <a:spcPts val="0"/>
                        </a:spcBef>
                        <a:spcAft>
                          <a:spcPts val="0"/>
                        </a:spcAft>
                      </a:pPr>
                      <a:r>
                        <a:rPr lang="en-US" sz="800">
                          <a:effectLst/>
                        </a:rPr>
                        <a:t>- Provide coding assistance to other members </a:t>
                      </a:r>
                      <a:endParaRPr lang="en-US" sz="900">
                        <a:solidFill>
                          <a:srgbClr val="000000"/>
                        </a:solidFill>
                        <a:effectLst/>
                        <a:latin typeface="Times New Roman"/>
                        <a:ea typeface="Times New Roman"/>
                      </a:endParaRPr>
                    </a:p>
                  </a:txBody>
                  <a:tcPr marL="52370" marR="52370" marT="0" marB="0"/>
                </a:tc>
              </a:tr>
              <a:tr h="1182375">
                <a:tc>
                  <a:txBody>
                    <a:bodyPr/>
                    <a:lstStyle/>
                    <a:p>
                      <a:pPr marL="0" marR="0" algn="ctr">
                        <a:lnSpc>
                          <a:spcPct val="115000"/>
                        </a:lnSpc>
                        <a:spcBef>
                          <a:spcPts val="0"/>
                        </a:spcBef>
                        <a:spcAft>
                          <a:spcPts val="0"/>
                        </a:spcAft>
                      </a:pPr>
                      <a:r>
                        <a:rPr lang="en-US" sz="800">
                          <a:effectLst/>
                        </a:rPr>
                        <a:t>3</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Dương Hoàng Nam</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Team member</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 QA and tester</a:t>
                      </a:r>
                      <a:endParaRPr lang="en-US" sz="900">
                        <a:effectLst/>
                      </a:endParaRPr>
                    </a:p>
                    <a:p>
                      <a:pPr marL="0" marR="0">
                        <a:lnSpc>
                          <a:spcPct val="115000"/>
                        </a:lnSpc>
                        <a:spcBef>
                          <a:spcPts val="0"/>
                        </a:spcBef>
                        <a:spcAft>
                          <a:spcPts val="0"/>
                        </a:spcAft>
                      </a:pPr>
                      <a:r>
                        <a:rPr lang="en-US" sz="800">
                          <a:effectLst/>
                        </a:rPr>
                        <a:t>- Managing documents</a:t>
                      </a:r>
                      <a:endParaRPr lang="en-US" sz="900">
                        <a:effectLst/>
                      </a:endParaRPr>
                    </a:p>
                    <a:p>
                      <a:pPr marL="0" marR="0">
                        <a:lnSpc>
                          <a:spcPct val="115000"/>
                        </a:lnSpc>
                        <a:spcBef>
                          <a:spcPts val="0"/>
                        </a:spcBef>
                        <a:spcAft>
                          <a:spcPts val="0"/>
                        </a:spcAft>
                      </a:pPr>
                      <a:r>
                        <a:rPr lang="en-US" sz="800">
                          <a:effectLst/>
                        </a:rPr>
                        <a:t>- Control project process. </a:t>
                      </a:r>
                      <a:endParaRPr lang="en-US" sz="900">
                        <a:effectLst/>
                      </a:endParaRPr>
                    </a:p>
                    <a:p>
                      <a:pPr marL="0" marR="0">
                        <a:lnSpc>
                          <a:spcPct val="115000"/>
                        </a:lnSpc>
                        <a:spcBef>
                          <a:spcPts val="0"/>
                        </a:spcBef>
                        <a:spcAft>
                          <a:spcPts val="0"/>
                        </a:spcAft>
                      </a:pPr>
                      <a:r>
                        <a:rPr lang="en-US" sz="800">
                          <a:effectLst/>
                        </a:rPr>
                        <a:t>- Control product‘s quality after leader-reviewing. </a:t>
                      </a:r>
                      <a:endParaRPr lang="en-US" sz="900">
                        <a:effectLst/>
                      </a:endParaRPr>
                    </a:p>
                    <a:p>
                      <a:pPr marL="0" marR="0">
                        <a:lnSpc>
                          <a:spcPct val="115000"/>
                        </a:lnSpc>
                        <a:spcBef>
                          <a:spcPts val="0"/>
                        </a:spcBef>
                        <a:spcAft>
                          <a:spcPts val="0"/>
                        </a:spcAft>
                      </a:pPr>
                      <a:r>
                        <a:rPr lang="en-US" sz="800">
                          <a:effectLst/>
                        </a:rPr>
                        <a:t>- Create and execute system test case. </a:t>
                      </a:r>
                      <a:endParaRPr lang="en-US" sz="900">
                        <a:effectLst/>
                      </a:endParaRPr>
                    </a:p>
                    <a:p>
                      <a:pPr marL="0" marR="0">
                        <a:lnSpc>
                          <a:spcPct val="115000"/>
                        </a:lnSpc>
                        <a:spcBef>
                          <a:spcPts val="0"/>
                        </a:spcBef>
                        <a:spcAft>
                          <a:spcPts val="0"/>
                        </a:spcAft>
                      </a:pPr>
                      <a:r>
                        <a:rPr lang="en-US" sz="800">
                          <a:effectLst/>
                        </a:rPr>
                        <a:t>- Write test report.</a:t>
                      </a:r>
                      <a:endParaRPr lang="en-US" sz="900">
                        <a:solidFill>
                          <a:srgbClr val="000000"/>
                        </a:solidFill>
                        <a:effectLst/>
                        <a:latin typeface="Times New Roman"/>
                        <a:ea typeface="Times New Roman"/>
                      </a:endParaRPr>
                    </a:p>
                  </a:txBody>
                  <a:tcPr marL="52370" marR="52370" marT="0" marB="0"/>
                </a:tc>
              </a:tr>
              <a:tr h="1013464">
                <a:tc>
                  <a:txBody>
                    <a:bodyPr/>
                    <a:lstStyle/>
                    <a:p>
                      <a:pPr marL="0" marR="0" algn="ctr">
                        <a:lnSpc>
                          <a:spcPct val="115000"/>
                        </a:lnSpc>
                        <a:spcBef>
                          <a:spcPts val="0"/>
                        </a:spcBef>
                        <a:spcAft>
                          <a:spcPts val="0"/>
                        </a:spcAft>
                      </a:pPr>
                      <a:r>
                        <a:rPr lang="en-US" sz="800">
                          <a:effectLst/>
                        </a:rPr>
                        <a:t>4</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Nguyễn Quang Minh</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Team member</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 Identify and make team members aware project issues. </a:t>
                      </a:r>
                      <a:endParaRPr lang="en-US" sz="900">
                        <a:effectLst/>
                      </a:endParaRPr>
                    </a:p>
                    <a:p>
                      <a:pPr marL="0" marR="0">
                        <a:lnSpc>
                          <a:spcPct val="115000"/>
                        </a:lnSpc>
                        <a:spcBef>
                          <a:spcPts val="0"/>
                        </a:spcBef>
                        <a:spcAft>
                          <a:spcPts val="0"/>
                        </a:spcAft>
                      </a:pPr>
                      <a:r>
                        <a:rPr lang="en-US" sz="800">
                          <a:effectLst/>
                        </a:rPr>
                        <a:t>- Create and execute integration test case</a:t>
                      </a:r>
                      <a:endParaRPr lang="en-US" sz="900">
                        <a:effectLst/>
                      </a:endParaRPr>
                    </a:p>
                    <a:p>
                      <a:pPr marL="0" marR="0">
                        <a:lnSpc>
                          <a:spcPct val="115000"/>
                        </a:lnSpc>
                        <a:spcBef>
                          <a:spcPts val="0"/>
                        </a:spcBef>
                        <a:spcAft>
                          <a:spcPts val="0"/>
                        </a:spcAft>
                      </a:pPr>
                      <a:r>
                        <a:rPr lang="en-US" sz="800">
                          <a:effectLst/>
                        </a:rPr>
                        <a:t>- Create and execute system test case. </a:t>
                      </a:r>
                      <a:endParaRPr lang="en-US" sz="900">
                        <a:effectLst/>
                      </a:endParaRPr>
                    </a:p>
                    <a:p>
                      <a:pPr marL="0" marR="0">
                        <a:lnSpc>
                          <a:spcPct val="115000"/>
                        </a:lnSpc>
                        <a:spcBef>
                          <a:spcPts val="0"/>
                        </a:spcBef>
                        <a:spcAft>
                          <a:spcPts val="0"/>
                        </a:spcAft>
                      </a:pPr>
                      <a:r>
                        <a:rPr lang="en-US" sz="800">
                          <a:effectLst/>
                        </a:rPr>
                        <a:t>- Write test report.</a:t>
                      </a:r>
                      <a:endParaRPr lang="en-US" sz="900">
                        <a:effectLst/>
                      </a:endParaRPr>
                    </a:p>
                    <a:p>
                      <a:pPr marL="0" marR="0">
                        <a:lnSpc>
                          <a:spcPct val="115000"/>
                        </a:lnSpc>
                        <a:spcBef>
                          <a:spcPts val="0"/>
                        </a:spcBef>
                        <a:spcAft>
                          <a:spcPts val="0"/>
                        </a:spcAft>
                      </a:pPr>
                      <a:r>
                        <a:rPr lang="en-US" sz="800">
                          <a:effectLst/>
                        </a:rPr>
                        <a:t>- Design database </a:t>
                      </a:r>
                      <a:endParaRPr lang="en-US" sz="900">
                        <a:solidFill>
                          <a:srgbClr val="000000"/>
                        </a:solidFill>
                        <a:effectLst/>
                        <a:latin typeface="Times New Roman"/>
                        <a:ea typeface="Times New Roman"/>
                      </a:endParaRPr>
                    </a:p>
                  </a:txBody>
                  <a:tcPr marL="52370" marR="52370" marT="0" marB="0"/>
                </a:tc>
              </a:tr>
              <a:tr h="675643">
                <a:tc>
                  <a:txBody>
                    <a:bodyPr/>
                    <a:lstStyle/>
                    <a:p>
                      <a:pPr marL="0" marR="0" algn="ctr">
                        <a:lnSpc>
                          <a:spcPct val="115000"/>
                        </a:lnSpc>
                        <a:spcBef>
                          <a:spcPts val="0"/>
                        </a:spcBef>
                        <a:spcAft>
                          <a:spcPts val="0"/>
                        </a:spcAft>
                      </a:pPr>
                      <a:r>
                        <a:rPr lang="en-US" sz="800">
                          <a:effectLst/>
                        </a:rPr>
                        <a:t>5</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Tân Văn Sơn</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a:effectLst/>
                        </a:rPr>
                        <a:t>Team member</a:t>
                      </a:r>
                      <a:endParaRPr lang="en-US" sz="900">
                        <a:solidFill>
                          <a:srgbClr val="000000"/>
                        </a:solidFill>
                        <a:effectLst/>
                        <a:latin typeface="Times New Roman"/>
                        <a:ea typeface="Times New Roman"/>
                      </a:endParaRPr>
                    </a:p>
                  </a:txBody>
                  <a:tcPr marL="52370" marR="52370" marT="0" marB="0"/>
                </a:tc>
                <a:tc>
                  <a:txBody>
                    <a:bodyPr/>
                    <a:lstStyle/>
                    <a:p>
                      <a:pPr marL="0" marR="0">
                        <a:lnSpc>
                          <a:spcPct val="115000"/>
                        </a:lnSpc>
                        <a:spcBef>
                          <a:spcPts val="0"/>
                        </a:spcBef>
                        <a:spcAft>
                          <a:spcPts val="0"/>
                        </a:spcAft>
                      </a:pPr>
                      <a:r>
                        <a:rPr lang="en-US" sz="800" dirty="0">
                          <a:effectLst/>
                        </a:rPr>
                        <a:t>- Software developer</a:t>
                      </a:r>
                      <a:endParaRPr lang="en-US" sz="900" dirty="0">
                        <a:effectLst/>
                      </a:endParaRPr>
                    </a:p>
                    <a:p>
                      <a:pPr marL="0" marR="0">
                        <a:lnSpc>
                          <a:spcPct val="115000"/>
                        </a:lnSpc>
                        <a:spcBef>
                          <a:spcPts val="0"/>
                        </a:spcBef>
                        <a:spcAft>
                          <a:spcPts val="0"/>
                        </a:spcAft>
                      </a:pPr>
                      <a:r>
                        <a:rPr lang="en-US" sz="800" dirty="0">
                          <a:effectLst/>
                        </a:rPr>
                        <a:t>- Designer</a:t>
                      </a:r>
                      <a:endParaRPr lang="en-US" sz="900" dirty="0">
                        <a:effectLst/>
                      </a:endParaRPr>
                    </a:p>
                    <a:p>
                      <a:pPr marL="0" marR="0">
                        <a:lnSpc>
                          <a:spcPct val="115000"/>
                        </a:lnSpc>
                        <a:spcBef>
                          <a:spcPts val="0"/>
                        </a:spcBef>
                        <a:spcAft>
                          <a:spcPts val="0"/>
                        </a:spcAft>
                      </a:pPr>
                      <a:r>
                        <a:rPr lang="en-US" sz="800" dirty="0">
                          <a:effectLst/>
                        </a:rPr>
                        <a:t>- Provide coding assistance to other members</a:t>
                      </a:r>
                      <a:endParaRPr lang="en-US" sz="900" dirty="0">
                        <a:solidFill>
                          <a:srgbClr val="000000"/>
                        </a:solidFill>
                        <a:effectLst/>
                        <a:latin typeface="Times New Roman"/>
                        <a:ea typeface="Times New Roman"/>
                      </a:endParaRPr>
                    </a:p>
                  </a:txBody>
                  <a:tcPr marL="52370" marR="52370" marT="0" marB="0"/>
                </a:tc>
              </a:tr>
            </a:tbl>
          </a:graphicData>
        </a:graphic>
      </p:graphicFrame>
      <p:sp>
        <p:nvSpPr>
          <p:cNvPr id="3" name="Title 2"/>
          <p:cNvSpPr>
            <a:spLocks noGrp="1"/>
          </p:cNvSpPr>
          <p:nvPr>
            <p:ph type="title"/>
          </p:nvPr>
        </p:nvSpPr>
        <p:spPr/>
        <p:txBody>
          <a:bodyPr/>
          <a:lstStyle/>
          <a:p>
            <a:r>
              <a:rPr lang="en-US" dirty="0"/>
              <a:t>Role and responsibilities</a:t>
            </a:r>
          </a:p>
        </p:txBody>
      </p:sp>
    </p:spTree>
    <p:extLst>
      <p:ext uri="{BB962C8B-B14F-4D97-AF65-F5344CB8AC3E}">
        <p14:creationId xmlns:p14="http://schemas.microsoft.com/office/powerpoint/2010/main" val="319498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buFont typeface="Wingdings" pitchFamily="2" charset="2"/>
              <a:buChar char="v"/>
            </a:pPr>
            <a:r>
              <a:rPr lang="en-US" dirty="0">
                <a:solidFill>
                  <a:schemeClr val="tx2"/>
                </a:solidFill>
              </a:rPr>
              <a:t>Language: </a:t>
            </a:r>
            <a:r>
              <a:rPr lang="en-US" dirty="0" err="1">
                <a:solidFill>
                  <a:schemeClr val="tx2"/>
                </a:solidFill>
              </a:rPr>
              <a:t>.Net</a:t>
            </a:r>
            <a:endParaRPr lang="en-US" dirty="0">
              <a:solidFill>
                <a:schemeClr val="tx2"/>
              </a:solidFill>
            </a:endParaRPr>
          </a:p>
          <a:p>
            <a:pPr lvl="0">
              <a:buFont typeface="Wingdings" pitchFamily="2" charset="2"/>
              <a:buChar char="v"/>
            </a:pPr>
            <a:r>
              <a:rPr lang="en-US" dirty="0">
                <a:solidFill>
                  <a:schemeClr val="tx2"/>
                </a:solidFill>
              </a:rPr>
              <a:t>Architecture and design patterns: MVC4.</a:t>
            </a:r>
          </a:p>
          <a:p>
            <a:pPr lvl="0">
              <a:buFont typeface="Wingdings" pitchFamily="2" charset="2"/>
              <a:buChar char="v"/>
            </a:pPr>
            <a:r>
              <a:rPr lang="en-US" dirty="0">
                <a:solidFill>
                  <a:schemeClr val="tx2"/>
                </a:solidFill>
              </a:rPr>
              <a:t>Database: SQL Server. </a:t>
            </a:r>
          </a:p>
          <a:p>
            <a:pPr lvl="0">
              <a:buFont typeface="Wingdings" pitchFamily="2" charset="2"/>
              <a:buChar char="v"/>
            </a:pPr>
            <a:r>
              <a:rPr lang="en-US" dirty="0" smtClean="0">
                <a:solidFill>
                  <a:schemeClr val="tx2"/>
                </a:solidFill>
              </a:rPr>
              <a:t>Development </a:t>
            </a:r>
            <a:r>
              <a:rPr lang="en-US" dirty="0">
                <a:solidFill>
                  <a:schemeClr val="tx2"/>
                </a:solidFill>
              </a:rPr>
              <a:t>tools: Microsoft Visual Studio 2012, SQL Server 2008, 2012</a:t>
            </a:r>
          </a:p>
          <a:p>
            <a:pPr lvl="0">
              <a:buFont typeface="Wingdings" pitchFamily="2" charset="2"/>
              <a:buChar char="v"/>
            </a:pPr>
            <a:r>
              <a:rPr lang="en-US" dirty="0">
                <a:solidFill>
                  <a:schemeClr val="tx2"/>
                </a:solidFill>
              </a:rPr>
              <a:t>Design tools: CSS, HTML</a:t>
            </a:r>
          </a:p>
          <a:p>
            <a:pPr lvl="0">
              <a:buFont typeface="Wingdings" pitchFamily="2" charset="2"/>
              <a:buChar char="v"/>
            </a:pPr>
            <a:r>
              <a:rPr lang="en-US" dirty="0">
                <a:solidFill>
                  <a:schemeClr val="tx2"/>
                </a:solidFill>
              </a:rPr>
              <a:t>Communication tools: Skype, Google mail, Facebook</a:t>
            </a:r>
          </a:p>
          <a:p>
            <a:pPr lvl="0">
              <a:buFont typeface="Wingdings" pitchFamily="2" charset="2"/>
              <a:buChar char="v"/>
            </a:pPr>
            <a:r>
              <a:rPr lang="en-US" dirty="0">
                <a:solidFill>
                  <a:schemeClr val="tx2"/>
                </a:solidFill>
              </a:rPr>
              <a:t>Document tools: Microsoft Office 2010, Microsoft Project 2010, Microsoft Visio 2010</a:t>
            </a:r>
          </a:p>
          <a:p>
            <a:pPr lvl="0">
              <a:buFont typeface="Wingdings" pitchFamily="2" charset="2"/>
              <a:buChar char="v"/>
            </a:pPr>
            <a:r>
              <a:rPr lang="en-US" dirty="0">
                <a:solidFill>
                  <a:schemeClr val="tx2"/>
                </a:solidFill>
              </a:rPr>
              <a:t>Source Control : Tortoise SVN 1.8.4</a:t>
            </a:r>
          </a:p>
          <a:p>
            <a:endParaRPr lang="en-US" dirty="0"/>
          </a:p>
        </p:txBody>
      </p:sp>
      <p:sp>
        <p:nvSpPr>
          <p:cNvPr id="3" name="Title 2"/>
          <p:cNvSpPr>
            <a:spLocks noGrp="1"/>
          </p:cNvSpPr>
          <p:nvPr>
            <p:ph type="title"/>
          </p:nvPr>
        </p:nvSpPr>
        <p:spPr/>
        <p:txBody>
          <a:bodyPr/>
          <a:lstStyle/>
          <a:p>
            <a:r>
              <a:rPr lang="en-US" dirty="0" smtClean="0"/>
              <a:t>Technology and tools</a:t>
            </a:r>
            <a:endParaRPr lang="en-US" dirty="0"/>
          </a:p>
        </p:txBody>
      </p:sp>
    </p:spTree>
    <p:extLst>
      <p:ext uri="{BB962C8B-B14F-4D97-AF65-F5344CB8AC3E}">
        <p14:creationId xmlns:p14="http://schemas.microsoft.com/office/powerpoint/2010/main" val="4210653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plan</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837789" y="2247900"/>
            <a:ext cx="5468422" cy="3878263"/>
          </a:xfrm>
          <a:prstGeom prst="rect">
            <a:avLst/>
          </a:prstGeom>
        </p:spPr>
      </p:pic>
    </p:spTree>
    <p:extLst>
      <p:ext uri="{BB962C8B-B14F-4D97-AF65-F5344CB8AC3E}">
        <p14:creationId xmlns:p14="http://schemas.microsoft.com/office/powerpoint/2010/main" val="7561758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896</Words>
  <Application>Microsoft Office PowerPoint</Application>
  <PresentationFormat>On-screen Show (4:3)</PresentationFormat>
  <Paragraphs>187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Hardcover</vt:lpstr>
      <vt:lpstr>Capstone Project Delivering Food Online</vt:lpstr>
      <vt:lpstr>Contents</vt:lpstr>
      <vt:lpstr>Background</vt:lpstr>
      <vt:lpstr>Professional Competence of Project</vt:lpstr>
      <vt:lpstr>Proposal</vt:lpstr>
      <vt:lpstr>Software Process Model </vt:lpstr>
      <vt:lpstr>Role and responsibilities</vt:lpstr>
      <vt:lpstr>Technology and tools</vt:lpstr>
      <vt:lpstr>Project plan</vt:lpstr>
      <vt:lpstr>Project plan</vt:lpstr>
      <vt:lpstr>Risk Management</vt:lpstr>
      <vt:lpstr>Use case diagram</vt:lpstr>
      <vt:lpstr>Requirement</vt:lpstr>
      <vt:lpstr>Requirement</vt:lpstr>
      <vt:lpstr>Requirement</vt:lpstr>
      <vt:lpstr>Requirement</vt:lpstr>
      <vt:lpstr>Requirement</vt:lpstr>
      <vt:lpstr>Entity Relationship Diagram</vt:lpstr>
      <vt:lpstr>System Architecture</vt:lpstr>
      <vt:lpstr>Component diagram</vt:lpstr>
      <vt:lpstr>Class diagram</vt:lpstr>
      <vt:lpstr>Sequence diagram</vt:lpstr>
      <vt:lpstr>Sequence diagram</vt:lpstr>
      <vt:lpstr>Sequence diagram</vt:lpstr>
      <vt:lpstr>System Implementation &amp; Test (SIT)</vt:lpstr>
      <vt:lpstr>Test plan</vt:lpstr>
      <vt:lpstr>Unit test</vt:lpstr>
      <vt:lpstr>Test Case</vt:lpstr>
      <vt:lpstr>Test Case</vt:lpstr>
      <vt:lpstr>Test Case</vt:lpstr>
      <vt:lpstr>Test Case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Project Shipping Food Online</dc:title>
  <dc:creator>nhatdn01687</dc:creator>
  <cp:lastModifiedBy>Nam Duong</cp:lastModifiedBy>
  <cp:revision>38</cp:revision>
  <dcterms:created xsi:type="dcterms:W3CDTF">2014-04-13T10:12:49Z</dcterms:created>
  <dcterms:modified xsi:type="dcterms:W3CDTF">2014-04-17T00:21:37Z</dcterms:modified>
</cp:coreProperties>
</file>