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3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94" r:id="rId26"/>
    <p:sldId id="295" r:id="rId27"/>
    <p:sldId id="290" r:id="rId28"/>
    <p:sldId id="291" r:id="rId29"/>
    <p:sldId id="292" r:id="rId30"/>
    <p:sldId id="293" r:id="rId31"/>
    <p:sldId id="311" r:id="rId32"/>
    <p:sldId id="298" r:id="rId33"/>
    <p:sldId id="299" r:id="rId34"/>
    <p:sldId id="300" r:id="rId35"/>
    <p:sldId id="301" r:id="rId36"/>
    <p:sldId id="303" r:id="rId37"/>
    <p:sldId id="304" r:id="rId38"/>
    <p:sldId id="305" r:id="rId39"/>
    <p:sldId id="312" r:id="rId40"/>
    <p:sldId id="307" r:id="rId41"/>
    <p:sldId id="308" r:id="rId42"/>
    <p:sldId id="309" r:id="rId43"/>
    <p:sldId id="310" r:id="rId44"/>
    <p:sldId id="282" r:id="rId45"/>
    <p:sldId id="283" r:id="rId46"/>
    <p:sldId id="284" r:id="rId47"/>
    <p:sldId id="285" r:id="rId48"/>
    <p:sldId id="286" r:id="rId49"/>
    <p:sldId id="287" r:id="rId50"/>
    <p:sldId id="28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A510C-6D47-490F-A3AA-994F78B75AE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AF50C3D-B0E9-4C0F-A071-F714DB971D4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 Plan</a:t>
          </a:r>
          <a:endParaRPr lang="en-US" dirty="0"/>
        </a:p>
      </dgm:t>
    </dgm:pt>
    <dgm:pt modelId="{CC6A5BB4-4715-485F-A061-F9D05C356CC6}" type="parTrans" cxnId="{8997C55C-3463-430E-B7AD-00548CDC3CFB}">
      <dgm:prSet/>
      <dgm:spPr/>
      <dgm:t>
        <a:bodyPr/>
        <a:lstStyle/>
        <a:p>
          <a:endParaRPr lang="en-US"/>
        </a:p>
      </dgm:t>
    </dgm:pt>
    <dgm:pt modelId="{DCEF4F8E-A3C4-48CE-9A96-2E5F797D35EE}" type="sibTrans" cxnId="{8997C55C-3463-430E-B7AD-00548CDC3CF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8B19619-FF06-4CA7-8C7B-3CE47AEA08B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Review TC</a:t>
          </a:r>
          <a:endParaRPr lang="en-US" dirty="0"/>
        </a:p>
      </dgm:t>
    </dgm:pt>
    <dgm:pt modelId="{5A99C4FA-8FCA-4FB4-A0AE-EC6E80CD6EC2}" type="parTrans" cxnId="{679B64F5-9EAB-481A-A998-D45815B1DC63}">
      <dgm:prSet/>
      <dgm:spPr/>
      <dgm:t>
        <a:bodyPr/>
        <a:lstStyle/>
        <a:p>
          <a:endParaRPr lang="en-US"/>
        </a:p>
      </dgm:t>
    </dgm:pt>
    <dgm:pt modelId="{2918E9F2-119F-4F56-BB67-C55E242181C9}" type="sibTrans" cxnId="{679B64F5-9EAB-481A-A998-D45815B1DC6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1C08832-561B-4322-8B2A-866D28908DB5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Execute test</a:t>
          </a:r>
          <a:endParaRPr lang="en-US" dirty="0"/>
        </a:p>
      </dgm:t>
    </dgm:pt>
    <dgm:pt modelId="{5085E0B8-16F6-4296-8C85-91D11797BDD2}" type="parTrans" cxnId="{24188142-F470-4E8D-87BE-CED74A846A3B}">
      <dgm:prSet/>
      <dgm:spPr/>
      <dgm:t>
        <a:bodyPr/>
        <a:lstStyle/>
        <a:p>
          <a:endParaRPr lang="en-US"/>
        </a:p>
      </dgm:t>
    </dgm:pt>
    <dgm:pt modelId="{8A773ACD-E78A-46A6-A212-35E773592FFB}" type="sibTrans" cxnId="{24188142-F470-4E8D-87BE-CED74A846A3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5C74555-1381-419A-A7D5-61C17C021F1C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Defect log</a:t>
          </a:r>
          <a:endParaRPr lang="en-US" dirty="0"/>
        </a:p>
      </dgm:t>
    </dgm:pt>
    <dgm:pt modelId="{9E5322F9-B67B-40FF-81F1-395975587922}" type="parTrans" cxnId="{1106CD08-13B1-49EF-BD0B-7E4C83560250}">
      <dgm:prSet/>
      <dgm:spPr/>
      <dgm:t>
        <a:bodyPr/>
        <a:lstStyle/>
        <a:p>
          <a:endParaRPr lang="en-US"/>
        </a:p>
      </dgm:t>
    </dgm:pt>
    <dgm:pt modelId="{2379A1AE-BE56-4867-9414-32DA4C80B316}" type="sibTrans" cxnId="{1106CD08-13B1-49EF-BD0B-7E4C8356025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37EED79-10EA-4F0C-B472-36E8DB15F3A5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Create TC</a:t>
          </a:r>
          <a:endParaRPr lang="en-US" dirty="0"/>
        </a:p>
      </dgm:t>
    </dgm:pt>
    <dgm:pt modelId="{93455B0F-A0D8-497C-9AE7-08A33C918C42}" type="parTrans" cxnId="{638A7D09-81C2-4A31-AFD6-1254AAB027A6}">
      <dgm:prSet/>
      <dgm:spPr/>
      <dgm:t>
        <a:bodyPr/>
        <a:lstStyle/>
        <a:p>
          <a:endParaRPr lang="en-US"/>
        </a:p>
      </dgm:t>
    </dgm:pt>
    <dgm:pt modelId="{11708D72-9235-4F22-A366-D3AB7E586132}" type="sibTrans" cxnId="{638A7D09-81C2-4A31-AFD6-1254AAB027A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1ACCF9F-878B-4BB9-8810-13071F5FAAD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Retest</a:t>
          </a:r>
          <a:endParaRPr lang="en-US" dirty="0"/>
        </a:p>
      </dgm:t>
    </dgm:pt>
    <dgm:pt modelId="{CF31C4A8-2B57-4BFE-BB5A-DB2524BCF3BB}" type="parTrans" cxnId="{45F29015-19D1-4FBE-9BB7-D7BBF764956F}">
      <dgm:prSet/>
      <dgm:spPr/>
      <dgm:t>
        <a:bodyPr/>
        <a:lstStyle/>
        <a:p>
          <a:endParaRPr lang="en-US"/>
        </a:p>
      </dgm:t>
    </dgm:pt>
    <dgm:pt modelId="{A377FF8E-2BE4-4B46-84BF-AEB734134E52}" type="sibTrans" cxnId="{45F29015-19D1-4FBE-9BB7-D7BBF764956F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E7F14A7-18F2-489F-917E-A3DFF55CB3C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 report</a:t>
          </a:r>
          <a:endParaRPr lang="en-US" dirty="0"/>
        </a:p>
      </dgm:t>
    </dgm:pt>
    <dgm:pt modelId="{895299E4-3C04-411D-8114-8CC2174890A3}" type="parTrans" cxnId="{80D6C0A5-9639-4D85-A2C6-D3D4AF298239}">
      <dgm:prSet/>
      <dgm:spPr/>
      <dgm:t>
        <a:bodyPr/>
        <a:lstStyle/>
        <a:p>
          <a:endParaRPr lang="en-US"/>
        </a:p>
      </dgm:t>
    </dgm:pt>
    <dgm:pt modelId="{7B860804-5B98-4B20-881C-AEE66D4A2749}" type="sibTrans" cxnId="{80D6C0A5-9639-4D85-A2C6-D3D4AF298239}">
      <dgm:prSet/>
      <dgm:spPr/>
      <dgm:t>
        <a:bodyPr/>
        <a:lstStyle/>
        <a:p>
          <a:endParaRPr lang="en-US"/>
        </a:p>
      </dgm:t>
    </dgm:pt>
    <dgm:pt modelId="{B949D42D-205D-4B5B-AC02-CB3E981E6F64}" type="pres">
      <dgm:prSet presAssocID="{9C4A510C-6D47-490F-A3AA-994F78B75AEA}" presName="Name0" presStyleCnt="0">
        <dgm:presLayoutVars>
          <dgm:dir/>
          <dgm:resizeHandles val="exact"/>
        </dgm:presLayoutVars>
      </dgm:prSet>
      <dgm:spPr/>
    </dgm:pt>
    <dgm:pt modelId="{AAAB2E1F-7ED2-41AB-9FB0-0BBBE762A58A}" type="pres">
      <dgm:prSet presAssocID="{BAF50C3D-B0E9-4C0F-A071-F714DB971D4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BB724-ABE5-4A9B-AFB1-E139B688A06F}" type="pres">
      <dgm:prSet presAssocID="{DCEF4F8E-A3C4-48CE-9A96-2E5F797D35E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19F5C9D-620B-4187-AE42-9CB1C7A21690}" type="pres">
      <dgm:prSet presAssocID="{DCEF4F8E-A3C4-48CE-9A96-2E5F797D35E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E91AB36-4F1E-4081-91E5-2088FBB1ACEE}" type="pres">
      <dgm:prSet presAssocID="{937EED79-10EA-4F0C-B472-36E8DB15F3A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D30D7-E839-41E7-B626-E46677BE3709}" type="pres">
      <dgm:prSet presAssocID="{11708D72-9235-4F22-A366-D3AB7E58613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D1AD06D-B4EB-4244-BB43-6CA386E64A27}" type="pres">
      <dgm:prSet presAssocID="{11708D72-9235-4F22-A366-D3AB7E58613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B217A15-9CBC-4FE0-8DCE-9705F0BC2BC2}" type="pres">
      <dgm:prSet presAssocID="{D8B19619-FF06-4CA7-8C7B-3CE47AEA08B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BED0B-F42F-416B-B62F-BB9A208151CE}" type="pres">
      <dgm:prSet presAssocID="{2918E9F2-119F-4F56-BB67-C55E242181C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1642EDA-0E54-4526-8041-4F86401F8E75}" type="pres">
      <dgm:prSet presAssocID="{2918E9F2-119F-4F56-BB67-C55E242181C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6215A33-DF19-446F-B8CC-EABF1BE56969}" type="pres">
      <dgm:prSet presAssocID="{61C08832-561B-4322-8B2A-866D28908DB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6455D-25C0-402F-BDED-F0E3F9A2540C}" type="pres">
      <dgm:prSet presAssocID="{8A773ACD-E78A-46A6-A212-35E773592FF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B3CC03C-FBC3-45B5-8F92-A13A0277C7F2}" type="pres">
      <dgm:prSet presAssocID="{8A773ACD-E78A-46A6-A212-35E773592FF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23DA529-EC7E-48EA-87C6-67EA75F0A109}" type="pres">
      <dgm:prSet presAssocID="{D5C74555-1381-419A-A7D5-61C17C021F1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21EFB-98F0-45A7-9CEF-A325D7925418}" type="pres">
      <dgm:prSet presAssocID="{2379A1AE-BE56-4867-9414-32DA4C80B31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74E5060-37A9-4CC0-B245-CBB174133393}" type="pres">
      <dgm:prSet presAssocID="{2379A1AE-BE56-4867-9414-32DA4C80B31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FE8F245-2E5F-4FBB-8078-03825F7063BD}" type="pres">
      <dgm:prSet presAssocID="{E1ACCF9F-878B-4BB9-8810-13071F5FAAD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4794E-56E7-46AE-8F7B-CCA57D86BED7}" type="pres">
      <dgm:prSet presAssocID="{A377FF8E-2BE4-4B46-84BF-AEB734134E52}" presName="sibTrans" presStyleLbl="sibTrans2D1" presStyleIdx="5" presStyleCnt="6"/>
      <dgm:spPr/>
      <dgm:t>
        <a:bodyPr/>
        <a:lstStyle/>
        <a:p>
          <a:endParaRPr lang="en-US"/>
        </a:p>
      </dgm:t>
    </dgm:pt>
    <dgm:pt modelId="{1872F0F0-E430-4418-8767-F0F584D8428C}" type="pres">
      <dgm:prSet presAssocID="{A377FF8E-2BE4-4B46-84BF-AEB734134E5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70D0641-B604-4A5E-A89F-5EB8810A86F5}" type="pres">
      <dgm:prSet presAssocID="{AE7F14A7-18F2-489F-917E-A3DFF55CB3C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EC652C-78FA-4D26-B89D-B9CE5140CA98}" type="presOf" srcId="{DCEF4F8E-A3C4-48CE-9A96-2E5F797D35EE}" destId="{4D2BB724-ABE5-4A9B-AFB1-E139B688A06F}" srcOrd="0" destOrd="0" presId="urn:microsoft.com/office/officeart/2005/8/layout/process1"/>
    <dgm:cxn modelId="{66D19827-951E-4540-AD6F-0B1E241DC903}" type="presOf" srcId="{BAF50C3D-B0E9-4C0F-A071-F714DB971D47}" destId="{AAAB2E1F-7ED2-41AB-9FB0-0BBBE762A58A}" srcOrd="0" destOrd="0" presId="urn:microsoft.com/office/officeart/2005/8/layout/process1"/>
    <dgm:cxn modelId="{CF8F33F3-017F-458D-A616-7551DDF201F5}" type="presOf" srcId="{E1ACCF9F-878B-4BB9-8810-13071F5FAAD9}" destId="{9FE8F245-2E5F-4FBB-8078-03825F7063BD}" srcOrd="0" destOrd="0" presId="urn:microsoft.com/office/officeart/2005/8/layout/process1"/>
    <dgm:cxn modelId="{24188142-F470-4E8D-87BE-CED74A846A3B}" srcId="{9C4A510C-6D47-490F-A3AA-994F78B75AEA}" destId="{61C08832-561B-4322-8B2A-866D28908DB5}" srcOrd="3" destOrd="0" parTransId="{5085E0B8-16F6-4296-8C85-91D11797BDD2}" sibTransId="{8A773ACD-E78A-46A6-A212-35E773592FFB}"/>
    <dgm:cxn modelId="{679B64F5-9EAB-481A-A998-D45815B1DC63}" srcId="{9C4A510C-6D47-490F-A3AA-994F78B75AEA}" destId="{D8B19619-FF06-4CA7-8C7B-3CE47AEA08B9}" srcOrd="2" destOrd="0" parTransId="{5A99C4FA-8FCA-4FB4-A0AE-EC6E80CD6EC2}" sibTransId="{2918E9F2-119F-4F56-BB67-C55E242181C9}"/>
    <dgm:cxn modelId="{638A7D09-81C2-4A31-AFD6-1254AAB027A6}" srcId="{9C4A510C-6D47-490F-A3AA-994F78B75AEA}" destId="{937EED79-10EA-4F0C-B472-36E8DB15F3A5}" srcOrd="1" destOrd="0" parTransId="{93455B0F-A0D8-497C-9AE7-08A33C918C42}" sibTransId="{11708D72-9235-4F22-A366-D3AB7E586132}"/>
    <dgm:cxn modelId="{8997C55C-3463-430E-B7AD-00548CDC3CFB}" srcId="{9C4A510C-6D47-490F-A3AA-994F78B75AEA}" destId="{BAF50C3D-B0E9-4C0F-A071-F714DB971D47}" srcOrd="0" destOrd="0" parTransId="{CC6A5BB4-4715-485F-A061-F9D05C356CC6}" sibTransId="{DCEF4F8E-A3C4-48CE-9A96-2E5F797D35EE}"/>
    <dgm:cxn modelId="{93A6C749-39C2-4DAF-B848-06CDCEF2298A}" type="presOf" srcId="{61C08832-561B-4322-8B2A-866D28908DB5}" destId="{26215A33-DF19-446F-B8CC-EABF1BE56969}" srcOrd="0" destOrd="0" presId="urn:microsoft.com/office/officeart/2005/8/layout/process1"/>
    <dgm:cxn modelId="{B290F196-765D-477A-B1A6-434A45D0CFC5}" type="presOf" srcId="{A377FF8E-2BE4-4B46-84BF-AEB734134E52}" destId="{1872F0F0-E430-4418-8767-F0F584D8428C}" srcOrd="1" destOrd="0" presId="urn:microsoft.com/office/officeart/2005/8/layout/process1"/>
    <dgm:cxn modelId="{0246520A-1E81-4727-A698-472F567E27AB}" type="presOf" srcId="{11708D72-9235-4F22-A366-D3AB7E586132}" destId="{FD1AD06D-B4EB-4244-BB43-6CA386E64A27}" srcOrd="1" destOrd="0" presId="urn:microsoft.com/office/officeart/2005/8/layout/process1"/>
    <dgm:cxn modelId="{C84BFEF4-8D53-4B85-A714-3B326863CE6A}" type="presOf" srcId="{D8B19619-FF06-4CA7-8C7B-3CE47AEA08B9}" destId="{8B217A15-9CBC-4FE0-8DCE-9705F0BC2BC2}" srcOrd="0" destOrd="0" presId="urn:microsoft.com/office/officeart/2005/8/layout/process1"/>
    <dgm:cxn modelId="{51C984CC-CC64-4FB4-91B8-42C825A1EA00}" type="presOf" srcId="{A377FF8E-2BE4-4B46-84BF-AEB734134E52}" destId="{01A4794E-56E7-46AE-8F7B-CCA57D86BED7}" srcOrd="0" destOrd="0" presId="urn:microsoft.com/office/officeart/2005/8/layout/process1"/>
    <dgm:cxn modelId="{6DB15E1D-0B97-4D6C-9D87-164AE799F722}" type="presOf" srcId="{AE7F14A7-18F2-489F-917E-A3DFF55CB3C0}" destId="{F70D0641-B604-4A5E-A89F-5EB8810A86F5}" srcOrd="0" destOrd="0" presId="urn:microsoft.com/office/officeart/2005/8/layout/process1"/>
    <dgm:cxn modelId="{80D6C0A5-9639-4D85-A2C6-D3D4AF298239}" srcId="{9C4A510C-6D47-490F-A3AA-994F78B75AEA}" destId="{AE7F14A7-18F2-489F-917E-A3DFF55CB3C0}" srcOrd="6" destOrd="0" parTransId="{895299E4-3C04-411D-8114-8CC2174890A3}" sibTransId="{7B860804-5B98-4B20-881C-AEE66D4A2749}"/>
    <dgm:cxn modelId="{524B86F3-1CE6-45EB-A341-5FCE1C1F7755}" type="presOf" srcId="{D5C74555-1381-419A-A7D5-61C17C021F1C}" destId="{A23DA529-EC7E-48EA-87C6-67EA75F0A109}" srcOrd="0" destOrd="0" presId="urn:microsoft.com/office/officeart/2005/8/layout/process1"/>
    <dgm:cxn modelId="{20D100A9-73E9-49BA-BCAA-68C9BA0A066B}" type="presOf" srcId="{DCEF4F8E-A3C4-48CE-9A96-2E5F797D35EE}" destId="{119F5C9D-620B-4187-AE42-9CB1C7A21690}" srcOrd="1" destOrd="0" presId="urn:microsoft.com/office/officeart/2005/8/layout/process1"/>
    <dgm:cxn modelId="{45F29015-19D1-4FBE-9BB7-D7BBF764956F}" srcId="{9C4A510C-6D47-490F-A3AA-994F78B75AEA}" destId="{E1ACCF9F-878B-4BB9-8810-13071F5FAAD9}" srcOrd="5" destOrd="0" parTransId="{CF31C4A8-2B57-4BFE-BB5A-DB2524BCF3BB}" sibTransId="{A377FF8E-2BE4-4B46-84BF-AEB734134E52}"/>
    <dgm:cxn modelId="{33D2100B-3FD5-4CF6-BD34-6AACF8F9EE1D}" type="presOf" srcId="{2379A1AE-BE56-4867-9414-32DA4C80B316}" destId="{66721EFB-98F0-45A7-9CEF-A325D7925418}" srcOrd="0" destOrd="0" presId="urn:microsoft.com/office/officeart/2005/8/layout/process1"/>
    <dgm:cxn modelId="{2F2346FF-44B6-46DE-AEC1-533AB5A9F98C}" type="presOf" srcId="{8A773ACD-E78A-46A6-A212-35E773592FFB}" destId="{BB3CC03C-FBC3-45B5-8F92-A13A0277C7F2}" srcOrd="1" destOrd="0" presId="urn:microsoft.com/office/officeart/2005/8/layout/process1"/>
    <dgm:cxn modelId="{B6D4768E-0A5C-4A9D-8261-6BCA33AC4412}" type="presOf" srcId="{2918E9F2-119F-4F56-BB67-C55E242181C9}" destId="{6F9BED0B-F42F-416B-B62F-BB9A208151CE}" srcOrd="0" destOrd="0" presId="urn:microsoft.com/office/officeart/2005/8/layout/process1"/>
    <dgm:cxn modelId="{7A018366-1882-4292-BBFE-435D9152DE4B}" type="presOf" srcId="{8A773ACD-E78A-46A6-A212-35E773592FFB}" destId="{9236455D-25C0-402F-BDED-F0E3F9A2540C}" srcOrd="0" destOrd="0" presId="urn:microsoft.com/office/officeart/2005/8/layout/process1"/>
    <dgm:cxn modelId="{B0BA35B1-5C15-4F58-93D9-9CE2541E7FB7}" type="presOf" srcId="{937EED79-10EA-4F0C-B472-36E8DB15F3A5}" destId="{5E91AB36-4F1E-4081-91E5-2088FBB1ACEE}" srcOrd="0" destOrd="0" presId="urn:microsoft.com/office/officeart/2005/8/layout/process1"/>
    <dgm:cxn modelId="{C94EFE92-8513-4CF3-AEDD-65B2ABDDA4A0}" type="presOf" srcId="{2379A1AE-BE56-4867-9414-32DA4C80B316}" destId="{374E5060-37A9-4CC0-B245-CBB174133393}" srcOrd="1" destOrd="0" presId="urn:microsoft.com/office/officeart/2005/8/layout/process1"/>
    <dgm:cxn modelId="{1106CD08-13B1-49EF-BD0B-7E4C83560250}" srcId="{9C4A510C-6D47-490F-A3AA-994F78B75AEA}" destId="{D5C74555-1381-419A-A7D5-61C17C021F1C}" srcOrd="4" destOrd="0" parTransId="{9E5322F9-B67B-40FF-81F1-395975587922}" sibTransId="{2379A1AE-BE56-4867-9414-32DA4C80B316}"/>
    <dgm:cxn modelId="{B0768459-C2F9-48F3-8961-1551B5766FC7}" type="presOf" srcId="{9C4A510C-6D47-490F-A3AA-994F78B75AEA}" destId="{B949D42D-205D-4B5B-AC02-CB3E981E6F64}" srcOrd="0" destOrd="0" presId="urn:microsoft.com/office/officeart/2005/8/layout/process1"/>
    <dgm:cxn modelId="{A7ABEA92-9DF1-4A44-ABEC-0D8947F9D4C3}" type="presOf" srcId="{11708D72-9235-4F22-A366-D3AB7E586132}" destId="{43ED30D7-E839-41E7-B626-E46677BE3709}" srcOrd="0" destOrd="0" presId="urn:microsoft.com/office/officeart/2005/8/layout/process1"/>
    <dgm:cxn modelId="{FB344EF4-9BD5-4993-8DC3-81F007144572}" type="presOf" srcId="{2918E9F2-119F-4F56-BB67-C55E242181C9}" destId="{61642EDA-0E54-4526-8041-4F86401F8E75}" srcOrd="1" destOrd="0" presId="urn:microsoft.com/office/officeart/2005/8/layout/process1"/>
    <dgm:cxn modelId="{39D365D3-4F57-4B40-9A9E-3FABF9B170EB}" type="presParOf" srcId="{B949D42D-205D-4B5B-AC02-CB3E981E6F64}" destId="{AAAB2E1F-7ED2-41AB-9FB0-0BBBE762A58A}" srcOrd="0" destOrd="0" presId="urn:microsoft.com/office/officeart/2005/8/layout/process1"/>
    <dgm:cxn modelId="{AE067A63-DDE5-43E6-BE08-9D7D33103E66}" type="presParOf" srcId="{B949D42D-205D-4B5B-AC02-CB3E981E6F64}" destId="{4D2BB724-ABE5-4A9B-AFB1-E139B688A06F}" srcOrd="1" destOrd="0" presId="urn:microsoft.com/office/officeart/2005/8/layout/process1"/>
    <dgm:cxn modelId="{5CC2B59C-8FBE-48CC-B5F6-5DDA5D0A9795}" type="presParOf" srcId="{4D2BB724-ABE5-4A9B-AFB1-E139B688A06F}" destId="{119F5C9D-620B-4187-AE42-9CB1C7A21690}" srcOrd="0" destOrd="0" presId="urn:microsoft.com/office/officeart/2005/8/layout/process1"/>
    <dgm:cxn modelId="{9C243360-1D3D-4CD8-A4AD-316D1EE7D69B}" type="presParOf" srcId="{B949D42D-205D-4B5B-AC02-CB3E981E6F64}" destId="{5E91AB36-4F1E-4081-91E5-2088FBB1ACEE}" srcOrd="2" destOrd="0" presId="urn:microsoft.com/office/officeart/2005/8/layout/process1"/>
    <dgm:cxn modelId="{CF91DCD3-8C78-4453-9495-EF47B04ACA96}" type="presParOf" srcId="{B949D42D-205D-4B5B-AC02-CB3E981E6F64}" destId="{43ED30D7-E839-41E7-B626-E46677BE3709}" srcOrd="3" destOrd="0" presId="urn:microsoft.com/office/officeart/2005/8/layout/process1"/>
    <dgm:cxn modelId="{DD0C9A29-3262-41D9-91B4-0CF416455D13}" type="presParOf" srcId="{43ED30D7-E839-41E7-B626-E46677BE3709}" destId="{FD1AD06D-B4EB-4244-BB43-6CA386E64A27}" srcOrd="0" destOrd="0" presId="urn:microsoft.com/office/officeart/2005/8/layout/process1"/>
    <dgm:cxn modelId="{E153BD00-2C79-426B-AD59-EBC885B4A6F2}" type="presParOf" srcId="{B949D42D-205D-4B5B-AC02-CB3E981E6F64}" destId="{8B217A15-9CBC-4FE0-8DCE-9705F0BC2BC2}" srcOrd="4" destOrd="0" presId="urn:microsoft.com/office/officeart/2005/8/layout/process1"/>
    <dgm:cxn modelId="{96ACFEC3-4F46-402A-B801-95D5DD8E95D6}" type="presParOf" srcId="{B949D42D-205D-4B5B-AC02-CB3E981E6F64}" destId="{6F9BED0B-F42F-416B-B62F-BB9A208151CE}" srcOrd="5" destOrd="0" presId="urn:microsoft.com/office/officeart/2005/8/layout/process1"/>
    <dgm:cxn modelId="{D3345073-A788-431A-8714-B72A9062211C}" type="presParOf" srcId="{6F9BED0B-F42F-416B-B62F-BB9A208151CE}" destId="{61642EDA-0E54-4526-8041-4F86401F8E75}" srcOrd="0" destOrd="0" presId="urn:microsoft.com/office/officeart/2005/8/layout/process1"/>
    <dgm:cxn modelId="{A5F1F7D3-ACE0-47EC-849A-E196949C2DBA}" type="presParOf" srcId="{B949D42D-205D-4B5B-AC02-CB3E981E6F64}" destId="{26215A33-DF19-446F-B8CC-EABF1BE56969}" srcOrd="6" destOrd="0" presId="urn:microsoft.com/office/officeart/2005/8/layout/process1"/>
    <dgm:cxn modelId="{79487529-35B0-494D-BDA0-3253C2BB1AE2}" type="presParOf" srcId="{B949D42D-205D-4B5B-AC02-CB3E981E6F64}" destId="{9236455D-25C0-402F-BDED-F0E3F9A2540C}" srcOrd="7" destOrd="0" presId="urn:microsoft.com/office/officeart/2005/8/layout/process1"/>
    <dgm:cxn modelId="{B153EEC9-0D3B-48B5-831F-30E932DE5E23}" type="presParOf" srcId="{9236455D-25C0-402F-BDED-F0E3F9A2540C}" destId="{BB3CC03C-FBC3-45B5-8F92-A13A0277C7F2}" srcOrd="0" destOrd="0" presId="urn:microsoft.com/office/officeart/2005/8/layout/process1"/>
    <dgm:cxn modelId="{8AB2838B-C266-4859-8C74-0F8C3F3090D7}" type="presParOf" srcId="{B949D42D-205D-4B5B-AC02-CB3E981E6F64}" destId="{A23DA529-EC7E-48EA-87C6-67EA75F0A109}" srcOrd="8" destOrd="0" presId="urn:microsoft.com/office/officeart/2005/8/layout/process1"/>
    <dgm:cxn modelId="{55931B82-920D-4BC6-860E-BECD0579FA96}" type="presParOf" srcId="{B949D42D-205D-4B5B-AC02-CB3E981E6F64}" destId="{66721EFB-98F0-45A7-9CEF-A325D7925418}" srcOrd="9" destOrd="0" presId="urn:microsoft.com/office/officeart/2005/8/layout/process1"/>
    <dgm:cxn modelId="{D3D4874D-134A-43E5-9BE4-7AC67D18B939}" type="presParOf" srcId="{66721EFB-98F0-45A7-9CEF-A325D7925418}" destId="{374E5060-37A9-4CC0-B245-CBB174133393}" srcOrd="0" destOrd="0" presId="urn:microsoft.com/office/officeart/2005/8/layout/process1"/>
    <dgm:cxn modelId="{089C5DFE-7E49-451B-A968-B0DF6E1151B1}" type="presParOf" srcId="{B949D42D-205D-4B5B-AC02-CB3E981E6F64}" destId="{9FE8F245-2E5F-4FBB-8078-03825F7063BD}" srcOrd="10" destOrd="0" presId="urn:microsoft.com/office/officeart/2005/8/layout/process1"/>
    <dgm:cxn modelId="{971E5103-600B-420F-9464-15FE972C5A4B}" type="presParOf" srcId="{B949D42D-205D-4B5B-AC02-CB3E981E6F64}" destId="{01A4794E-56E7-46AE-8F7B-CCA57D86BED7}" srcOrd="11" destOrd="0" presId="urn:microsoft.com/office/officeart/2005/8/layout/process1"/>
    <dgm:cxn modelId="{6155F5C0-B116-4C8E-A126-ED58929BF9D9}" type="presParOf" srcId="{01A4794E-56E7-46AE-8F7B-CCA57D86BED7}" destId="{1872F0F0-E430-4418-8767-F0F584D8428C}" srcOrd="0" destOrd="0" presId="urn:microsoft.com/office/officeart/2005/8/layout/process1"/>
    <dgm:cxn modelId="{2F5D6CB8-E7C0-4985-8289-185656CFD3C8}" type="presParOf" srcId="{B949D42D-205D-4B5B-AC02-CB3E981E6F64}" destId="{F70D0641-B604-4A5E-A89F-5EB8810A86F5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B2E1F-7ED2-41AB-9FB0-0BBBE762A58A}">
      <dsp:nvSpPr>
        <dsp:cNvPr id="0" name=""/>
        <dsp:cNvSpPr/>
      </dsp:nvSpPr>
      <dsp:spPr>
        <a:xfrm>
          <a:off x="2310" y="1975872"/>
          <a:ext cx="874997" cy="57421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Plan</a:t>
          </a:r>
          <a:endParaRPr lang="en-US" sz="1600" kern="1200" dirty="0"/>
        </a:p>
      </dsp:txBody>
      <dsp:txXfrm>
        <a:off x="19128" y="1992690"/>
        <a:ext cx="841361" cy="540581"/>
      </dsp:txXfrm>
    </dsp:sp>
    <dsp:sp modelId="{4D2BB724-ABE5-4A9B-AFB1-E139B688A06F}">
      <dsp:nvSpPr>
        <dsp:cNvPr id="0" name=""/>
        <dsp:cNvSpPr/>
      </dsp:nvSpPr>
      <dsp:spPr>
        <a:xfrm>
          <a:off x="964808" y="2154481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964808" y="2197881"/>
        <a:ext cx="129849" cy="130199"/>
      </dsp:txXfrm>
    </dsp:sp>
    <dsp:sp modelId="{5E91AB36-4F1E-4081-91E5-2088FBB1ACEE}">
      <dsp:nvSpPr>
        <dsp:cNvPr id="0" name=""/>
        <dsp:cNvSpPr/>
      </dsp:nvSpPr>
      <dsp:spPr>
        <a:xfrm>
          <a:off x="1227307" y="1975872"/>
          <a:ext cx="874997" cy="57421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Create TC</a:t>
          </a:r>
          <a:endParaRPr lang="en-US" sz="1600" kern="1200" dirty="0"/>
        </a:p>
      </dsp:txBody>
      <dsp:txXfrm>
        <a:off x="1244125" y="1992690"/>
        <a:ext cx="841361" cy="540581"/>
      </dsp:txXfrm>
    </dsp:sp>
    <dsp:sp modelId="{43ED30D7-E839-41E7-B626-E46677BE3709}">
      <dsp:nvSpPr>
        <dsp:cNvPr id="0" name=""/>
        <dsp:cNvSpPr/>
      </dsp:nvSpPr>
      <dsp:spPr>
        <a:xfrm>
          <a:off x="2189804" y="2154481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189804" y="2197881"/>
        <a:ext cx="129849" cy="130199"/>
      </dsp:txXfrm>
    </dsp:sp>
    <dsp:sp modelId="{8B217A15-9CBC-4FE0-8DCE-9705F0BC2BC2}">
      <dsp:nvSpPr>
        <dsp:cNvPr id="0" name=""/>
        <dsp:cNvSpPr/>
      </dsp:nvSpPr>
      <dsp:spPr>
        <a:xfrm>
          <a:off x="2452304" y="1975872"/>
          <a:ext cx="874997" cy="57421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Review TC</a:t>
          </a:r>
          <a:endParaRPr lang="en-US" sz="1600" kern="1200" dirty="0"/>
        </a:p>
      </dsp:txBody>
      <dsp:txXfrm>
        <a:off x="2469122" y="1992690"/>
        <a:ext cx="841361" cy="540581"/>
      </dsp:txXfrm>
    </dsp:sp>
    <dsp:sp modelId="{6F9BED0B-F42F-416B-B62F-BB9A208151CE}">
      <dsp:nvSpPr>
        <dsp:cNvPr id="0" name=""/>
        <dsp:cNvSpPr/>
      </dsp:nvSpPr>
      <dsp:spPr>
        <a:xfrm>
          <a:off x="3414801" y="2154481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414801" y="2197881"/>
        <a:ext cx="129849" cy="130199"/>
      </dsp:txXfrm>
    </dsp:sp>
    <dsp:sp modelId="{26215A33-DF19-446F-B8CC-EABF1BE56969}">
      <dsp:nvSpPr>
        <dsp:cNvPr id="0" name=""/>
        <dsp:cNvSpPr/>
      </dsp:nvSpPr>
      <dsp:spPr>
        <a:xfrm>
          <a:off x="3677301" y="1975872"/>
          <a:ext cx="874997" cy="57421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Execute test</a:t>
          </a:r>
          <a:endParaRPr lang="en-US" sz="1600" kern="1200" dirty="0"/>
        </a:p>
      </dsp:txBody>
      <dsp:txXfrm>
        <a:off x="3694119" y="1992690"/>
        <a:ext cx="841361" cy="540581"/>
      </dsp:txXfrm>
    </dsp:sp>
    <dsp:sp modelId="{9236455D-25C0-402F-BDED-F0E3F9A2540C}">
      <dsp:nvSpPr>
        <dsp:cNvPr id="0" name=""/>
        <dsp:cNvSpPr/>
      </dsp:nvSpPr>
      <dsp:spPr>
        <a:xfrm>
          <a:off x="4639798" y="2154481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639798" y="2197881"/>
        <a:ext cx="129849" cy="130199"/>
      </dsp:txXfrm>
    </dsp:sp>
    <dsp:sp modelId="{A23DA529-EC7E-48EA-87C6-67EA75F0A109}">
      <dsp:nvSpPr>
        <dsp:cNvPr id="0" name=""/>
        <dsp:cNvSpPr/>
      </dsp:nvSpPr>
      <dsp:spPr>
        <a:xfrm>
          <a:off x="4902297" y="1975872"/>
          <a:ext cx="874997" cy="57421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Defect log</a:t>
          </a:r>
          <a:endParaRPr lang="en-US" sz="1600" kern="1200" dirty="0"/>
        </a:p>
      </dsp:txBody>
      <dsp:txXfrm>
        <a:off x="4919115" y="1992690"/>
        <a:ext cx="841361" cy="540581"/>
      </dsp:txXfrm>
    </dsp:sp>
    <dsp:sp modelId="{66721EFB-98F0-45A7-9CEF-A325D7925418}">
      <dsp:nvSpPr>
        <dsp:cNvPr id="0" name=""/>
        <dsp:cNvSpPr/>
      </dsp:nvSpPr>
      <dsp:spPr>
        <a:xfrm>
          <a:off x="5864795" y="2154481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864795" y="2197881"/>
        <a:ext cx="129849" cy="130199"/>
      </dsp:txXfrm>
    </dsp:sp>
    <dsp:sp modelId="{9FE8F245-2E5F-4FBB-8078-03825F7063BD}">
      <dsp:nvSpPr>
        <dsp:cNvPr id="0" name=""/>
        <dsp:cNvSpPr/>
      </dsp:nvSpPr>
      <dsp:spPr>
        <a:xfrm>
          <a:off x="6127294" y="1975872"/>
          <a:ext cx="874997" cy="57421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Retest</a:t>
          </a:r>
          <a:endParaRPr lang="en-US" sz="1600" kern="1200" dirty="0"/>
        </a:p>
      </dsp:txBody>
      <dsp:txXfrm>
        <a:off x="6144112" y="1992690"/>
        <a:ext cx="841361" cy="540581"/>
      </dsp:txXfrm>
    </dsp:sp>
    <dsp:sp modelId="{01A4794E-56E7-46AE-8F7B-CCA57D86BED7}">
      <dsp:nvSpPr>
        <dsp:cNvPr id="0" name=""/>
        <dsp:cNvSpPr/>
      </dsp:nvSpPr>
      <dsp:spPr>
        <a:xfrm>
          <a:off x="7089792" y="2154481"/>
          <a:ext cx="185499" cy="216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089792" y="2197881"/>
        <a:ext cx="129849" cy="130199"/>
      </dsp:txXfrm>
    </dsp:sp>
    <dsp:sp modelId="{F70D0641-B604-4A5E-A89F-5EB8810A86F5}">
      <dsp:nvSpPr>
        <dsp:cNvPr id="0" name=""/>
        <dsp:cNvSpPr/>
      </dsp:nvSpPr>
      <dsp:spPr>
        <a:xfrm>
          <a:off x="7352291" y="1975872"/>
          <a:ext cx="874997" cy="57421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report</a:t>
          </a:r>
          <a:endParaRPr lang="en-US" sz="1600" kern="1200" dirty="0"/>
        </a:p>
      </dsp:txBody>
      <dsp:txXfrm>
        <a:off x="7369109" y="1992690"/>
        <a:ext cx="841361" cy="54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F33DA-4F30-4EE9-B502-5192FE33D25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A21C3-78A0-4E5A-A9D3-2CFEF769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4779071-B100-4AEB-885D-AE2DFCB33F3F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D69AF3E-E05A-4C3C-8E67-0CEAB1551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53340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Supervisor: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Sang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Đỗ</a:t>
            </a:r>
            <a:r>
              <a:rPr lang="en-US" dirty="0" smtClean="0"/>
              <a:t> </a:t>
            </a:r>
            <a:r>
              <a:rPr lang="en-US" dirty="0" err="1" smtClean="0"/>
              <a:t>Giang</a:t>
            </a:r>
            <a:r>
              <a:rPr lang="en-US" smtClean="0"/>
              <a:t> Long 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Hùng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Tuấn</a:t>
            </a:r>
            <a:r>
              <a:rPr lang="en-US" dirty="0" smtClean="0"/>
              <a:t> </a:t>
            </a:r>
            <a:r>
              <a:rPr lang="en-US" dirty="0" err="1" smtClean="0"/>
              <a:t>Hoàng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Furniture Store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0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Fulfill requirements to graduate from FPT University studying program</a:t>
            </a:r>
          </a:p>
          <a:p>
            <a:pPr lvl="0"/>
            <a:r>
              <a:rPr lang="en-US" dirty="0"/>
              <a:t>Get familiar with doing real project </a:t>
            </a:r>
          </a:p>
          <a:p>
            <a:pPr lvl="0"/>
            <a:r>
              <a:rPr lang="en-US" dirty="0"/>
              <a:t>Learn the process of  doing real project</a:t>
            </a:r>
          </a:p>
          <a:p>
            <a:pPr lvl="0"/>
            <a:r>
              <a:rPr lang="en-US" dirty="0"/>
              <a:t>Get experience in working in group</a:t>
            </a:r>
          </a:p>
          <a:p>
            <a:pPr lvl="0"/>
            <a:r>
              <a:rPr lang="en-US" dirty="0" smtClean="0"/>
              <a:t>Study </a:t>
            </a:r>
            <a:r>
              <a:rPr lang="en-US" dirty="0"/>
              <a:t>new technology</a:t>
            </a:r>
          </a:p>
          <a:p>
            <a:pPr lvl="0"/>
            <a:r>
              <a:rPr lang="en-US" dirty="0"/>
              <a:t>Practice what we have learnt</a:t>
            </a:r>
          </a:p>
          <a:p>
            <a:pPr lvl="0"/>
            <a:r>
              <a:rPr lang="en-US" dirty="0"/>
              <a:t>Create a good </a:t>
            </a:r>
            <a:r>
              <a:rPr lang="en-US" dirty="0" smtClean="0"/>
              <a:t>website</a:t>
            </a:r>
          </a:p>
          <a:p>
            <a:r>
              <a:rPr lang="en-US" dirty="0"/>
              <a:t>Improve </a:t>
            </a:r>
            <a:r>
              <a:rPr lang="en-US" dirty="0" smtClean="0"/>
              <a:t>Skill: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Information collection</a:t>
            </a:r>
          </a:p>
          <a:p>
            <a:pPr lvl="1"/>
            <a:r>
              <a:rPr lang="en-US" dirty="0" smtClean="0"/>
              <a:t>Technical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4" name="Block Arc 3"/>
          <p:cNvSpPr/>
          <p:nvPr/>
        </p:nvSpPr>
        <p:spPr>
          <a:xfrm>
            <a:off x="-2667000" y="1371600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2778336" y="2329925"/>
            <a:ext cx="5656275" cy="508162"/>
            <a:chOff x="384538" y="253918"/>
            <a:chExt cx="5656275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Model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60734" y="2266405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137548" y="3027887"/>
            <a:ext cx="5292140" cy="508162"/>
            <a:chOff x="743750" y="951880"/>
            <a:chExt cx="529214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743750" y="951880"/>
              <a:ext cx="529214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43750" y="951880"/>
              <a:ext cx="529214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Organization Structure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23705" y="3828446"/>
            <a:ext cx="5122901" cy="508162"/>
            <a:chOff x="887785" y="1815975"/>
            <a:chExt cx="518038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Master Schedule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42470" y="4615925"/>
            <a:ext cx="5304136" cy="508162"/>
            <a:chOff x="748672" y="2539918"/>
            <a:chExt cx="529214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748672" y="2539918"/>
              <a:ext cx="529214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748672" y="2539918"/>
              <a:ext cx="529214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Deliverables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33523" y="5404151"/>
            <a:ext cx="5613083" cy="508162"/>
            <a:chOff x="439724" y="3328144"/>
            <a:chExt cx="5656275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Rectangle 18"/>
            <p:cNvSpPr/>
            <p:nvPr/>
          </p:nvSpPr>
          <p:spPr>
            <a:xfrm>
              <a:off x="439724" y="3328144"/>
              <a:ext cx="5656275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39724" y="3328144"/>
              <a:ext cx="5656275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Tools &amp; Environment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2739931" y="2965008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2841734" y="3777605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2765534" y="4539605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Oval 23"/>
          <p:cNvSpPr/>
          <p:nvPr/>
        </p:nvSpPr>
        <p:spPr>
          <a:xfrm>
            <a:off x="2460734" y="5327208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648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MODEL</a:t>
            </a:r>
            <a:endParaRPr lang="en-US" dirty="0"/>
          </a:p>
        </p:txBody>
      </p:sp>
      <p:pic>
        <p:nvPicPr>
          <p:cNvPr id="4" name="Picture 5" descr="ProcM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441919" cy="438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5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b="1" dirty="0" smtClean="0"/>
              <a:t>Why Choosing RUP?</a:t>
            </a:r>
          </a:p>
          <a:p>
            <a:r>
              <a:rPr lang="en-US" dirty="0" smtClean="0"/>
              <a:t>Develop </a:t>
            </a:r>
            <a:r>
              <a:rPr lang="en-US" dirty="0"/>
              <a:t>iteratively</a:t>
            </a:r>
          </a:p>
          <a:p>
            <a:pPr lvl="1"/>
            <a:r>
              <a:rPr lang="vi-VN" dirty="0" smtClean="0">
                <a:latin typeface="Calibri (Body)"/>
              </a:rPr>
              <a:t>Supports </a:t>
            </a:r>
            <a:r>
              <a:rPr lang="vi-VN" dirty="0">
                <a:latin typeface="Calibri (Body)"/>
              </a:rPr>
              <a:t>an iterative approach to development that addresses the highest risk items at every stage in the lifecycle, significantly reducing a project’s risk</a:t>
            </a:r>
            <a:r>
              <a:rPr lang="en-US" dirty="0" smtClean="0">
                <a:latin typeface="Calibri (Body)"/>
              </a:rPr>
              <a:t>. </a:t>
            </a:r>
            <a:endParaRPr lang="en-US" dirty="0">
              <a:latin typeface="Calibri (Body)"/>
            </a:endParaRPr>
          </a:p>
          <a:p>
            <a:r>
              <a:rPr lang="en-US" dirty="0" smtClean="0"/>
              <a:t>Manage Requirements</a:t>
            </a:r>
          </a:p>
          <a:p>
            <a:pPr lvl="1"/>
            <a:r>
              <a:rPr lang="en-US" dirty="0">
                <a:latin typeface="Calibri (Body)"/>
              </a:rPr>
              <a:t>Managing requirements during the whole development process ensures project team develops the right system with right </a:t>
            </a:r>
            <a:r>
              <a:rPr lang="en-US" dirty="0" smtClean="0">
                <a:latin typeface="Calibri (Body)"/>
              </a:rPr>
              <a:t>requirements.</a:t>
            </a:r>
          </a:p>
          <a:p>
            <a:r>
              <a:rPr lang="en-US" dirty="0" smtClean="0"/>
              <a:t>Software quality</a:t>
            </a:r>
          </a:p>
          <a:p>
            <a:pPr lvl="1"/>
            <a:r>
              <a:rPr lang="en-US" dirty="0">
                <a:latin typeface="Calibri (Body)"/>
              </a:rPr>
              <a:t>Testing process is implemented in all the cycles of application development time </a:t>
            </a:r>
          </a:p>
          <a:p>
            <a:pPr marL="45720" indent="0">
              <a:buNone/>
            </a:pPr>
            <a:r>
              <a:rPr lang="en-US" dirty="0" smtClean="0"/>
              <a:t>-&gt; Suitable for a inexperience team and can significantly reduce risks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STRUCTURE</a:t>
            </a:r>
            <a:endParaRPr lang="en-US" dirty="0"/>
          </a:p>
        </p:txBody>
      </p:sp>
      <p:pic>
        <p:nvPicPr>
          <p:cNvPr id="4" name="Content Placeholder 3" descr="rol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1922463"/>
            <a:ext cx="7343775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7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4" name="Picture 3" descr="C:\Users\Slim\Desktop\ss (2014-04-03 at 03.18.2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6933"/>
            <a:ext cx="8490585" cy="222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lim\Desktop\ss (2014-04-03 at 03.18.57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478520" cy="2360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4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4" name="Content Placeholder 3" descr="C:\Users\Slim\Desktop\ss (2014-04-03 at 03.19.29)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407400" cy="264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lim\Desktop\ss (2014-04-03 at 03.22.0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43400"/>
            <a:ext cx="8382000" cy="2096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0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648151"/>
              </p:ext>
            </p:extLst>
          </p:nvPr>
        </p:nvGraphicFramePr>
        <p:xfrm>
          <a:off x="507111" y="2362201"/>
          <a:ext cx="8155178" cy="31241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27638"/>
                <a:gridCol w="1854858"/>
                <a:gridCol w="1272462"/>
                <a:gridCol w="1280619"/>
                <a:gridCol w="1019601"/>
              </a:tblGrid>
              <a:tr h="838199"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Metrics</a:t>
                      </a:r>
                      <a:endParaRPr lang="en-US" sz="1100" b="1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Unit</a:t>
                      </a:r>
                      <a:endParaRPr lang="en-US" sz="1100" b="1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Committed</a:t>
                      </a:r>
                      <a:endParaRPr lang="en-US" sz="1100" b="1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Actual</a:t>
                      </a:r>
                      <a:endParaRPr lang="en-US" sz="1100" b="1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Deviation</a:t>
                      </a:r>
                      <a:endParaRPr lang="en-US" sz="1100" b="1" dirty="0">
                        <a:effectLst/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Start Date 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dd-mmm-yy</a:t>
                      </a:r>
                      <a:endParaRPr lang="en-US" sz="2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6-Jan-14</a:t>
                      </a:r>
                      <a:endParaRPr lang="en-US" sz="2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6-Jan-14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 days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End Date 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dd</a:t>
                      </a: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-mmm-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yy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29-Apr-14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24-Apr-14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 days</a:t>
                      </a:r>
                      <a:endParaRPr lang="en-US" sz="2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Duration </a:t>
                      </a:r>
                      <a:endParaRPr lang="en-US" sz="2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elapsed days 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96 days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91 days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5 days</a:t>
                      </a:r>
                      <a:endParaRPr lang="en-US" sz="2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Maximum Team Size </a:t>
                      </a:r>
                      <a:endParaRPr lang="en-US" sz="2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Person </a:t>
                      </a:r>
                      <a:endParaRPr lang="en-US" sz="2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endParaRPr lang="en-US" sz="20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en-US" sz="2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50855"/>
              </p:ext>
            </p:extLst>
          </p:nvPr>
        </p:nvGraphicFramePr>
        <p:xfrm>
          <a:off x="914400" y="2438400"/>
          <a:ext cx="7391400" cy="3166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762000"/>
                <a:gridCol w="1524000"/>
                <a:gridCol w="914400"/>
                <a:gridCol w="914400"/>
                <a:gridCol w="1143000"/>
                <a:gridCol w="1295400"/>
              </a:tblGrid>
              <a:tr h="314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Stage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Deliverable/ Milestone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Delivery Date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Inspect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Final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Delivery Location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738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Inception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Deliver report 1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20-Jan-2014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738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Inception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Project plan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23-Jan-2014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738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Inception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Deliver report 2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28-Jan-2014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738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Elaboration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Complete ERD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5-Feb-2014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738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Elaboration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Final prototypes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7-Feb-2014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31477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6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Elaboration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Requirements specification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7-Feb-2014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31477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Elaboration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Deliver report 3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17-Feb-2014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7199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Design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System architecture design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24-Feb-2014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9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Design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Deliver report 4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17-Mar-2014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10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Construction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Complete coding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2-Apr-2014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 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11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Construction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Complete test documents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4-Apr-2014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738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12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Construction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Deliver report 5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9-Apr-2014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100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13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Construction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Deliver report 6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14-Apr-2014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Supervisor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7620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14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Transition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Deliver documents and CD source code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16-Apr-2014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FPT university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  <a:tr h="15182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9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15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Transition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Project complete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29-Apr-2014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5988" marR="559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6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AND ENVIRONMENTS</a:t>
            </a:r>
            <a:endParaRPr lang="en-US" dirty="0"/>
          </a:p>
        </p:txBody>
      </p:sp>
      <p:pic>
        <p:nvPicPr>
          <p:cNvPr id="3074" name="Picture 2" descr="C:\Users\Slim\Desktop\tortoisesv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0628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lim\Desktop\Microsoft-Publishes-RC-of-Visual-Studio-2012-Premium-and-Ultimat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8" y="2773663"/>
            <a:ext cx="194945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lim\Desktop\Microsoft-Office-2010-VL-Edition-x64-3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631521"/>
            <a:ext cx="1857375" cy="114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lim\Desktop\71914813334106e4d4fd6d06084b00de7a5eadfc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97" y="1631521"/>
            <a:ext cx="15367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lim\Desktop\Visio_2010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191640"/>
            <a:ext cx="26955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lim\Desktop\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22091"/>
            <a:ext cx="2959660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lim\Desktop\google_co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96738"/>
            <a:ext cx="2600325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lim\Desktop\SinhVienIT.NET---sql-server-200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57747"/>
            <a:ext cx="2527300" cy="15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719071"/>
            <a:ext cx="6579092" cy="440740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Project overview</a:t>
            </a:r>
          </a:p>
          <a:p>
            <a:endParaRPr lang="en-US" b="1" dirty="0"/>
          </a:p>
          <a:p>
            <a:r>
              <a:rPr lang="en-US" b="1" dirty="0"/>
              <a:t>Project management</a:t>
            </a:r>
          </a:p>
          <a:p>
            <a:endParaRPr lang="en-US" b="1" dirty="0"/>
          </a:p>
          <a:p>
            <a:r>
              <a:rPr lang="en-US" b="1" dirty="0"/>
              <a:t>Software specification</a:t>
            </a:r>
          </a:p>
          <a:p>
            <a:endParaRPr lang="en-US" b="1" dirty="0"/>
          </a:p>
          <a:p>
            <a:r>
              <a:rPr lang="en-US" b="1" dirty="0"/>
              <a:t>Software design</a:t>
            </a:r>
          </a:p>
          <a:p>
            <a:endParaRPr lang="en-US" b="1" dirty="0"/>
          </a:p>
          <a:p>
            <a:r>
              <a:rPr lang="en-US" b="1" dirty="0"/>
              <a:t>Testing</a:t>
            </a:r>
          </a:p>
          <a:p>
            <a:endParaRPr lang="en-US" b="1" dirty="0"/>
          </a:p>
          <a:p>
            <a:r>
              <a:rPr lang="en-US" b="1" dirty="0"/>
              <a:t>Project result</a:t>
            </a:r>
          </a:p>
          <a:p>
            <a:endParaRPr lang="en-US" b="1" dirty="0"/>
          </a:p>
          <a:p>
            <a:r>
              <a:rPr lang="en-US" b="1" dirty="0"/>
              <a:t>Demo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Software </a:t>
            </a:r>
            <a:r>
              <a:rPr lang="en-US" b="1" dirty="0" smtClean="0"/>
              <a:t>specification</a:t>
            </a:r>
            <a:endParaRPr lang="en-US" dirty="0"/>
          </a:p>
        </p:txBody>
      </p:sp>
      <p:sp>
        <p:nvSpPr>
          <p:cNvPr id="4" name="Block Arc 3"/>
          <p:cNvSpPr/>
          <p:nvPr/>
        </p:nvSpPr>
        <p:spPr>
          <a:xfrm>
            <a:off x="-3352800" y="1295400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2092536" y="2253725"/>
            <a:ext cx="5711461" cy="508162"/>
            <a:chOff x="384538" y="253918"/>
            <a:chExt cx="5656275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System Overview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774934" y="2190205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637905" y="3752246"/>
            <a:ext cx="5180380" cy="508162"/>
            <a:chOff x="887785" y="1815975"/>
            <a:chExt cx="518038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Functional Requirement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47722" y="5327951"/>
            <a:ext cx="5656275" cy="508162"/>
            <a:chOff x="439724" y="3328144"/>
            <a:chExt cx="5656275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439724" y="3328144"/>
              <a:ext cx="5656275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39724" y="3328144"/>
              <a:ext cx="5656275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Non Functional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Requirement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2155934" y="3701405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1774934" y="5251008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610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4" name="Content Placeholder 3" descr="C:\Users\Slim\Desktop\478568679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119671" cy="440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6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204301"/>
              </p:ext>
            </p:extLst>
          </p:nvPr>
        </p:nvGraphicFramePr>
        <p:xfrm>
          <a:off x="1752600" y="2133600"/>
          <a:ext cx="6172200" cy="4199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350"/>
                <a:gridCol w="45148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Group of functions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Function’s name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General functions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Register 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Login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Logout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Change password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Forgot password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Customer’s functions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Browse products by categories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Search product (simple)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Search product (advance)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View product’s information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Add product to shopping cart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Remove product from shopping cart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Change product’s quantity in shopping cart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Place order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View order’s history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View order’s details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Cancel order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15596" y="1524000"/>
            <a:ext cx="838126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FUnctional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415428"/>
              </p:ext>
            </p:extLst>
          </p:nvPr>
        </p:nvGraphicFramePr>
        <p:xfrm>
          <a:off x="1905000" y="1433218"/>
          <a:ext cx="5105400" cy="5211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3841"/>
                <a:gridCol w="2951559"/>
              </a:tblGrid>
              <a:tr h="226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Group of functions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Functions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 anchor="ctr"/>
                </a:tc>
              </a:tr>
              <a:tr h="226968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User management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Search user 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View user’s details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Delete user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Reset password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Product management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Search Product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Add new product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Delete Product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54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Edit product’s information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54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View product’s details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Order management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Search order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View order’s details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Change order’s status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3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Delete order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Supplier management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Search supplier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453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View provided products of a supplier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Add new supplier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Edit supplier information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226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Remove supplier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Report</a:t>
                      </a:r>
                      <a:endParaRPr lang="en-US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Sales report</a:t>
                      </a:r>
                      <a:endParaRPr lang="en-US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9589" marR="495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5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62383"/>
              </p:ext>
            </p:extLst>
          </p:nvPr>
        </p:nvGraphicFramePr>
        <p:xfrm>
          <a:off x="533400" y="1752600"/>
          <a:ext cx="8077200" cy="4235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8989"/>
                <a:gridCol w="5668211"/>
              </a:tblGrid>
              <a:tr h="9043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Non-Functional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Description</a:t>
                      </a:r>
                      <a:endParaRPr lang="en-US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06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Reliability</a:t>
                      </a:r>
                      <a:endParaRPr lang="en-US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backed up daily and can be recovered if necessary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time between failures (MTBF): The mean time between each failure is expected to be about 480 hours (20 days) of using.</a:t>
                      </a:r>
                    </a:p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time to repair (MTTR): Immediately when Administrator finds out problem or website is attacked by someone. Average 1 day.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 reduce bug per function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60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Avaiability</a:t>
                      </a:r>
                      <a:endParaRPr lang="en-US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Approximately 99%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40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Response</a:t>
                      </a:r>
                      <a:r>
                        <a:rPr lang="en-US" sz="1100" baseline="0" dirty="0" smtClean="0">
                          <a:effectLst/>
                        </a:rPr>
                        <a:t> time</a:t>
                      </a:r>
                      <a:endParaRPr lang="en-US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Processing time will be 3 to 4 second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8862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Usability</a:t>
                      </a:r>
                      <a:endParaRPr lang="en-US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Load-time Is Reasonable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Efficiency of use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Intuitiveness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8862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User</a:t>
                      </a:r>
                      <a:r>
                        <a:rPr lang="en-US" sz="1200" baseline="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 interface</a:t>
                      </a:r>
                      <a:endParaRPr lang="en-US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to use,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Friendly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-3352800" y="1385184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92536" y="2343509"/>
            <a:ext cx="5656275" cy="508162"/>
            <a:chOff x="384538" y="253918"/>
            <a:chExt cx="5656275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Architecture Presentation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1774934" y="2279989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37905" y="3842030"/>
            <a:ext cx="5180380" cy="508162"/>
            <a:chOff x="887785" y="1815975"/>
            <a:chExt cx="518038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Package Design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47722" y="5417735"/>
            <a:ext cx="5656275" cy="508162"/>
            <a:chOff x="439724" y="3328144"/>
            <a:chExt cx="5656275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439724" y="3328144"/>
              <a:ext cx="5656275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9724" y="3328144"/>
              <a:ext cx="5656275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Entity Relationship</a:t>
              </a:r>
              <a:endParaRPr lang="en-US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2155934" y="3791189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74934" y="5340792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b="1" dirty="0"/>
              <a:t>Software design</a:t>
            </a:r>
          </a:p>
        </p:txBody>
      </p:sp>
    </p:spTree>
    <p:extLst>
      <p:ext uri="{BB962C8B-B14F-4D97-AF65-F5344CB8AC3E}">
        <p14:creationId xmlns:p14="http://schemas.microsoft.com/office/powerpoint/2010/main" val="28803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Overview</a:t>
            </a:r>
          </a:p>
        </p:txBody>
      </p:sp>
      <p:pic>
        <p:nvPicPr>
          <p:cNvPr id="4" name="Picture 3" descr="http://www.expressmagazine.net/sites/www.expressmagazine.net/files/imagesArticle/mvc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49" y="18288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MVC?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makes it easier to manage </a:t>
            </a:r>
            <a:r>
              <a:rPr lang="en-US" dirty="0" smtClean="0"/>
              <a:t>complexity.</a:t>
            </a:r>
          </a:p>
          <a:p>
            <a:r>
              <a:rPr lang="en-US" dirty="0"/>
              <a:t>It does not use view state or server-based forms.</a:t>
            </a:r>
          </a:p>
          <a:p>
            <a:r>
              <a:rPr lang="en-US" dirty="0"/>
              <a:t>It uses a Front Controller pattern that processes Web application requests through a single </a:t>
            </a:r>
            <a:r>
              <a:rPr lang="en-US" dirty="0" smtClean="0"/>
              <a:t>controller.</a:t>
            </a:r>
          </a:p>
          <a:p>
            <a:r>
              <a:rPr lang="en-US" dirty="0"/>
              <a:t>It provides better support for test-driven development (TDD).</a:t>
            </a:r>
          </a:p>
          <a:p>
            <a:endParaRPr lang="en-US" dirty="0"/>
          </a:p>
        </p:txBody>
      </p:sp>
      <p:pic>
        <p:nvPicPr>
          <p:cNvPr id="1026" name="Picture 2" descr="C:\Users\Slim\Desktop\asp-net-mvc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38" y="4267199"/>
            <a:ext cx="5900737" cy="19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0982"/>
            <a:ext cx="8077200" cy="520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Relationship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05800" cy="435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1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Block Arc 3"/>
          <p:cNvSpPr/>
          <p:nvPr/>
        </p:nvSpPr>
        <p:spPr>
          <a:xfrm>
            <a:off x="-3276600" y="1219200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2527948" y="2875487"/>
            <a:ext cx="5292140" cy="508162"/>
            <a:chOff x="743750" y="951880"/>
            <a:chExt cx="529214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743750" y="951880"/>
              <a:ext cx="529214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43750" y="951880"/>
              <a:ext cx="529214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needs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4105" y="3676046"/>
            <a:ext cx="5122901" cy="508162"/>
            <a:chOff x="887785" y="1815975"/>
            <a:chExt cx="518038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Current Application Limitations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32870" y="4463525"/>
            <a:ext cx="5304136" cy="508162"/>
            <a:chOff x="748672" y="2539918"/>
            <a:chExt cx="529214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748672" y="2539918"/>
              <a:ext cx="529214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48672" y="2539918"/>
              <a:ext cx="529214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Technology Trends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130331" y="2812608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2232134" y="3625205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2155934" y="4387205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113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9954"/>
            <a:ext cx="8229600" cy="1143000"/>
          </a:xfrm>
        </p:spPr>
        <p:txBody>
          <a:bodyPr/>
          <a:lstStyle/>
          <a:p>
            <a:r>
              <a:rPr lang="en-US" dirty="0" smtClean="0"/>
              <a:t>Database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7636"/>
            <a:ext cx="7543800" cy="537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TESTing</a:t>
            </a:r>
            <a:endParaRPr lang="en-US" dirty="0"/>
          </a:p>
        </p:txBody>
      </p:sp>
      <p:sp>
        <p:nvSpPr>
          <p:cNvPr id="4" name="Block Arc 3"/>
          <p:cNvSpPr/>
          <p:nvPr/>
        </p:nvSpPr>
        <p:spPr>
          <a:xfrm>
            <a:off x="-3581400" y="990600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44725" y="2273320"/>
            <a:ext cx="5656275" cy="508162"/>
            <a:chOff x="384538" y="253918"/>
            <a:chExt cx="5656275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Rectangle 22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Test Model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1879397" y="2209800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0800" y="2971282"/>
            <a:ext cx="5292140" cy="508162"/>
            <a:chOff x="743750" y="951880"/>
            <a:chExt cx="529214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Rectangle 20"/>
            <p:cNvSpPr/>
            <p:nvPr/>
          </p:nvSpPr>
          <p:spPr>
            <a:xfrm>
              <a:off x="743750" y="951880"/>
              <a:ext cx="529214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3750" y="951880"/>
              <a:ext cx="529214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Test Processes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39371" y="3771841"/>
            <a:ext cx="5193133" cy="520841"/>
            <a:chOff x="816765" y="1815975"/>
            <a:chExt cx="5251400" cy="52084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Rectangle 18"/>
            <p:cNvSpPr/>
            <p:nvPr/>
          </p:nvSpPr>
          <p:spPr>
            <a:xfrm>
              <a:off x="816765" y="1828654"/>
              <a:ext cx="518038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Test Approach &amp; Environment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58136" y="4559320"/>
            <a:ext cx="5304136" cy="508162"/>
            <a:chOff x="748672" y="2539918"/>
            <a:chExt cx="529214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748672" y="2539918"/>
              <a:ext cx="529214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8672" y="2539918"/>
              <a:ext cx="529214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Test Result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2107997" y="2908403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7997" y="3721000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5000" y="4483000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MODEL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31600"/>
            <a:ext cx="6705600" cy="57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7750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0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PROCESS</a:t>
            </a:r>
            <a:br>
              <a:rPr lang="en-US" dirty="0" smtClean="0"/>
            </a:br>
            <a:r>
              <a:rPr lang="en-US" dirty="0" smtClean="0"/>
              <a:t>- Test plan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70" y="1750933"/>
            <a:ext cx="8407893" cy="4407408"/>
          </a:xfrm>
        </p:spPr>
        <p:txBody>
          <a:bodyPr/>
          <a:lstStyle/>
          <a:p>
            <a:r>
              <a:rPr lang="en-US" dirty="0" smtClean="0"/>
              <a:t>Based on Specification, create test plan:</a:t>
            </a:r>
          </a:p>
          <a:p>
            <a:pPr lvl="1"/>
            <a:r>
              <a:rPr lang="en-US" dirty="0" smtClean="0"/>
              <a:t>Features to be tested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Schedules</a:t>
            </a:r>
          </a:p>
          <a:p>
            <a:pPr lvl="1"/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Risks and contingencies</a:t>
            </a:r>
          </a:p>
          <a:p>
            <a:pPr lvl="1"/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 rot="16200000">
            <a:off x="723057" y="6267712"/>
            <a:ext cx="314268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442693" y="5562600"/>
            <a:ext cx="874997" cy="574217"/>
            <a:chOff x="2310" y="1975872"/>
            <a:chExt cx="874997" cy="574217"/>
          </a:xfrm>
        </p:grpSpPr>
        <p:sp>
          <p:nvSpPr>
            <p:cNvPr id="159" name="Rounded Rectangle 158"/>
            <p:cNvSpPr/>
            <p:nvPr/>
          </p:nvSpPr>
          <p:spPr>
            <a:xfrm>
              <a:off x="2310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0" name="Rounded Rectangle 4"/>
            <p:cNvSpPr/>
            <p:nvPr/>
          </p:nvSpPr>
          <p:spPr>
            <a:xfrm>
              <a:off x="19128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Plan</a:t>
              </a:r>
              <a:endParaRPr lang="en-US" sz="1600" kern="12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405191" y="5741209"/>
            <a:ext cx="185499" cy="216999"/>
            <a:chOff x="964808" y="2154481"/>
            <a:chExt cx="185499" cy="216999"/>
          </a:xfrm>
        </p:grpSpPr>
        <p:sp>
          <p:nvSpPr>
            <p:cNvPr id="157" name="Right Arrow 156"/>
            <p:cNvSpPr/>
            <p:nvPr/>
          </p:nvSpPr>
          <p:spPr>
            <a:xfrm>
              <a:off x="96480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8" name="Right Arrow 6"/>
            <p:cNvSpPr/>
            <p:nvPr/>
          </p:nvSpPr>
          <p:spPr>
            <a:xfrm>
              <a:off x="96480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667690" y="5562600"/>
            <a:ext cx="874997" cy="574217"/>
            <a:chOff x="1227307" y="1975872"/>
            <a:chExt cx="874997" cy="574217"/>
          </a:xfrm>
        </p:grpSpPr>
        <p:sp>
          <p:nvSpPr>
            <p:cNvPr id="155" name="Rounded Rectangle 154"/>
            <p:cNvSpPr/>
            <p:nvPr/>
          </p:nvSpPr>
          <p:spPr>
            <a:xfrm>
              <a:off x="122730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Rounded Rectangle 8"/>
            <p:cNvSpPr/>
            <p:nvPr/>
          </p:nvSpPr>
          <p:spPr>
            <a:xfrm>
              <a:off x="124412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Create TC</a:t>
              </a:r>
              <a:endParaRPr lang="en-US" sz="1600" kern="12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630187" y="5741209"/>
            <a:ext cx="185499" cy="216999"/>
            <a:chOff x="2189804" y="2154481"/>
            <a:chExt cx="185499" cy="216999"/>
          </a:xfrm>
        </p:grpSpPr>
        <p:sp>
          <p:nvSpPr>
            <p:cNvPr id="153" name="Right Arrow 152"/>
            <p:cNvSpPr/>
            <p:nvPr/>
          </p:nvSpPr>
          <p:spPr>
            <a:xfrm>
              <a:off x="2189804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Right Arrow 10"/>
            <p:cNvSpPr/>
            <p:nvPr/>
          </p:nvSpPr>
          <p:spPr>
            <a:xfrm>
              <a:off x="2189804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892687" y="5562600"/>
            <a:ext cx="874997" cy="574217"/>
            <a:chOff x="2452304" y="1975872"/>
            <a:chExt cx="874997" cy="574217"/>
          </a:xfrm>
        </p:grpSpPr>
        <p:sp>
          <p:nvSpPr>
            <p:cNvPr id="151" name="Rounded Rectangle 150"/>
            <p:cNvSpPr/>
            <p:nvPr/>
          </p:nvSpPr>
          <p:spPr>
            <a:xfrm>
              <a:off x="245230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2" name="Rounded Rectangle 12"/>
            <p:cNvSpPr/>
            <p:nvPr/>
          </p:nvSpPr>
          <p:spPr>
            <a:xfrm>
              <a:off x="246912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Review TC</a:t>
              </a:r>
              <a:endParaRPr lang="en-US" sz="1600" kern="1200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855184" y="5741209"/>
            <a:ext cx="185499" cy="216999"/>
            <a:chOff x="3414801" y="2154481"/>
            <a:chExt cx="185499" cy="216999"/>
          </a:xfrm>
        </p:grpSpPr>
        <p:sp>
          <p:nvSpPr>
            <p:cNvPr id="149" name="Right Arrow 148"/>
            <p:cNvSpPr/>
            <p:nvPr/>
          </p:nvSpPr>
          <p:spPr>
            <a:xfrm>
              <a:off x="3414801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Right Arrow 14"/>
            <p:cNvSpPr/>
            <p:nvPr/>
          </p:nvSpPr>
          <p:spPr>
            <a:xfrm>
              <a:off x="3414801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117684" y="5562600"/>
            <a:ext cx="874997" cy="574217"/>
            <a:chOff x="3677301" y="1975872"/>
            <a:chExt cx="874997" cy="574217"/>
          </a:xfrm>
        </p:grpSpPr>
        <p:sp>
          <p:nvSpPr>
            <p:cNvPr id="147" name="Rounded Rectangle 146"/>
            <p:cNvSpPr/>
            <p:nvPr/>
          </p:nvSpPr>
          <p:spPr>
            <a:xfrm>
              <a:off x="367730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Rounded Rectangle 16"/>
            <p:cNvSpPr/>
            <p:nvPr/>
          </p:nvSpPr>
          <p:spPr>
            <a:xfrm>
              <a:off x="369411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Execute test</a:t>
              </a:r>
              <a:endParaRPr lang="en-US" sz="1600" kern="12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080181" y="5741209"/>
            <a:ext cx="185499" cy="216999"/>
            <a:chOff x="4639798" y="2154481"/>
            <a:chExt cx="185499" cy="216999"/>
          </a:xfrm>
        </p:grpSpPr>
        <p:sp>
          <p:nvSpPr>
            <p:cNvPr id="145" name="Right Arrow 144"/>
            <p:cNvSpPr/>
            <p:nvPr/>
          </p:nvSpPr>
          <p:spPr>
            <a:xfrm>
              <a:off x="463979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Right Arrow 18"/>
            <p:cNvSpPr/>
            <p:nvPr/>
          </p:nvSpPr>
          <p:spPr>
            <a:xfrm>
              <a:off x="463979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342680" y="5562600"/>
            <a:ext cx="874997" cy="574217"/>
            <a:chOff x="4902297" y="1975872"/>
            <a:chExt cx="874997" cy="574217"/>
          </a:xfrm>
        </p:grpSpPr>
        <p:sp>
          <p:nvSpPr>
            <p:cNvPr id="143" name="Rounded Rectangle 142"/>
            <p:cNvSpPr/>
            <p:nvPr/>
          </p:nvSpPr>
          <p:spPr>
            <a:xfrm>
              <a:off x="490229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ounded Rectangle 20"/>
            <p:cNvSpPr/>
            <p:nvPr/>
          </p:nvSpPr>
          <p:spPr>
            <a:xfrm>
              <a:off x="491911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Defect log</a:t>
              </a:r>
              <a:endParaRPr lang="en-US" sz="1600" kern="120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305178" y="5741209"/>
            <a:ext cx="185499" cy="216999"/>
            <a:chOff x="5864795" y="2154481"/>
            <a:chExt cx="185499" cy="216999"/>
          </a:xfrm>
        </p:grpSpPr>
        <p:sp>
          <p:nvSpPr>
            <p:cNvPr id="141" name="Right Arrow 140"/>
            <p:cNvSpPr/>
            <p:nvPr/>
          </p:nvSpPr>
          <p:spPr>
            <a:xfrm>
              <a:off x="5864795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ight Arrow 22"/>
            <p:cNvSpPr/>
            <p:nvPr/>
          </p:nvSpPr>
          <p:spPr>
            <a:xfrm>
              <a:off x="5864795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6567677" y="5562600"/>
            <a:ext cx="874997" cy="574217"/>
            <a:chOff x="6127294" y="1975872"/>
            <a:chExt cx="874997" cy="574217"/>
          </a:xfrm>
        </p:grpSpPr>
        <p:sp>
          <p:nvSpPr>
            <p:cNvPr id="139" name="Rounded Rectangle 138"/>
            <p:cNvSpPr/>
            <p:nvPr/>
          </p:nvSpPr>
          <p:spPr>
            <a:xfrm>
              <a:off x="612729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ounded Rectangle 24"/>
            <p:cNvSpPr/>
            <p:nvPr/>
          </p:nvSpPr>
          <p:spPr>
            <a:xfrm>
              <a:off x="614411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Retest</a:t>
              </a:r>
              <a:endParaRPr lang="en-US" sz="1600" kern="1200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530175" y="5741209"/>
            <a:ext cx="185499" cy="216999"/>
            <a:chOff x="7089792" y="2154481"/>
            <a:chExt cx="185499" cy="216999"/>
          </a:xfrm>
        </p:grpSpPr>
        <p:sp>
          <p:nvSpPr>
            <p:cNvPr id="137" name="Right Arrow 136"/>
            <p:cNvSpPr/>
            <p:nvPr/>
          </p:nvSpPr>
          <p:spPr>
            <a:xfrm>
              <a:off x="7089792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Right Arrow 26"/>
            <p:cNvSpPr/>
            <p:nvPr/>
          </p:nvSpPr>
          <p:spPr>
            <a:xfrm>
              <a:off x="7089792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792674" y="5562600"/>
            <a:ext cx="874997" cy="574217"/>
            <a:chOff x="7352291" y="1975872"/>
            <a:chExt cx="874997" cy="574217"/>
          </a:xfrm>
        </p:grpSpPr>
        <p:sp>
          <p:nvSpPr>
            <p:cNvPr id="135" name="Rounded Rectangle 134"/>
            <p:cNvSpPr/>
            <p:nvPr/>
          </p:nvSpPr>
          <p:spPr>
            <a:xfrm>
              <a:off x="735229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Rounded Rectangle 28"/>
            <p:cNvSpPr/>
            <p:nvPr/>
          </p:nvSpPr>
          <p:spPr>
            <a:xfrm>
              <a:off x="736910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report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76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PROCESS</a:t>
            </a:r>
            <a:br>
              <a:rPr lang="en-US" dirty="0" smtClean="0"/>
            </a:br>
            <a:r>
              <a:rPr lang="en-US" dirty="0" smtClean="0"/>
              <a:t>- Test case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requirement, write test case about all functions.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1" y="2133600"/>
            <a:ext cx="6888492" cy="31929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6200000">
            <a:off x="1887872" y="6294950"/>
            <a:ext cx="314268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2511" y="5573491"/>
            <a:ext cx="874997" cy="574217"/>
            <a:chOff x="2310" y="1975872"/>
            <a:chExt cx="874997" cy="574217"/>
          </a:xfrm>
        </p:grpSpPr>
        <p:sp>
          <p:nvSpPr>
            <p:cNvPr id="7" name="Rounded Rectangle 6"/>
            <p:cNvSpPr/>
            <p:nvPr/>
          </p:nvSpPr>
          <p:spPr>
            <a:xfrm>
              <a:off x="2310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9128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Plan</a:t>
              </a:r>
              <a:endParaRPr lang="en-US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5009" y="5752100"/>
            <a:ext cx="185499" cy="216999"/>
            <a:chOff x="964808" y="2154481"/>
            <a:chExt cx="185499" cy="216999"/>
          </a:xfrm>
        </p:grpSpPr>
        <p:sp>
          <p:nvSpPr>
            <p:cNvPr id="10" name="Right Arrow 9"/>
            <p:cNvSpPr/>
            <p:nvPr/>
          </p:nvSpPr>
          <p:spPr>
            <a:xfrm>
              <a:off x="96480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ight Arrow 6"/>
            <p:cNvSpPr/>
            <p:nvPr/>
          </p:nvSpPr>
          <p:spPr>
            <a:xfrm>
              <a:off x="96480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07508" y="5573491"/>
            <a:ext cx="874997" cy="574217"/>
            <a:chOff x="1227307" y="1975872"/>
            <a:chExt cx="874997" cy="574217"/>
          </a:xfrm>
        </p:grpSpPr>
        <p:sp>
          <p:nvSpPr>
            <p:cNvPr id="13" name="Rounded Rectangle 12"/>
            <p:cNvSpPr/>
            <p:nvPr/>
          </p:nvSpPr>
          <p:spPr>
            <a:xfrm>
              <a:off x="122730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124412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Create TC</a:t>
              </a:r>
              <a:endParaRPr lang="en-US" sz="16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70005" y="5752100"/>
            <a:ext cx="185499" cy="216999"/>
            <a:chOff x="2189804" y="2154481"/>
            <a:chExt cx="185499" cy="216999"/>
          </a:xfrm>
        </p:grpSpPr>
        <p:sp>
          <p:nvSpPr>
            <p:cNvPr id="16" name="Right Arrow 15"/>
            <p:cNvSpPr/>
            <p:nvPr/>
          </p:nvSpPr>
          <p:spPr>
            <a:xfrm>
              <a:off x="2189804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2189804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32505" y="5573491"/>
            <a:ext cx="874997" cy="574217"/>
            <a:chOff x="2452304" y="1975872"/>
            <a:chExt cx="874997" cy="574217"/>
          </a:xfrm>
        </p:grpSpPr>
        <p:sp>
          <p:nvSpPr>
            <p:cNvPr id="19" name="Rounded Rectangle 18"/>
            <p:cNvSpPr/>
            <p:nvPr/>
          </p:nvSpPr>
          <p:spPr>
            <a:xfrm>
              <a:off x="245230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46912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Review TC</a:t>
              </a:r>
              <a:endParaRPr lang="en-US" sz="16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95002" y="5752100"/>
            <a:ext cx="185499" cy="216999"/>
            <a:chOff x="3414801" y="2154481"/>
            <a:chExt cx="185499" cy="216999"/>
          </a:xfrm>
        </p:grpSpPr>
        <p:sp>
          <p:nvSpPr>
            <p:cNvPr id="22" name="Right Arrow 21"/>
            <p:cNvSpPr/>
            <p:nvPr/>
          </p:nvSpPr>
          <p:spPr>
            <a:xfrm>
              <a:off x="3414801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ight Arrow 14"/>
            <p:cNvSpPr/>
            <p:nvPr/>
          </p:nvSpPr>
          <p:spPr>
            <a:xfrm>
              <a:off x="3414801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57502" y="5573491"/>
            <a:ext cx="874997" cy="574217"/>
            <a:chOff x="3677301" y="1975872"/>
            <a:chExt cx="874997" cy="574217"/>
          </a:xfrm>
        </p:grpSpPr>
        <p:sp>
          <p:nvSpPr>
            <p:cNvPr id="25" name="Rounded Rectangle 24"/>
            <p:cNvSpPr/>
            <p:nvPr/>
          </p:nvSpPr>
          <p:spPr>
            <a:xfrm>
              <a:off x="367730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369411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Execute test</a:t>
              </a:r>
              <a:endParaRPr lang="en-US" sz="16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19999" y="5752100"/>
            <a:ext cx="185499" cy="216999"/>
            <a:chOff x="4639798" y="2154481"/>
            <a:chExt cx="185499" cy="216999"/>
          </a:xfrm>
        </p:grpSpPr>
        <p:sp>
          <p:nvSpPr>
            <p:cNvPr id="28" name="Right Arrow 27"/>
            <p:cNvSpPr/>
            <p:nvPr/>
          </p:nvSpPr>
          <p:spPr>
            <a:xfrm>
              <a:off x="463979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ight Arrow 18"/>
            <p:cNvSpPr/>
            <p:nvPr/>
          </p:nvSpPr>
          <p:spPr>
            <a:xfrm>
              <a:off x="463979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82498" y="5573491"/>
            <a:ext cx="874997" cy="574217"/>
            <a:chOff x="4902297" y="1975872"/>
            <a:chExt cx="874997" cy="574217"/>
          </a:xfrm>
        </p:grpSpPr>
        <p:sp>
          <p:nvSpPr>
            <p:cNvPr id="31" name="Rounded Rectangle 30"/>
            <p:cNvSpPr/>
            <p:nvPr/>
          </p:nvSpPr>
          <p:spPr>
            <a:xfrm>
              <a:off x="490229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ounded Rectangle 20"/>
            <p:cNvSpPr/>
            <p:nvPr/>
          </p:nvSpPr>
          <p:spPr>
            <a:xfrm>
              <a:off x="491911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Defect log</a:t>
              </a:r>
              <a:endParaRPr lang="en-US" sz="16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44996" y="5752100"/>
            <a:ext cx="185499" cy="216999"/>
            <a:chOff x="5864795" y="2154481"/>
            <a:chExt cx="185499" cy="216999"/>
          </a:xfrm>
        </p:grpSpPr>
        <p:sp>
          <p:nvSpPr>
            <p:cNvPr id="34" name="Right Arrow 33"/>
            <p:cNvSpPr/>
            <p:nvPr/>
          </p:nvSpPr>
          <p:spPr>
            <a:xfrm>
              <a:off x="5864795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ight Arrow 22"/>
            <p:cNvSpPr/>
            <p:nvPr/>
          </p:nvSpPr>
          <p:spPr>
            <a:xfrm>
              <a:off x="5864795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07495" y="5573491"/>
            <a:ext cx="874997" cy="574217"/>
            <a:chOff x="6127294" y="1975872"/>
            <a:chExt cx="874997" cy="574217"/>
          </a:xfrm>
        </p:grpSpPr>
        <p:sp>
          <p:nvSpPr>
            <p:cNvPr id="37" name="Rounded Rectangle 36"/>
            <p:cNvSpPr/>
            <p:nvPr/>
          </p:nvSpPr>
          <p:spPr>
            <a:xfrm>
              <a:off x="612729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ounded Rectangle 24"/>
            <p:cNvSpPr/>
            <p:nvPr/>
          </p:nvSpPr>
          <p:spPr>
            <a:xfrm>
              <a:off x="614411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Retest</a:t>
              </a:r>
              <a:endParaRPr lang="en-US" sz="16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69993" y="5752100"/>
            <a:ext cx="185499" cy="216999"/>
            <a:chOff x="7089792" y="2154481"/>
            <a:chExt cx="185499" cy="216999"/>
          </a:xfrm>
        </p:grpSpPr>
        <p:sp>
          <p:nvSpPr>
            <p:cNvPr id="40" name="Right Arrow 39"/>
            <p:cNvSpPr/>
            <p:nvPr/>
          </p:nvSpPr>
          <p:spPr>
            <a:xfrm>
              <a:off x="7089792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ight Arrow 26"/>
            <p:cNvSpPr/>
            <p:nvPr/>
          </p:nvSpPr>
          <p:spPr>
            <a:xfrm>
              <a:off x="7089792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32492" y="5573491"/>
            <a:ext cx="874997" cy="574217"/>
            <a:chOff x="7352291" y="1975872"/>
            <a:chExt cx="874997" cy="574217"/>
          </a:xfrm>
        </p:grpSpPr>
        <p:sp>
          <p:nvSpPr>
            <p:cNvPr id="43" name="Rounded Rectangle 42"/>
            <p:cNvSpPr/>
            <p:nvPr/>
          </p:nvSpPr>
          <p:spPr>
            <a:xfrm>
              <a:off x="735229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ounded Rectangle 28"/>
            <p:cNvSpPr/>
            <p:nvPr/>
          </p:nvSpPr>
          <p:spPr>
            <a:xfrm>
              <a:off x="736910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report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93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PROCESS</a:t>
            </a:r>
            <a:br>
              <a:rPr lang="en-US" dirty="0" smtClean="0"/>
            </a:br>
            <a:r>
              <a:rPr lang="en-US" dirty="0" smtClean="0"/>
              <a:t>- Review test case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332632" cy="3386329"/>
          </a:xfrm>
        </p:spPr>
        <p:txBody>
          <a:bodyPr/>
          <a:lstStyle/>
          <a:p>
            <a:r>
              <a:rPr lang="en-US" dirty="0" smtClean="0"/>
              <a:t>Test leader &amp; developer.</a:t>
            </a:r>
          </a:p>
          <a:p>
            <a:r>
              <a:rPr lang="en-US" dirty="0" smtClean="0"/>
              <a:t>Add corrections or suggestions.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3159196" y="6138287"/>
            <a:ext cx="314268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8838" y="5433175"/>
            <a:ext cx="874997" cy="574217"/>
            <a:chOff x="2310" y="1975872"/>
            <a:chExt cx="874997" cy="574217"/>
          </a:xfrm>
        </p:grpSpPr>
        <p:sp>
          <p:nvSpPr>
            <p:cNvPr id="6" name="Rounded Rectangle 5"/>
            <p:cNvSpPr/>
            <p:nvPr/>
          </p:nvSpPr>
          <p:spPr>
            <a:xfrm>
              <a:off x="2310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128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Plan</a:t>
              </a:r>
              <a:endParaRPr lang="en-US" sz="16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1336" y="5611784"/>
            <a:ext cx="185499" cy="216999"/>
            <a:chOff x="964808" y="2154481"/>
            <a:chExt cx="185499" cy="216999"/>
          </a:xfrm>
        </p:grpSpPr>
        <p:sp>
          <p:nvSpPr>
            <p:cNvPr id="9" name="Right Arrow 8"/>
            <p:cNvSpPr/>
            <p:nvPr/>
          </p:nvSpPr>
          <p:spPr>
            <a:xfrm>
              <a:off x="96480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ight Arrow 6"/>
            <p:cNvSpPr/>
            <p:nvPr/>
          </p:nvSpPr>
          <p:spPr>
            <a:xfrm>
              <a:off x="96480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53835" y="5433175"/>
            <a:ext cx="874997" cy="574217"/>
            <a:chOff x="1227307" y="1975872"/>
            <a:chExt cx="874997" cy="574217"/>
          </a:xfrm>
        </p:grpSpPr>
        <p:sp>
          <p:nvSpPr>
            <p:cNvPr id="12" name="Rounded Rectangle 11"/>
            <p:cNvSpPr/>
            <p:nvPr/>
          </p:nvSpPr>
          <p:spPr>
            <a:xfrm>
              <a:off x="122730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124412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Create TC</a:t>
              </a:r>
              <a:endParaRPr lang="en-US" sz="1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16332" y="5611784"/>
            <a:ext cx="185499" cy="216999"/>
            <a:chOff x="2189804" y="2154481"/>
            <a:chExt cx="185499" cy="216999"/>
          </a:xfrm>
        </p:grpSpPr>
        <p:sp>
          <p:nvSpPr>
            <p:cNvPr id="15" name="Right Arrow 14"/>
            <p:cNvSpPr/>
            <p:nvPr/>
          </p:nvSpPr>
          <p:spPr>
            <a:xfrm>
              <a:off x="2189804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>
              <a:off x="2189804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78832" y="5433175"/>
            <a:ext cx="874997" cy="574217"/>
            <a:chOff x="2452304" y="1975872"/>
            <a:chExt cx="874997" cy="574217"/>
          </a:xfrm>
        </p:grpSpPr>
        <p:sp>
          <p:nvSpPr>
            <p:cNvPr id="18" name="Rounded Rectangle 17"/>
            <p:cNvSpPr/>
            <p:nvPr/>
          </p:nvSpPr>
          <p:spPr>
            <a:xfrm>
              <a:off x="245230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ounded Rectangle 12"/>
            <p:cNvSpPr/>
            <p:nvPr/>
          </p:nvSpPr>
          <p:spPr>
            <a:xfrm>
              <a:off x="246912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Review TC</a:t>
              </a:r>
              <a:endParaRPr lang="en-US" sz="1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41329" y="5611784"/>
            <a:ext cx="185499" cy="216999"/>
            <a:chOff x="3414801" y="2154481"/>
            <a:chExt cx="185499" cy="216999"/>
          </a:xfrm>
        </p:grpSpPr>
        <p:sp>
          <p:nvSpPr>
            <p:cNvPr id="21" name="Right Arrow 20"/>
            <p:cNvSpPr/>
            <p:nvPr/>
          </p:nvSpPr>
          <p:spPr>
            <a:xfrm>
              <a:off x="3414801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ight Arrow 14"/>
            <p:cNvSpPr/>
            <p:nvPr/>
          </p:nvSpPr>
          <p:spPr>
            <a:xfrm>
              <a:off x="3414801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03829" y="5433175"/>
            <a:ext cx="874997" cy="574217"/>
            <a:chOff x="3677301" y="1975872"/>
            <a:chExt cx="874997" cy="574217"/>
          </a:xfrm>
        </p:grpSpPr>
        <p:sp>
          <p:nvSpPr>
            <p:cNvPr id="24" name="Rounded Rectangle 23"/>
            <p:cNvSpPr/>
            <p:nvPr/>
          </p:nvSpPr>
          <p:spPr>
            <a:xfrm>
              <a:off x="367730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ounded Rectangle 16"/>
            <p:cNvSpPr/>
            <p:nvPr/>
          </p:nvSpPr>
          <p:spPr>
            <a:xfrm>
              <a:off x="369411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Execute test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66326" y="5611784"/>
            <a:ext cx="185499" cy="216999"/>
            <a:chOff x="4639798" y="2154481"/>
            <a:chExt cx="185499" cy="216999"/>
          </a:xfrm>
        </p:grpSpPr>
        <p:sp>
          <p:nvSpPr>
            <p:cNvPr id="27" name="Right Arrow 26"/>
            <p:cNvSpPr/>
            <p:nvPr/>
          </p:nvSpPr>
          <p:spPr>
            <a:xfrm>
              <a:off x="463979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ight Arrow 18"/>
            <p:cNvSpPr/>
            <p:nvPr/>
          </p:nvSpPr>
          <p:spPr>
            <a:xfrm>
              <a:off x="463979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28825" y="5433175"/>
            <a:ext cx="874997" cy="574217"/>
            <a:chOff x="4902297" y="1975872"/>
            <a:chExt cx="874997" cy="574217"/>
          </a:xfrm>
        </p:grpSpPr>
        <p:sp>
          <p:nvSpPr>
            <p:cNvPr id="30" name="Rounded Rectangle 29"/>
            <p:cNvSpPr/>
            <p:nvPr/>
          </p:nvSpPr>
          <p:spPr>
            <a:xfrm>
              <a:off x="490229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ounded Rectangle 20"/>
            <p:cNvSpPr/>
            <p:nvPr/>
          </p:nvSpPr>
          <p:spPr>
            <a:xfrm>
              <a:off x="491911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Defect log</a:t>
              </a:r>
              <a:endParaRPr lang="en-US" sz="16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91323" y="5611784"/>
            <a:ext cx="185499" cy="216999"/>
            <a:chOff x="5864795" y="2154481"/>
            <a:chExt cx="185499" cy="216999"/>
          </a:xfrm>
        </p:grpSpPr>
        <p:sp>
          <p:nvSpPr>
            <p:cNvPr id="33" name="Right Arrow 32"/>
            <p:cNvSpPr/>
            <p:nvPr/>
          </p:nvSpPr>
          <p:spPr>
            <a:xfrm>
              <a:off x="5864795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ight Arrow 22"/>
            <p:cNvSpPr/>
            <p:nvPr/>
          </p:nvSpPr>
          <p:spPr>
            <a:xfrm>
              <a:off x="5864795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53822" y="5433175"/>
            <a:ext cx="874997" cy="574217"/>
            <a:chOff x="6127294" y="1975872"/>
            <a:chExt cx="874997" cy="574217"/>
          </a:xfrm>
        </p:grpSpPr>
        <p:sp>
          <p:nvSpPr>
            <p:cNvPr id="36" name="Rounded Rectangle 35"/>
            <p:cNvSpPr/>
            <p:nvPr/>
          </p:nvSpPr>
          <p:spPr>
            <a:xfrm>
              <a:off x="612729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ounded Rectangle 24"/>
            <p:cNvSpPr/>
            <p:nvPr/>
          </p:nvSpPr>
          <p:spPr>
            <a:xfrm>
              <a:off x="614411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Retest</a:t>
              </a:r>
              <a:endParaRPr lang="en-US" sz="16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16320" y="5611784"/>
            <a:ext cx="185499" cy="216999"/>
            <a:chOff x="7089792" y="2154481"/>
            <a:chExt cx="185499" cy="216999"/>
          </a:xfrm>
        </p:grpSpPr>
        <p:sp>
          <p:nvSpPr>
            <p:cNvPr id="39" name="Right Arrow 38"/>
            <p:cNvSpPr/>
            <p:nvPr/>
          </p:nvSpPr>
          <p:spPr>
            <a:xfrm>
              <a:off x="7089792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ight Arrow 26"/>
            <p:cNvSpPr/>
            <p:nvPr/>
          </p:nvSpPr>
          <p:spPr>
            <a:xfrm>
              <a:off x="7089792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78819" y="5433175"/>
            <a:ext cx="874997" cy="574217"/>
            <a:chOff x="7352291" y="1975872"/>
            <a:chExt cx="874997" cy="574217"/>
          </a:xfrm>
        </p:grpSpPr>
        <p:sp>
          <p:nvSpPr>
            <p:cNvPr id="42" name="Rounded Rectangle 41"/>
            <p:cNvSpPr/>
            <p:nvPr/>
          </p:nvSpPr>
          <p:spPr>
            <a:xfrm>
              <a:off x="735229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ounded Rectangle 28"/>
            <p:cNvSpPr/>
            <p:nvPr/>
          </p:nvSpPr>
          <p:spPr>
            <a:xfrm>
              <a:off x="736910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report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53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PROCESS</a:t>
            </a:r>
            <a:br>
              <a:rPr lang="en-US" dirty="0" smtClean="0"/>
            </a:br>
            <a:r>
              <a:rPr lang="en-US" dirty="0" smtClean="0"/>
              <a:t>- Execute test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17" y="1981200"/>
            <a:ext cx="8560292" cy="2700529"/>
          </a:xfrm>
        </p:spPr>
        <p:txBody>
          <a:bodyPr/>
          <a:lstStyle/>
          <a:p>
            <a:r>
              <a:rPr lang="en-US" dirty="0" smtClean="0"/>
              <a:t>Execute test all function.</a:t>
            </a:r>
          </a:p>
          <a:p>
            <a:r>
              <a:rPr lang="en-US" dirty="0" smtClean="0"/>
              <a:t>Find bug.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4398048" y="6092021"/>
            <a:ext cx="314268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42693" y="5386909"/>
            <a:ext cx="874997" cy="574217"/>
            <a:chOff x="2310" y="1975872"/>
            <a:chExt cx="874997" cy="574217"/>
          </a:xfrm>
        </p:grpSpPr>
        <p:sp>
          <p:nvSpPr>
            <p:cNvPr id="6" name="Rounded Rectangle 5"/>
            <p:cNvSpPr/>
            <p:nvPr/>
          </p:nvSpPr>
          <p:spPr>
            <a:xfrm>
              <a:off x="2310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128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Plan</a:t>
              </a:r>
              <a:endParaRPr lang="en-US" sz="16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05191" y="5565518"/>
            <a:ext cx="185499" cy="216999"/>
            <a:chOff x="964808" y="2154481"/>
            <a:chExt cx="185499" cy="216999"/>
          </a:xfrm>
        </p:grpSpPr>
        <p:sp>
          <p:nvSpPr>
            <p:cNvPr id="9" name="Right Arrow 8"/>
            <p:cNvSpPr/>
            <p:nvPr/>
          </p:nvSpPr>
          <p:spPr>
            <a:xfrm>
              <a:off x="96480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ight Arrow 6"/>
            <p:cNvSpPr/>
            <p:nvPr/>
          </p:nvSpPr>
          <p:spPr>
            <a:xfrm>
              <a:off x="96480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67690" y="5386909"/>
            <a:ext cx="874997" cy="574217"/>
            <a:chOff x="1227307" y="1975872"/>
            <a:chExt cx="874997" cy="574217"/>
          </a:xfrm>
        </p:grpSpPr>
        <p:sp>
          <p:nvSpPr>
            <p:cNvPr id="12" name="Rounded Rectangle 11"/>
            <p:cNvSpPr/>
            <p:nvPr/>
          </p:nvSpPr>
          <p:spPr>
            <a:xfrm>
              <a:off x="122730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124412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Create TC</a:t>
              </a:r>
              <a:endParaRPr lang="en-US" sz="1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30187" y="5565518"/>
            <a:ext cx="185499" cy="216999"/>
            <a:chOff x="2189804" y="2154481"/>
            <a:chExt cx="185499" cy="216999"/>
          </a:xfrm>
        </p:grpSpPr>
        <p:sp>
          <p:nvSpPr>
            <p:cNvPr id="15" name="Right Arrow 14"/>
            <p:cNvSpPr/>
            <p:nvPr/>
          </p:nvSpPr>
          <p:spPr>
            <a:xfrm>
              <a:off x="2189804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>
              <a:off x="2189804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2687" y="5386909"/>
            <a:ext cx="874997" cy="574217"/>
            <a:chOff x="2452304" y="1975872"/>
            <a:chExt cx="874997" cy="574217"/>
          </a:xfrm>
        </p:grpSpPr>
        <p:sp>
          <p:nvSpPr>
            <p:cNvPr id="18" name="Rounded Rectangle 17"/>
            <p:cNvSpPr/>
            <p:nvPr/>
          </p:nvSpPr>
          <p:spPr>
            <a:xfrm>
              <a:off x="245230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ounded Rectangle 12"/>
            <p:cNvSpPr/>
            <p:nvPr/>
          </p:nvSpPr>
          <p:spPr>
            <a:xfrm>
              <a:off x="246912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Review TC</a:t>
              </a:r>
              <a:endParaRPr lang="en-US" sz="1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55184" y="5565518"/>
            <a:ext cx="185499" cy="216999"/>
            <a:chOff x="3414801" y="2154481"/>
            <a:chExt cx="185499" cy="216999"/>
          </a:xfrm>
        </p:grpSpPr>
        <p:sp>
          <p:nvSpPr>
            <p:cNvPr id="21" name="Right Arrow 20"/>
            <p:cNvSpPr/>
            <p:nvPr/>
          </p:nvSpPr>
          <p:spPr>
            <a:xfrm>
              <a:off x="3414801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ight Arrow 14"/>
            <p:cNvSpPr/>
            <p:nvPr/>
          </p:nvSpPr>
          <p:spPr>
            <a:xfrm>
              <a:off x="3414801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17684" y="5386909"/>
            <a:ext cx="874997" cy="574217"/>
            <a:chOff x="3677301" y="1975872"/>
            <a:chExt cx="874997" cy="574217"/>
          </a:xfrm>
        </p:grpSpPr>
        <p:sp>
          <p:nvSpPr>
            <p:cNvPr id="24" name="Rounded Rectangle 23"/>
            <p:cNvSpPr/>
            <p:nvPr/>
          </p:nvSpPr>
          <p:spPr>
            <a:xfrm>
              <a:off x="367730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ounded Rectangle 16"/>
            <p:cNvSpPr/>
            <p:nvPr/>
          </p:nvSpPr>
          <p:spPr>
            <a:xfrm>
              <a:off x="369411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Execute test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80181" y="5565518"/>
            <a:ext cx="185499" cy="216999"/>
            <a:chOff x="4639798" y="2154481"/>
            <a:chExt cx="185499" cy="216999"/>
          </a:xfrm>
        </p:grpSpPr>
        <p:sp>
          <p:nvSpPr>
            <p:cNvPr id="27" name="Right Arrow 26"/>
            <p:cNvSpPr/>
            <p:nvPr/>
          </p:nvSpPr>
          <p:spPr>
            <a:xfrm>
              <a:off x="463979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ight Arrow 18"/>
            <p:cNvSpPr/>
            <p:nvPr/>
          </p:nvSpPr>
          <p:spPr>
            <a:xfrm>
              <a:off x="463979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42680" y="5386909"/>
            <a:ext cx="874997" cy="574217"/>
            <a:chOff x="4902297" y="1975872"/>
            <a:chExt cx="874997" cy="574217"/>
          </a:xfrm>
        </p:grpSpPr>
        <p:sp>
          <p:nvSpPr>
            <p:cNvPr id="30" name="Rounded Rectangle 29"/>
            <p:cNvSpPr/>
            <p:nvPr/>
          </p:nvSpPr>
          <p:spPr>
            <a:xfrm>
              <a:off x="490229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ounded Rectangle 20"/>
            <p:cNvSpPr/>
            <p:nvPr/>
          </p:nvSpPr>
          <p:spPr>
            <a:xfrm>
              <a:off x="491911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Defect log</a:t>
              </a:r>
              <a:endParaRPr lang="en-US" sz="16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05178" y="5565518"/>
            <a:ext cx="185499" cy="216999"/>
            <a:chOff x="5864795" y="2154481"/>
            <a:chExt cx="185499" cy="216999"/>
          </a:xfrm>
        </p:grpSpPr>
        <p:sp>
          <p:nvSpPr>
            <p:cNvPr id="33" name="Right Arrow 32"/>
            <p:cNvSpPr/>
            <p:nvPr/>
          </p:nvSpPr>
          <p:spPr>
            <a:xfrm>
              <a:off x="5864795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ight Arrow 22"/>
            <p:cNvSpPr/>
            <p:nvPr/>
          </p:nvSpPr>
          <p:spPr>
            <a:xfrm>
              <a:off x="5864795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67677" y="5386909"/>
            <a:ext cx="874997" cy="574217"/>
            <a:chOff x="6127294" y="1975872"/>
            <a:chExt cx="874997" cy="574217"/>
          </a:xfrm>
        </p:grpSpPr>
        <p:sp>
          <p:nvSpPr>
            <p:cNvPr id="36" name="Rounded Rectangle 35"/>
            <p:cNvSpPr/>
            <p:nvPr/>
          </p:nvSpPr>
          <p:spPr>
            <a:xfrm>
              <a:off x="612729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ounded Rectangle 24"/>
            <p:cNvSpPr/>
            <p:nvPr/>
          </p:nvSpPr>
          <p:spPr>
            <a:xfrm>
              <a:off x="614411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Retest</a:t>
              </a:r>
              <a:endParaRPr lang="en-US" sz="16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30175" y="5565518"/>
            <a:ext cx="185499" cy="216999"/>
            <a:chOff x="7089792" y="2154481"/>
            <a:chExt cx="185499" cy="216999"/>
          </a:xfrm>
        </p:grpSpPr>
        <p:sp>
          <p:nvSpPr>
            <p:cNvPr id="39" name="Right Arrow 38"/>
            <p:cNvSpPr/>
            <p:nvPr/>
          </p:nvSpPr>
          <p:spPr>
            <a:xfrm>
              <a:off x="7089792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ight Arrow 26"/>
            <p:cNvSpPr/>
            <p:nvPr/>
          </p:nvSpPr>
          <p:spPr>
            <a:xfrm>
              <a:off x="7089792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92674" y="5386909"/>
            <a:ext cx="874997" cy="574217"/>
            <a:chOff x="7352291" y="1975872"/>
            <a:chExt cx="874997" cy="574217"/>
          </a:xfrm>
        </p:grpSpPr>
        <p:sp>
          <p:nvSpPr>
            <p:cNvPr id="42" name="Rounded Rectangle 41"/>
            <p:cNvSpPr/>
            <p:nvPr/>
          </p:nvSpPr>
          <p:spPr>
            <a:xfrm>
              <a:off x="735229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ounded Rectangle 28"/>
            <p:cNvSpPr/>
            <p:nvPr/>
          </p:nvSpPr>
          <p:spPr>
            <a:xfrm>
              <a:off x="736910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report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67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PROCESS</a:t>
            </a:r>
            <a:br>
              <a:rPr lang="en-US" dirty="0" smtClean="0"/>
            </a:br>
            <a:r>
              <a:rPr lang="en-US" dirty="0" smtClean="0"/>
              <a:t>- Defect log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229600" cy="300080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6200000">
            <a:off x="5601261" y="6154202"/>
            <a:ext cx="314268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0910" y="5449090"/>
            <a:ext cx="874997" cy="574217"/>
            <a:chOff x="2310" y="1975872"/>
            <a:chExt cx="874997" cy="574217"/>
          </a:xfrm>
        </p:grpSpPr>
        <p:sp>
          <p:nvSpPr>
            <p:cNvPr id="7" name="Rounded Rectangle 6"/>
            <p:cNvSpPr/>
            <p:nvPr/>
          </p:nvSpPr>
          <p:spPr>
            <a:xfrm>
              <a:off x="2310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9128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Plan</a:t>
              </a:r>
              <a:endParaRPr lang="en-US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3408" y="5627699"/>
            <a:ext cx="185499" cy="216999"/>
            <a:chOff x="964808" y="2154481"/>
            <a:chExt cx="185499" cy="216999"/>
          </a:xfrm>
        </p:grpSpPr>
        <p:sp>
          <p:nvSpPr>
            <p:cNvPr id="10" name="Right Arrow 9"/>
            <p:cNvSpPr/>
            <p:nvPr/>
          </p:nvSpPr>
          <p:spPr>
            <a:xfrm>
              <a:off x="96480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ight Arrow 6"/>
            <p:cNvSpPr/>
            <p:nvPr/>
          </p:nvSpPr>
          <p:spPr>
            <a:xfrm>
              <a:off x="96480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45907" y="5449090"/>
            <a:ext cx="874997" cy="574217"/>
            <a:chOff x="1227307" y="1975872"/>
            <a:chExt cx="874997" cy="574217"/>
          </a:xfrm>
        </p:grpSpPr>
        <p:sp>
          <p:nvSpPr>
            <p:cNvPr id="13" name="Rounded Rectangle 12"/>
            <p:cNvSpPr/>
            <p:nvPr/>
          </p:nvSpPr>
          <p:spPr>
            <a:xfrm>
              <a:off x="122730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124412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Create TC</a:t>
              </a:r>
              <a:endParaRPr lang="en-US" sz="16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08404" y="5627699"/>
            <a:ext cx="185499" cy="216999"/>
            <a:chOff x="2189804" y="2154481"/>
            <a:chExt cx="185499" cy="216999"/>
          </a:xfrm>
        </p:grpSpPr>
        <p:sp>
          <p:nvSpPr>
            <p:cNvPr id="16" name="Right Arrow 15"/>
            <p:cNvSpPr/>
            <p:nvPr/>
          </p:nvSpPr>
          <p:spPr>
            <a:xfrm>
              <a:off x="2189804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2189804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0904" y="5449090"/>
            <a:ext cx="874997" cy="574217"/>
            <a:chOff x="2452304" y="1975872"/>
            <a:chExt cx="874997" cy="574217"/>
          </a:xfrm>
        </p:grpSpPr>
        <p:sp>
          <p:nvSpPr>
            <p:cNvPr id="19" name="Rounded Rectangle 18"/>
            <p:cNvSpPr/>
            <p:nvPr/>
          </p:nvSpPr>
          <p:spPr>
            <a:xfrm>
              <a:off x="245230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46912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Review TC</a:t>
              </a:r>
              <a:endParaRPr lang="en-US" sz="16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33401" y="5627699"/>
            <a:ext cx="185499" cy="216999"/>
            <a:chOff x="3414801" y="2154481"/>
            <a:chExt cx="185499" cy="216999"/>
          </a:xfrm>
        </p:grpSpPr>
        <p:sp>
          <p:nvSpPr>
            <p:cNvPr id="22" name="Right Arrow 21"/>
            <p:cNvSpPr/>
            <p:nvPr/>
          </p:nvSpPr>
          <p:spPr>
            <a:xfrm>
              <a:off x="3414801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ight Arrow 14"/>
            <p:cNvSpPr/>
            <p:nvPr/>
          </p:nvSpPr>
          <p:spPr>
            <a:xfrm>
              <a:off x="3414801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95901" y="5449090"/>
            <a:ext cx="874997" cy="574217"/>
            <a:chOff x="3677301" y="1975872"/>
            <a:chExt cx="874997" cy="574217"/>
          </a:xfrm>
        </p:grpSpPr>
        <p:sp>
          <p:nvSpPr>
            <p:cNvPr id="25" name="Rounded Rectangle 24"/>
            <p:cNvSpPr/>
            <p:nvPr/>
          </p:nvSpPr>
          <p:spPr>
            <a:xfrm>
              <a:off x="367730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369411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Execute test</a:t>
              </a:r>
              <a:endParaRPr lang="en-US" sz="16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58398" y="5627699"/>
            <a:ext cx="185499" cy="216999"/>
            <a:chOff x="4639798" y="2154481"/>
            <a:chExt cx="185499" cy="216999"/>
          </a:xfrm>
        </p:grpSpPr>
        <p:sp>
          <p:nvSpPr>
            <p:cNvPr id="28" name="Right Arrow 27"/>
            <p:cNvSpPr/>
            <p:nvPr/>
          </p:nvSpPr>
          <p:spPr>
            <a:xfrm>
              <a:off x="463979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ight Arrow 18"/>
            <p:cNvSpPr/>
            <p:nvPr/>
          </p:nvSpPr>
          <p:spPr>
            <a:xfrm>
              <a:off x="463979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20897" y="5449090"/>
            <a:ext cx="874997" cy="574217"/>
            <a:chOff x="4902297" y="1975872"/>
            <a:chExt cx="874997" cy="574217"/>
          </a:xfrm>
        </p:grpSpPr>
        <p:sp>
          <p:nvSpPr>
            <p:cNvPr id="31" name="Rounded Rectangle 30"/>
            <p:cNvSpPr/>
            <p:nvPr/>
          </p:nvSpPr>
          <p:spPr>
            <a:xfrm>
              <a:off x="490229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ounded Rectangle 20"/>
            <p:cNvSpPr/>
            <p:nvPr/>
          </p:nvSpPr>
          <p:spPr>
            <a:xfrm>
              <a:off x="491911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Defect log</a:t>
              </a:r>
              <a:endParaRPr lang="en-US" sz="16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83395" y="5627699"/>
            <a:ext cx="185499" cy="216999"/>
            <a:chOff x="5864795" y="2154481"/>
            <a:chExt cx="185499" cy="216999"/>
          </a:xfrm>
        </p:grpSpPr>
        <p:sp>
          <p:nvSpPr>
            <p:cNvPr id="34" name="Right Arrow 33"/>
            <p:cNvSpPr/>
            <p:nvPr/>
          </p:nvSpPr>
          <p:spPr>
            <a:xfrm>
              <a:off x="5864795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ight Arrow 22"/>
            <p:cNvSpPr/>
            <p:nvPr/>
          </p:nvSpPr>
          <p:spPr>
            <a:xfrm>
              <a:off x="5864795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45894" y="5449090"/>
            <a:ext cx="874997" cy="574217"/>
            <a:chOff x="6127294" y="1975872"/>
            <a:chExt cx="874997" cy="574217"/>
          </a:xfrm>
        </p:grpSpPr>
        <p:sp>
          <p:nvSpPr>
            <p:cNvPr id="37" name="Rounded Rectangle 36"/>
            <p:cNvSpPr/>
            <p:nvPr/>
          </p:nvSpPr>
          <p:spPr>
            <a:xfrm>
              <a:off x="612729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ounded Rectangle 24"/>
            <p:cNvSpPr/>
            <p:nvPr/>
          </p:nvSpPr>
          <p:spPr>
            <a:xfrm>
              <a:off x="614411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Retest</a:t>
              </a:r>
              <a:endParaRPr lang="en-US" sz="16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08392" y="5627699"/>
            <a:ext cx="185499" cy="216999"/>
            <a:chOff x="7089792" y="2154481"/>
            <a:chExt cx="185499" cy="216999"/>
          </a:xfrm>
        </p:grpSpPr>
        <p:sp>
          <p:nvSpPr>
            <p:cNvPr id="40" name="Right Arrow 39"/>
            <p:cNvSpPr/>
            <p:nvPr/>
          </p:nvSpPr>
          <p:spPr>
            <a:xfrm>
              <a:off x="7089792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ight Arrow 26"/>
            <p:cNvSpPr/>
            <p:nvPr/>
          </p:nvSpPr>
          <p:spPr>
            <a:xfrm>
              <a:off x="7089792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70891" y="5449090"/>
            <a:ext cx="874997" cy="574217"/>
            <a:chOff x="7352291" y="1975872"/>
            <a:chExt cx="874997" cy="574217"/>
          </a:xfrm>
        </p:grpSpPr>
        <p:sp>
          <p:nvSpPr>
            <p:cNvPr id="43" name="Rounded Rectangle 42"/>
            <p:cNvSpPr/>
            <p:nvPr/>
          </p:nvSpPr>
          <p:spPr>
            <a:xfrm>
              <a:off x="735229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ounded Rectangle 28"/>
            <p:cNvSpPr/>
            <p:nvPr/>
          </p:nvSpPr>
          <p:spPr>
            <a:xfrm>
              <a:off x="736910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report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4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PROCESS</a:t>
            </a:r>
            <a:br>
              <a:rPr lang="en-US" dirty="0" smtClean="0"/>
            </a:br>
            <a:r>
              <a:rPr lang="en-US" dirty="0" smtClean="0"/>
              <a:t>- Defect log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Find, log bug into defect log document and assign bug to appropriate developer to fix.</a:t>
            </a:r>
          </a:p>
          <a:p>
            <a:r>
              <a:rPr lang="en-US" dirty="0" smtClean="0"/>
              <a:t>These bugs must be fixed before these related release is shipped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5623044" y="6045703"/>
            <a:ext cx="314268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2693" y="5340591"/>
            <a:ext cx="874997" cy="574217"/>
            <a:chOff x="2310" y="1975872"/>
            <a:chExt cx="874997" cy="574217"/>
          </a:xfrm>
        </p:grpSpPr>
        <p:sp>
          <p:nvSpPr>
            <p:cNvPr id="7" name="Rounded Rectangle 6"/>
            <p:cNvSpPr/>
            <p:nvPr/>
          </p:nvSpPr>
          <p:spPr>
            <a:xfrm>
              <a:off x="2310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9128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Plan</a:t>
              </a:r>
              <a:endParaRPr lang="en-US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05191" y="5519200"/>
            <a:ext cx="185499" cy="216999"/>
            <a:chOff x="964808" y="2154481"/>
            <a:chExt cx="185499" cy="216999"/>
          </a:xfrm>
        </p:grpSpPr>
        <p:sp>
          <p:nvSpPr>
            <p:cNvPr id="10" name="Right Arrow 9"/>
            <p:cNvSpPr/>
            <p:nvPr/>
          </p:nvSpPr>
          <p:spPr>
            <a:xfrm>
              <a:off x="96480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ight Arrow 6"/>
            <p:cNvSpPr/>
            <p:nvPr/>
          </p:nvSpPr>
          <p:spPr>
            <a:xfrm>
              <a:off x="96480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67690" y="5340591"/>
            <a:ext cx="874997" cy="574217"/>
            <a:chOff x="1227307" y="1975872"/>
            <a:chExt cx="874997" cy="574217"/>
          </a:xfrm>
        </p:grpSpPr>
        <p:sp>
          <p:nvSpPr>
            <p:cNvPr id="13" name="Rounded Rectangle 12"/>
            <p:cNvSpPr/>
            <p:nvPr/>
          </p:nvSpPr>
          <p:spPr>
            <a:xfrm>
              <a:off x="122730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124412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Create TC</a:t>
              </a:r>
              <a:endParaRPr lang="en-US" sz="16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30187" y="5519200"/>
            <a:ext cx="185499" cy="216999"/>
            <a:chOff x="2189804" y="2154481"/>
            <a:chExt cx="185499" cy="216999"/>
          </a:xfrm>
        </p:grpSpPr>
        <p:sp>
          <p:nvSpPr>
            <p:cNvPr id="16" name="Right Arrow 15"/>
            <p:cNvSpPr/>
            <p:nvPr/>
          </p:nvSpPr>
          <p:spPr>
            <a:xfrm>
              <a:off x="2189804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2189804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92687" y="5340591"/>
            <a:ext cx="874997" cy="574217"/>
            <a:chOff x="2452304" y="1975872"/>
            <a:chExt cx="874997" cy="574217"/>
          </a:xfrm>
        </p:grpSpPr>
        <p:sp>
          <p:nvSpPr>
            <p:cNvPr id="19" name="Rounded Rectangle 18"/>
            <p:cNvSpPr/>
            <p:nvPr/>
          </p:nvSpPr>
          <p:spPr>
            <a:xfrm>
              <a:off x="245230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46912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Review TC</a:t>
              </a:r>
              <a:endParaRPr lang="en-US" sz="16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55184" y="5519200"/>
            <a:ext cx="185499" cy="216999"/>
            <a:chOff x="3414801" y="2154481"/>
            <a:chExt cx="185499" cy="216999"/>
          </a:xfrm>
        </p:grpSpPr>
        <p:sp>
          <p:nvSpPr>
            <p:cNvPr id="22" name="Right Arrow 21"/>
            <p:cNvSpPr/>
            <p:nvPr/>
          </p:nvSpPr>
          <p:spPr>
            <a:xfrm>
              <a:off x="3414801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ight Arrow 14"/>
            <p:cNvSpPr/>
            <p:nvPr/>
          </p:nvSpPr>
          <p:spPr>
            <a:xfrm>
              <a:off x="3414801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7684" y="5340591"/>
            <a:ext cx="874997" cy="574217"/>
            <a:chOff x="3677301" y="1975872"/>
            <a:chExt cx="874997" cy="574217"/>
          </a:xfrm>
        </p:grpSpPr>
        <p:sp>
          <p:nvSpPr>
            <p:cNvPr id="25" name="Rounded Rectangle 24"/>
            <p:cNvSpPr/>
            <p:nvPr/>
          </p:nvSpPr>
          <p:spPr>
            <a:xfrm>
              <a:off x="367730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369411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Execute test</a:t>
              </a:r>
              <a:endParaRPr lang="en-US" sz="16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80181" y="5519200"/>
            <a:ext cx="185499" cy="216999"/>
            <a:chOff x="4639798" y="2154481"/>
            <a:chExt cx="185499" cy="216999"/>
          </a:xfrm>
        </p:grpSpPr>
        <p:sp>
          <p:nvSpPr>
            <p:cNvPr id="28" name="Right Arrow 27"/>
            <p:cNvSpPr/>
            <p:nvPr/>
          </p:nvSpPr>
          <p:spPr>
            <a:xfrm>
              <a:off x="463979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ight Arrow 18"/>
            <p:cNvSpPr/>
            <p:nvPr/>
          </p:nvSpPr>
          <p:spPr>
            <a:xfrm>
              <a:off x="463979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2680" y="5340591"/>
            <a:ext cx="874997" cy="574217"/>
            <a:chOff x="4902297" y="1975872"/>
            <a:chExt cx="874997" cy="574217"/>
          </a:xfrm>
        </p:grpSpPr>
        <p:sp>
          <p:nvSpPr>
            <p:cNvPr id="31" name="Rounded Rectangle 30"/>
            <p:cNvSpPr/>
            <p:nvPr/>
          </p:nvSpPr>
          <p:spPr>
            <a:xfrm>
              <a:off x="490229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ounded Rectangle 20"/>
            <p:cNvSpPr/>
            <p:nvPr/>
          </p:nvSpPr>
          <p:spPr>
            <a:xfrm>
              <a:off x="491911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Defect log</a:t>
              </a:r>
              <a:endParaRPr lang="en-US" sz="16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05178" y="5519200"/>
            <a:ext cx="185499" cy="216999"/>
            <a:chOff x="5864795" y="2154481"/>
            <a:chExt cx="185499" cy="216999"/>
          </a:xfrm>
        </p:grpSpPr>
        <p:sp>
          <p:nvSpPr>
            <p:cNvPr id="34" name="Right Arrow 33"/>
            <p:cNvSpPr/>
            <p:nvPr/>
          </p:nvSpPr>
          <p:spPr>
            <a:xfrm>
              <a:off x="5864795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ight Arrow 22"/>
            <p:cNvSpPr/>
            <p:nvPr/>
          </p:nvSpPr>
          <p:spPr>
            <a:xfrm>
              <a:off x="5864795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67677" y="5340591"/>
            <a:ext cx="874997" cy="574217"/>
            <a:chOff x="6127294" y="1975872"/>
            <a:chExt cx="874997" cy="574217"/>
          </a:xfrm>
        </p:grpSpPr>
        <p:sp>
          <p:nvSpPr>
            <p:cNvPr id="37" name="Rounded Rectangle 36"/>
            <p:cNvSpPr/>
            <p:nvPr/>
          </p:nvSpPr>
          <p:spPr>
            <a:xfrm>
              <a:off x="612729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ounded Rectangle 24"/>
            <p:cNvSpPr/>
            <p:nvPr/>
          </p:nvSpPr>
          <p:spPr>
            <a:xfrm>
              <a:off x="614411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Retest</a:t>
              </a:r>
              <a:endParaRPr lang="en-US" sz="16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30175" y="5519200"/>
            <a:ext cx="185499" cy="216999"/>
            <a:chOff x="7089792" y="2154481"/>
            <a:chExt cx="185499" cy="216999"/>
          </a:xfrm>
        </p:grpSpPr>
        <p:sp>
          <p:nvSpPr>
            <p:cNvPr id="40" name="Right Arrow 39"/>
            <p:cNvSpPr/>
            <p:nvPr/>
          </p:nvSpPr>
          <p:spPr>
            <a:xfrm>
              <a:off x="7089792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ight Arrow 26"/>
            <p:cNvSpPr/>
            <p:nvPr/>
          </p:nvSpPr>
          <p:spPr>
            <a:xfrm>
              <a:off x="7089792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92674" y="5340591"/>
            <a:ext cx="874997" cy="574217"/>
            <a:chOff x="7352291" y="1975872"/>
            <a:chExt cx="874997" cy="574217"/>
          </a:xfrm>
        </p:grpSpPr>
        <p:sp>
          <p:nvSpPr>
            <p:cNvPr id="43" name="Rounded Rectangle 42"/>
            <p:cNvSpPr/>
            <p:nvPr/>
          </p:nvSpPr>
          <p:spPr>
            <a:xfrm>
              <a:off x="735229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ounded Rectangle 28"/>
            <p:cNvSpPr/>
            <p:nvPr/>
          </p:nvSpPr>
          <p:spPr>
            <a:xfrm>
              <a:off x="736910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report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42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45720" indent="0" algn="ctr">
              <a:buNone/>
            </a:pPr>
            <a:r>
              <a:rPr lang="en-US" b="1" dirty="0" smtClean="0"/>
              <a:t>The Store owner</a:t>
            </a:r>
          </a:p>
          <a:p>
            <a:pPr marL="45720" indent="0" algn="ctr">
              <a:buNone/>
            </a:pPr>
            <a:r>
              <a:rPr lang="en-US" b="1" dirty="0" smtClean="0"/>
              <a:t>Or the Administrator of the store</a:t>
            </a:r>
          </a:p>
          <a:p>
            <a:r>
              <a:rPr lang="en-US" dirty="0"/>
              <a:t>N</a:t>
            </a:r>
            <a:r>
              <a:rPr lang="en-US" dirty="0" smtClean="0"/>
              <a:t>ot only should have a real store but also an online store</a:t>
            </a:r>
          </a:p>
          <a:p>
            <a:r>
              <a:rPr lang="en-US" dirty="0" smtClean="0"/>
              <a:t>Want to help customers buying thing more convenient and faster </a:t>
            </a:r>
          </a:p>
          <a:p>
            <a:r>
              <a:rPr lang="en-US" dirty="0" smtClean="0"/>
              <a:t>Can remotely manage without staying at the store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pic>
        <p:nvPicPr>
          <p:cNvPr id="1028" name="Picture 4" descr="C:\Users\Slim\Desktop\20101003-145737-pic-869827205_t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733800" cy="25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PROCESS</a:t>
            </a:r>
            <a:br>
              <a:rPr lang="en-US" dirty="0" smtClean="0"/>
            </a:br>
            <a:r>
              <a:rPr lang="en-US" dirty="0" smtClean="0"/>
              <a:t>- Retest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Tester has responsibility to keep track bug until it is fixed.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6823035" y="6060403"/>
            <a:ext cx="314268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5875" y="5292309"/>
            <a:ext cx="874997" cy="574217"/>
            <a:chOff x="2310" y="1975872"/>
            <a:chExt cx="874997" cy="574217"/>
          </a:xfrm>
        </p:grpSpPr>
        <p:sp>
          <p:nvSpPr>
            <p:cNvPr id="6" name="Rounded Rectangle 5"/>
            <p:cNvSpPr/>
            <p:nvPr/>
          </p:nvSpPr>
          <p:spPr>
            <a:xfrm>
              <a:off x="2310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128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Plan</a:t>
              </a:r>
              <a:endParaRPr lang="en-US" sz="16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88373" y="5470918"/>
            <a:ext cx="185499" cy="216999"/>
            <a:chOff x="964808" y="2154481"/>
            <a:chExt cx="185499" cy="216999"/>
          </a:xfrm>
        </p:grpSpPr>
        <p:sp>
          <p:nvSpPr>
            <p:cNvPr id="9" name="Right Arrow 8"/>
            <p:cNvSpPr/>
            <p:nvPr/>
          </p:nvSpPr>
          <p:spPr>
            <a:xfrm>
              <a:off x="96480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ight Arrow 6"/>
            <p:cNvSpPr/>
            <p:nvPr/>
          </p:nvSpPr>
          <p:spPr>
            <a:xfrm>
              <a:off x="96480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50872" y="5292309"/>
            <a:ext cx="874997" cy="574217"/>
            <a:chOff x="1227307" y="1975872"/>
            <a:chExt cx="874997" cy="574217"/>
          </a:xfrm>
        </p:grpSpPr>
        <p:sp>
          <p:nvSpPr>
            <p:cNvPr id="12" name="Rounded Rectangle 11"/>
            <p:cNvSpPr/>
            <p:nvPr/>
          </p:nvSpPr>
          <p:spPr>
            <a:xfrm>
              <a:off x="122730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124412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Create TC</a:t>
              </a:r>
              <a:endParaRPr lang="en-US" sz="1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13369" y="5470918"/>
            <a:ext cx="185499" cy="216999"/>
            <a:chOff x="2189804" y="2154481"/>
            <a:chExt cx="185499" cy="216999"/>
          </a:xfrm>
        </p:grpSpPr>
        <p:sp>
          <p:nvSpPr>
            <p:cNvPr id="15" name="Right Arrow 14"/>
            <p:cNvSpPr/>
            <p:nvPr/>
          </p:nvSpPr>
          <p:spPr>
            <a:xfrm>
              <a:off x="2189804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>
              <a:off x="2189804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75869" y="5292309"/>
            <a:ext cx="874997" cy="574217"/>
            <a:chOff x="2452304" y="1975872"/>
            <a:chExt cx="874997" cy="574217"/>
          </a:xfrm>
        </p:grpSpPr>
        <p:sp>
          <p:nvSpPr>
            <p:cNvPr id="18" name="Rounded Rectangle 17"/>
            <p:cNvSpPr/>
            <p:nvPr/>
          </p:nvSpPr>
          <p:spPr>
            <a:xfrm>
              <a:off x="245230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ounded Rectangle 12"/>
            <p:cNvSpPr/>
            <p:nvPr/>
          </p:nvSpPr>
          <p:spPr>
            <a:xfrm>
              <a:off x="246912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Review TC</a:t>
              </a:r>
              <a:endParaRPr lang="en-US" sz="1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38366" y="5470918"/>
            <a:ext cx="185499" cy="216999"/>
            <a:chOff x="3414801" y="2154481"/>
            <a:chExt cx="185499" cy="216999"/>
          </a:xfrm>
        </p:grpSpPr>
        <p:sp>
          <p:nvSpPr>
            <p:cNvPr id="21" name="Right Arrow 20"/>
            <p:cNvSpPr/>
            <p:nvPr/>
          </p:nvSpPr>
          <p:spPr>
            <a:xfrm>
              <a:off x="3414801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ight Arrow 14"/>
            <p:cNvSpPr/>
            <p:nvPr/>
          </p:nvSpPr>
          <p:spPr>
            <a:xfrm>
              <a:off x="3414801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00866" y="5292309"/>
            <a:ext cx="874997" cy="574217"/>
            <a:chOff x="3677301" y="1975872"/>
            <a:chExt cx="874997" cy="574217"/>
          </a:xfrm>
        </p:grpSpPr>
        <p:sp>
          <p:nvSpPr>
            <p:cNvPr id="24" name="Rounded Rectangle 23"/>
            <p:cNvSpPr/>
            <p:nvPr/>
          </p:nvSpPr>
          <p:spPr>
            <a:xfrm>
              <a:off x="367730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ounded Rectangle 16"/>
            <p:cNvSpPr/>
            <p:nvPr/>
          </p:nvSpPr>
          <p:spPr>
            <a:xfrm>
              <a:off x="369411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Execute test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63363" y="5470918"/>
            <a:ext cx="185499" cy="216999"/>
            <a:chOff x="4639798" y="2154481"/>
            <a:chExt cx="185499" cy="216999"/>
          </a:xfrm>
        </p:grpSpPr>
        <p:sp>
          <p:nvSpPr>
            <p:cNvPr id="27" name="Right Arrow 26"/>
            <p:cNvSpPr/>
            <p:nvPr/>
          </p:nvSpPr>
          <p:spPr>
            <a:xfrm>
              <a:off x="463979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ight Arrow 18"/>
            <p:cNvSpPr/>
            <p:nvPr/>
          </p:nvSpPr>
          <p:spPr>
            <a:xfrm>
              <a:off x="463979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25862" y="5292309"/>
            <a:ext cx="874997" cy="574217"/>
            <a:chOff x="4902297" y="1975872"/>
            <a:chExt cx="874997" cy="574217"/>
          </a:xfrm>
        </p:grpSpPr>
        <p:sp>
          <p:nvSpPr>
            <p:cNvPr id="30" name="Rounded Rectangle 29"/>
            <p:cNvSpPr/>
            <p:nvPr/>
          </p:nvSpPr>
          <p:spPr>
            <a:xfrm>
              <a:off x="490229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ounded Rectangle 20"/>
            <p:cNvSpPr/>
            <p:nvPr/>
          </p:nvSpPr>
          <p:spPr>
            <a:xfrm>
              <a:off x="491911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Defect log</a:t>
              </a:r>
              <a:endParaRPr lang="en-US" sz="16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88360" y="5470918"/>
            <a:ext cx="185499" cy="216999"/>
            <a:chOff x="5864795" y="2154481"/>
            <a:chExt cx="185499" cy="216999"/>
          </a:xfrm>
        </p:grpSpPr>
        <p:sp>
          <p:nvSpPr>
            <p:cNvPr id="33" name="Right Arrow 32"/>
            <p:cNvSpPr/>
            <p:nvPr/>
          </p:nvSpPr>
          <p:spPr>
            <a:xfrm>
              <a:off x="5864795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ight Arrow 22"/>
            <p:cNvSpPr/>
            <p:nvPr/>
          </p:nvSpPr>
          <p:spPr>
            <a:xfrm>
              <a:off x="5864795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50859" y="5292309"/>
            <a:ext cx="874997" cy="574217"/>
            <a:chOff x="6127294" y="1975872"/>
            <a:chExt cx="874997" cy="574217"/>
          </a:xfrm>
        </p:grpSpPr>
        <p:sp>
          <p:nvSpPr>
            <p:cNvPr id="36" name="Rounded Rectangle 35"/>
            <p:cNvSpPr/>
            <p:nvPr/>
          </p:nvSpPr>
          <p:spPr>
            <a:xfrm>
              <a:off x="612729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ounded Rectangle 24"/>
            <p:cNvSpPr/>
            <p:nvPr/>
          </p:nvSpPr>
          <p:spPr>
            <a:xfrm>
              <a:off x="614411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Retest</a:t>
              </a:r>
              <a:endParaRPr lang="en-US" sz="16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13357" y="5470918"/>
            <a:ext cx="185499" cy="216999"/>
            <a:chOff x="7089792" y="2154481"/>
            <a:chExt cx="185499" cy="216999"/>
          </a:xfrm>
        </p:grpSpPr>
        <p:sp>
          <p:nvSpPr>
            <p:cNvPr id="39" name="Right Arrow 38"/>
            <p:cNvSpPr/>
            <p:nvPr/>
          </p:nvSpPr>
          <p:spPr>
            <a:xfrm>
              <a:off x="7089792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ight Arrow 26"/>
            <p:cNvSpPr/>
            <p:nvPr/>
          </p:nvSpPr>
          <p:spPr>
            <a:xfrm>
              <a:off x="7089792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75856" y="5292309"/>
            <a:ext cx="874997" cy="574217"/>
            <a:chOff x="7352291" y="1975872"/>
            <a:chExt cx="874997" cy="574217"/>
          </a:xfrm>
        </p:grpSpPr>
        <p:sp>
          <p:nvSpPr>
            <p:cNvPr id="42" name="Rounded Rectangle 41"/>
            <p:cNvSpPr/>
            <p:nvPr/>
          </p:nvSpPr>
          <p:spPr>
            <a:xfrm>
              <a:off x="735229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ounded Rectangle 28"/>
            <p:cNvSpPr/>
            <p:nvPr/>
          </p:nvSpPr>
          <p:spPr>
            <a:xfrm>
              <a:off x="736910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report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4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PROCESS</a:t>
            </a:r>
            <a:br>
              <a:rPr lang="en-US" dirty="0" smtClean="0"/>
            </a:br>
            <a:r>
              <a:rPr lang="en-US" dirty="0" smtClean="0"/>
              <a:t>- Test report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36" y="2133600"/>
            <a:ext cx="7272981" cy="4407408"/>
          </a:xfrm>
        </p:spPr>
        <p:txBody>
          <a:bodyPr/>
          <a:lstStyle/>
          <a:p>
            <a:r>
              <a:rPr lang="en-US" dirty="0" smtClean="0"/>
              <a:t>Test leader has responsibility to write test report to summary test progress and test result.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8059183" y="6045703"/>
            <a:ext cx="314268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8838" y="5340591"/>
            <a:ext cx="874997" cy="574217"/>
            <a:chOff x="2310" y="1975872"/>
            <a:chExt cx="874997" cy="574217"/>
          </a:xfrm>
        </p:grpSpPr>
        <p:sp>
          <p:nvSpPr>
            <p:cNvPr id="6" name="Rounded Rectangle 5"/>
            <p:cNvSpPr/>
            <p:nvPr/>
          </p:nvSpPr>
          <p:spPr>
            <a:xfrm>
              <a:off x="2310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9128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Plan</a:t>
              </a:r>
              <a:endParaRPr lang="en-US" sz="16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1336" y="5519200"/>
            <a:ext cx="185499" cy="216999"/>
            <a:chOff x="964808" y="2154481"/>
            <a:chExt cx="185499" cy="216999"/>
          </a:xfrm>
        </p:grpSpPr>
        <p:sp>
          <p:nvSpPr>
            <p:cNvPr id="9" name="Right Arrow 8"/>
            <p:cNvSpPr/>
            <p:nvPr/>
          </p:nvSpPr>
          <p:spPr>
            <a:xfrm>
              <a:off x="96480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ight Arrow 6"/>
            <p:cNvSpPr/>
            <p:nvPr/>
          </p:nvSpPr>
          <p:spPr>
            <a:xfrm>
              <a:off x="96480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53835" y="5340591"/>
            <a:ext cx="874997" cy="574217"/>
            <a:chOff x="1227307" y="1975872"/>
            <a:chExt cx="874997" cy="574217"/>
          </a:xfrm>
        </p:grpSpPr>
        <p:sp>
          <p:nvSpPr>
            <p:cNvPr id="12" name="Rounded Rectangle 11"/>
            <p:cNvSpPr/>
            <p:nvPr/>
          </p:nvSpPr>
          <p:spPr>
            <a:xfrm>
              <a:off x="122730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124412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Create TC</a:t>
              </a:r>
              <a:endParaRPr lang="en-US" sz="1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16332" y="5519200"/>
            <a:ext cx="185499" cy="216999"/>
            <a:chOff x="2189804" y="2154481"/>
            <a:chExt cx="185499" cy="216999"/>
          </a:xfrm>
        </p:grpSpPr>
        <p:sp>
          <p:nvSpPr>
            <p:cNvPr id="15" name="Right Arrow 14"/>
            <p:cNvSpPr/>
            <p:nvPr/>
          </p:nvSpPr>
          <p:spPr>
            <a:xfrm>
              <a:off x="2189804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>
              <a:off x="2189804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78832" y="5340591"/>
            <a:ext cx="874997" cy="574217"/>
            <a:chOff x="2452304" y="1975872"/>
            <a:chExt cx="874997" cy="574217"/>
          </a:xfrm>
        </p:grpSpPr>
        <p:sp>
          <p:nvSpPr>
            <p:cNvPr id="18" name="Rounded Rectangle 17"/>
            <p:cNvSpPr/>
            <p:nvPr/>
          </p:nvSpPr>
          <p:spPr>
            <a:xfrm>
              <a:off x="245230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ounded Rectangle 12"/>
            <p:cNvSpPr/>
            <p:nvPr/>
          </p:nvSpPr>
          <p:spPr>
            <a:xfrm>
              <a:off x="246912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Review TC</a:t>
              </a:r>
              <a:endParaRPr lang="en-US" sz="1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41329" y="5519200"/>
            <a:ext cx="185499" cy="216999"/>
            <a:chOff x="3414801" y="2154481"/>
            <a:chExt cx="185499" cy="216999"/>
          </a:xfrm>
        </p:grpSpPr>
        <p:sp>
          <p:nvSpPr>
            <p:cNvPr id="21" name="Right Arrow 20"/>
            <p:cNvSpPr/>
            <p:nvPr/>
          </p:nvSpPr>
          <p:spPr>
            <a:xfrm>
              <a:off x="3414801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ight Arrow 14"/>
            <p:cNvSpPr/>
            <p:nvPr/>
          </p:nvSpPr>
          <p:spPr>
            <a:xfrm>
              <a:off x="3414801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03829" y="5340591"/>
            <a:ext cx="874997" cy="574217"/>
            <a:chOff x="3677301" y="1975872"/>
            <a:chExt cx="874997" cy="574217"/>
          </a:xfrm>
        </p:grpSpPr>
        <p:sp>
          <p:nvSpPr>
            <p:cNvPr id="24" name="Rounded Rectangle 23"/>
            <p:cNvSpPr/>
            <p:nvPr/>
          </p:nvSpPr>
          <p:spPr>
            <a:xfrm>
              <a:off x="367730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ounded Rectangle 16"/>
            <p:cNvSpPr/>
            <p:nvPr/>
          </p:nvSpPr>
          <p:spPr>
            <a:xfrm>
              <a:off x="369411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Execute test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66326" y="5519200"/>
            <a:ext cx="185499" cy="216999"/>
            <a:chOff x="4639798" y="2154481"/>
            <a:chExt cx="185499" cy="216999"/>
          </a:xfrm>
        </p:grpSpPr>
        <p:sp>
          <p:nvSpPr>
            <p:cNvPr id="27" name="Right Arrow 26"/>
            <p:cNvSpPr/>
            <p:nvPr/>
          </p:nvSpPr>
          <p:spPr>
            <a:xfrm>
              <a:off x="463979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ight Arrow 18"/>
            <p:cNvSpPr/>
            <p:nvPr/>
          </p:nvSpPr>
          <p:spPr>
            <a:xfrm>
              <a:off x="463979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28825" y="5340591"/>
            <a:ext cx="874997" cy="574217"/>
            <a:chOff x="4902297" y="1975872"/>
            <a:chExt cx="874997" cy="574217"/>
          </a:xfrm>
        </p:grpSpPr>
        <p:sp>
          <p:nvSpPr>
            <p:cNvPr id="30" name="Rounded Rectangle 29"/>
            <p:cNvSpPr/>
            <p:nvPr/>
          </p:nvSpPr>
          <p:spPr>
            <a:xfrm>
              <a:off x="490229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ounded Rectangle 20"/>
            <p:cNvSpPr/>
            <p:nvPr/>
          </p:nvSpPr>
          <p:spPr>
            <a:xfrm>
              <a:off x="491911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Defect log</a:t>
              </a:r>
              <a:endParaRPr lang="en-US" sz="16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91323" y="5519200"/>
            <a:ext cx="185499" cy="216999"/>
            <a:chOff x="5864795" y="2154481"/>
            <a:chExt cx="185499" cy="216999"/>
          </a:xfrm>
        </p:grpSpPr>
        <p:sp>
          <p:nvSpPr>
            <p:cNvPr id="33" name="Right Arrow 32"/>
            <p:cNvSpPr/>
            <p:nvPr/>
          </p:nvSpPr>
          <p:spPr>
            <a:xfrm>
              <a:off x="5864795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ight Arrow 22"/>
            <p:cNvSpPr/>
            <p:nvPr/>
          </p:nvSpPr>
          <p:spPr>
            <a:xfrm>
              <a:off x="5864795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53822" y="5340591"/>
            <a:ext cx="874997" cy="574217"/>
            <a:chOff x="6127294" y="1975872"/>
            <a:chExt cx="874997" cy="574217"/>
          </a:xfrm>
        </p:grpSpPr>
        <p:sp>
          <p:nvSpPr>
            <p:cNvPr id="36" name="Rounded Rectangle 35"/>
            <p:cNvSpPr/>
            <p:nvPr/>
          </p:nvSpPr>
          <p:spPr>
            <a:xfrm>
              <a:off x="612729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ounded Rectangle 24"/>
            <p:cNvSpPr/>
            <p:nvPr/>
          </p:nvSpPr>
          <p:spPr>
            <a:xfrm>
              <a:off x="614411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Retest</a:t>
              </a:r>
              <a:endParaRPr lang="en-US" sz="16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16320" y="5519200"/>
            <a:ext cx="185499" cy="216999"/>
            <a:chOff x="7089792" y="2154481"/>
            <a:chExt cx="185499" cy="216999"/>
          </a:xfrm>
        </p:grpSpPr>
        <p:sp>
          <p:nvSpPr>
            <p:cNvPr id="39" name="Right Arrow 38"/>
            <p:cNvSpPr/>
            <p:nvPr/>
          </p:nvSpPr>
          <p:spPr>
            <a:xfrm>
              <a:off x="7089792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ight Arrow 26"/>
            <p:cNvSpPr/>
            <p:nvPr/>
          </p:nvSpPr>
          <p:spPr>
            <a:xfrm>
              <a:off x="7089792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78819" y="5340591"/>
            <a:ext cx="874997" cy="574217"/>
            <a:chOff x="7352291" y="1975872"/>
            <a:chExt cx="874997" cy="574217"/>
          </a:xfrm>
        </p:grpSpPr>
        <p:sp>
          <p:nvSpPr>
            <p:cNvPr id="42" name="Rounded Rectangle 41"/>
            <p:cNvSpPr/>
            <p:nvPr/>
          </p:nvSpPr>
          <p:spPr>
            <a:xfrm>
              <a:off x="735229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ounded Rectangle 28"/>
            <p:cNvSpPr/>
            <p:nvPr/>
          </p:nvSpPr>
          <p:spPr>
            <a:xfrm>
              <a:off x="736910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report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84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PROCESS</a:t>
            </a:r>
            <a:br>
              <a:rPr lang="en-US" dirty="0" smtClean="0"/>
            </a:br>
            <a:r>
              <a:rPr lang="en-US" dirty="0" smtClean="0"/>
              <a:t>- Test report 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7781925" cy="819150"/>
          </a:xfrm>
        </p:spPr>
      </p:pic>
      <p:sp>
        <p:nvSpPr>
          <p:cNvPr id="5" name="Right Arrow 4"/>
          <p:cNvSpPr/>
          <p:nvPr/>
        </p:nvSpPr>
        <p:spPr>
          <a:xfrm rot="16200000">
            <a:off x="8073038" y="6089103"/>
            <a:ext cx="314268" cy="3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2693" y="5383991"/>
            <a:ext cx="874997" cy="574217"/>
            <a:chOff x="2310" y="1975872"/>
            <a:chExt cx="874997" cy="574217"/>
          </a:xfrm>
        </p:grpSpPr>
        <p:sp>
          <p:nvSpPr>
            <p:cNvPr id="7" name="Rounded Rectangle 6"/>
            <p:cNvSpPr/>
            <p:nvPr/>
          </p:nvSpPr>
          <p:spPr>
            <a:xfrm>
              <a:off x="2310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9128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Plan</a:t>
              </a:r>
              <a:endParaRPr lang="en-US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05191" y="5562600"/>
            <a:ext cx="185499" cy="216999"/>
            <a:chOff x="964808" y="2154481"/>
            <a:chExt cx="185499" cy="216999"/>
          </a:xfrm>
        </p:grpSpPr>
        <p:sp>
          <p:nvSpPr>
            <p:cNvPr id="10" name="Right Arrow 9"/>
            <p:cNvSpPr/>
            <p:nvPr/>
          </p:nvSpPr>
          <p:spPr>
            <a:xfrm>
              <a:off x="96480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ight Arrow 6"/>
            <p:cNvSpPr/>
            <p:nvPr/>
          </p:nvSpPr>
          <p:spPr>
            <a:xfrm>
              <a:off x="96480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67690" y="5383991"/>
            <a:ext cx="874997" cy="574217"/>
            <a:chOff x="1227307" y="1975872"/>
            <a:chExt cx="874997" cy="574217"/>
          </a:xfrm>
        </p:grpSpPr>
        <p:sp>
          <p:nvSpPr>
            <p:cNvPr id="13" name="Rounded Rectangle 12"/>
            <p:cNvSpPr/>
            <p:nvPr/>
          </p:nvSpPr>
          <p:spPr>
            <a:xfrm>
              <a:off x="122730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124412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Create TC</a:t>
              </a:r>
              <a:endParaRPr lang="en-US" sz="16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30187" y="5562600"/>
            <a:ext cx="185499" cy="216999"/>
            <a:chOff x="2189804" y="2154481"/>
            <a:chExt cx="185499" cy="216999"/>
          </a:xfrm>
        </p:grpSpPr>
        <p:sp>
          <p:nvSpPr>
            <p:cNvPr id="16" name="Right Arrow 15"/>
            <p:cNvSpPr/>
            <p:nvPr/>
          </p:nvSpPr>
          <p:spPr>
            <a:xfrm>
              <a:off x="2189804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ight Arrow 10"/>
            <p:cNvSpPr/>
            <p:nvPr/>
          </p:nvSpPr>
          <p:spPr>
            <a:xfrm>
              <a:off x="2189804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92687" y="5383991"/>
            <a:ext cx="874997" cy="574217"/>
            <a:chOff x="2452304" y="1975872"/>
            <a:chExt cx="874997" cy="574217"/>
          </a:xfrm>
        </p:grpSpPr>
        <p:sp>
          <p:nvSpPr>
            <p:cNvPr id="19" name="Rounded Rectangle 18"/>
            <p:cNvSpPr/>
            <p:nvPr/>
          </p:nvSpPr>
          <p:spPr>
            <a:xfrm>
              <a:off x="245230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46912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Review TC</a:t>
              </a:r>
              <a:endParaRPr lang="en-US" sz="16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55184" y="5562600"/>
            <a:ext cx="185499" cy="216999"/>
            <a:chOff x="3414801" y="2154481"/>
            <a:chExt cx="185499" cy="216999"/>
          </a:xfrm>
        </p:grpSpPr>
        <p:sp>
          <p:nvSpPr>
            <p:cNvPr id="22" name="Right Arrow 21"/>
            <p:cNvSpPr/>
            <p:nvPr/>
          </p:nvSpPr>
          <p:spPr>
            <a:xfrm>
              <a:off x="3414801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ight Arrow 14"/>
            <p:cNvSpPr/>
            <p:nvPr/>
          </p:nvSpPr>
          <p:spPr>
            <a:xfrm>
              <a:off x="3414801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7684" y="5383991"/>
            <a:ext cx="874997" cy="574217"/>
            <a:chOff x="3677301" y="1975872"/>
            <a:chExt cx="874997" cy="574217"/>
          </a:xfrm>
        </p:grpSpPr>
        <p:sp>
          <p:nvSpPr>
            <p:cNvPr id="25" name="Rounded Rectangle 24"/>
            <p:cNvSpPr/>
            <p:nvPr/>
          </p:nvSpPr>
          <p:spPr>
            <a:xfrm>
              <a:off x="367730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369411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Execute test</a:t>
              </a:r>
              <a:endParaRPr lang="en-US" sz="16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80181" y="5562600"/>
            <a:ext cx="185499" cy="216999"/>
            <a:chOff x="4639798" y="2154481"/>
            <a:chExt cx="185499" cy="216999"/>
          </a:xfrm>
        </p:grpSpPr>
        <p:sp>
          <p:nvSpPr>
            <p:cNvPr id="28" name="Right Arrow 27"/>
            <p:cNvSpPr/>
            <p:nvPr/>
          </p:nvSpPr>
          <p:spPr>
            <a:xfrm>
              <a:off x="4639798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ight Arrow 18"/>
            <p:cNvSpPr/>
            <p:nvPr/>
          </p:nvSpPr>
          <p:spPr>
            <a:xfrm>
              <a:off x="4639798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2680" y="5383991"/>
            <a:ext cx="874997" cy="574217"/>
            <a:chOff x="4902297" y="1975872"/>
            <a:chExt cx="874997" cy="574217"/>
          </a:xfrm>
        </p:grpSpPr>
        <p:sp>
          <p:nvSpPr>
            <p:cNvPr id="31" name="Rounded Rectangle 30"/>
            <p:cNvSpPr/>
            <p:nvPr/>
          </p:nvSpPr>
          <p:spPr>
            <a:xfrm>
              <a:off x="4902297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ounded Rectangle 20"/>
            <p:cNvSpPr/>
            <p:nvPr/>
          </p:nvSpPr>
          <p:spPr>
            <a:xfrm>
              <a:off x="4919115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Defect log</a:t>
              </a:r>
              <a:endParaRPr lang="en-US" sz="16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05178" y="5562600"/>
            <a:ext cx="185499" cy="216999"/>
            <a:chOff x="5864795" y="2154481"/>
            <a:chExt cx="185499" cy="216999"/>
          </a:xfrm>
        </p:grpSpPr>
        <p:sp>
          <p:nvSpPr>
            <p:cNvPr id="34" name="Right Arrow 33"/>
            <p:cNvSpPr/>
            <p:nvPr/>
          </p:nvSpPr>
          <p:spPr>
            <a:xfrm>
              <a:off x="5864795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ight Arrow 22"/>
            <p:cNvSpPr/>
            <p:nvPr/>
          </p:nvSpPr>
          <p:spPr>
            <a:xfrm>
              <a:off x="5864795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67677" y="5383991"/>
            <a:ext cx="874997" cy="574217"/>
            <a:chOff x="6127294" y="1975872"/>
            <a:chExt cx="874997" cy="574217"/>
          </a:xfrm>
        </p:grpSpPr>
        <p:sp>
          <p:nvSpPr>
            <p:cNvPr id="37" name="Rounded Rectangle 36"/>
            <p:cNvSpPr/>
            <p:nvPr/>
          </p:nvSpPr>
          <p:spPr>
            <a:xfrm>
              <a:off x="6127294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ounded Rectangle 24"/>
            <p:cNvSpPr/>
            <p:nvPr/>
          </p:nvSpPr>
          <p:spPr>
            <a:xfrm>
              <a:off x="6144112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Retest</a:t>
              </a:r>
              <a:endParaRPr lang="en-US" sz="16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30175" y="5562600"/>
            <a:ext cx="185499" cy="216999"/>
            <a:chOff x="7089792" y="2154481"/>
            <a:chExt cx="185499" cy="216999"/>
          </a:xfrm>
        </p:grpSpPr>
        <p:sp>
          <p:nvSpPr>
            <p:cNvPr id="40" name="Right Arrow 39"/>
            <p:cNvSpPr/>
            <p:nvPr/>
          </p:nvSpPr>
          <p:spPr>
            <a:xfrm>
              <a:off x="7089792" y="2154481"/>
              <a:ext cx="185499" cy="21699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ight Arrow 26"/>
            <p:cNvSpPr/>
            <p:nvPr/>
          </p:nvSpPr>
          <p:spPr>
            <a:xfrm>
              <a:off x="7089792" y="2197881"/>
              <a:ext cx="129849" cy="13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92674" y="5383991"/>
            <a:ext cx="874997" cy="574217"/>
            <a:chOff x="7352291" y="1975872"/>
            <a:chExt cx="874997" cy="574217"/>
          </a:xfrm>
        </p:grpSpPr>
        <p:sp>
          <p:nvSpPr>
            <p:cNvPr id="43" name="Rounded Rectangle 42"/>
            <p:cNvSpPr/>
            <p:nvPr/>
          </p:nvSpPr>
          <p:spPr>
            <a:xfrm>
              <a:off x="7352291" y="1975872"/>
              <a:ext cx="874997" cy="5742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ounded Rectangle 28"/>
            <p:cNvSpPr/>
            <p:nvPr/>
          </p:nvSpPr>
          <p:spPr>
            <a:xfrm>
              <a:off x="7369109" y="1992690"/>
              <a:ext cx="841361" cy="540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Test report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27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PROCESS</a:t>
            </a:r>
            <a:br>
              <a:rPr lang="en-US" dirty="0" smtClean="0"/>
            </a:br>
            <a:r>
              <a:rPr lang="en-US" dirty="0" smtClean="0"/>
              <a:t>- Test approach &amp; environment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Approach:</a:t>
            </a:r>
          </a:p>
          <a:p>
            <a:pPr lvl="1"/>
            <a:r>
              <a:rPr lang="en-US" dirty="0" smtClean="0"/>
              <a:t>Unit testing: developers.</a:t>
            </a:r>
          </a:p>
          <a:p>
            <a:pPr lvl="1"/>
            <a:r>
              <a:rPr lang="en-US" dirty="0" smtClean="0"/>
              <a:t>System/Integration testing: testers.</a:t>
            </a:r>
          </a:p>
          <a:p>
            <a:pPr lvl="1"/>
            <a:r>
              <a:rPr lang="en-US" dirty="0" smtClean="0"/>
              <a:t>Acceptance testing: not have actual customer.</a:t>
            </a:r>
          </a:p>
          <a:p>
            <a:pPr lvl="1"/>
            <a:r>
              <a:rPr lang="en-US" dirty="0" smtClean="0"/>
              <a:t>Manual testing by hand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 environment:</a:t>
            </a:r>
          </a:p>
          <a:p>
            <a:pPr lvl="1"/>
            <a:r>
              <a:rPr lang="en-US" dirty="0" smtClean="0"/>
              <a:t>Web: Chrome 34, Firefox 28</a:t>
            </a:r>
          </a:p>
        </p:txBody>
      </p:sp>
    </p:spTree>
    <p:extLst>
      <p:ext uri="{BB962C8B-B14F-4D97-AF65-F5344CB8AC3E}">
        <p14:creationId xmlns:p14="http://schemas.microsoft.com/office/powerpoint/2010/main" val="7776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-3581400" y="1143000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1863936" y="2101325"/>
            <a:ext cx="5725749" cy="508162"/>
            <a:chOff x="384538" y="253918"/>
            <a:chExt cx="5656275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84538" y="253918"/>
              <a:ext cx="5656275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Project Result</a:t>
              </a:r>
              <a:endParaRPr lang="vi-VN" sz="18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546334" y="2037805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409305" y="3599846"/>
            <a:ext cx="5180380" cy="508162"/>
            <a:chOff x="887785" y="1815975"/>
            <a:chExt cx="5180380" cy="5081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887785" y="1815975"/>
              <a:ext cx="5180380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Comparison Result</a:t>
              </a:r>
              <a:endParaRPr lang="vi-VN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19122" y="5175551"/>
            <a:ext cx="5706279" cy="583619"/>
            <a:chOff x="439724" y="3328144"/>
            <a:chExt cx="5706279" cy="5836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Rectangle 12"/>
            <p:cNvSpPr/>
            <p:nvPr/>
          </p:nvSpPr>
          <p:spPr>
            <a:xfrm>
              <a:off x="489728" y="3403601"/>
              <a:ext cx="5656275" cy="5081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39724" y="3328144"/>
              <a:ext cx="5656275" cy="508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3354" tIns="45720" rIns="45720" bIns="45720" numCol="1" spcCol="127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Lessons Learned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927334" y="3549005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1546334" y="5174808"/>
            <a:ext cx="635203" cy="6352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New technologies have been applied successfully.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Completed basic functions.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Has more experiences and skills: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Soft skill.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Management.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/>
              <a:t>Technical.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01220"/>
              </p:ext>
            </p:extLst>
          </p:nvPr>
        </p:nvGraphicFramePr>
        <p:xfrm>
          <a:off x="381000" y="1752600"/>
          <a:ext cx="8305800" cy="4724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901"/>
                <a:gridCol w="2719857"/>
                <a:gridCol w="2480042"/>
              </a:tblGrid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Items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Plan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Actual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8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Main objective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 an website that help user to purchase furniture stuff online and help admin of the store manage the online store.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Releases Date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04/24/2014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04/24/2014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Releases version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Days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Test case + check list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350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240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Defects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Document pages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Lines of code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Approximately 15000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828800"/>
            <a:ext cx="3657601" cy="4407408"/>
          </a:xfrm>
        </p:spPr>
        <p:txBody>
          <a:bodyPr/>
          <a:lstStyle/>
          <a:p>
            <a:pPr marL="45720" indent="0" algn="ctr">
              <a:buNone/>
            </a:pPr>
            <a:r>
              <a:rPr lang="en-US" b="1" dirty="0" smtClean="0"/>
              <a:t>Expectation</a:t>
            </a:r>
          </a:p>
          <a:p>
            <a:r>
              <a:rPr lang="en-US" dirty="0" smtClean="0"/>
              <a:t>Develop more functions</a:t>
            </a:r>
          </a:p>
          <a:p>
            <a:r>
              <a:rPr lang="en-US" dirty="0"/>
              <a:t>Put the system in real </a:t>
            </a:r>
            <a:r>
              <a:rPr lang="en-US" dirty="0" smtClean="0"/>
              <a:t>life</a:t>
            </a:r>
          </a:p>
          <a:p>
            <a:r>
              <a:rPr lang="en-US" dirty="0" smtClean="0"/>
              <a:t>Improve the GUI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AND EXPECTATION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400" y="1725249"/>
            <a:ext cx="3886201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buNone/>
              <a:defRPr/>
            </a:pPr>
            <a:r>
              <a:rPr lang="en-US" b="1" dirty="0" smtClean="0"/>
              <a:t>Limitation</a:t>
            </a:r>
          </a:p>
          <a:p>
            <a:r>
              <a:rPr lang="en-US" dirty="0"/>
              <a:t>Cannot do online payment </a:t>
            </a:r>
            <a:endParaRPr lang="en-US" dirty="0" smtClean="0"/>
          </a:p>
          <a:p>
            <a:r>
              <a:rPr lang="en-US" dirty="0"/>
              <a:t>Cannot decentralize user to other role rather than one administrator and </a:t>
            </a:r>
            <a:r>
              <a:rPr lang="en-US" dirty="0" smtClean="0"/>
              <a:t>customers</a:t>
            </a:r>
          </a:p>
          <a:p>
            <a:pPr lvl="0"/>
            <a:r>
              <a:rPr lang="en-US" dirty="0"/>
              <a:t>GUI, Test case and Report is still in upgrading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295589"/>
              </p:ext>
            </p:extLst>
          </p:nvPr>
        </p:nvGraphicFramePr>
        <p:xfrm>
          <a:off x="457200" y="1733423"/>
          <a:ext cx="807720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9709"/>
                <a:gridCol w="2644378"/>
                <a:gridCol w="2413113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Situation</a:t>
                      </a:r>
                      <a:endParaRPr lang="en-US" sz="18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Problem</a:t>
                      </a:r>
                      <a:endParaRPr lang="en-US" sz="18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Lesson</a:t>
                      </a:r>
                      <a:r>
                        <a:rPr lang="en-US" sz="1800" b="1" baseline="0" dirty="0" smtClean="0">
                          <a:effectLst/>
                        </a:rPr>
                        <a:t> learnt</a:t>
                      </a:r>
                      <a:endParaRPr lang="en-US" sz="18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Laziness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some member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Miss the deadline</a:t>
                      </a:r>
                      <a:endParaRPr lang="en-US" sz="18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remind each other</a:t>
                      </a:r>
                    </a:p>
                    <a:p>
                      <a:pPr marL="0" marR="0" lvl="4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on the project since the start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Illness of some member</a:t>
                      </a:r>
                      <a:endParaRPr lang="en-US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cannot go for weekly meeting or do works</a:t>
                      </a:r>
                      <a:endParaRPr lang="en-US" sz="18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 keep our health good while doing projects</a:t>
                      </a:r>
                      <a:endParaRPr lang="en-US" sz="18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9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Conflicts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Stress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Miss Deadline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Be chill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Analysis the problem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89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understanding about technical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Coding language is new with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 us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researching internet, asking for supporting from community.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9218" name="Picture 2" descr="C:\Users\Slim\Desktop\de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39" y="1905000"/>
            <a:ext cx="4373563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b="1" dirty="0" smtClean="0"/>
              <a:t>Normal user – Customers</a:t>
            </a:r>
          </a:p>
          <a:p>
            <a:r>
              <a:rPr lang="en-US" dirty="0" smtClean="0"/>
              <a:t>Want to shopping but cannot go to the store</a:t>
            </a:r>
          </a:p>
          <a:p>
            <a:r>
              <a:rPr lang="en-US" dirty="0" smtClean="0"/>
              <a:t>Want to shopping anytime, anywhere</a:t>
            </a:r>
          </a:p>
          <a:p>
            <a:r>
              <a:rPr lang="en-US" dirty="0" smtClean="0"/>
              <a:t>Want to save time</a:t>
            </a:r>
          </a:p>
          <a:p>
            <a:r>
              <a:rPr lang="en-US" dirty="0" smtClean="0"/>
              <a:t>Can avoiding crowd</a:t>
            </a:r>
          </a:p>
          <a:p>
            <a:r>
              <a:rPr lang="en-US" dirty="0" smtClean="0"/>
              <a:t>Easier comparison shopping</a:t>
            </a:r>
          </a:p>
          <a:p>
            <a:r>
              <a:rPr lang="en-US" dirty="0" smtClean="0"/>
              <a:t>Want fast order </a:t>
            </a:r>
          </a:p>
          <a:p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</a:p>
        </p:txBody>
      </p:sp>
      <p:pic>
        <p:nvPicPr>
          <p:cNvPr id="2050" name="Picture 2" descr="C:\Users\Slim\Desktop\5202e56ca4337.preview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789362" cy="25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pic>
        <p:nvPicPr>
          <p:cNvPr id="10242" name="Picture 2" descr="C:\Users\Slim\Desktop\thank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564313" cy="45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b="1" dirty="0" smtClean="0"/>
              <a:t>Current Application Limitation</a:t>
            </a:r>
          </a:p>
          <a:p>
            <a:pPr marL="45720" indent="0" algn="ctr">
              <a:buNone/>
            </a:pPr>
            <a:r>
              <a:rPr lang="en-US" b="1" dirty="0" smtClean="0"/>
              <a:t>Vietnamese website - </a:t>
            </a:r>
            <a:r>
              <a:rPr lang="en-US" b="1" dirty="0"/>
              <a:t>noithatmaket.vn </a:t>
            </a:r>
            <a:endParaRPr lang="en-US" b="1" dirty="0" smtClean="0"/>
          </a:p>
          <a:p>
            <a:pPr marL="45720" indent="0">
              <a:buNone/>
            </a:pPr>
            <a:r>
              <a:rPr lang="en-US" dirty="0" smtClean="0"/>
              <a:t>Look easy to use</a:t>
            </a:r>
          </a:p>
          <a:p>
            <a:pPr marL="45720" indent="0">
              <a:buNone/>
            </a:pPr>
            <a:r>
              <a:rPr lang="en-US" dirty="0" smtClean="0"/>
              <a:t>Simple interface</a:t>
            </a:r>
          </a:p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</a:t>
            </a:r>
          </a:p>
          <a:p>
            <a:pPr marL="45720" indent="0">
              <a:buNone/>
            </a:pPr>
            <a:r>
              <a:rPr lang="en-US" dirty="0"/>
              <a:t>Customer can only see </a:t>
            </a:r>
          </a:p>
          <a:p>
            <a:pPr marL="45720" indent="0">
              <a:buNone/>
            </a:pPr>
            <a:r>
              <a:rPr lang="en-US" dirty="0"/>
              <a:t>the product</a:t>
            </a:r>
          </a:p>
          <a:p>
            <a:pPr marL="45720" indent="0">
              <a:buNone/>
            </a:pPr>
            <a:r>
              <a:rPr lang="en-US" dirty="0"/>
              <a:t>No price, </a:t>
            </a:r>
            <a:r>
              <a:rPr lang="en-US" dirty="0" smtClean="0"/>
              <a:t>no cart </a:t>
            </a:r>
          </a:p>
          <a:p>
            <a:pPr marL="45720" indent="0">
              <a:buNone/>
            </a:pPr>
            <a:r>
              <a:rPr lang="en-US" dirty="0" smtClean="0"/>
              <a:t>Cannot give order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pic>
        <p:nvPicPr>
          <p:cNvPr id="4" name="Picture 3" descr="C:\Users\Slim\Downloads\ss (2014-01-17 at 05.46.2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497586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0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b="1" dirty="0"/>
              <a:t>Current Application Limitation</a:t>
            </a:r>
          </a:p>
          <a:p>
            <a:pPr marL="640080" lvl="2" indent="0" algn="ctr">
              <a:buNone/>
            </a:pPr>
            <a:r>
              <a:rPr lang="en-US" sz="2000" b="1" spc="150" dirty="0"/>
              <a:t>Vietnamese website - </a:t>
            </a:r>
            <a:r>
              <a:rPr lang="vi-VN" sz="2000" b="1" spc="150" dirty="0"/>
              <a:t>Indexlivingmall.vn</a:t>
            </a:r>
            <a:endParaRPr lang="en-US" sz="2000" b="1" spc="150" dirty="0"/>
          </a:p>
          <a:p>
            <a:r>
              <a:rPr lang="en-US" dirty="0" smtClean="0"/>
              <a:t>Friendly look</a:t>
            </a:r>
          </a:p>
          <a:p>
            <a:r>
              <a:rPr lang="en-US" dirty="0" smtClean="0"/>
              <a:t>Good filter and search</a:t>
            </a:r>
          </a:p>
          <a:p>
            <a:r>
              <a:rPr lang="en-US" dirty="0" smtClean="0"/>
              <a:t>Have cart and order online</a:t>
            </a:r>
          </a:p>
          <a:p>
            <a:pPr marL="4572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en-US" dirty="0" smtClean="0"/>
              <a:t>Not fully support Vietnamese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054394"/>
          </a:xfrm>
        </p:spPr>
        <p:txBody>
          <a:bodyPr/>
          <a:lstStyle/>
          <a:p>
            <a:r>
              <a:rPr lang="en-US" dirty="0"/>
              <a:t>Current situation</a:t>
            </a:r>
          </a:p>
        </p:txBody>
      </p:sp>
      <p:pic>
        <p:nvPicPr>
          <p:cNvPr id="4" name="Picture 3" descr="C:\Users\Slim\Downloads\ss (2014-04-03 at 02.33.3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5052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1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b="1" dirty="0" smtClean="0"/>
              <a:t>Technology Trends</a:t>
            </a:r>
          </a:p>
          <a:p>
            <a:r>
              <a:rPr lang="en-US" dirty="0" smtClean="0"/>
              <a:t>Internet is fast growing</a:t>
            </a:r>
          </a:p>
          <a:p>
            <a:r>
              <a:rPr lang="en-US" dirty="0" smtClean="0"/>
              <a:t>Shopping online and e-commerce is expanding wide</a:t>
            </a:r>
          </a:p>
          <a:p>
            <a:r>
              <a:rPr lang="en-US" dirty="0" smtClean="0"/>
              <a:t>ASP.net is a good programming language</a:t>
            </a:r>
          </a:p>
          <a:p>
            <a:r>
              <a:rPr lang="en-US" dirty="0" smtClean="0"/>
              <a:t>Famous and useful for web developing </a:t>
            </a:r>
          </a:p>
          <a:p>
            <a:r>
              <a:rPr lang="en-US" dirty="0" smtClean="0"/>
              <a:t>Got support good from Microsoft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</a:p>
        </p:txBody>
      </p:sp>
      <p:pic>
        <p:nvPicPr>
          <p:cNvPr id="3075" name="Picture 3" descr="C:\Users\Slim\Desktop\image-1385195383-duong-truyen-internet-sieu-kh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3008870" cy="20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lim\Desktop\website-asp_net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7853"/>
            <a:ext cx="3581400" cy="22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want to build a Furniture Store that:</a:t>
            </a:r>
          </a:p>
          <a:p>
            <a:pPr lvl="1"/>
            <a:r>
              <a:rPr lang="en-US" dirty="0" smtClean="0"/>
              <a:t>Support the administrator in managing their online store</a:t>
            </a:r>
          </a:p>
          <a:p>
            <a:pPr lvl="1"/>
            <a:r>
              <a:rPr lang="en-US" dirty="0" smtClean="0"/>
              <a:t>Support the store’s customer has better shopping experience</a:t>
            </a:r>
          </a:p>
          <a:p>
            <a:pPr lvl="1"/>
            <a:r>
              <a:rPr lang="en-US" dirty="0" smtClean="0"/>
              <a:t>Inherits the advantages and learn from the limitations of similar product</a:t>
            </a:r>
          </a:p>
          <a:p>
            <a:pPr lvl="1"/>
            <a:r>
              <a:rPr lang="en-US" dirty="0" smtClean="0"/>
              <a:t>Try to improve the limitation</a:t>
            </a:r>
          </a:p>
          <a:p>
            <a:pPr lvl="1"/>
            <a:r>
              <a:rPr lang="en-US" dirty="0" smtClean="0"/>
              <a:t>Bring a product which fully supported and suitable for Vietnamese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IDEAS</a:t>
            </a:r>
            <a:endParaRPr lang="en-US" dirty="0"/>
          </a:p>
        </p:txBody>
      </p:sp>
      <p:pic>
        <p:nvPicPr>
          <p:cNvPr id="4098" name="Picture 2" descr="C:\Users\Slim\Desktop\Archipela_BrandId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59196"/>
            <a:ext cx="283921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301</TotalTime>
  <Words>1372</Words>
  <Application>Microsoft Office PowerPoint</Application>
  <PresentationFormat>On-screen Show (4:3)</PresentationFormat>
  <Paragraphs>509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Grid</vt:lpstr>
      <vt:lpstr>My Furniture Store Project</vt:lpstr>
      <vt:lpstr>Presentation outline</vt:lpstr>
      <vt:lpstr>Project overview</vt:lpstr>
      <vt:lpstr>Current situation</vt:lpstr>
      <vt:lpstr>Current situation</vt:lpstr>
      <vt:lpstr>Current situation</vt:lpstr>
      <vt:lpstr>Current situation</vt:lpstr>
      <vt:lpstr>Current situation</vt:lpstr>
      <vt:lpstr>THE IDEAS</vt:lpstr>
      <vt:lpstr>Objectives</vt:lpstr>
      <vt:lpstr>PROJECT MANAGEMENT</vt:lpstr>
      <vt:lpstr>PROJECT MODEL</vt:lpstr>
      <vt:lpstr>PROJECT MODEL</vt:lpstr>
      <vt:lpstr>ORGANIZATION STRUCTURE</vt:lpstr>
      <vt:lpstr>SCHEDULE</vt:lpstr>
      <vt:lpstr>SCHEDULE</vt:lpstr>
      <vt:lpstr>Objectives</vt:lpstr>
      <vt:lpstr>Deliverables</vt:lpstr>
      <vt:lpstr>TOOL AND ENVIRONMENTS</vt:lpstr>
      <vt:lpstr>Software specification</vt:lpstr>
      <vt:lpstr>SYSTEM OVERVIEW</vt:lpstr>
      <vt:lpstr>FUNCTIONAL</vt:lpstr>
      <vt:lpstr>FUnctional</vt:lpstr>
      <vt:lpstr>NON-FUNCTIONAL</vt:lpstr>
      <vt:lpstr>Software design</vt:lpstr>
      <vt:lpstr>Architecture Overview</vt:lpstr>
      <vt:lpstr>Why MVC?</vt:lpstr>
      <vt:lpstr>Package Design</vt:lpstr>
      <vt:lpstr>Entity Relationship Diagram</vt:lpstr>
      <vt:lpstr>Database Design</vt:lpstr>
      <vt:lpstr>TESTing</vt:lpstr>
      <vt:lpstr>TEST MODEL</vt:lpstr>
      <vt:lpstr>TEST PROCESS</vt:lpstr>
      <vt:lpstr>TEST PROCESS - Test plan -</vt:lpstr>
      <vt:lpstr>TEST PROCESS - Test case -</vt:lpstr>
      <vt:lpstr>TEST PROCESS - Review test case -</vt:lpstr>
      <vt:lpstr>TESTING PROCESS - Execute test -</vt:lpstr>
      <vt:lpstr>TESTING PROCESS - Defect log -</vt:lpstr>
      <vt:lpstr>TESTING PROCESS - Defect log -</vt:lpstr>
      <vt:lpstr>TESTING PROCESS - Retest -</vt:lpstr>
      <vt:lpstr>TESTING PROCESS - Test report -</vt:lpstr>
      <vt:lpstr>TESTING PROCESS - Test report -</vt:lpstr>
      <vt:lpstr>TESTING PROCESS - Test approach &amp; environment -</vt:lpstr>
      <vt:lpstr>PROJECT SUMMARY</vt:lpstr>
      <vt:lpstr>PROJECT RESULT</vt:lpstr>
      <vt:lpstr>COMPARISON RESULT</vt:lpstr>
      <vt:lpstr>LIMITATION AND EXPECTATION</vt:lpstr>
      <vt:lpstr>PowerPoint Presentation</vt:lpstr>
      <vt:lpstr>DEMO</vt:lpstr>
      <vt:lpstr>THANKS FOR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Furniture Store Project</dc:title>
  <dc:creator>Slim</dc:creator>
  <cp:lastModifiedBy>Duanh</cp:lastModifiedBy>
  <cp:revision>24</cp:revision>
  <dcterms:created xsi:type="dcterms:W3CDTF">2014-04-16T04:33:50Z</dcterms:created>
  <dcterms:modified xsi:type="dcterms:W3CDTF">2014-04-17T05:05:00Z</dcterms:modified>
</cp:coreProperties>
</file>