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64" r:id="rId2"/>
  </p:sldMasterIdLst>
  <p:notesMasterIdLst>
    <p:notesMasterId r:id="rId49"/>
  </p:notesMasterIdLst>
  <p:handoutMasterIdLst>
    <p:handoutMasterId r:id="rId50"/>
  </p:handoutMasterIdLst>
  <p:sldIdLst>
    <p:sldId id="574" r:id="rId3"/>
    <p:sldId id="587" r:id="rId4"/>
    <p:sldId id="520" r:id="rId5"/>
    <p:sldId id="588" r:id="rId6"/>
    <p:sldId id="601" r:id="rId7"/>
    <p:sldId id="521" r:id="rId8"/>
    <p:sldId id="523" r:id="rId9"/>
    <p:sldId id="524" r:id="rId10"/>
    <p:sldId id="525" r:id="rId11"/>
    <p:sldId id="526" r:id="rId12"/>
    <p:sldId id="599" r:id="rId13"/>
    <p:sldId id="496" r:id="rId14"/>
    <p:sldId id="497" r:id="rId15"/>
    <p:sldId id="498" r:id="rId16"/>
    <p:sldId id="499" r:id="rId17"/>
    <p:sldId id="590" r:id="rId18"/>
    <p:sldId id="591" r:id="rId19"/>
    <p:sldId id="605" r:id="rId20"/>
    <p:sldId id="555" r:id="rId21"/>
    <p:sldId id="503" r:id="rId22"/>
    <p:sldId id="576" r:id="rId23"/>
    <p:sldId id="592" r:id="rId24"/>
    <p:sldId id="609" r:id="rId25"/>
    <p:sldId id="593" r:id="rId26"/>
    <p:sldId id="611" r:id="rId27"/>
    <p:sldId id="594" r:id="rId28"/>
    <p:sldId id="613" r:id="rId29"/>
    <p:sldId id="604" r:id="rId30"/>
    <p:sldId id="615" r:id="rId31"/>
    <p:sldId id="606" r:id="rId32"/>
    <p:sldId id="537" r:id="rId33"/>
    <p:sldId id="475" r:id="rId34"/>
    <p:sldId id="476" r:id="rId35"/>
    <p:sldId id="607" r:id="rId36"/>
    <p:sldId id="481" r:id="rId37"/>
    <p:sldId id="603" r:id="rId38"/>
    <p:sldId id="479" r:id="rId39"/>
    <p:sldId id="598" r:id="rId40"/>
    <p:sldId id="617" r:id="rId41"/>
    <p:sldId id="578" r:id="rId42"/>
    <p:sldId id="466" r:id="rId43"/>
    <p:sldId id="580" r:id="rId44"/>
    <p:sldId id="584" r:id="rId45"/>
    <p:sldId id="573" r:id="rId46"/>
    <p:sldId id="585" r:id="rId47"/>
    <p:sldId id="586" r:id="rId48"/>
  </p:sldIdLst>
  <p:sldSz cx="12188825" cy="6858000"/>
  <p:notesSz cx="6858000" cy="9144000"/>
  <p:custDataLst>
    <p:tags r:id="rId51"/>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CC043EB-4AFA-4CAD-8EB4-44B67A92E791}">
          <p14:sldIdLst>
            <p14:sldId id="574"/>
            <p14:sldId id="587"/>
            <p14:sldId id="520"/>
            <p14:sldId id="588"/>
            <p14:sldId id="601"/>
            <p14:sldId id="521"/>
            <p14:sldId id="523"/>
            <p14:sldId id="524"/>
            <p14:sldId id="525"/>
            <p14:sldId id="526"/>
            <p14:sldId id="599"/>
            <p14:sldId id="496"/>
            <p14:sldId id="497"/>
            <p14:sldId id="498"/>
            <p14:sldId id="499"/>
            <p14:sldId id="590"/>
            <p14:sldId id="591"/>
            <p14:sldId id="605"/>
            <p14:sldId id="555"/>
            <p14:sldId id="503"/>
            <p14:sldId id="576"/>
            <p14:sldId id="592"/>
            <p14:sldId id="609"/>
            <p14:sldId id="593"/>
            <p14:sldId id="611"/>
            <p14:sldId id="594"/>
            <p14:sldId id="613"/>
            <p14:sldId id="604"/>
            <p14:sldId id="615"/>
            <p14:sldId id="606"/>
            <p14:sldId id="537"/>
            <p14:sldId id="475"/>
            <p14:sldId id="476"/>
            <p14:sldId id="607"/>
            <p14:sldId id="481"/>
            <p14:sldId id="603"/>
            <p14:sldId id="479"/>
            <p14:sldId id="598"/>
            <p14:sldId id="617"/>
            <p14:sldId id="578"/>
            <p14:sldId id="466"/>
            <p14:sldId id="580"/>
            <p14:sldId id="584"/>
            <p14:sldId id="573"/>
            <p14:sldId id="585"/>
            <p14:sldId id="586"/>
          </p14:sldIdLst>
        </p14:section>
      </p14:sectionLst>
    </p:ext>
    <p:ext uri="{EFAFB233-063F-42B5-8137-9DF3F51BA10A}">
      <p15:sldGuideLst xmlns=""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434" autoAdjust="0"/>
  </p:normalViewPr>
  <p:slideViewPr>
    <p:cSldViewPr showGuides="1">
      <p:cViewPr varScale="1">
        <p:scale>
          <a:sx n="71" d="100"/>
          <a:sy n="71" d="100"/>
        </p:scale>
        <p:origin x="-666" y="-90"/>
      </p:cViewPr>
      <p:guideLst>
        <p:guide orient="horz" pos="2160"/>
        <p:guide pos="3839"/>
      </p:guideLst>
    </p:cSldViewPr>
  </p:slideViewPr>
  <p:outlineViewPr>
    <p:cViewPr>
      <p:scale>
        <a:sx n="33" d="100"/>
        <a:sy n="33" d="100"/>
      </p:scale>
      <p:origin x="0" y="9648"/>
    </p:cViewPr>
  </p:outlineViewPr>
  <p:notesTextViewPr>
    <p:cViewPr>
      <p:scale>
        <a:sx n="3" d="2"/>
        <a:sy n="3" d="2"/>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20E64-3497-4CE1-BFB7-6687AF16B390}" type="doc">
      <dgm:prSet loTypeId="urn:microsoft.com/office/officeart/2005/8/layout/vList3#1" loCatId="list" qsTypeId="urn:microsoft.com/office/officeart/2005/8/quickstyle/simple1" qsCatId="simple" csTypeId="urn:microsoft.com/office/officeart/2005/8/colors/accent2_2" csCatId="accent2" phldr="1"/>
      <dgm:spPr/>
    </dgm:pt>
    <dgm:pt modelId="{CF9E8A20-BFEB-44B8-BA17-CBAAFA1C654B}">
      <dgm:prSet phldrT="[Text]"/>
      <dgm:spPr/>
      <dgm:t>
        <a:bodyPr/>
        <a:lstStyle/>
        <a:p>
          <a:r>
            <a:rPr lang="en-US" dirty="0" smtClean="0"/>
            <a:t>Intel Core 2 Dual 2.0 GHz</a:t>
          </a:r>
        </a:p>
        <a:p>
          <a:r>
            <a:rPr lang="en-US" dirty="0" smtClean="0"/>
            <a:t>2 Gb of RAM</a:t>
          </a:r>
        </a:p>
        <a:p>
          <a:r>
            <a:rPr lang="en-US" dirty="0" smtClean="0"/>
            <a:t>250Gb of hard disk</a:t>
          </a:r>
        </a:p>
      </dgm:t>
    </dgm:pt>
    <dgm:pt modelId="{51E76FFA-066F-4F1D-B3F9-53027ABB50DD}" type="sibTrans" cxnId="{E97C346B-4A7C-452A-A777-9FB69AA4D607}">
      <dgm:prSet/>
      <dgm:spPr/>
      <dgm:t>
        <a:bodyPr/>
        <a:lstStyle/>
        <a:p>
          <a:endParaRPr lang="en-US"/>
        </a:p>
      </dgm:t>
    </dgm:pt>
    <dgm:pt modelId="{BA2DD770-99B1-4B1F-BF0E-7A2D2D132D22}" type="parTrans" cxnId="{E97C346B-4A7C-452A-A777-9FB69AA4D607}">
      <dgm:prSet/>
      <dgm:spPr/>
      <dgm:t>
        <a:bodyPr/>
        <a:lstStyle/>
        <a:p>
          <a:endParaRPr lang="en-US"/>
        </a:p>
      </dgm:t>
    </dgm:pt>
    <dgm:pt modelId="{465C5BC4-DF3E-44C2-BB46-91A8F39C35B3}">
      <dgm:prSet phldrT="[Text]"/>
      <dgm:spPr/>
      <dgm:t>
        <a:bodyPr/>
        <a:lstStyle/>
        <a:p>
          <a:r>
            <a:rPr lang="en-US" dirty="0" smtClean="0"/>
            <a:t>Intel Core 2 Dual 2.0 GHz</a:t>
          </a:r>
        </a:p>
        <a:p>
          <a:r>
            <a:rPr lang="en-US" dirty="0" smtClean="0"/>
            <a:t>4 Gb of RAM</a:t>
          </a:r>
        </a:p>
        <a:p>
          <a:r>
            <a:rPr lang="en-US" dirty="0" smtClean="0"/>
            <a:t>250Gb of hard disk</a:t>
          </a:r>
          <a:endParaRPr lang="en-US" dirty="0"/>
        </a:p>
      </dgm:t>
    </dgm:pt>
    <dgm:pt modelId="{8929C0D1-F675-416C-AE2A-D957ADD0B461}" type="sibTrans" cxnId="{A8BCE534-7AA8-4017-B318-F93920C4243A}">
      <dgm:prSet/>
      <dgm:spPr/>
      <dgm:t>
        <a:bodyPr/>
        <a:lstStyle/>
        <a:p>
          <a:endParaRPr lang="en-US"/>
        </a:p>
      </dgm:t>
    </dgm:pt>
    <dgm:pt modelId="{5E107E12-8130-4927-A13A-1AC28669DA1D}" type="parTrans" cxnId="{A8BCE534-7AA8-4017-B318-F93920C4243A}">
      <dgm:prSet/>
      <dgm:spPr/>
      <dgm:t>
        <a:bodyPr/>
        <a:lstStyle/>
        <a:p>
          <a:endParaRPr lang="en-US"/>
        </a:p>
      </dgm:t>
    </dgm:pt>
    <dgm:pt modelId="{27CCF47D-CAA3-473C-9692-E2C759988667}" type="pres">
      <dgm:prSet presAssocID="{92920E64-3497-4CE1-BFB7-6687AF16B390}" presName="linearFlow" presStyleCnt="0">
        <dgm:presLayoutVars>
          <dgm:dir/>
          <dgm:resizeHandles val="exact"/>
        </dgm:presLayoutVars>
      </dgm:prSet>
      <dgm:spPr/>
    </dgm:pt>
    <dgm:pt modelId="{C8F18646-B9B9-456E-AF77-B7CE21FB173A}" type="pres">
      <dgm:prSet presAssocID="{CF9E8A20-BFEB-44B8-BA17-CBAAFA1C654B}" presName="composite" presStyleCnt="0"/>
      <dgm:spPr/>
    </dgm:pt>
    <dgm:pt modelId="{A2DDABE2-8EE2-4386-8D8F-85285A219386}" type="pres">
      <dgm:prSet presAssocID="{CF9E8A20-BFEB-44B8-BA17-CBAAFA1C654B}" presName="imgShp" presStyleLbl="fgImgPlace1" presStyleIdx="0" presStyleCnt="2"/>
      <dgm:spPr>
        <a:blipFill rotWithShape="0">
          <a:blip xmlns:r="http://schemas.openxmlformats.org/officeDocument/2006/relationships" r:embed="rId1"/>
          <a:stretch>
            <a:fillRect/>
          </a:stretch>
        </a:blipFill>
      </dgm:spPr>
    </dgm:pt>
    <dgm:pt modelId="{F716EC7A-F4CE-4D3F-AB79-AA820B337246}" type="pres">
      <dgm:prSet presAssocID="{CF9E8A20-BFEB-44B8-BA17-CBAAFA1C654B}" presName="txShp" presStyleLbl="node1" presStyleIdx="0" presStyleCnt="2" custScaleX="120825" custLinFactNeighborX="131" custLinFactNeighborY="9961">
        <dgm:presLayoutVars>
          <dgm:bulletEnabled val="1"/>
        </dgm:presLayoutVars>
      </dgm:prSet>
      <dgm:spPr/>
      <dgm:t>
        <a:bodyPr/>
        <a:lstStyle/>
        <a:p>
          <a:endParaRPr lang="en-US"/>
        </a:p>
      </dgm:t>
    </dgm:pt>
    <dgm:pt modelId="{FC05FA75-1DFA-447C-9E0E-EC87CE7612AF}" type="pres">
      <dgm:prSet presAssocID="{51E76FFA-066F-4F1D-B3F9-53027ABB50DD}" presName="spacing" presStyleCnt="0"/>
      <dgm:spPr/>
    </dgm:pt>
    <dgm:pt modelId="{F751B82F-75E1-42B6-A070-E14392E9F42C}" type="pres">
      <dgm:prSet presAssocID="{465C5BC4-DF3E-44C2-BB46-91A8F39C35B3}" presName="composite" presStyleCnt="0"/>
      <dgm:spPr/>
    </dgm:pt>
    <dgm:pt modelId="{63C6841B-2D88-41A5-9359-8F00E6375680}" type="pres">
      <dgm:prSet presAssocID="{465C5BC4-DF3E-44C2-BB46-91A8F39C35B3}" presName="imgShp" presStyleLbl="fgImgPlace1" presStyleIdx="1" presStyleCnt="2"/>
      <dgm:spPr>
        <a:blipFill rotWithShape="0">
          <a:blip xmlns:r="http://schemas.openxmlformats.org/officeDocument/2006/relationships" r:embed="rId2"/>
          <a:stretch>
            <a:fillRect/>
          </a:stretch>
        </a:blipFill>
      </dgm:spPr>
    </dgm:pt>
    <dgm:pt modelId="{500FC9FE-20C6-4179-BD72-FE172F64FEBE}" type="pres">
      <dgm:prSet presAssocID="{465C5BC4-DF3E-44C2-BB46-91A8F39C35B3}" presName="txShp" presStyleLbl="node1" presStyleIdx="1" presStyleCnt="2" custScaleX="120455">
        <dgm:presLayoutVars>
          <dgm:bulletEnabled val="1"/>
        </dgm:presLayoutVars>
      </dgm:prSet>
      <dgm:spPr/>
      <dgm:t>
        <a:bodyPr/>
        <a:lstStyle/>
        <a:p>
          <a:endParaRPr lang="en-US"/>
        </a:p>
      </dgm:t>
    </dgm:pt>
  </dgm:ptLst>
  <dgm:cxnLst>
    <dgm:cxn modelId="{52A0D7FE-2CAD-4B77-A1C6-F44B42C01017}" type="presOf" srcId="{CF9E8A20-BFEB-44B8-BA17-CBAAFA1C654B}" destId="{F716EC7A-F4CE-4D3F-AB79-AA820B337246}" srcOrd="0" destOrd="0" presId="urn:microsoft.com/office/officeart/2005/8/layout/vList3#1"/>
    <dgm:cxn modelId="{A8BCE534-7AA8-4017-B318-F93920C4243A}" srcId="{92920E64-3497-4CE1-BFB7-6687AF16B390}" destId="{465C5BC4-DF3E-44C2-BB46-91A8F39C35B3}" srcOrd="1" destOrd="0" parTransId="{5E107E12-8130-4927-A13A-1AC28669DA1D}" sibTransId="{8929C0D1-F675-416C-AE2A-D957ADD0B461}"/>
    <dgm:cxn modelId="{E97C346B-4A7C-452A-A777-9FB69AA4D607}" srcId="{92920E64-3497-4CE1-BFB7-6687AF16B390}" destId="{CF9E8A20-BFEB-44B8-BA17-CBAAFA1C654B}" srcOrd="0" destOrd="0" parTransId="{BA2DD770-99B1-4B1F-BF0E-7A2D2D132D22}" sibTransId="{51E76FFA-066F-4F1D-B3F9-53027ABB50DD}"/>
    <dgm:cxn modelId="{A4C7F094-EB50-4012-9A21-608E437EE02E}" type="presOf" srcId="{92920E64-3497-4CE1-BFB7-6687AF16B390}" destId="{27CCF47D-CAA3-473C-9692-E2C759988667}" srcOrd="0" destOrd="0" presId="urn:microsoft.com/office/officeart/2005/8/layout/vList3#1"/>
    <dgm:cxn modelId="{005E9459-5638-4D37-8A2A-F1A4135FCE80}" type="presOf" srcId="{465C5BC4-DF3E-44C2-BB46-91A8F39C35B3}" destId="{500FC9FE-20C6-4179-BD72-FE172F64FEBE}" srcOrd="0" destOrd="0" presId="urn:microsoft.com/office/officeart/2005/8/layout/vList3#1"/>
    <dgm:cxn modelId="{FD081388-E1C9-4D08-8855-8A02FD617977}" type="presParOf" srcId="{27CCF47D-CAA3-473C-9692-E2C759988667}" destId="{C8F18646-B9B9-456E-AF77-B7CE21FB173A}" srcOrd="0" destOrd="0" presId="urn:microsoft.com/office/officeart/2005/8/layout/vList3#1"/>
    <dgm:cxn modelId="{4719D4A3-F678-4401-A625-1B2D71D73DE9}" type="presParOf" srcId="{C8F18646-B9B9-456E-AF77-B7CE21FB173A}" destId="{A2DDABE2-8EE2-4386-8D8F-85285A219386}" srcOrd="0" destOrd="0" presId="urn:microsoft.com/office/officeart/2005/8/layout/vList3#1"/>
    <dgm:cxn modelId="{16024676-CC39-4BCB-8AE3-734A7099D4D0}" type="presParOf" srcId="{C8F18646-B9B9-456E-AF77-B7CE21FB173A}" destId="{F716EC7A-F4CE-4D3F-AB79-AA820B337246}" srcOrd="1" destOrd="0" presId="urn:microsoft.com/office/officeart/2005/8/layout/vList3#1"/>
    <dgm:cxn modelId="{9DFE2C92-1C79-4492-86ED-30533D20B23A}" type="presParOf" srcId="{27CCF47D-CAA3-473C-9692-E2C759988667}" destId="{FC05FA75-1DFA-447C-9E0E-EC87CE7612AF}" srcOrd="1" destOrd="0" presId="urn:microsoft.com/office/officeart/2005/8/layout/vList3#1"/>
    <dgm:cxn modelId="{2F012184-16C5-403C-B588-A017540D6CD3}" type="presParOf" srcId="{27CCF47D-CAA3-473C-9692-E2C759988667}" destId="{F751B82F-75E1-42B6-A070-E14392E9F42C}" srcOrd="2" destOrd="0" presId="urn:microsoft.com/office/officeart/2005/8/layout/vList3#1"/>
    <dgm:cxn modelId="{AF8F654F-49A4-4BAC-9445-1D54C065933C}" type="presParOf" srcId="{F751B82F-75E1-42B6-A070-E14392E9F42C}" destId="{63C6841B-2D88-41A5-9359-8F00E6375680}" srcOrd="0" destOrd="0" presId="urn:microsoft.com/office/officeart/2005/8/layout/vList3#1"/>
    <dgm:cxn modelId="{CA80D190-9C05-485E-88B4-F32FADB822F2}" type="presParOf" srcId="{F751B82F-75E1-42B6-A070-E14392E9F42C}" destId="{500FC9FE-20C6-4179-BD72-FE172F64FEBE}"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3606CA-0DB8-4EA0-9C4E-674E4287291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vi-VN"/>
        </a:p>
      </dgm:t>
    </dgm:pt>
    <dgm:pt modelId="{B00BB4C3-D59D-4E61-8871-60953F5DFECF}">
      <dgm:prSet phldrT="[Text]"/>
      <dgm:spPr>
        <a:solidFill>
          <a:schemeClr val="accent1">
            <a:lumMod val="75000"/>
          </a:schemeClr>
        </a:solidFill>
        <a:ln>
          <a:noFill/>
        </a:ln>
        <a:effectLst>
          <a:outerShdw blurRad="190500" dist="228600" dir="2700000" algn="ctr">
            <a:srgbClr val="000000">
              <a:alpha val="30000"/>
            </a:srgbClr>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dgm:spPr>
      <dgm:t>
        <a:bodyPr/>
        <a:lstStyle/>
        <a:p>
          <a:endParaRPr lang="vi-VN" dirty="0"/>
        </a:p>
      </dgm:t>
    </dgm:pt>
    <dgm:pt modelId="{25F9FBFE-0477-45AB-BBDD-8ABF66B50F10}" type="parTrans" cxnId="{9DD2CE70-4CBB-4616-B747-8229D7FB367F}">
      <dgm:prSet/>
      <dgm:spPr/>
      <dgm:t>
        <a:bodyPr/>
        <a:lstStyle/>
        <a:p>
          <a:endParaRPr lang="vi-VN"/>
        </a:p>
      </dgm:t>
    </dgm:pt>
    <dgm:pt modelId="{DAEF3785-9B35-4374-94FA-67DDF0E76533}" type="sibTrans" cxnId="{9DD2CE70-4CBB-4616-B747-8229D7FB367F}">
      <dgm:prSet/>
      <dgm:spPr/>
      <dgm:t>
        <a:bodyPr/>
        <a:lstStyle/>
        <a:p>
          <a:endParaRPr lang="vi-VN"/>
        </a:p>
      </dgm:t>
    </dgm:pt>
    <dgm:pt modelId="{65051EDF-8D21-458A-87D8-AC05F333D34E}" type="pres">
      <dgm:prSet presAssocID="{433606CA-0DB8-4EA0-9C4E-674E42872916}" presName="linear" presStyleCnt="0">
        <dgm:presLayoutVars>
          <dgm:dir/>
          <dgm:resizeHandles val="exact"/>
        </dgm:presLayoutVars>
      </dgm:prSet>
      <dgm:spPr/>
      <dgm:t>
        <a:bodyPr/>
        <a:lstStyle/>
        <a:p>
          <a:endParaRPr lang="vi-VN"/>
        </a:p>
      </dgm:t>
    </dgm:pt>
    <dgm:pt modelId="{7F45ADE5-C8B1-47C8-841F-4E9EB468E2B1}" type="pres">
      <dgm:prSet presAssocID="{B00BB4C3-D59D-4E61-8871-60953F5DFECF}" presName="comp" presStyleCnt="0"/>
      <dgm:spPr/>
    </dgm:pt>
    <dgm:pt modelId="{0B44ECF1-4F31-4755-86B1-EB41B69B9F9E}" type="pres">
      <dgm:prSet presAssocID="{B00BB4C3-D59D-4E61-8871-60953F5DFECF}" presName="box" presStyleLbl="node1" presStyleIdx="0" presStyleCnt="1" custLinFactNeighborX="-46" custLinFactNeighborY="-3078"/>
      <dgm:spPr/>
      <dgm:t>
        <a:bodyPr/>
        <a:lstStyle/>
        <a:p>
          <a:endParaRPr lang="vi-VN"/>
        </a:p>
      </dgm:t>
    </dgm:pt>
    <dgm:pt modelId="{B5913044-8F82-4EBC-8AF0-4B1E3A78BB03}" type="pres">
      <dgm:prSet presAssocID="{B00BB4C3-D59D-4E61-8871-60953F5DFECF}" presName="img" presStyleLbl="fgImgPlace1" presStyleIdx="0" presStyleCnt="1" custScaleX="47476" custScaleY="50830" custLinFactNeighborX="-37220" custLinFactNeighborY="-35387"/>
      <dgm:spPr/>
    </dgm:pt>
    <dgm:pt modelId="{13071AD1-4CDA-4C40-AB2F-2DEA54FA049C}" type="pres">
      <dgm:prSet presAssocID="{B00BB4C3-D59D-4E61-8871-60953F5DFECF}" presName="text" presStyleLbl="node1" presStyleIdx="0" presStyleCnt="1">
        <dgm:presLayoutVars>
          <dgm:bulletEnabled val="1"/>
        </dgm:presLayoutVars>
      </dgm:prSet>
      <dgm:spPr/>
      <dgm:t>
        <a:bodyPr/>
        <a:lstStyle/>
        <a:p>
          <a:endParaRPr lang="vi-VN"/>
        </a:p>
      </dgm:t>
    </dgm:pt>
  </dgm:ptLst>
  <dgm:cxnLst>
    <dgm:cxn modelId="{526C1859-34D6-4C10-A652-BB74A6400728}" type="presOf" srcId="{433606CA-0DB8-4EA0-9C4E-674E42872916}" destId="{65051EDF-8D21-458A-87D8-AC05F333D34E}" srcOrd="0" destOrd="0" presId="urn:microsoft.com/office/officeart/2005/8/layout/vList4#1"/>
    <dgm:cxn modelId="{9DD2CE70-4CBB-4616-B747-8229D7FB367F}" srcId="{433606CA-0DB8-4EA0-9C4E-674E42872916}" destId="{B00BB4C3-D59D-4E61-8871-60953F5DFECF}" srcOrd="0" destOrd="0" parTransId="{25F9FBFE-0477-45AB-BBDD-8ABF66B50F10}" sibTransId="{DAEF3785-9B35-4374-94FA-67DDF0E76533}"/>
    <dgm:cxn modelId="{84A94656-2390-4602-A39E-D144A83A4731}" type="presOf" srcId="{B00BB4C3-D59D-4E61-8871-60953F5DFECF}" destId="{13071AD1-4CDA-4C40-AB2F-2DEA54FA049C}" srcOrd="1" destOrd="0" presId="urn:microsoft.com/office/officeart/2005/8/layout/vList4#1"/>
    <dgm:cxn modelId="{BA80818B-98A5-4468-B87B-99B87DF59FC0}" type="presOf" srcId="{B00BB4C3-D59D-4E61-8871-60953F5DFECF}" destId="{0B44ECF1-4F31-4755-86B1-EB41B69B9F9E}" srcOrd="0" destOrd="0" presId="urn:microsoft.com/office/officeart/2005/8/layout/vList4#1"/>
    <dgm:cxn modelId="{AAEC1FE8-3BFB-4302-BE8C-3424ABFBC8B8}" type="presParOf" srcId="{65051EDF-8D21-458A-87D8-AC05F333D34E}" destId="{7F45ADE5-C8B1-47C8-841F-4E9EB468E2B1}" srcOrd="0" destOrd="0" presId="urn:microsoft.com/office/officeart/2005/8/layout/vList4#1"/>
    <dgm:cxn modelId="{0BEBF830-F014-40E0-AC6D-7D25E47FEDF5}" type="presParOf" srcId="{7F45ADE5-C8B1-47C8-841F-4E9EB468E2B1}" destId="{0B44ECF1-4F31-4755-86B1-EB41B69B9F9E}" srcOrd="0" destOrd="0" presId="urn:microsoft.com/office/officeart/2005/8/layout/vList4#1"/>
    <dgm:cxn modelId="{2BAB7AE1-5587-4B67-8BD9-4EF370F0D569}" type="presParOf" srcId="{7F45ADE5-C8B1-47C8-841F-4E9EB468E2B1}" destId="{B5913044-8F82-4EBC-8AF0-4B1E3A78BB03}" srcOrd="1" destOrd="0" presId="urn:microsoft.com/office/officeart/2005/8/layout/vList4#1"/>
    <dgm:cxn modelId="{507790FD-C552-4A79-BD05-19B9CDD24EA1}" type="presParOf" srcId="{7F45ADE5-C8B1-47C8-841F-4E9EB468E2B1}" destId="{13071AD1-4CDA-4C40-AB2F-2DEA54FA049C}"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6EC7A-F4CE-4D3F-AB79-AA820B337246}">
      <dsp:nvSpPr>
        <dsp:cNvPr id="0" name=""/>
        <dsp:cNvSpPr/>
      </dsp:nvSpPr>
      <dsp:spPr>
        <a:xfrm rot="10800000">
          <a:off x="885893" y="166722"/>
          <a:ext cx="5877662" cy="1656064"/>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78"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t>Intel Core 2 Dual 2.0 GHz</a:t>
          </a:r>
        </a:p>
        <a:p>
          <a:pPr lvl="0" algn="ctr" defTabSz="1289050">
            <a:lnSpc>
              <a:spcPct val="90000"/>
            </a:lnSpc>
            <a:spcBef>
              <a:spcPct val="0"/>
            </a:spcBef>
            <a:spcAft>
              <a:spcPct val="35000"/>
            </a:spcAft>
          </a:pPr>
          <a:r>
            <a:rPr lang="en-US" sz="2900" kern="1200" dirty="0" smtClean="0"/>
            <a:t>2 Gb of RAM</a:t>
          </a:r>
        </a:p>
        <a:p>
          <a:pPr lvl="0" algn="ctr" defTabSz="1289050">
            <a:lnSpc>
              <a:spcPct val="90000"/>
            </a:lnSpc>
            <a:spcBef>
              <a:spcPct val="0"/>
            </a:spcBef>
            <a:spcAft>
              <a:spcPct val="35000"/>
            </a:spcAft>
          </a:pPr>
          <a:r>
            <a:rPr lang="en-US" sz="2900" kern="1200" dirty="0" smtClean="0"/>
            <a:t>250Gb of hard disk</a:t>
          </a:r>
        </a:p>
      </dsp:txBody>
      <dsp:txXfrm rot="10800000">
        <a:off x="1299909" y="166722"/>
        <a:ext cx="5463646" cy="1656064"/>
      </dsp:txXfrm>
    </dsp:sp>
    <dsp:sp modelId="{A2DDABE2-8EE2-4386-8D8F-85285A219386}">
      <dsp:nvSpPr>
        <dsp:cNvPr id="0" name=""/>
        <dsp:cNvSpPr/>
      </dsp:nvSpPr>
      <dsp:spPr>
        <a:xfrm>
          <a:off x="558016" y="1762"/>
          <a:ext cx="1656064" cy="1656064"/>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0FC9FE-20C6-4179-BD72-FE172F64FEBE}">
      <dsp:nvSpPr>
        <dsp:cNvPr id="0" name=""/>
        <dsp:cNvSpPr/>
      </dsp:nvSpPr>
      <dsp:spPr>
        <a:xfrm rot="10800000">
          <a:off x="893020" y="2152173"/>
          <a:ext cx="5859663" cy="1656064"/>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78"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Intel Core 2 Dual 2.0 GHz</a:t>
          </a:r>
        </a:p>
        <a:p>
          <a:pPr lvl="0" algn="ctr" defTabSz="1244600">
            <a:lnSpc>
              <a:spcPct val="90000"/>
            </a:lnSpc>
            <a:spcBef>
              <a:spcPct val="0"/>
            </a:spcBef>
            <a:spcAft>
              <a:spcPct val="35000"/>
            </a:spcAft>
          </a:pPr>
          <a:r>
            <a:rPr lang="en-US" sz="2800" kern="1200" dirty="0" smtClean="0"/>
            <a:t>4 Gb of RAM</a:t>
          </a:r>
        </a:p>
        <a:p>
          <a:pPr lvl="0" algn="ctr" defTabSz="1244600">
            <a:lnSpc>
              <a:spcPct val="90000"/>
            </a:lnSpc>
            <a:spcBef>
              <a:spcPct val="0"/>
            </a:spcBef>
            <a:spcAft>
              <a:spcPct val="35000"/>
            </a:spcAft>
          </a:pPr>
          <a:r>
            <a:rPr lang="en-US" sz="2800" kern="1200" dirty="0" smtClean="0"/>
            <a:t>250Gb of hard disk</a:t>
          </a:r>
          <a:endParaRPr lang="en-US" sz="2800" kern="1200" dirty="0"/>
        </a:p>
      </dsp:txBody>
      <dsp:txXfrm rot="10800000">
        <a:off x="1307036" y="2152173"/>
        <a:ext cx="5445647" cy="1656064"/>
      </dsp:txXfrm>
    </dsp:sp>
    <dsp:sp modelId="{63C6841B-2D88-41A5-9359-8F00E6375680}">
      <dsp:nvSpPr>
        <dsp:cNvPr id="0" name=""/>
        <dsp:cNvSpPr/>
      </dsp:nvSpPr>
      <dsp:spPr>
        <a:xfrm>
          <a:off x="562516" y="2152173"/>
          <a:ext cx="1656064" cy="1656064"/>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ECF1-4F31-4755-86B1-EB41B69B9F9E}">
      <dsp:nvSpPr>
        <dsp:cNvPr id="0" name=""/>
        <dsp:cNvSpPr/>
      </dsp:nvSpPr>
      <dsp:spPr>
        <a:xfrm>
          <a:off x="0" y="0"/>
          <a:ext cx="7999412" cy="2748136"/>
        </a:xfrm>
        <a:prstGeom prst="roundRect">
          <a:avLst>
            <a:gd name="adj" fmla="val 10000"/>
          </a:avLst>
        </a:prstGeom>
        <a:solidFill>
          <a:schemeClr val="accent1">
            <a:lumMod val="75000"/>
          </a:schemeClr>
        </a:solidFill>
        <a:ln w="19050" cap="flat" cmpd="sng" algn="ctr">
          <a:noFill/>
          <a:prstDash val="solid"/>
        </a:ln>
        <a:effectLst>
          <a:outerShdw blurRad="190500" dist="228600" dir="2700000" algn="ctr" rotWithShape="0">
            <a:srgbClr val="000000">
              <a:alpha val="30000"/>
            </a:srgbClr>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vi-VN" sz="6500" kern="1200" dirty="0"/>
        </a:p>
      </dsp:txBody>
      <dsp:txXfrm>
        <a:off x="1874696" y="0"/>
        <a:ext cx="6124716" cy="2748136"/>
      </dsp:txXfrm>
    </dsp:sp>
    <dsp:sp modelId="{B5913044-8F82-4EBC-8AF0-4B1E3A78BB03}">
      <dsp:nvSpPr>
        <dsp:cNvPr id="0" name=""/>
        <dsp:cNvSpPr/>
      </dsp:nvSpPr>
      <dsp:spPr>
        <a:xfrm>
          <a:off x="99498" y="37330"/>
          <a:ext cx="759560" cy="1117502"/>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4/17/2014</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4/17/2014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149634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12</a:t>
            </a:fld>
            <a:endParaRPr lang="en-US" dirty="0"/>
          </a:p>
        </p:txBody>
      </p:sp>
    </p:spTree>
    <p:extLst>
      <p:ext uri="{BB962C8B-B14F-4D97-AF65-F5344CB8AC3E}">
        <p14:creationId xmlns:p14="http://schemas.microsoft.com/office/powerpoint/2010/main" val="314345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13</a:t>
            </a:fld>
            <a:endParaRPr lang="en-US" dirty="0"/>
          </a:p>
        </p:txBody>
      </p:sp>
    </p:spTree>
    <p:extLst>
      <p:ext uri="{BB962C8B-B14F-4D97-AF65-F5344CB8AC3E}">
        <p14:creationId xmlns:p14="http://schemas.microsoft.com/office/powerpoint/2010/main" val="81559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Nhóm</a:t>
            </a:r>
            <a:r>
              <a:rPr lang="en-US" baseline="0" dirty="0" smtClean="0"/>
              <a:t> </a:t>
            </a:r>
            <a:r>
              <a:rPr lang="en-US" baseline="0" dirty="0" err="1" smtClean="0"/>
              <a:t>lựa</a:t>
            </a:r>
            <a:r>
              <a:rPr lang="en-US" baseline="0" dirty="0" smtClean="0"/>
              <a:t> </a:t>
            </a:r>
            <a:r>
              <a:rPr lang="en-US" baseline="0" dirty="0" err="1" smtClean="0"/>
              <a:t>chọn</a:t>
            </a:r>
            <a:r>
              <a:rPr lang="en-US" baseline="0" dirty="0" smtClean="0"/>
              <a:t> </a:t>
            </a:r>
            <a:r>
              <a:rPr lang="en-US" baseline="0" dirty="0" err="1" smtClean="0"/>
              <a:t>mô</a:t>
            </a:r>
            <a:r>
              <a:rPr lang="en-US" baseline="0" dirty="0" smtClean="0"/>
              <a:t> </a:t>
            </a:r>
            <a:r>
              <a:rPr lang="en-US" baseline="0" dirty="0" err="1" smtClean="0"/>
              <a:t>hình</a:t>
            </a:r>
            <a:r>
              <a:rPr lang="en-US" baseline="0" dirty="0" smtClean="0"/>
              <a:t> </a:t>
            </a: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là</a:t>
            </a:r>
            <a:r>
              <a:rPr lang="en-US" baseline="0" dirty="0" smtClean="0"/>
              <a:t> </a:t>
            </a:r>
            <a:r>
              <a:rPr lang="en-US" baseline="0" dirty="0" err="1" smtClean="0"/>
              <a:t>mô</a:t>
            </a:r>
            <a:r>
              <a:rPr lang="en-US" baseline="0" dirty="0" smtClean="0"/>
              <a:t> </a:t>
            </a:r>
            <a:r>
              <a:rPr lang="en-US" baseline="0" dirty="0" err="1" smtClean="0"/>
              <a:t>hình</a:t>
            </a:r>
            <a:r>
              <a:rPr lang="en-US" baseline="0" dirty="0" smtClean="0"/>
              <a:t> </a:t>
            </a:r>
            <a:r>
              <a:rPr lang="en-US" baseline="0" dirty="0" err="1" smtClean="0"/>
              <a:t>interative</a:t>
            </a:r>
            <a:r>
              <a:rPr lang="en-US" baseline="0" dirty="0" smtClean="0"/>
              <a:t> </a:t>
            </a:r>
            <a:r>
              <a:rPr lang="en-US" baseline="0" dirty="0" err="1" smtClean="0"/>
              <a:t>vì</a:t>
            </a:r>
            <a:r>
              <a:rPr lang="en-US" baseline="0" dirty="0" smtClean="0"/>
              <a:t> </a:t>
            </a:r>
            <a:r>
              <a:rPr lang="en-US" baseline="0" dirty="0" err="1" smtClean="0"/>
              <a:t>các</a:t>
            </a:r>
            <a:r>
              <a:rPr lang="en-US" baseline="0" dirty="0" smtClean="0"/>
              <a:t> </a:t>
            </a:r>
            <a:r>
              <a:rPr lang="en-US" baseline="0" dirty="0" err="1" smtClean="0"/>
              <a:t>thành</a:t>
            </a:r>
            <a:r>
              <a:rPr lang="en-US" baseline="0" dirty="0" smtClean="0"/>
              <a:t> </a:t>
            </a:r>
            <a:r>
              <a:rPr lang="en-US" baseline="0" dirty="0" err="1" smtClean="0"/>
              <a:t>viên</a:t>
            </a:r>
            <a:r>
              <a:rPr lang="en-US" baseline="0" dirty="0" smtClean="0"/>
              <a:t> </a:t>
            </a:r>
            <a:r>
              <a:rPr lang="en-US" baseline="0" dirty="0" err="1" smtClean="0"/>
              <a:t>trong</a:t>
            </a:r>
            <a:r>
              <a:rPr lang="en-US" baseline="0" dirty="0" smtClean="0"/>
              <a:t> </a:t>
            </a:r>
            <a:r>
              <a:rPr lang="en-US" baseline="0" dirty="0" err="1" smtClean="0"/>
              <a:t>nhóm</a:t>
            </a:r>
            <a:r>
              <a:rPr lang="en-US" baseline="0" dirty="0" smtClean="0"/>
              <a:t> </a:t>
            </a:r>
            <a:r>
              <a:rPr lang="en-US" baseline="0" dirty="0" err="1" smtClean="0"/>
              <a:t>chưa</a:t>
            </a:r>
            <a:r>
              <a:rPr lang="en-US" baseline="0" dirty="0" smtClean="0"/>
              <a:t> </a:t>
            </a:r>
            <a:r>
              <a:rPr lang="en-US" baseline="0" dirty="0" err="1" smtClean="0"/>
              <a:t>có</a:t>
            </a:r>
            <a:r>
              <a:rPr lang="en-US" baseline="0" dirty="0" smtClean="0"/>
              <a:t> </a:t>
            </a:r>
            <a:r>
              <a:rPr lang="en-US" baseline="0" dirty="0" err="1" smtClean="0"/>
              <a:t>kinh</a:t>
            </a:r>
            <a:r>
              <a:rPr lang="en-US" baseline="0" dirty="0" smtClean="0"/>
              <a:t> </a:t>
            </a:r>
            <a:r>
              <a:rPr lang="en-US" baseline="0" dirty="0" err="1" smtClean="0"/>
              <a:t>nghiệm</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p>
          <a:p>
            <a:r>
              <a:rPr lang="en-US" baseline="0" dirty="0" smtClean="0"/>
              <a:t>-Thêm nữa nhóm làm đồ án này theo hướng là cho nghiatranghanoi , bản thân họ là cũng chưa nắm rõ được yêu cầu chức năng là gì, trong quá trình làm mới phát sinh thêm. </a:t>
            </a:r>
            <a:r>
              <a:rPr lang="en-US" baseline="0" dirty="0" err="1" smtClean="0"/>
              <a:t>Nên</a:t>
            </a:r>
            <a:r>
              <a:rPr lang="en-US" baseline="0" dirty="0" smtClean="0"/>
              <a:t> </a:t>
            </a:r>
            <a:r>
              <a:rPr lang="en-US" baseline="0" dirty="0" err="1" smtClean="0"/>
              <a:t>mô</a:t>
            </a:r>
            <a:r>
              <a:rPr lang="en-US" baseline="0" dirty="0" smtClean="0"/>
              <a:t> </a:t>
            </a:r>
            <a:r>
              <a:rPr lang="en-US" baseline="0" dirty="0" err="1" smtClean="0"/>
              <a:t>hình</a:t>
            </a:r>
            <a:r>
              <a:rPr lang="en-US" baseline="0" dirty="0" smtClean="0"/>
              <a:t>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là</a:t>
            </a:r>
            <a:r>
              <a:rPr lang="en-US" baseline="0" dirty="0" smtClean="0"/>
              <a:t> </a:t>
            </a:r>
            <a:r>
              <a:rPr lang="en-US" baseline="0" dirty="0" err="1" smtClean="0"/>
              <a:t>hợp</a:t>
            </a:r>
            <a:r>
              <a:rPr lang="en-US" baseline="0" dirty="0" smtClean="0"/>
              <a:t> </a:t>
            </a:r>
            <a:r>
              <a:rPr lang="en-US" baseline="0" dirty="0" err="1" smtClean="0"/>
              <a:t>lí</a:t>
            </a:r>
            <a:r>
              <a:rPr lang="en-US" baseline="0" dirty="0" smtClean="0"/>
              <a:t> </a:t>
            </a:r>
            <a:r>
              <a:rPr lang="en-US" baseline="0" dirty="0" err="1" smtClean="0"/>
              <a:t>nhất</a:t>
            </a:r>
            <a:endParaRPr lang="en-US" baseline="0" dirty="0" smtClean="0"/>
          </a:p>
          <a:p>
            <a:r>
              <a:rPr lang="en-US" baseline="0" dirty="0" smtClean="0"/>
              <a:t>-Model First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14</a:t>
            </a:fld>
            <a:endParaRPr lang="en-US" dirty="0"/>
          </a:p>
        </p:txBody>
      </p:sp>
    </p:spTree>
    <p:extLst>
      <p:ext uri="{BB962C8B-B14F-4D97-AF65-F5344CB8AC3E}">
        <p14:creationId xmlns:p14="http://schemas.microsoft.com/office/powerpoint/2010/main" val="31082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19</a:t>
            </a:fld>
            <a:endParaRPr lang="en-US" dirty="0"/>
          </a:p>
        </p:txBody>
      </p:sp>
    </p:spTree>
    <p:extLst>
      <p:ext uri="{BB962C8B-B14F-4D97-AF65-F5344CB8AC3E}">
        <p14:creationId xmlns:p14="http://schemas.microsoft.com/office/powerpoint/2010/main" val="3406810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21</a:t>
            </a:fld>
            <a:endParaRPr lang="en-US" dirty="0"/>
          </a:p>
        </p:txBody>
      </p:sp>
    </p:spTree>
    <p:extLst>
      <p:ext uri="{BB962C8B-B14F-4D97-AF65-F5344CB8AC3E}">
        <p14:creationId xmlns:p14="http://schemas.microsoft.com/office/powerpoint/2010/main" val="2304317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26</a:t>
            </a:fld>
            <a:endParaRPr lang="en-US" dirty="0"/>
          </a:p>
        </p:txBody>
      </p:sp>
    </p:spTree>
    <p:extLst>
      <p:ext uri="{BB962C8B-B14F-4D97-AF65-F5344CB8AC3E}">
        <p14:creationId xmlns:p14="http://schemas.microsoft.com/office/powerpoint/2010/main" val="194357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28</a:t>
            </a:fld>
            <a:endParaRPr lang="en-US" dirty="0"/>
          </a:p>
        </p:txBody>
      </p:sp>
    </p:spTree>
    <p:extLst>
      <p:ext uri="{BB962C8B-B14F-4D97-AF65-F5344CB8AC3E}">
        <p14:creationId xmlns:p14="http://schemas.microsoft.com/office/powerpoint/2010/main" val="3777015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31</a:t>
            </a:fld>
            <a:endParaRPr lang="en-US" dirty="0"/>
          </a:p>
        </p:txBody>
      </p:sp>
    </p:spTree>
    <p:extLst>
      <p:ext uri="{BB962C8B-B14F-4D97-AF65-F5344CB8AC3E}">
        <p14:creationId xmlns:p14="http://schemas.microsoft.com/office/powerpoint/2010/main" val="300029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35</a:t>
            </a:fld>
            <a:endParaRPr lang="en-US" dirty="0"/>
          </a:p>
        </p:txBody>
      </p:sp>
    </p:spTree>
    <p:extLst>
      <p:ext uri="{BB962C8B-B14F-4D97-AF65-F5344CB8AC3E}">
        <p14:creationId xmlns:p14="http://schemas.microsoft.com/office/powerpoint/2010/main" val="363582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37</a:t>
            </a:fld>
            <a:endParaRPr lang="en-US" dirty="0"/>
          </a:p>
        </p:txBody>
      </p:sp>
    </p:spTree>
    <p:extLst>
      <p:ext uri="{BB962C8B-B14F-4D97-AF65-F5344CB8AC3E}">
        <p14:creationId xmlns:p14="http://schemas.microsoft.com/office/powerpoint/2010/main" val="228586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Căn</a:t>
            </a:r>
            <a:r>
              <a:rPr lang="en-US" baseline="0" dirty="0" smtClean="0"/>
              <a:t> </a:t>
            </a:r>
            <a:r>
              <a:rPr lang="en-US" baseline="0" dirty="0" err="1" smtClean="0"/>
              <a:t>chỉnh</a:t>
            </a:r>
            <a:r>
              <a:rPr lang="en-US" baseline="0" dirty="0" smtClean="0"/>
              <a:t> </a:t>
            </a:r>
            <a:r>
              <a:rPr lang="en-US" baseline="0" dirty="0" err="1" smtClean="0"/>
              <a:t>lại</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2</a:t>
            </a:fld>
            <a:endParaRPr lang="en-US" dirty="0"/>
          </a:p>
        </p:txBody>
      </p:sp>
    </p:spTree>
    <p:extLst>
      <p:ext uri="{BB962C8B-B14F-4D97-AF65-F5344CB8AC3E}">
        <p14:creationId xmlns:p14="http://schemas.microsoft.com/office/powerpoint/2010/main" val="2689365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38</a:t>
            </a:fld>
            <a:endParaRPr lang="en-US" dirty="0"/>
          </a:p>
        </p:txBody>
      </p:sp>
    </p:spTree>
    <p:extLst>
      <p:ext uri="{BB962C8B-B14F-4D97-AF65-F5344CB8AC3E}">
        <p14:creationId xmlns:p14="http://schemas.microsoft.com/office/powerpoint/2010/main" val="158770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39</a:t>
            </a:fld>
            <a:endParaRPr lang="en-US" dirty="0"/>
          </a:p>
        </p:txBody>
      </p:sp>
    </p:spTree>
    <p:extLst>
      <p:ext uri="{BB962C8B-B14F-4D97-AF65-F5344CB8AC3E}">
        <p14:creationId xmlns:p14="http://schemas.microsoft.com/office/powerpoint/2010/main" val="166206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40</a:t>
            </a:fld>
            <a:endParaRPr lang="en-US" dirty="0"/>
          </a:p>
        </p:txBody>
      </p:sp>
    </p:spTree>
    <p:extLst>
      <p:ext uri="{BB962C8B-B14F-4D97-AF65-F5344CB8AC3E}">
        <p14:creationId xmlns:p14="http://schemas.microsoft.com/office/powerpoint/2010/main" val="319576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Xem</a:t>
            </a:r>
            <a:r>
              <a:rPr lang="en-US" dirty="0" smtClean="0"/>
              <a:t> </a:t>
            </a:r>
            <a:r>
              <a:rPr lang="en-US" dirty="0" err="1" smtClean="0"/>
              <a:t>lại</a:t>
            </a:r>
            <a:r>
              <a:rPr lang="en-US" baseline="0" dirty="0" smtClean="0"/>
              <a:t> </a:t>
            </a:r>
            <a:r>
              <a:rPr lang="en-US" baseline="0" dirty="0" err="1" smtClean="0"/>
              <a:t>cách</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chưa</a:t>
            </a:r>
            <a:r>
              <a:rPr lang="en-US" baseline="0" dirty="0" smtClean="0"/>
              <a:t> </a:t>
            </a:r>
            <a:r>
              <a:rPr lang="en-US" baseline="0" dirty="0" err="1" smtClean="0"/>
              <a:t>ổn</a:t>
            </a:r>
            <a:endParaRPr lang="en-US" baseline="0" dirty="0" smtClean="0"/>
          </a:p>
          <a:p>
            <a:endParaRPr lang="en-US" baseline="0" dirty="0" smtClean="0"/>
          </a:p>
          <a:p>
            <a:r>
              <a:rPr lang="en-US" baseline="0" dirty="0" err="1" smtClean="0"/>
              <a:t>Nêu</a:t>
            </a:r>
            <a:r>
              <a:rPr lang="en-US" baseline="0" dirty="0" smtClean="0"/>
              <a:t> </a:t>
            </a:r>
            <a:r>
              <a:rPr lang="en-US" baseline="0" dirty="0" err="1" smtClean="0"/>
              <a:t>rõ</a:t>
            </a:r>
            <a:r>
              <a:rPr lang="en-US" baseline="0" dirty="0" smtClean="0"/>
              <a:t> </a:t>
            </a:r>
            <a:r>
              <a:rPr lang="en-US" baseline="0" dirty="0" err="1" smtClean="0"/>
              <a:t>các</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Windows XP, 7, 8 </a:t>
            </a:r>
            <a:r>
              <a:rPr lang="en-US" baseline="0" dirty="0" err="1" smtClean="0"/>
              <a:t>và</a:t>
            </a:r>
            <a:r>
              <a:rPr lang="en-US" baseline="0" dirty="0" smtClean="0"/>
              <a:t> </a:t>
            </a:r>
            <a:r>
              <a:rPr lang="en-US" baseline="0" dirty="0" err="1" smtClean="0"/>
              <a:t>các</a:t>
            </a:r>
            <a:r>
              <a:rPr lang="en-US" baseline="0" dirty="0" smtClean="0"/>
              <a:t> </a:t>
            </a:r>
            <a:r>
              <a:rPr lang="en-US" baseline="0" dirty="0" err="1" smtClean="0"/>
              <a:t>trình</a:t>
            </a:r>
            <a:r>
              <a:rPr lang="en-US" baseline="0" dirty="0" smtClean="0"/>
              <a:t> </a:t>
            </a:r>
            <a:r>
              <a:rPr lang="en-US" baseline="0" dirty="0" err="1" smtClean="0"/>
              <a:t>duyệt</a:t>
            </a:r>
            <a:r>
              <a:rPr lang="en-US" baseline="0" dirty="0" smtClean="0"/>
              <a:t> Web </a:t>
            </a:r>
            <a:r>
              <a:rPr lang="en-US" baseline="0" dirty="0" err="1" smtClean="0"/>
              <a:t>đã</a:t>
            </a:r>
            <a:r>
              <a:rPr lang="en-US" baseline="0" dirty="0" smtClean="0"/>
              <a:t> </a:t>
            </a:r>
            <a:r>
              <a:rPr lang="en-US" baseline="0" dirty="0" err="1" smtClean="0"/>
              <a:t>dùng</a:t>
            </a:r>
            <a:r>
              <a:rPr lang="en-US" baseline="0" dirty="0" smtClean="0"/>
              <a:t> </a:t>
            </a:r>
            <a:r>
              <a:rPr lang="en-US" baseline="0" dirty="0" err="1" smtClean="0"/>
              <a:t>để</a:t>
            </a:r>
            <a:r>
              <a:rPr lang="en-US" baseline="0" dirty="0" smtClean="0"/>
              <a:t> test </a:t>
            </a:r>
            <a:r>
              <a:rPr lang="en-US" baseline="0" dirty="0" err="1" smtClean="0"/>
              <a:t>thử</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41</a:t>
            </a:fld>
            <a:endParaRPr lang="en-US" dirty="0"/>
          </a:p>
        </p:txBody>
      </p:sp>
    </p:spTree>
    <p:extLst>
      <p:ext uri="{BB962C8B-B14F-4D97-AF65-F5344CB8AC3E}">
        <p14:creationId xmlns:p14="http://schemas.microsoft.com/office/powerpoint/2010/main" val="3651163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42</a:t>
            </a:fld>
            <a:endParaRPr lang="en-US" dirty="0"/>
          </a:p>
        </p:txBody>
      </p:sp>
    </p:spTree>
    <p:extLst>
      <p:ext uri="{BB962C8B-B14F-4D97-AF65-F5344CB8AC3E}">
        <p14:creationId xmlns:p14="http://schemas.microsoft.com/office/powerpoint/2010/main" val="848643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43</a:t>
            </a:fld>
            <a:endParaRPr lang="en-US" dirty="0"/>
          </a:p>
        </p:txBody>
      </p:sp>
    </p:spTree>
    <p:extLst>
      <p:ext uri="{BB962C8B-B14F-4D97-AF65-F5344CB8AC3E}">
        <p14:creationId xmlns:p14="http://schemas.microsoft.com/office/powerpoint/2010/main" val="148235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44</a:t>
            </a:fld>
            <a:endParaRPr lang="en-US" dirty="0"/>
          </a:p>
        </p:txBody>
      </p:sp>
    </p:spTree>
    <p:extLst>
      <p:ext uri="{BB962C8B-B14F-4D97-AF65-F5344CB8AC3E}">
        <p14:creationId xmlns:p14="http://schemas.microsoft.com/office/powerpoint/2010/main" val="2046413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45</a:t>
            </a:fld>
            <a:endParaRPr lang="en-US" dirty="0"/>
          </a:p>
        </p:txBody>
      </p:sp>
    </p:spTree>
    <p:extLst>
      <p:ext uri="{BB962C8B-B14F-4D97-AF65-F5344CB8AC3E}">
        <p14:creationId xmlns:p14="http://schemas.microsoft.com/office/powerpoint/2010/main" val="417627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3</a:t>
            </a:fld>
            <a:endParaRPr lang="en-US" dirty="0"/>
          </a:p>
        </p:txBody>
      </p:sp>
    </p:spTree>
    <p:extLst>
      <p:ext uri="{BB962C8B-B14F-4D97-AF65-F5344CB8AC3E}">
        <p14:creationId xmlns:p14="http://schemas.microsoft.com/office/powerpoint/2010/main" val="123635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vi-VN" dirty="0" smtClean="0"/>
              <a:t>Hầu hết trang web nghĩa trang không cung cấp một cái nhìn tổng quan đầy đủ các quy hoạch nghĩa trang như một mô hình để lập bản đồ giao diện đầy đủ</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4</a:t>
            </a:fld>
            <a:endParaRPr lang="en-US" dirty="0"/>
          </a:p>
        </p:txBody>
      </p:sp>
    </p:spTree>
    <p:extLst>
      <p:ext uri="{BB962C8B-B14F-4D97-AF65-F5344CB8AC3E}">
        <p14:creationId xmlns:p14="http://schemas.microsoft.com/office/powerpoint/2010/main" val="377890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-Một số khách hàng tin vào tâm linh, họ sẽ cần nhiều hơn chỉ dẫn, vị trí và số lượng ngôi</a:t>
            </a:r>
            <a:r>
              <a:rPr lang="vi-VN" baseline="0" dirty="0" smtClean="0"/>
              <a:t> mộ</a:t>
            </a:r>
            <a:r>
              <a:rPr lang="vi-VN" dirty="0" smtClean="0"/>
              <a:t>.</a:t>
            </a:r>
          </a:p>
          <a:p>
            <a:r>
              <a:rPr lang="vi-VN" dirty="0" smtClean="0"/>
              <a:t>-Một số người muốn mua trước các ngôi mộ cho người thân như ông bà hoặc cha, mẹ của họ. Thậm chí mua một ngôi mộ cho mình. </a:t>
            </a:r>
          </a:p>
          <a:p>
            <a:r>
              <a:rPr lang="vi-VN" dirty="0" smtClean="0"/>
              <a:t>-Hoặc người thân ở xa, họ không có điều</a:t>
            </a:r>
            <a:r>
              <a:rPr lang="vi-VN" baseline="0" dirty="0" smtClean="0"/>
              <a:t> kiện dễ dàng</a:t>
            </a:r>
            <a:r>
              <a:rPr lang="vi-VN" dirty="0" smtClean="0"/>
              <a:t> để chăm sóc mộ vào các ngày lễ, lễ hội, hoặc ngày</a:t>
            </a:r>
            <a:r>
              <a:rPr lang="vi-VN" baseline="0" dirty="0" smtClean="0"/>
              <a:t> giỗ ,kỵ</a:t>
            </a:r>
            <a:r>
              <a:rPr lang="vi-VN" dirty="0" smtClean="0"/>
              <a:t> ... nhưng không nơi nào cung cấp dịch vụ chăm sóc mộ.</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5</a:t>
            </a:fld>
            <a:endParaRPr lang="en-US" dirty="0"/>
          </a:p>
        </p:txBody>
      </p:sp>
    </p:spTree>
    <p:extLst>
      <p:ext uri="{BB962C8B-B14F-4D97-AF65-F5344CB8AC3E}">
        <p14:creationId xmlns:p14="http://schemas.microsoft.com/office/powerpoint/2010/main" val="255969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vi-VN" dirty="0" smtClean="0"/>
              <a:t>Nghĩa trang trực tuyến quản lý dự án sẽ vượt qua tất cả các khó khăn nêu trên</a:t>
            </a:r>
            <a:endParaRPr lang="en-US" dirty="0" smtClean="0"/>
          </a:p>
          <a:p>
            <a:r>
              <a:rPr lang="en-US" dirty="0" smtClean="0"/>
              <a:t>-</a:t>
            </a:r>
            <a:r>
              <a:rPr lang="vi-VN" dirty="0" smtClean="0"/>
              <a:t> Giúp xây dựng một trong những cách dễ nhất để quản lý cho người quản lý, khi tạo ra các trang thông tin chi tiết nhất cho các dịch vụ mai táng.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6</a:t>
            </a:fld>
            <a:endParaRPr lang="en-US" dirty="0"/>
          </a:p>
        </p:txBody>
      </p:sp>
    </p:spTree>
    <p:extLst>
      <p:ext uri="{BB962C8B-B14F-4D97-AF65-F5344CB8AC3E}">
        <p14:creationId xmlns:p14="http://schemas.microsoft.com/office/powerpoint/2010/main" val="358656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Xây</a:t>
            </a:r>
            <a:r>
              <a:rPr lang="en-US" baseline="0" dirty="0" smtClean="0"/>
              <a:t> dựng ứng dụng web, giúp việc quản lý nghĩa trang trở nên dễ dàng cũng như trong việc tìm kiếm thông tin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7</a:t>
            </a:fld>
            <a:endParaRPr lang="en-US" dirty="0"/>
          </a:p>
        </p:txBody>
      </p:sp>
    </p:spTree>
    <p:extLst>
      <p:ext uri="{BB962C8B-B14F-4D97-AF65-F5344CB8AC3E}">
        <p14:creationId xmlns:p14="http://schemas.microsoft.com/office/powerpoint/2010/main" val="295789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Lí</a:t>
            </a:r>
            <a:r>
              <a:rPr lang="en-US" baseline="0" dirty="0" smtClean="0"/>
              <a:t> do </a:t>
            </a:r>
            <a:r>
              <a:rPr lang="en-US" baseline="0" dirty="0" err="1" smtClean="0"/>
              <a:t>xây</a:t>
            </a:r>
            <a:r>
              <a:rPr lang="en-US" baseline="0" dirty="0" smtClean="0"/>
              <a:t> </a:t>
            </a:r>
            <a:r>
              <a:rPr lang="en-US" baseline="0" dirty="0" err="1" smtClean="0"/>
              <a:t>dựng</a:t>
            </a:r>
            <a:r>
              <a:rPr lang="en-US" baseline="0" dirty="0" smtClean="0"/>
              <a:t> </a:t>
            </a:r>
            <a:r>
              <a:rPr lang="en-US" baseline="0" dirty="0" err="1" smtClean="0"/>
              <a:t>ứng</a:t>
            </a:r>
            <a:r>
              <a:rPr lang="en-US" baseline="0" dirty="0" smtClean="0"/>
              <a:t> </a:t>
            </a:r>
            <a:r>
              <a:rPr lang="en-US" baseline="0" dirty="0" err="1" smtClean="0"/>
              <a:t>dụng</a:t>
            </a:r>
            <a:r>
              <a:rPr lang="en-US" baseline="0" dirty="0" smtClean="0"/>
              <a:t> web </a:t>
            </a:r>
            <a:r>
              <a:rPr lang="en-US" baseline="0" dirty="0" err="1" smtClean="0"/>
              <a:t>là</a:t>
            </a:r>
            <a:r>
              <a:rPr lang="en-US" baseline="0" dirty="0" smtClean="0"/>
              <a:t> </a:t>
            </a:r>
            <a:r>
              <a:rPr lang="en-US" baseline="0" dirty="0" err="1" smtClean="0"/>
              <a:t>vì</a:t>
            </a:r>
            <a:r>
              <a:rPr lang="en-US" baseline="0" dirty="0" smtClean="0"/>
              <a:t> </a:t>
            </a:r>
            <a:r>
              <a:rPr lang="en-US" baseline="0" dirty="0" err="1" smtClean="0"/>
              <a:t>ngày</a:t>
            </a:r>
            <a:r>
              <a:rPr lang="en-US" baseline="0" dirty="0" smtClean="0"/>
              <a:t> nay </a:t>
            </a:r>
            <a:r>
              <a:rPr lang="en-US" baseline="0" dirty="0" err="1" smtClean="0"/>
              <a:t>thì</a:t>
            </a:r>
            <a:r>
              <a:rPr lang="en-US" baseline="0" dirty="0" smtClean="0"/>
              <a:t> internet </a:t>
            </a: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mọi</a:t>
            </a:r>
            <a:r>
              <a:rPr lang="en-US" baseline="0" dirty="0" smtClean="0"/>
              <a:t> </a:t>
            </a:r>
            <a:r>
              <a:rPr lang="en-US" baseline="0" dirty="0" err="1" smtClean="0"/>
              <a:t>người</a:t>
            </a:r>
            <a:r>
              <a:rPr lang="en-US" baseline="0" dirty="0" smtClean="0"/>
              <a:t> </a:t>
            </a:r>
            <a:r>
              <a:rPr lang="en-US" baseline="0" dirty="0" err="1" smtClean="0"/>
              <a:t>dân</a:t>
            </a:r>
            <a:r>
              <a:rPr lang="en-US" baseline="0" dirty="0" smtClean="0"/>
              <a:t> </a:t>
            </a:r>
            <a:r>
              <a:rPr lang="en-US" baseline="0" dirty="0" err="1" smtClean="0"/>
              <a:t>đều</a:t>
            </a:r>
            <a:r>
              <a:rPr lang="en-US" baseline="0" dirty="0" smtClean="0"/>
              <a:t> </a:t>
            </a:r>
            <a:r>
              <a:rPr lang="en-US" baseline="0" dirty="0" err="1" smtClean="0"/>
              <a:t>quen</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lướt</a:t>
            </a:r>
            <a:r>
              <a:rPr lang="en-US" baseline="0" dirty="0" smtClean="0"/>
              <a:t> web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thông</a:t>
            </a:r>
            <a:r>
              <a:rPr lang="en-US" baseline="0" dirty="0" smtClean="0"/>
              <a:t> tin</a:t>
            </a:r>
          </a:p>
          <a:p>
            <a:r>
              <a:rPr lang="en-US" baseline="0" dirty="0" smtClean="0"/>
              <a:t>- lựa chọn công nghệ Java vì các thành viên trong nhóm làm việc với nó trong thời gian dài </a:t>
            </a:r>
            <a:r>
              <a:rPr lang="en-US" baseline="0" dirty="0" smtClean="0">
                <a:sym typeface="Wingdings" pitchFamily="2" charset="2"/>
              </a:rPr>
              <a:t> mất ít thời gian trong việc tìm hiểu về công nghệ, đây cũng là công cụ hỗ trợ nhiều trong việc xây dựng website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9</a:t>
            </a:fld>
            <a:endParaRPr lang="en-US" dirty="0"/>
          </a:p>
        </p:txBody>
      </p:sp>
    </p:spTree>
    <p:extLst>
      <p:ext uri="{BB962C8B-B14F-4D97-AF65-F5344CB8AC3E}">
        <p14:creationId xmlns:p14="http://schemas.microsoft.com/office/powerpoint/2010/main" val="352225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Một số</a:t>
            </a:r>
            <a:r>
              <a:rPr lang="en-US" baseline="0" dirty="0" smtClean="0"/>
              <a:t> website nghĩa trang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8796F01-7154-41E0-B48B-A6921757531A}" type="slidenum">
              <a:rPr lang="en-US" smtClean="0"/>
              <a:pPr/>
              <a:t>10</a:t>
            </a:fld>
            <a:endParaRPr lang="en-US" dirty="0"/>
          </a:p>
        </p:txBody>
      </p:sp>
    </p:spTree>
    <p:extLst>
      <p:ext uri="{BB962C8B-B14F-4D97-AF65-F5344CB8AC3E}">
        <p14:creationId xmlns:p14="http://schemas.microsoft.com/office/powerpoint/2010/main" val="92937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88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2189" y="6053328"/>
            <a:ext cx="2998451"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3144717" y="6044184"/>
            <a:ext cx="90441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3148781" y="4038600"/>
            <a:ext cx="8633751"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8780" y="6050037"/>
            <a:ext cx="8938472"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573" y="6068699"/>
            <a:ext cx="2742486"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779801" y="236541"/>
            <a:ext cx="7821163" cy="365125"/>
          </a:xfrm>
        </p:spPr>
        <p:txBody>
          <a:bodyPr/>
          <a:lstStyle>
            <a:lvl1pPr algn="r">
              <a:defRPr>
                <a:solidFill>
                  <a:schemeClr val="tx2"/>
                </a:solidFill>
              </a:defRPr>
            </a:lvl1pPr>
          </a:lstStyle>
          <a:p>
            <a:r>
              <a:rPr lang="en-US" dirty="0" smtClean="0"/>
              <a:t>The Smart Companion</a:t>
            </a:r>
            <a:endParaRPr lang="en-US" dirty="0"/>
          </a:p>
        </p:txBody>
      </p:sp>
      <p:sp>
        <p:nvSpPr>
          <p:cNvPr id="29" name="Slide Number Placeholder 28"/>
          <p:cNvSpPr>
            <a:spLocks noGrp="1"/>
          </p:cNvSpPr>
          <p:nvPr>
            <p:ph type="sldNum" sz="quarter" idx="12"/>
          </p:nvPr>
        </p:nvSpPr>
        <p:spPr>
          <a:xfrm>
            <a:off x="10665222" y="228600"/>
            <a:ext cx="1117309" cy="381000"/>
          </a:xfrm>
        </p:spPr>
        <p:txBody>
          <a:bodyPr/>
          <a:lstStyle>
            <a:lvl1pPr>
              <a:defRPr>
                <a:solidFill>
                  <a:schemeClr val="tx2"/>
                </a:solidFill>
              </a:defRPr>
            </a:lvl1pPr>
          </a:lstStyle>
          <a:p>
            <a:fld id="{1F3A6A5D-0E76-4452-8F93-59FAEEB7A3A1}"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The Smart Companion</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324" y="609602"/>
            <a:ext cx="2742486"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609600"/>
            <a:ext cx="7414869"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5324" y="6248405"/>
            <a:ext cx="2945633" cy="365125"/>
          </a:xfrm>
        </p:spPr>
        <p:txBody>
          <a:bodyPr/>
          <a:lstStyle/>
          <a:p>
            <a:endParaRPr lang="en-US" dirty="0"/>
          </a:p>
        </p:txBody>
      </p:sp>
      <p:sp>
        <p:nvSpPr>
          <p:cNvPr id="5" name="Footer Placeholder 4"/>
          <p:cNvSpPr>
            <a:spLocks noGrp="1"/>
          </p:cNvSpPr>
          <p:nvPr>
            <p:ph type="ftr" sz="quarter" idx="11"/>
          </p:nvPr>
        </p:nvSpPr>
        <p:spPr>
          <a:xfrm>
            <a:off x="609445" y="6248210"/>
            <a:ext cx="7429375" cy="365125"/>
          </a:xfrm>
        </p:spPr>
        <p:txBody>
          <a:bodyPr/>
          <a:lstStyle/>
          <a:p>
            <a:r>
              <a:rPr lang="en-US" dirty="0" smtClean="0"/>
              <a:t>The Smart Companion</a:t>
            </a:r>
            <a:endParaRPr lang="en-US" dirty="0"/>
          </a:p>
        </p:txBody>
      </p:sp>
      <p:sp>
        <p:nvSpPr>
          <p:cNvPr id="7" name="Rectangle 6"/>
          <p:cNvSpPr/>
          <p:nvPr/>
        </p:nvSpPr>
        <p:spPr bwMode="white">
          <a:xfrm>
            <a:off x="8126307" y="0"/>
            <a:ext cx="426609"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8187251" y="609600"/>
            <a:ext cx="304721"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8187251" y="0"/>
            <a:ext cx="304721"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8072912" y="103760"/>
            <a:ext cx="533400" cy="325883"/>
          </a:xfrm>
        </p:spPr>
        <p:txBody>
          <a:bodyPr/>
          <a:lstStyle/>
          <a:p>
            <a:fld id="{591C5AD9-787D-40FA-8A4D-16A055B9AF81}"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651" y="228600"/>
            <a:ext cx="10868369"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The Smart Companion</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A60BA0E-20D0-4E7C-B286-26C960A6788F}" type="slidenum">
              <a:rPr lang="en-US" smtClean="0"/>
              <a:pPr/>
              <a:t>‹#›</a:t>
            </a:fld>
            <a:endParaRPr lang="en-US" dirty="0"/>
          </a:p>
        </p:txBody>
      </p:sp>
      <p:sp>
        <p:nvSpPr>
          <p:cNvPr id="8" name="Content Placeholder 7"/>
          <p:cNvSpPr>
            <a:spLocks noGrp="1"/>
          </p:cNvSpPr>
          <p:nvPr>
            <p:ph sz="quarter" idx="1"/>
          </p:nvPr>
        </p:nvSpPr>
        <p:spPr>
          <a:xfrm>
            <a:off x="816651" y="1600200"/>
            <a:ext cx="10868369"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326" y="2743200"/>
            <a:ext cx="9495011"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88825"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7267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828324" y="1600200"/>
            <a:ext cx="10360501"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828324" y="1600200"/>
            <a:ext cx="10157354"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0" y="1752600"/>
            <a:ext cx="1726750" cy="701676"/>
          </a:xfrm>
        </p:spPr>
        <p:txBody>
          <a:bodyPr>
            <a:noAutofit/>
          </a:bodyPr>
          <a:lstStyle>
            <a:lvl1pPr>
              <a:defRPr sz="2400">
                <a:solidFill>
                  <a:srgbClr val="FFFFFF"/>
                </a:solidFill>
              </a:defRPr>
            </a:lvl1pPr>
          </a:lstStyle>
          <a:p>
            <a:fld id="{1F3A6A5D-0E76-4452-8F93-59FAEEB7A3A1}"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dirty="0" smtClean="0"/>
              <a:t>The Smart Companion</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588" y="1589567"/>
            <a:ext cx="518025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8187" y="1589567"/>
            <a:ext cx="518025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EB37DED6-D4C7-42EE-AB49-D2E39E64FDE4}" type="slidenum">
              <a:rPr lang="en-US" smtClean="0"/>
              <a:pPr/>
              <a:t>‹#›</a:t>
            </a:fld>
            <a:endParaRPr lang="en-US" dirty="0"/>
          </a:p>
        </p:txBody>
      </p:sp>
      <p:sp>
        <p:nvSpPr>
          <p:cNvPr id="12" name="Footer Placeholder 11"/>
          <p:cNvSpPr>
            <a:spLocks noGrp="1"/>
          </p:cNvSpPr>
          <p:nvPr>
            <p:ph type="ftr" sz="quarter" idx="17"/>
          </p:nvPr>
        </p:nvSpPr>
        <p:spPr/>
        <p:txBody>
          <a:bodyPr rtlCol="0"/>
          <a:lstStyle/>
          <a:p>
            <a:r>
              <a:rPr lang="en-US" dirty="0" smtClean="0"/>
              <a:t>The Smart Companion</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016" y="273050"/>
            <a:ext cx="10868369"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588" y="2438400"/>
            <a:ext cx="518025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399133" y="2438400"/>
            <a:ext cx="518025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EB37DED6-D4C7-42EE-AB49-D2E39E64FDE4}" type="slidenum">
              <a:rPr lang="en-US" smtClean="0"/>
              <a:pPr/>
              <a:t>‹#›</a:t>
            </a:fld>
            <a:endParaRPr lang="en-US" dirty="0"/>
          </a:p>
        </p:txBody>
      </p:sp>
      <p:sp>
        <p:nvSpPr>
          <p:cNvPr id="14" name="Footer Placeholder 13"/>
          <p:cNvSpPr>
            <a:spLocks noGrp="1"/>
          </p:cNvSpPr>
          <p:nvPr>
            <p:ph type="ftr" sz="quarter" idx="17"/>
          </p:nvPr>
        </p:nvSpPr>
        <p:spPr/>
        <p:txBody>
          <a:bodyPr rtlCol="0"/>
          <a:lstStyle/>
          <a:p>
            <a:r>
              <a:rPr lang="en-US" dirty="0" smtClean="0"/>
              <a:t>The Smart Companion</a:t>
            </a:r>
            <a:endParaRPr lang="en-US" dirty="0"/>
          </a:p>
        </p:txBody>
      </p:sp>
      <p:sp>
        <p:nvSpPr>
          <p:cNvPr id="16" name="Text Placeholder 15"/>
          <p:cNvSpPr>
            <a:spLocks noGrp="1"/>
          </p:cNvSpPr>
          <p:nvPr>
            <p:ph type="body" sz="quarter" idx="1"/>
          </p:nvPr>
        </p:nvSpPr>
        <p:spPr>
          <a:xfrm>
            <a:off x="812588" y="1752600"/>
            <a:ext cx="5180251"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399133" y="1752600"/>
            <a:ext cx="5180251"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The Smart Companion</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B37DED6-D4C7-42EE-AB49-D2E39E64FDE4}"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The Smart Companion</a:t>
            </a:r>
            <a:endParaRPr lang="en-US" dirty="0"/>
          </a:p>
        </p:txBody>
      </p:sp>
      <p:sp>
        <p:nvSpPr>
          <p:cNvPr id="4" name="Slide Number Placeholder 3"/>
          <p:cNvSpPr>
            <a:spLocks noGrp="1"/>
          </p:cNvSpPr>
          <p:nvPr>
            <p:ph type="sldNum" sz="quarter" idx="12"/>
          </p:nvPr>
        </p:nvSpPr>
        <p:spPr>
          <a:xfrm>
            <a:off x="0" y="6248400"/>
            <a:ext cx="711015" cy="381000"/>
          </a:xfrm>
        </p:spPr>
        <p:txBody>
          <a:bodyPr/>
          <a:lstStyle>
            <a:lvl1pPr>
              <a:defRPr>
                <a:solidFill>
                  <a:schemeClr val="tx2"/>
                </a:solidFill>
              </a:defRPr>
            </a:lvl1pPr>
          </a:lstStyle>
          <a:p>
            <a:fld id="{EB37DED6-D4C7-42EE-AB49-D2E39E64FDE4}"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590" y="273050"/>
            <a:ext cx="10766795"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The Smart Companion</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DFBB78A-01B4-41F2-96B0-677A4A282832}" type="slidenum">
              <a:rPr lang="en-US" smtClean="0"/>
              <a:pPr/>
              <a:t>‹#›</a:t>
            </a:fld>
            <a:endParaRPr lang="en-US" dirty="0"/>
          </a:p>
        </p:txBody>
      </p:sp>
      <p:sp>
        <p:nvSpPr>
          <p:cNvPr id="3" name="Text Placeholder 2"/>
          <p:cNvSpPr>
            <a:spLocks noGrp="1"/>
          </p:cNvSpPr>
          <p:nvPr>
            <p:ph type="body" idx="2"/>
          </p:nvPr>
        </p:nvSpPr>
        <p:spPr>
          <a:xfrm>
            <a:off x="812589" y="1752600"/>
            <a:ext cx="2133044"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8780" y="1752600"/>
            <a:ext cx="8532178"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044" y="5486400"/>
            <a:ext cx="975106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89" y="4572000"/>
            <a:ext cx="12188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2189" y="4663440"/>
            <a:ext cx="195021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059911" y="4654296"/>
            <a:ext cx="1012891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133044" y="4648200"/>
            <a:ext cx="975106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29897" y="0"/>
            <a:ext cx="134077"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8329030" y="6248403"/>
            <a:ext cx="3555074"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929897" cy="663578"/>
          </a:xfrm>
        </p:spPr>
        <p:txBody>
          <a:bodyPr rtlCol="0"/>
          <a:lstStyle>
            <a:lvl1pPr>
              <a:defRPr sz="2800"/>
            </a:lvl1pPr>
          </a:lstStyle>
          <a:p>
            <a:fld id="{2DFBB78A-01B4-41F2-96B0-677A4A282832}" type="slidenum">
              <a:rPr lang="en-US" smtClean="0"/>
              <a:pPr/>
              <a:t>‹#›</a:t>
            </a:fld>
            <a:endParaRPr lang="en-US" dirty="0"/>
          </a:p>
        </p:txBody>
      </p:sp>
      <p:sp>
        <p:nvSpPr>
          <p:cNvPr id="14" name="Footer Placeholder 13"/>
          <p:cNvSpPr>
            <a:spLocks noGrp="1"/>
          </p:cNvSpPr>
          <p:nvPr>
            <p:ph type="ftr" sz="quarter" idx="12"/>
          </p:nvPr>
        </p:nvSpPr>
        <p:spPr>
          <a:xfrm>
            <a:off x="2133044" y="6248209"/>
            <a:ext cx="6094413" cy="365125"/>
          </a:xfrm>
        </p:spPr>
        <p:txBody>
          <a:bodyPr rtlCol="0"/>
          <a:lstStyle/>
          <a:p>
            <a:r>
              <a:rPr lang="en-US" dirty="0" smtClean="0"/>
              <a:t>The Smart Companion</a:t>
            </a:r>
            <a:endParaRPr lang="en-US" dirty="0"/>
          </a:p>
        </p:txBody>
      </p:sp>
      <p:sp>
        <p:nvSpPr>
          <p:cNvPr id="3" name="Picture Placeholder 2"/>
          <p:cNvSpPr>
            <a:spLocks noGrp="1"/>
          </p:cNvSpPr>
          <p:nvPr>
            <p:ph type="pic" idx="1"/>
          </p:nvPr>
        </p:nvSpPr>
        <p:spPr>
          <a:xfrm>
            <a:off x="2080226" y="0"/>
            <a:ext cx="10108599"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588" y="228600"/>
            <a:ext cx="10868369"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651" y="1600200"/>
            <a:ext cx="10868369"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5883" y="6248403"/>
            <a:ext cx="3555074"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812589" y="6248209"/>
            <a:ext cx="7226228" cy="365125"/>
          </a:xfrm>
          <a:prstGeom prst="rect">
            <a:avLst/>
          </a:prstGeom>
        </p:spPr>
        <p:txBody>
          <a:bodyPr vert="horz" anchor="ctr"/>
          <a:lstStyle>
            <a:lvl1pPr algn="r" eaLnBrk="1" latinLnBrk="0" hangingPunct="1">
              <a:defRPr kumimoji="0" sz="1400">
                <a:solidFill>
                  <a:schemeClr val="tx2"/>
                </a:solidFill>
              </a:defRPr>
            </a:lvl1pPr>
          </a:lstStyle>
          <a:p>
            <a:r>
              <a:rPr lang="en-US" dirty="0" smtClean="0"/>
              <a:t>The Smart Companion</a:t>
            </a:r>
            <a:endParaRPr lang="en-US" dirty="0"/>
          </a:p>
        </p:txBody>
      </p:sp>
      <p:sp>
        <p:nvSpPr>
          <p:cNvPr id="7" name="Rectangle 6"/>
          <p:cNvSpPr/>
          <p:nvPr/>
        </p:nvSpPr>
        <p:spPr bwMode="white">
          <a:xfrm>
            <a:off x="0" y="1234440"/>
            <a:ext cx="12188825"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711015"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787195" y="1280160"/>
            <a:ext cx="1140163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711015"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B37DED6-D4C7-42EE-AB49-D2E39E64FDE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spd="med">
    <p:fade/>
  </p:transition>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7.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6.jp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5.png"/><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jp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7.jpeg"/><Relationship Id="rId7"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10" Type="http://schemas.openxmlformats.org/officeDocument/2006/relationships/image" Target="../media/image49.jpg"/><Relationship Id="rId4" Type="http://schemas.openxmlformats.org/officeDocument/2006/relationships/image" Target="../media/image6.jpg"/><Relationship Id="rId9" Type="http://schemas.openxmlformats.org/officeDocument/2006/relationships/image" Target="../media/image4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7.jpe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2.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7.jpeg"/><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7.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7.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98812" y="6050037"/>
            <a:ext cx="8888440" cy="685800"/>
          </a:xfrm>
        </p:spPr>
        <p:txBody>
          <a:bodyPr>
            <a:normAutofit/>
          </a:bodyPr>
          <a:lstStyle/>
          <a:p>
            <a:r>
              <a:rPr lang="en-US" sz="2800" dirty="0" smtClean="0"/>
              <a:t>	Cemetery </a:t>
            </a:r>
            <a:r>
              <a:rPr lang="en-US" sz="2800" dirty="0"/>
              <a:t>Information Management </a:t>
            </a:r>
            <a:r>
              <a:rPr lang="en-US" sz="2800" dirty="0" smtClean="0"/>
              <a:t>System</a:t>
            </a:r>
            <a:endParaRPr lang="en-US" sz="2800" dirty="0"/>
          </a:p>
        </p:txBody>
      </p:sp>
      <p:sp>
        <p:nvSpPr>
          <p:cNvPr id="8" name="TextBox 7"/>
          <p:cNvSpPr txBox="1"/>
          <p:nvPr/>
        </p:nvSpPr>
        <p:spPr>
          <a:xfrm>
            <a:off x="1598612" y="543967"/>
            <a:ext cx="10515600" cy="4093428"/>
          </a:xfrm>
          <a:prstGeom prst="rect">
            <a:avLst/>
          </a:prstGeom>
          <a:noFill/>
        </p:spPr>
        <p:txBody>
          <a:bodyPr wrap="square" rtlCol="0">
            <a:spAutoFit/>
          </a:bodyPr>
          <a:lstStyle/>
          <a:p>
            <a:r>
              <a:rPr lang="en-US" sz="3200" dirty="0">
                <a:solidFill>
                  <a:srgbClr val="C00000"/>
                </a:solidFill>
                <a:latin typeface="Times New Roman" pitchFamily="18" charset="0"/>
                <a:cs typeface="Times New Roman" pitchFamily="18" charset="0"/>
              </a:rPr>
              <a:t>CEMETERY INFORMATION MANAGEMENT SYSTEM</a:t>
            </a:r>
          </a:p>
          <a:p>
            <a:endParaRPr lang="en-US"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   Supervisor</a:t>
            </a:r>
            <a:r>
              <a:rPr lang="en-US" sz="280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Mr</a:t>
            </a:r>
            <a:r>
              <a:rPr lang="en-US" sz="2800">
                <a:solidFill>
                  <a:srgbClr val="FF0000"/>
                </a:solidFill>
                <a:latin typeface="Times New Roman" pitchFamily="18" charset="0"/>
                <a:cs typeface="Times New Roman" pitchFamily="18" charset="0"/>
              </a:rPr>
              <a:t>.</a:t>
            </a:r>
            <a:r>
              <a:rPr lang="en-US" sz="2800" smtClean="0">
                <a:solidFill>
                  <a:srgbClr val="FF0000"/>
                </a:solidFill>
                <a:latin typeface="Times New Roman" pitchFamily="18" charset="0"/>
                <a:cs typeface="Times New Roman" pitchFamily="18" charset="0"/>
              </a:rPr>
              <a:t>Trần Bình Dương</a:t>
            </a:r>
            <a:endParaRPr lang="en-US" sz="2800" dirty="0">
              <a:solidFill>
                <a:srgbClr val="FF0000"/>
              </a:solidFill>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a:p>
            <a:pPr lvl="2"/>
            <a:r>
              <a:rPr lang="en-US" sz="2800" dirty="0">
                <a:latin typeface="Times New Roman" pitchFamily="18" charset="0"/>
                <a:cs typeface="Times New Roman" pitchFamily="18" charset="0"/>
              </a:rPr>
              <a:t>Team Members:</a:t>
            </a:r>
          </a:p>
          <a:p>
            <a:pPr marL="2171380" lvl="3" indent="-342900">
              <a:buFont typeface="Wingdings" panose="05000000000000000000" pitchFamily="2" charset="2"/>
              <a:buChar char="v"/>
            </a:pPr>
            <a:r>
              <a:rPr lang="en-US" dirty="0">
                <a:latin typeface="Times New Roman" pitchFamily="18" charset="0"/>
                <a:cs typeface="Times New Roman" pitchFamily="18" charset="0"/>
              </a:rPr>
              <a:t> Phạm Văn Bình </a:t>
            </a: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01911</a:t>
            </a:r>
            <a:endParaRPr lang="en-US" dirty="0">
              <a:solidFill>
                <a:srgbClr val="FF0000"/>
              </a:solidFill>
              <a:latin typeface="Times New Roman" pitchFamily="18" charset="0"/>
              <a:cs typeface="Times New Roman" pitchFamily="18" charset="0"/>
            </a:endParaRPr>
          </a:p>
          <a:p>
            <a:pPr marL="2171380" lvl="3" indent="-342900">
              <a:buFont typeface="Wingdings" panose="05000000000000000000" pitchFamily="2" charset="2"/>
              <a:buChar char="v"/>
            </a:pPr>
            <a:r>
              <a:rPr lang="en-US" dirty="0">
                <a:latin typeface="Times New Roman" pitchFamily="18" charset="0"/>
                <a:cs typeface="Times New Roman" pitchFamily="18" charset="0"/>
              </a:rPr>
              <a:t> Ngô Việt Anh	</a:t>
            </a:r>
            <a:r>
              <a:rPr lang="en-US" dirty="0" smtClean="0">
                <a:latin typeface="Times New Roman" pitchFamily="18" charset="0"/>
                <a:cs typeface="Times New Roman" pitchFamily="18" charset="0"/>
              </a:rPr>
              <a:t>01749</a:t>
            </a:r>
            <a:endParaRPr lang="en-US" dirty="0">
              <a:latin typeface="Times New Roman" pitchFamily="18" charset="0"/>
              <a:cs typeface="Times New Roman" pitchFamily="18" charset="0"/>
            </a:endParaRPr>
          </a:p>
          <a:p>
            <a:pPr marL="2171380" lvl="3" indent="-342900">
              <a:buFont typeface="Wingdings" panose="05000000000000000000" pitchFamily="2" charset="2"/>
              <a:buChar char="v"/>
            </a:pPr>
            <a:r>
              <a:rPr lang="en-US" dirty="0">
                <a:latin typeface="Times New Roman" pitchFamily="18" charset="0"/>
                <a:cs typeface="Times New Roman" pitchFamily="18" charset="0"/>
              </a:rPr>
              <a:t> Đoàn Anh Tuấn 	01720</a:t>
            </a:r>
          </a:p>
          <a:p>
            <a:pPr marL="2171380" lvl="3" indent="-342900">
              <a:buFont typeface="Wingdings" panose="05000000000000000000" pitchFamily="2" charset="2"/>
              <a:buChar char="v"/>
            </a:pPr>
            <a:r>
              <a:rPr lang="en-US" dirty="0">
                <a:latin typeface="Times New Roman" pitchFamily="18" charset="0"/>
                <a:cs typeface="Times New Roman" pitchFamily="18" charset="0"/>
              </a:rPr>
              <a:t> Chử Hùng Vương	01791</a:t>
            </a:r>
          </a:p>
          <a:p>
            <a:pPr marL="2171380" lvl="3" indent="-342900">
              <a:buFont typeface="Wingdings" panose="05000000000000000000" pitchFamily="2" charset="2"/>
              <a:buChar char="v"/>
            </a:pPr>
            <a:r>
              <a:rPr lang="en-US" dirty="0">
                <a:latin typeface="Times New Roman" pitchFamily="18" charset="0"/>
                <a:cs typeface="Times New Roman" pitchFamily="18" charset="0"/>
              </a:rPr>
              <a:t> Nguyễn Việt Anh	00895</a:t>
            </a:r>
          </a:p>
        </p:txBody>
      </p:sp>
      <p:sp>
        <p:nvSpPr>
          <p:cNvPr id="7" name="TextBox 6"/>
          <p:cNvSpPr txBox="1"/>
          <p:nvPr/>
        </p:nvSpPr>
        <p:spPr>
          <a:xfrm>
            <a:off x="150812" y="6188255"/>
            <a:ext cx="2743200" cy="523220"/>
          </a:xfrm>
          <a:prstGeom prst="rect">
            <a:avLst/>
          </a:prstGeom>
          <a:noFill/>
        </p:spPr>
        <p:txBody>
          <a:bodyPr wrap="square" rtlCol="0">
            <a:spAutoFit/>
          </a:bodyPr>
          <a:lstStyle/>
          <a:p>
            <a:pPr algn="ctr"/>
            <a:r>
              <a:rPr lang="en-US" sz="2800" dirty="0" smtClean="0">
                <a:solidFill>
                  <a:schemeClr val="accent2">
                    <a:lumMod val="60000"/>
                    <a:lumOff val="40000"/>
                  </a:schemeClr>
                </a:solidFill>
              </a:rPr>
              <a:t>FPT University</a:t>
            </a:r>
            <a:endParaRPr lang="en-US" sz="2800" dirty="0">
              <a:solidFill>
                <a:schemeClr val="accent2">
                  <a:lumMod val="60000"/>
                  <a:lumOff val="40000"/>
                </a:schemeClr>
              </a:solidFill>
            </a:endParaRPr>
          </a:p>
        </p:txBody>
      </p:sp>
    </p:spTree>
    <p:extLst>
      <p:ext uri="{BB962C8B-B14F-4D97-AF65-F5344CB8AC3E}">
        <p14:creationId xmlns:p14="http://schemas.microsoft.com/office/powerpoint/2010/main" val="1187852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chemeClr val="tx1"/>
                </a:solidFill>
              </a:rPr>
              <a:t>I - Introduction (cont.)</a:t>
            </a:r>
            <a:endParaRPr lang="vi-VN"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10</a:t>
            </a:fld>
            <a:endParaRPr lang="en-US" dirty="0"/>
          </a:p>
        </p:txBody>
      </p:sp>
      <p:sp>
        <p:nvSpPr>
          <p:cNvPr id="10243" name="Content Placeholder 2"/>
          <p:cNvSpPr>
            <a:spLocks noGrp="1"/>
          </p:cNvSpPr>
          <p:nvPr>
            <p:ph sz="quarter" idx="1"/>
          </p:nvPr>
        </p:nvSpPr>
        <p:spPr/>
        <p:txBody>
          <a:bodyPr/>
          <a:lstStyle/>
          <a:p>
            <a:r>
              <a:rPr lang="en-US" dirty="0" smtClean="0"/>
              <a:t>Existing systems</a:t>
            </a:r>
            <a:endParaRPr lang="vi-VN" dirty="0" smtClean="0"/>
          </a:p>
        </p:txBody>
      </p:sp>
      <p:sp>
        <p:nvSpPr>
          <p:cNvPr id="10246" name="TextBox 5"/>
          <p:cNvSpPr txBox="1">
            <a:spLocks noChangeArrowheads="1"/>
          </p:cNvSpPr>
          <p:nvPr/>
        </p:nvSpPr>
        <p:spPr bwMode="auto">
          <a:xfrm>
            <a:off x="2434298" y="2192249"/>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dirty="0" smtClean="0"/>
              <a:t>Nghiatranghanoi.vn</a:t>
            </a:r>
            <a:endParaRPr lang="vi-VN" sz="1800" dirty="0"/>
          </a:p>
        </p:txBody>
      </p:sp>
      <p:sp>
        <p:nvSpPr>
          <p:cNvPr id="10247" name="TextBox 6"/>
          <p:cNvSpPr txBox="1">
            <a:spLocks noChangeArrowheads="1"/>
          </p:cNvSpPr>
          <p:nvPr/>
        </p:nvSpPr>
        <p:spPr bwMode="auto">
          <a:xfrm>
            <a:off x="8033979" y="2192249"/>
            <a:ext cx="2505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dirty="0" smtClean="0"/>
              <a:t>Nghiatrangvietnam.net</a:t>
            </a:r>
            <a:endParaRPr lang="vi-VN" sz="1800" dirty="0"/>
          </a:p>
        </p:txBody>
      </p:sp>
      <p:sp>
        <p:nvSpPr>
          <p:cNvPr id="4" name="TextBox 3"/>
          <p:cNvSpPr txBox="1"/>
          <p:nvPr/>
        </p:nvSpPr>
        <p:spPr>
          <a:xfrm>
            <a:off x="2055812" y="6629400"/>
            <a:ext cx="184731" cy="461665"/>
          </a:xfrm>
          <a:prstGeom prst="rect">
            <a:avLst/>
          </a:prstGeom>
          <a:noFill/>
        </p:spPr>
        <p:txBody>
          <a:bodyPr wrap="none" rtlCol="0">
            <a:spAutoFit/>
          </a:bodyPr>
          <a:lstStyle/>
          <a:p>
            <a:endParaRPr lang="vi-VN"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34052" y="2819400"/>
            <a:ext cx="3934419" cy="265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C:\Users\NguyenAnhThai\Desktop\Logo_doc_d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23412" y="-18393"/>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Untitled.png"/>
          <p:cNvPicPr/>
          <p:nvPr/>
        </p:nvPicPr>
        <p:blipFill>
          <a:blip r:embed="rId7">
            <a:extLst>
              <a:ext uri="{28A0092B-C50C-407E-A947-70E740481C1C}">
                <a14:useLocalDpi xmlns:a14="http://schemas.microsoft.com/office/drawing/2010/main" val="0"/>
              </a:ext>
            </a:extLst>
          </a:blip>
          <a:srcRect/>
          <a:stretch>
            <a:fillRect/>
          </a:stretch>
        </p:blipFill>
        <p:spPr bwMode="auto">
          <a:xfrm>
            <a:off x="7146444" y="2818566"/>
            <a:ext cx="4753936" cy="2896435"/>
          </a:xfrm>
          <a:prstGeom prst="rect">
            <a:avLst/>
          </a:prstGeom>
          <a:noFill/>
          <a:ln>
            <a:noFill/>
          </a:ln>
        </p:spPr>
      </p:pic>
    </p:spTree>
    <p:extLst>
      <p:ext uri="{BB962C8B-B14F-4D97-AF65-F5344CB8AC3E}">
        <p14:creationId xmlns:p14="http://schemas.microsoft.com/office/powerpoint/2010/main" val="3954569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arn(inVertical)">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barn(inVertical)">
                                      <p:cBhvr>
                                        <p:cTn id="12"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II – Project Management Plan </a:t>
            </a:r>
          </a:p>
        </p:txBody>
      </p:sp>
      <p:sp>
        <p:nvSpPr>
          <p:cNvPr id="4" name="Slide Number Placeholder 3"/>
          <p:cNvSpPr>
            <a:spLocks noGrp="1"/>
          </p:cNvSpPr>
          <p:nvPr>
            <p:ph type="sldNum" sz="quarter" idx="11"/>
          </p:nvPr>
        </p:nvSpPr>
        <p:spPr/>
        <p:txBody>
          <a:bodyPr/>
          <a:lstStyle/>
          <a:p>
            <a:fld id="{1F3A6A5D-0E76-4452-8F93-59FAEEB7A3A1}" type="slidenum">
              <a:rPr lang="en-US" smtClean="0"/>
              <a:pPr/>
              <a:t>11</a:t>
            </a:fld>
            <a:endParaRPr lang="en-US" dirty="0"/>
          </a:p>
        </p:txBody>
      </p:sp>
      <p:pic>
        <p:nvPicPr>
          <p:cNvPr id="9" name="Picture 2" descr="C:\Users\NguyenAnhThai\Desktop\Logo_doc_d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a:p>
            <a:pPr marL="0" indent="0">
              <a:buNone/>
            </a:pPr>
            <a:endParaRPr lang="en-US" sz="2800" dirty="0">
              <a:solidFill>
                <a:srgbClr val="FF0000"/>
              </a:solidFill>
            </a:endParaRP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23412" y="-18393"/>
            <a:ext cx="2665413" cy="161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918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tx1"/>
                </a:solidFill>
              </a:rPr>
              <a:t>Development Environment</a:t>
            </a:r>
            <a:endParaRPr lang="en-US" dirty="0" smtClean="0"/>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12</a:t>
            </a:fld>
            <a:endParaRPr lang="en-US" dirty="0"/>
          </a:p>
        </p:txBody>
      </p:sp>
      <p:sp>
        <p:nvSpPr>
          <p:cNvPr id="4099" name="Content Placeholder 2"/>
          <p:cNvSpPr>
            <a:spLocks noGrp="1"/>
          </p:cNvSpPr>
          <p:nvPr>
            <p:ph sz="quarter" idx="1"/>
          </p:nvPr>
        </p:nvSpPr>
        <p:spPr/>
        <p:txBody>
          <a:bodyPr>
            <a:normAutofit/>
          </a:bodyPr>
          <a:lstStyle/>
          <a:p>
            <a:r>
              <a:rPr lang="en-US" sz="3200" dirty="0" smtClean="0"/>
              <a:t>Hardware</a:t>
            </a:r>
          </a:p>
        </p:txBody>
      </p:sp>
      <p:graphicFrame>
        <p:nvGraphicFramePr>
          <p:cNvPr id="4" name="Diagram 3"/>
          <p:cNvGraphicFramePr/>
          <p:nvPr>
            <p:extLst>
              <p:ext uri="{D42A27DB-BD31-4B8C-83A1-F6EECF244321}">
                <p14:modId xmlns:p14="http://schemas.microsoft.com/office/powerpoint/2010/main" val="1538081176"/>
              </p:ext>
            </p:extLst>
          </p:nvPr>
        </p:nvGraphicFramePr>
        <p:xfrm>
          <a:off x="2277988" y="2328491"/>
          <a:ext cx="7315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C:\Users\NguyenAnhThai\Desktop\Logo_doc_da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3" name="Picture 1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438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olidFill>
                  <a:schemeClr val="tx1"/>
                </a:solidFill>
              </a:rPr>
              <a:t>Development Environment</a:t>
            </a:r>
            <a:endParaRPr lang="en-US" dirty="0" smtClean="0"/>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13</a:t>
            </a:fld>
            <a:endParaRPr lang="en-US" dirty="0"/>
          </a:p>
        </p:txBody>
      </p:sp>
      <p:sp>
        <p:nvSpPr>
          <p:cNvPr id="5123" name="Content Placeholder 2"/>
          <p:cNvSpPr>
            <a:spLocks noGrp="1"/>
          </p:cNvSpPr>
          <p:nvPr>
            <p:ph sz="quarter" idx="1"/>
          </p:nvPr>
        </p:nvSpPr>
        <p:spPr/>
        <p:txBody>
          <a:bodyPr>
            <a:normAutofit/>
          </a:bodyPr>
          <a:lstStyle/>
          <a:p>
            <a:r>
              <a:rPr lang="en-US" sz="3200" dirty="0" smtClean="0"/>
              <a:t>Software</a:t>
            </a:r>
          </a:p>
        </p:txBody>
      </p:sp>
      <p:graphicFrame>
        <p:nvGraphicFramePr>
          <p:cNvPr id="4" name="Table 3"/>
          <p:cNvGraphicFramePr>
            <a:graphicFrameLocks noGrp="1"/>
          </p:cNvGraphicFramePr>
          <p:nvPr>
            <p:extLst>
              <p:ext uri="{D42A27DB-BD31-4B8C-83A1-F6EECF244321}">
                <p14:modId xmlns:p14="http://schemas.microsoft.com/office/powerpoint/2010/main" val="220006916"/>
              </p:ext>
            </p:extLst>
          </p:nvPr>
        </p:nvGraphicFramePr>
        <p:xfrm>
          <a:off x="989013" y="2590800"/>
          <a:ext cx="9753600" cy="3084480"/>
        </p:xfrm>
        <a:graphic>
          <a:graphicData uri="http://schemas.openxmlformats.org/drawingml/2006/table">
            <a:tbl>
              <a:tblPr firstRow="1" bandRow="1">
                <a:tableStyleId>{21E4AEA4-8DFA-4A89-87EB-49C32662AFE0}</a:tableStyleId>
              </a:tblPr>
              <a:tblGrid>
                <a:gridCol w="3251200"/>
                <a:gridCol w="4698483"/>
                <a:gridCol w="1803917"/>
              </a:tblGrid>
              <a:tr h="399629">
                <a:tc>
                  <a:txBody>
                    <a:bodyPr/>
                    <a:lstStyle/>
                    <a:p>
                      <a:r>
                        <a:rPr lang="en-US" dirty="0" smtClean="0"/>
                        <a:t>Category</a:t>
                      </a:r>
                      <a:endParaRPr lang="en-US" dirty="0"/>
                    </a:p>
                  </a:txBody>
                  <a:tcPr/>
                </a:tc>
                <a:tc>
                  <a:txBody>
                    <a:bodyPr/>
                    <a:lstStyle/>
                    <a:p>
                      <a:r>
                        <a:rPr lang="en-US" dirty="0" smtClean="0"/>
                        <a:t>Name</a:t>
                      </a:r>
                      <a:endParaRPr lang="en-US" dirty="0"/>
                    </a:p>
                  </a:txBody>
                  <a:tcPr/>
                </a:tc>
                <a:tc>
                  <a:txBody>
                    <a:bodyPr/>
                    <a:lstStyle/>
                    <a:p>
                      <a:r>
                        <a:rPr lang="en-US" dirty="0" smtClean="0"/>
                        <a:t>Version</a:t>
                      </a:r>
                      <a:endParaRPr lang="en-US" dirty="0"/>
                    </a:p>
                  </a:txBody>
                  <a:tcPr/>
                </a:tc>
              </a:tr>
              <a:tr h="374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Operating</a:t>
                      </a:r>
                      <a:r>
                        <a:rPr lang="en-US" baseline="0" dirty="0" smtClean="0"/>
                        <a:t> System</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Microsoft Windows 8</a:t>
                      </a:r>
                      <a:endParaRPr lang="en-US" dirty="0" smtClean="0"/>
                    </a:p>
                  </a:txBody>
                  <a:tcPr/>
                </a:tc>
                <a:tc>
                  <a:txBody>
                    <a:bodyPr/>
                    <a:lstStyle/>
                    <a:p>
                      <a:r>
                        <a:rPr kumimoji="0" lang="en-US" sz="1800" kern="1200" dirty="0" smtClean="0">
                          <a:solidFill>
                            <a:schemeClr val="dk1"/>
                          </a:solidFill>
                          <a:effectLst/>
                          <a:latin typeface="+mn-lt"/>
                          <a:ea typeface="+mn-ea"/>
                          <a:cs typeface="+mn-cs"/>
                        </a:rPr>
                        <a:t>Pro</a:t>
                      </a:r>
                      <a:endParaRPr lang="en-US" dirty="0"/>
                    </a:p>
                  </a:txBody>
                  <a:tcPr/>
                </a:tc>
              </a:tr>
              <a:tr h="340560">
                <a:tc>
                  <a:txBody>
                    <a:bodyPr/>
                    <a:lstStyle/>
                    <a:p>
                      <a:r>
                        <a:rPr lang="en-US" dirty="0" smtClean="0"/>
                        <a:t>Web</a:t>
                      </a:r>
                      <a:r>
                        <a:rPr lang="en-US" baseline="0" dirty="0" smtClean="0"/>
                        <a:t> Server</a:t>
                      </a:r>
                      <a:endParaRPr lang="en-US" dirty="0"/>
                    </a:p>
                  </a:txBody>
                  <a:tcPr/>
                </a:tc>
                <a:tc>
                  <a:txBody>
                    <a:bodyPr/>
                    <a:lstStyle/>
                    <a:p>
                      <a:r>
                        <a:rPr kumimoji="0" lang="en-US" sz="1800" kern="1200" dirty="0" smtClean="0">
                          <a:solidFill>
                            <a:schemeClr val="dk1"/>
                          </a:solidFill>
                          <a:effectLst/>
                          <a:latin typeface="+mn-lt"/>
                          <a:ea typeface="+mn-ea"/>
                          <a:cs typeface="+mn-cs"/>
                        </a:rPr>
                        <a:t>Windows Server </a:t>
                      </a:r>
                      <a:endParaRPr lang="en-US" dirty="0"/>
                    </a:p>
                  </a:txBody>
                  <a:tcPr/>
                </a:tc>
                <a:tc>
                  <a:txBody>
                    <a:bodyPr/>
                    <a:lstStyle/>
                    <a:p>
                      <a:r>
                        <a:rPr lang="en-US" dirty="0" smtClean="0"/>
                        <a:t>2008</a:t>
                      </a:r>
                      <a:endParaRPr lang="en-US" dirty="0"/>
                    </a:p>
                  </a:txBody>
                  <a:tcPr/>
                </a:tc>
              </a:tr>
              <a:tr h="460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Framework</a:t>
                      </a:r>
                    </a:p>
                  </a:txBody>
                  <a:tcPr/>
                </a:tc>
                <a:tc>
                  <a:txBody>
                    <a:bodyPr/>
                    <a:lstStyle/>
                    <a:p>
                      <a:r>
                        <a:rPr lang="en-US" dirty="0" smtClean="0"/>
                        <a:t>Struts</a:t>
                      </a:r>
                      <a:endParaRPr lang="en-US" dirty="0"/>
                    </a:p>
                  </a:txBody>
                  <a:tcPr/>
                </a:tc>
                <a:tc>
                  <a:txBody>
                    <a:bodyPr/>
                    <a:lstStyle/>
                    <a:p>
                      <a:r>
                        <a:rPr lang="en-US" dirty="0" smtClean="0"/>
                        <a:t>2</a:t>
                      </a:r>
                      <a:endParaRPr lang="en-US" dirty="0"/>
                    </a:p>
                  </a:txBody>
                  <a:tcPr/>
                </a:tc>
              </a:tr>
              <a:tr h="387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a:t>
                      </a:r>
                    </a:p>
                  </a:txBody>
                  <a:tcPr/>
                </a:tc>
                <a:tc>
                  <a:txBody>
                    <a:bodyPr/>
                    <a:lstStyle/>
                    <a:p>
                      <a:r>
                        <a:rPr lang="en-US" dirty="0" smtClean="0"/>
                        <a:t>Eclipse</a:t>
                      </a:r>
                      <a:endParaRPr lang="en-US" dirty="0"/>
                    </a:p>
                  </a:txBody>
                  <a:tcPr/>
                </a:tc>
                <a:tc>
                  <a:txBody>
                    <a:bodyPr/>
                    <a:lstStyle/>
                    <a:p>
                      <a:r>
                        <a:rPr lang="en-US" dirty="0" smtClean="0"/>
                        <a:t>Indigo</a:t>
                      </a:r>
                      <a:endParaRPr lang="en-US" dirty="0"/>
                    </a:p>
                  </a:txBody>
                  <a:tcPr/>
                </a:tc>
              </a:tr>
              <a:tr h="34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control</a:t>
                      </a:r>
                    </a:p>
                  </a:txBody>
                  <a:tcPr/>
                </a:tc>
                <a:tc>
                  <a:txBody>
                    <a:bodyPr/>
                    <a:lstStyle/>
                    <a:p>
                      <a:r>
                        <a:rPr lang="en-US" dirty="0" smtClean="0"/>
                        <a:t>TortoiseSVN</a:t>
                      </a:r>
                      <a:endParaRPr lang="en-US" dirty="0"/>
                    </a:p>
                  </a:txBody>
                  <a:tcPr/>
                </a:tc>
                <a:tc>
                  <a:txBody>
                    <a:bodyPr/>
                    <a:lstStyle/>
                    <a:p>
                      <a:r>
                        <a:rPr lang="en-US" dirty="0" smtClean="0"/>
                        <a:t>1.8.5</a:t>
                      </a:r>
                      <a:endParaRPr lang="en-US" dirty="0"/>
                    </a:p>
                  </a:txBody>
                  <a:tcPr/>
                </a:tc>
              </a:tr>
              <a:tr h="3405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UML Tool</a:t>
                      </a:r>
                    </a:p>
                  </a:txBody>
                  <a:tcPr/>
                </a:tc>
                <a:tc>
                  <a:txBody>
                    <a:bodyPr/>
                    <a:lstStyle/>
                    <a:p>
                      <a:r>
                        <a:rPr lang="en-US" dirty="0" smtClean="0"/>
                        <a:t>Astah</a:t>
                      </a:r>
                      <a:endParaRPr lang="en-US" dirty="0"/>
                    </a:p>
                  </a:txBody>
                  <a:tcPr/>
                </a:tc>
                <a:tc>
                  <a:txBody>
                    <a:bodyPr/>
                    <a:lstStyle/>
                    <a:p>
                      <a:r>
                        <a:rPr lang="en-US" dirty="0" smtClean="0"/>
                        <a:t>6.8.0</a:t>
                      </a:r>
                      <a:endParaRPr lang="en-US" dirty="0"/>
                    </a:p>
                  </a:txBody>
                  <a:tcPr/>
                </a:tc>
              </a:tr>
              <a:tr h="34056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kumimoji="0" lang="en-US" sz="1800" kern="1200" dirty="0" smtClean="0">
                          <a:solidFill>
                            <a:schemeClr val="dk1"/>
                          </a:solidFill>
                          <a:effectLst/>
                          <a:latin typeface="+mn-lt"/>
                          <a:ea typeface="+mn-ea"/>
                          <a:cs typeface="+mn-cs"/>
                        </a:rPr>
                        <a:t>Microsoft </a:t>
                      </a:r>
                      <a:r>
                        <a:rPr lang="en-US" dirty="0" smtClean="0"/>
                        <a:t>Visio 2010</a:t>
                      </a:r>
                      <a:endParaRPr lang="en-US" dirty="0"/>
                    </a:p>
                  </a:txBody>
                  <a:tcPr/>
                </a:tc>
                <a:tc>
                  <a:txBody>
                    <a:bodyPr/>
                    <a:lstStyle/>
                    <a:p>
                      <a:r>
                        <a:rPr lang="en-US" dirty="0" smtClean="0"/>
                        <a:t>Pro</a:t>
                      </a:r>
                      <a:endParaRPr lang="en-US" dirty="0"/>
                    </a:p>
                  </a:txBody>
                  <a:tcPr/>
                </a:tc>
              </a:tr>
            </a:tbl>
          </a:graphicData>
        </a:graphic>
      </p:graphicFrame>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349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tx1"/>
                </a:solidFill>
              </a:rPr>
              <a:t>Process Model</a:t>
            </a:r>
            <a:endParaRPr lang="en-US" dirty="0" smtClean="0"/>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14</a:t>
            </a:fld>
            <a:endParaRPr lang="en-US" dirty="0"/>
          </a:p>
        </p:txBody>
      </p:sp>
      <p:sp>
        <p:nvSpPr>
          <p:cNvPr id="6147" name="Content Placeholder 2"/>
          <p:cNvSpPr>
            <a:spLocks noGrp="1"/>
          </p:cNvSpPr>
          <p:nvPr>
            <p:ph sz="quarter" idx="1"/>
          </p:nvPr>
        </p:nvSpPr>
        <p:spPr/>
        <p:txBody>
          <a:bodyPr>
            <a:normAutofit/>
          </a:bodyPr>
          <a:lstStyle/>
          <a:p>
            <a:r>
              <a:rPr lang="en-US" sz="3200" dirty="0" smtClean="0"/>
              <a:t>Follow </a:t>
            </a:r>
            <a:r>
              <a:rPr lang="en-US" sz="3200" dirty="0" err="1" smtClean="0"/>
              <a:t>interative</a:t>
            </a:r>
            <a:r>
              <a:rPr lang="en-US" sz="3200" dirty="0" smtClean="0"/>
              <a:t> process model</a:t>
            </a:r>
          </a:p>
          <a:p>
            <a:endParaRPr lang="en-US" sz="3200" dirty="0" smtClean="0"/>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Description: 300px-Iterative_development_model_V2.jpg"/>
          <p:cNvPicPr/>
          <p:nvPr/>
        </p:nvPicPr>
        <p:blipFill>
          <a:blip r:embed="rId6">
            <a:extLst>
              <a:ext uri="{28A0092B-C50C-407E-A947-70E740481C1C}">
                <a14:useLocalDpi xmlns:a14="http://schemas.microsoft.com/office/drawing/2010/main" val="0"/>
              </a:ext>
            </a:extLst>
          </a:blip>
          <a:srcRect/>
          <a:stretch>
            <a:fillRect/>
          </a:stretch>
        </p:blipFill>
        <p:spPr bwMode="auto">
          <a:xfrm>
            <a:off x="2741612" y="2379891"/>
            <a:ext cx="7296095" cy="2841307"/>
          </a:xfrm>
          <a:prstGeom prst="rect">
            <a:avLst/>
          </a:prstGeom>
          <a:noFill/>
          <a:ln>
            <a:noFill/>
          </a:ln>
        </p:spPr>
      </p:pic>
    </p:spTree>
    <p:extLst>
      <p:ext uri="{BB962C8B-B14F-4D97-AF65-F5344CB8AC3E}">
        <p14:creationId xmlns:p14="http://schemas.microsoft.com/office/powerpoint/2010/main" val="382934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chemeClr val="tx1"/>
                </a:solidFill>
              </a:rPr>
              <a:t>Task sheet</a:t>
            </a: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15</a:t>
            </a:fld>
            <a:endParaRPr lang="en-US" dirty="0"/>
          </a:p>
        </p:txBody>
      </p:sp>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3212" y="1600200"/>
            <a:ext cx="11582400" cy="4495800"/>
          </a:xfrm>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19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Task </a:t>
            </a:r>
            <a:r>
              <a:rPr lang="en-US" dirty="0" smtClean="0">
                <a:solidFill>
                  <a:schemeClr val="tx1"/>
                </a:solidFill>
              </a:rPr>
              <a:t>sheet(Cont.)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16</a:t>
            </a:fld>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07" y="1600200"/>
            <a:ext cx="12161870" cy="4495800"/>
          </a:xfrm>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52679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Task sheet(Cont.)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17</a:t>
            </a:fld>
            <a:endParaRPr 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5484813" y="6352985"/>
            <a:ext cx="6608794" cy="52330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150812" y="1600200"/>
            <a:ext cx="11810999" cy="4495800"/>
          </a:xfrm>
        </p:spPr>
      </p:pic>
    </p:spTree>
    <p:extLst>
      <p:ext uri="{BB962C8B-B14F-4D97-AF65-F5344CB8AC3E}">
        <p14:creationId xmlns:p14="http://schemas.microsoft.com/office/powerpoint/2010/main" val="381940225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Task sheet(Cont.)</a:t>
            </a:r>
            <a:endParaRPr lang="en-US"/>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18</a:t>
            </a:fld>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0812" y="1600200"/>
            <a:ext cx="11734799" cy="4495800"/>
          </a:xfrm>
        </p:spPr>
      </p:pic>
      <p:pic>
        <p:nvPicPr>
          <p:cNvPr id="6"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spTree>
    <p:extLst>
      <p:ext uri="{BB962C8B-B14F-4D97-AF65-F5344CB8AC3E}">
        <p14:creationId xmlns:p14="http://schemas.microsoft.com/office/powerpoint/2010/main" val="225166512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chemeClr val="tx1"/>
                </a:solidFill>
              </a:rPr>
              <a:t>Project Communication</a:t>
            </a: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19</a:t>
            </a:fld>
            <a:endParaRPr lang="en-US" dirty="0"/>
          </a:p>
        </p:txBody>
      </p:sp>
      <p:sp>
        <p:nvSpPr>
          <p:cNvPr id="4" name="Content Placeholder 3"/>
          <p:cNvSpPr>
            <a:spLocks noGrp="1"/>
          </p:cNvSpPr>
          <p:nvPr>
            <p:ph sz="quarter" idx="1"/>
          </p:nvPr>
        </p:nvSpPr>
        <p:spPr/>
        <p:txBody>
          <a:bodyPr/>
          <a:lstStyle/>
          <a:p>
            <a:pPr>
              <a:defRPr/>
            </a:pPr>
            <a:r>
              <a:rPr lang="en-US" sz="3200" dirty="0" smtClean="0"/>
              <a:t>Works 7h per day, 5 days per week in school.</a:t>
            </a:r>
          </a:p>
          <a:p>
            <a:pPr>
              <a:defRPr/>
            </a:pPr>
            <a:r>
              <a:rPr lang="en-US" sz="3200" dirty="0" smtClean="0"/>
              <a:t>Works at home. And sometimes in the weekend</a:t>
            </a:r>
          </a:p>
          <a:p>
            <a:pPr>
              <a:defRPr/>
            </a:pPr>
            <a:r>
              <a:rPr lang="en-US" sz="3200" dirty="0" smtClean="0"/>
              <a:t>Meeting with project’s supervisor every week</a:t>
            </a:r>
          </a:p>
          <a:p>
            <a:pPr marL="0" indent="0">
              <a:buNone/>
              <a:defRPr/>
            </a:pPr>
            <a:endParaRPr lang="en-US" dirty="0"/>
          </a:p>
        </p:txBody>
      </p:sp>
      <p:pic>
        <p:nvPicPr>
          <p:cNvPr id="102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74" y="3505199"/>
            <a:ext cx="169227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0612" y="3657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3351212" y="3350418"/>
            <a:ext cx="3095625" cy="2000250"/>
          </a:xfrm>
          <a:prstGeom prst="rect">
            <a:avLst/>
          </a:prstGeom>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NguyenAnhThai\Desktop\Logo_doc_da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2" name="Picture 11"/>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1212" y="3657600"/>
            <a:ext cx="1295400" cy="1219199"/>
          </a:xfrm>
          <a:prstGeom prst="rect">
            <a:avLst/>
          </a:prstGeom>
        </p:spPr>
      </p:pic>
    </p:spTree>
    <p:extLst>
      <p:ext uri="{BB962C8B-B14F-4D97-AF65-F5344CB8AC3E}">
        <p14:creationId xmlns:p14="http://schemas.microsoft.com/office/powerpoint/2010/main" val="378964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barn(inVertical)">
                                      <p:cBhvr>
                                        <p:cTn id="22" dur="500"/>
                                        <p:tgtEl>
                                          <p:spTgt spid="10244"/>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nodeType="withEffect">
                                  <p:stCondLst>
                                    <p:cond delay="0"/>
                                  </p:stCondLst>
                                  <p:childTnLst>
                                    <p:set>
                                      <p:cBhvr>
                                        <p:cTn id="27" dur="1" fill="hold">
                                          <p:stCondLst>
                                            <p:cond delay="0"/>
                                          </p:stCondLst>
                                        </p:cTn>
                                        <p:tgtEl>
                                          <p:spTgt spid="10245"/>
                                        </p:tgtEl>
                                        <p:attrNameLst>
                                          <p:attrName>style.visibility</p:attrName>
                                        </p:attrNameLst>
                                      </p:cBhvr>
                                      <p:to>
                                        <p:strVal val="visible"/>
                                      </p:to>
                                    </p:set>
                                    <p:animEffect transition="in" filter="barn(inVertical)">
                                      <p:cBhvr>
                                        <p:cTn id="28" dur="500"/>
                                        <p:tgtEl>
                                          <p:spTgt spid="102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6" name="Rectangle 24"/>
          <p:cNvSpPr>
            <a:spLocks noGrp="1" noChangeArrowheads="1"/>
          </p:cNvSpPr>
          <p:nvPr>
            <p:ph type="title"/>
          </p:nvPr>
        </p:nvSpPr>
        <p:spPr>
          <a:xfrm>
            <a:off x="694699" y="111920"/>
            <a:ext cx="7627938" cy="1143000"/>
          </a:xfrm>
        </p:spPr>
        <p:txBody>
          <a:bodyPr/>
          <a:lstStyle/>
          <a:p>
            <a:r>
              <a:rPr lang="en-US" dirty="0">
                <a:solidFill>
                  <a:schemeClr val="tx1"/>
                </a:solidFill>
              </a:rPr>
              <a:t>Contents</a:t>
            </a:r>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2</a:t>
            </a:fld>
            <a:endParaRPr lang="en-US" dirty="0"/>
          </a:p>
        </p:txBody>
      </p:sp>
      <p:sp>
        <p:nvSpPr>
          <p:cNvPr id="8273" name="Line 81"/>
          <p:cNvSpPr>
            <a:spLocks noChangeShapeType="1"/>
          </p:cNvSpPr>
          <p:nvPr/>
        </p:nvSpPr>
        <p:spPr bwMode="black">
          <a:xfrm flipV="1">
            <a:off x="5565236" y="4295545"/>
            <a:ext cx="4677979" cy="3787"/>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74" name="Rectangle 82"/>
          <p:cNvSpPr>
            <a:spLocks noChangeArrowheads="1"/>
          </p:cNvSpPr>
          <p:nvPr/>
        </p:nvSpPr>
        <p:spPr bwMode="black">
          <a:xfrm>
            <a:off x="5658266" y="3810000"/>
            <a:ext cx="52933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dirty="0"/>
              <a:t>System Implementation &amp; </a:t>
            </a:r>
            <a:r>
              <a:rPr lang="en-US" sz="2800" dirty="0" smtClean="0"/>
              <a:t>Test</a:t>
            </a:r>
            <a:endParaRPr lang="en-US" sz="2800" dirty="0"/>
          </a:p>
        </p:txBody>
      </p:sp>
      <p:sp>
        <p:nvSpPr>
          <p:cNvPr id="8275" name="Line 83"/>
          <p:cNvSpPr>
            <a:spLocks noChangeShapeType="1"/>
          </p:cNvSpPr>
          <p:nvPr/>
        </p:nvSpPr>
        <p:spPr bwMode="black">
          <a:xfrm>
            <a:off x="4295658" y="2043883"/>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76" name="Rectangle 84"/>
          <p:cNvSpPr>
            <a:spLocks noChangeArrowheads="1"/>
          </p:cNvSpPr>
          <p:nvPr/>
        </p:nvSpPr>
        <p:spPr bwMode="black">
          <a:xfrm>
            <a:off x="4759578" y="1609999"/>
            <a:ext cx="41781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dirty="0" smtClean="0"/>
              <a:t>Introduction</a:t>
            </a:r>
            <a:endParaRPr lang="en-US" sz="2800" dirty="0"/>
          </a:p>
        </p:txBody>
      </p:sp>
      <p:sp>
        <p:nvSpPr>
          <p:cNvPr id="8277" name="Line 85"/>
          <p:cNvSpPr>
            <a:spLocks noChangeShapeType="1"/>
          </p:cNvSpPr>
          <p:nvPr/>
        </p:nvSpPr>
        <p:spPr bwMode="black">
          <a:xfrm>
            <a:off x="4894474" y="2563942"/>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78" name="Rectangle 86"/>
          <p:cNvSpPr>
            <a:spLocks noChangeArrowheads="1"/>
          </p:cNvSpPr>
          <p:nvPr/>
        </p:nvSpPr>
        <p:spPr bwMode="black">
          <a:xfrm>
            <a:off x="5166821" y="2133219"/>
            <a:ext cx="44480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dirty="0" smtClean="0"/>
              <a:t>Project Management Plan</a:t>
            </a:r>
            <a:endParaRPr lang="en-US" sz="2800" dirty="0"/>
          </a:p>
        </p:txBody>
      </p:sp>
      <p:sp>
        <p:nvSpPr>
          <p:cNvPr id="8279" name="Line 87"/>
          <p:cNvSpPr>
            <a:spLocks noChangeShapeType="1"/>
          </p:cNvSpPr>
          <p:nvPr/>
        </p:nvSpPr>
        <p:spPr bwMode="black">
          <a:xfrm>
            <a:off x="5302321" y="3125057"/>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80" name="Rectangle 88"/>
          <p:cNvSpPr>
            <a:spLocks noChangeArrowheads="1"/>
          </p:cNvSpPr>
          <p:nvPr/>
        </p:nvSpPr>
        <p:spPr bwMode="black">
          <a:xfrm>
            <a:off x="5436694" y="2676766"/>
            <a:ext cx="46662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dirty="0" smtClean="0"/>
              <a:t>Requirement Specifications</a:t>
            </a:r>
            <a:endParaRPr lang="en-US" sz="2800" dirty="0"/>
          </a:p>
        </p:txBody>
      </p:sp>
      <p:sp>
        <p:nvSpPr>
          <p:cNvPr id="8282" name="Rectangle 90"/>
          <p:cNvSpPr>
            <a:spLocks noChangeArrowheads="1"/>
          </p:cNvSpPr>
          <p:nvPr/>
        </p:nvSpPr>
        <p:spPr bwMode="black">
          <a:xfrm>
            <a:off x="5632870" y="3229991"/>
            <a:ext cx="41781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dirty="0" smtClean="0"/>
              <a:t>Design Description</a:t>
            </a:r>
            <a:endParaRPr lang="en-US" sz="2800" dirty="0"/>
          </a:p>
        </p:txBody>
      </p:sp>
      <p:grpSp>
        <p:nvGrpSpPr>
          <p:cNvPr id="8283" name="Group 91"/>
          <p:cNvGrpSpPr>
            <a:grpSpLocks/>
          </p:cNvGrpSpPr>
          <p:nvPr/>
        </p:nvGrpSpPr>
        <p:grpSpPr bwMode="auto">
          <a:xfrm>
            <a:off x="4114683" y="1662883"/>
            <a:ext cx="393700" cy="393700"/>
            <a:chOff x="2543" y="1006"/>
            <a:chExt cx="416" cy="416"/>
          </a:xfrm>
        </p:grpSpPr>
        <p:sp>
          <p:nvSpPr>
            <p:cNvPr id="8284" name="Oval 9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dirty="0"/>
            </a:p>
          </p:txBody>
        </p:sp>
        <p:grpSp>
          <p:nvGrpSpPr>
            <p:cNvPr id="8285" name="Group 93"/>
            <p:cNvGrpSpPr>
              <a:grpSpLocks/>
            </p:cNvGrpSpPr>
            <p:nvPr/>
          </p:nvGrpSpPr>
          <p:grpSpPr bwMode="auto">
            <a:xfrm rot="-2288454">
              <a:off x="2578" y="1034"/>
              <a:ext cx="348" cy="356"/>
              <a:chOff x="887" y="2040"/>
              <a:chExt cx="433" cy="422"/>
            </a:xfrm>
          </p:grpSpPr>
          <p:pic>
            <p:nvPicPr>
              <p:cNvPr id="8286" name="Picture 9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8287" name="Oval 95"/>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288" name="Picture 9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8289" name="Picture 97"/>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90" name="Group 98"/>
          <p:cNvGrpSpPr>
            <a:grpSpLocks/>
          </p:cNvGrpSpPr>
          <p:nvPr/>
        </p:nvGrpSpPr>
        <p:grpSpPr bwMode="auto">
          <a:xfrm>
            <a:off x="4665946" y="2156459"/>
            <a:ext cx="393700" cy="393700"/>
            <a:chOff x="3071" y="1006"/>
            <a:chExt cx="416" cy="416"/>
          </a:xfrm>
        </p:grpSpPr>
        <p:sp>
          <p:nvSpPr>
            <p:cNvPr id="8291" name="Oval 99"/>
            <p:cNvSpPr>
              <a:spLocks noChangeArrowheads="1"/>
            </p:cNvSpPr>
            <p:nvPr/>
          </p:nvSpPr>
          <p:spPr bwMode="gray">
            <a:xfrm>
              <a:off x="3071"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dirty="0"/>
            </a:p>
          </p:txBody>
        </p:sp>
        <p:grpSp>
          <p:nvGrpSpPr>
            <p:cNvPr id="8292" name="Group 100"/>
            <p:cNvGrpSpPr>
              <a:grpSpLocks/>
            </p:cNvGrpSpPr>
            <p:nvPr/>
          </p:nvGrpSpPr>
          <p:grpSpPr bwMode="auto">
            <a:xfrm rot="-2288454">
              <a:off x="3106" y="1034"/>
              <a:ext cx="348" cy="356"/>
              <a:chOff x="887" y="2040"/>
              <a:chExt cx="433" cy="422"/>
            </a:xfrm>
          </p:grpSpPr>
          <p:pic>
            <p:nvPicPr>
              <p:cNvPr id="8293" name="Picture 101"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8294" name="Oval 102"/>
              <p:cNvSpPr>
                <a:spLocks noChangeArrowheads="1"/>
              </p:cNvSpPr>
              <p:nvPr/>
            </p:nvSpPr>
            <p:spPr bwMode="gray">
              <a:xfrm>
                <a:off x="887" y="2040"/>
                <a:ext cx="433"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295" name="Picture 103"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8296" name="Picture 104"/>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97" name="Group 105"/>
          <p:cNvGrpSpPr>
            <a:grpSpLocks/>
          </p:cNvGrpSpPr>
          <p:nvPr/>
        </p:nvGrpSpPr>
        <p:grpSpPr bwMode="auto">
          <a:xfrm>
            <a:off x="4979928" y="2712216"/>
            <a:ext cx="393700" cy="393700"/>
            <a:chOff x="3647" y="1006"/>
            <a:chExt cx="416" cy="416"/>
          </a:xfrm>
        </p:grpSpPr>
        <p:sp>
          <p:nvSpPr>
            <p:cNvPr id="8298" name="Oval 106"/>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dirty="0"/>
            </a:p>
          </p:txBody>
        </p:sp>
        <p:grpSp>
          <p:nvGrpSpPr>
            <p:cNvPr id="8299" name="Group 107"/>
            <p:cNvGrpSpPr>
              <a:grpSpLocks/>
            </p:cNvGrpSpPr>
            <p:nvPr/>
          </p:nvGrpSpPr>
          <p:grpSpPr bwMode="auto">
            <a:xfrm rot="-2288454">
              <a:off x="3682" y="1034"/>
              <a:ext cx="348" cy="356"/>
              <a:chOff x="887" y="2040"/>
              <a:chExt cx="433" cy="422"/>
            </a:xfrm>
          </p:grpSpPr>
          <p:pic>
            <p:nvPicPr>
              <p:cNvPr id="8300" name="Picture 108"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8301" name="Oval 109"/>
              <p:cNvSpPr>
                <a:spLocks noChangeArrowheads="1"/>
              </p:cNvSpPr>
              <p:nvPr/>
            </p:nvSpPr>
            <p:spPr bwMode="gray">
              <a:xfrm>
                <a:off x="887" y="2040"/>
                <a:ext cx="433"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302" name="Picture 110"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8303" name="Picture 111"/>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3676"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04" name="Group 112"/>
          <p:cNvGrpSpPr>
            <a:grpSpLocks/>
          </p:cNvGrpSpPr>
          <p:nvPr/>
        </p:nvGrpSpPr>
        <p:grpSpPr bwMode="auto">
          <a:xfrm>
            <a:off x="5151974" y="3263319"/>
            <a:ext cx="393700" cy="393700"/>
            <a:chOff x="4213" y="1006"/>
            <a:chExt cx="416" cy="416"/>
          </a:xfrm>
        </p:grpSpPr>
        <p:sp>
          <p:nvSpPr>
            <p:cNvPr id="8305" name="Oval 113"/>
            <p:cNvSpPr>
              <a:spLocks noChangeArrowheads="1"/>
            </p:cNvSpPr>
            <p:nvPr/>
          </p:nvSpPr>
          <p:spPr bwMode="gray">
            <a:xfrm>
              <a:off x="421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dirty="0"/>
            </a:p>
          </p:txBody>
        </p:sp>
        <p:grpSp>
          <p:nvGrpSpPr>
            <p:cNvPr id="8306" name="Group 114"/>
            <p:cNvGrpSpPr>
              <a:grpSpLocks/>
            </p:cNvGrpSpPr>
            <p:nvPr/>
          </p:nvGrpSpPr>
          <p:grpSpPr bwMode="auto">
            <a:xfrm rot="-2288454">
              <a:off x="4248" y="1034"/>
              <a:ext cx="348" cy="356"/>
              <a:chOff x="887" y="2040"/>
              <a:chExt cx="433" cy="422"/>
            </a:xfrm>
          </p:grpSpPr>
          <p:pic>
            <p:nvPicPr>
              <p:cNvPr id="8307" name="Picture 115"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8308" name="Oval 116"/>
              <p:cNvSpPr>
                <a:spLocks noChangeArrowheads="1"/>
              </p:cNvSpPr>
              <p:nvPr/>
            </p:nvSpPr>
            <p:spPr bwMode="gray">
              <a:xfrm>
                <a:off x="887" y="2040"/>
                <a:ext cx="433"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309" name="Picture 117"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8310" name="Picture 118"/>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424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311" name="Group 119"/>
          <p:cNvGrpSpPr>
            <a:grpSpLocks/>
          </p:cNvGrpSpPr>
          <p:nvPr/>
        </p:nvGrpSpPr>
        <p:grpSpPr bwMode="auto">
          <a:xfrm>
            <a:off x="5226916" y="3893700"/>
            <a:ext cx="393700" cy="393700"/>
            <a:chOff x="4803" y="1006"/>
            <a:chExt cx="416" cy="416"/>
          </a:xfrm>
        </p:grpSpPr>
        <p:sp>
          <p:nvSpPr>
            <p:cNvPr id="8312" name="Oval 120"/>
            <p:cNvSpPr>
              <a:spLocks noChangeArrowheads="1"/>
            </p:cNvSpPr>
            <p:nvPr/>
          </p:nvSpPr>
          <p:spPr bwMode="gray">
            <a:xfrm>
              <a:off x="480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dirty="0"/>
            </a:p>
          </p:txBody>
        </p:sp>
        <p:grpSp>
          <p:nvGrpSpPr>
            <p:cNvPr id="8313" name="Group 121"/>
            <p:cNvGrpSpPr>
              <a:grpSpLocks/>
            </p:cNvGrpSpPr>
            <p:nvPr/>
          </p:nvGrpSpPr>
          <p:grpSpPr bwMode="auto">
            <a:xfrm rot="-2288454">
              <a:off x="4838" y="1034"/>
              <a:ext cx="348" cy="356"/>
              <a:chOff x="887" y="2040"/>
              <a:chExt cx="433" cy="422"/>
            </a:xfrm>
          </p:grpSpPr>
          <p:pic>
            <p:nvPicPr>
              <p:cNvPr id="8314" name="Picture 122"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8315" name="Oval 123"/>
              <p:cNvSpPr>
                <a:spLocks noChangeArrowheads="1"/>
              </p:cNvSpPr>
              <p:nvPr/>
            </p:nvSpPr>
            <p:spPr bwMode="gray">
              <a:xfrm>
                <a:off x="887" y="2040"/>
                <a:ext cx="433" cy="422"/>
              </a:xfrm>
              <a:prstGeom prst="ellipse">
                <a:avLst/>
              </a:prstGeom>
              <a:solidFill>
                <a:srgbClr val="FB4F2D">
                  <a:alpha val="75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316" name="Picture 12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8317" name="Picture 125"/>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483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Line 81"/>
          <p:cNvSpPr>
            <a:spLocks noChangeShapeType="1"/>
          </p:cNvSpPr>
          <p:nvPr/>
        </p:nvSpPr>
        <p:spPr bwMode="black">
          <a:xfrm>
            <a:off x="5479844" y="4859216"/>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2" name="Rectangle 82"/>
          <p:cNvSpPr>
            <a:spLocks noChangeArrowheads="1"/>
          </p:cNvSpPr>
          <p:nvPr/>
        </p:nvSpPr>
        <p:spPr bwMode="black">
          <a:xfrm>
            <a:off x="5517283" y="5032217"/>
            <a:ext cx="41781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dirty="0" smtClean="0"/>
              <a:t>Demo and Q&amp;A</a:t>
            </a:r>
            <a:endParaRPr lang="en-US" sz="2800" dirty="0"/>
          </a:p>
        </p:txBody>
      </p:sp>
      <p:grpSp>
        <p:nvGrpSpPr>
          <p:cNvPr id="69" name="Group 91"/>
          <p:cNvGrpSpPr>
            <a:grpSpLocks/>
          </p:cNvGrpSpPr>
          <p:nvPr/>
        </p:nvGrpSpPr>
        <p:grpSpPr bwMode="auto">
          <a:xfrm>
            <a:off x="5035417" y="5096977"/>
            <a:ext cx="393700" cy="393700"/>
            <a:chOff x="2543" y="1006"/>
            <a:chExt cx="416" cy="416"/>
          </a:xfrm>
        </p:grpSpPr>
        <p:sp>
          <p:nvSpPr>
            <p:cNvPr id="70" name="Oval 9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dirty="0"/>
            </a:p>
          </p:txBody>
        </p:sp>
        <p:grpSp>
          <p:nvGrpSpPr>
            <p:cNvPr id="71" name="Group 93"/>
            <p:cNvGrpSpPr>
              <a:grpSpLocks/>
            </p:cNvGrpSpPr>
            <p:nvPr/>
          </p:nvGrpSpPr>
          <p:grpSpPr bwMode="auto">
            <a:xfrm rot="-2288454">
              <a:off x="2578" y="1034"/>
              <a:ext cx="348" cy="356"/>
              <a:chOff x="887" y="2040"/>
              <a:chExt cx="433" cy="422"/>
            </a:xfrm>
          </p:grpSpPr>
          <p:pic>
            <p:nvPicPr>
              <p:cNvPr id="73" name="Picture 9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74" name="Oval 95"/>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75" name="Picture 9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72" name="Picture 97"/>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6" name="Line 87"/>
          <p:cNvSpPr>
            <a:spLocks noChangeShapeType="1"/>
          </p:cNvSpPr>
          <p:nvPr/>
        </p:nvSpPr>
        <p:spPr bwMode="black">
          <a:xfrm>
            <a:off x="5358781" y="5460393"/>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 name="Rectangle 88"/>
          <p:cNvSpPr>
            <a:spLocks noChangeArrowheads="1"/>
          </p:cNvSpPr>
          <p:nvPr/>
        </p:nvSpPr>
        <p:spPr bwMode="black">
          <a:xfrm>
            <a:off x="5640922" y="4399098"/>
            <a:ext cx="41781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dirty="0" smtClean="0"/>
              <a:t>Lesson Learned</a:t>
            </a:r>
            <a:endParaRPr lang="en-US" sz="2800" dirty="0"/>
          </a:p>
        </p:txBody>
      </p:sp>
      <p:grpSp>
        <p:nvGrpSpPr>
          <p:cNvPr id="78" name="Group 105"/>
          <p:cNvGrpSpPr>
            <a:grpSpLocks/>
          </p:cNvGrpSpPr>
          <p:nvPr/>
        </p:nvGrpSpPr>
        <p:grpSpPr bwMode="auto">
          <a:xfrm>
            <a:off x="5171536" y="4495800"/>
            <a:ext cx="393700" cy="393700"/>
            <a:chOff x="3647" y="1006"/>
            <a:chExt cx="416" cy="416"/>
          </a:xfrm>
        </p:grpSpPr>
        <p:sp>
          <p:nvSpPr>
            <p:cNvPr id="79" name="Oval 106"/>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dirty="0"/>
            </a:p>
          </p:txBody>
        </p:sp>
        <p:grpSp>
          <p:nvGrpSpPr>
            <p:cNvPr id="80" name="Group 107"/>
            <p:cNvGrpSpPr>
              <a:grpSpLocks/>
            </p:cNvGrpSpPr>
            <p:nvPr/>
          </p:nvGrpSpPr>
          <p:grpSpPr bwMode="auto">
            <a:xfrm rot="-2288454">
              <a:off x="3682" y="1034"/>
              <a:ext cx="348" cy="356"/>
              <a:chOff x="887" y="2040"/>
              <a:chExt cx="433" cy="422"/>
            </a:xfrm>
          </p:grpSpPr>
          <p:pic>
            <p:nvPicPr>
              <p:cNvPr id="82" name="Picture 108"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83" name="Oval 109"/>
              <p:cNvSpPr>
                <a:spLocks noChangeArrowheads="1"/>
              </p:cNvSpPr>
              <p:nvPr/>
            </p:nvSpPr>
            <p:spPr bwMode="gray">
              <a:xfrm>
                <a:off x="887" y="2040"/>
                <a:ext cx="433"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4" name="Picture 110"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81" name="Picture 111"/>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3676"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4" name="Line 89"/>
          <p:cNvSpPr>
            <a:spLocks noChangeShapeType="1"/>
          </p:cNvSpPr>
          <p:nvPr/>
        </p:nvSpPr>
        <p:spPr bwMode="black">
          <a:xfrm flipV="1">
            <a:off x="5458763" y="3694989"/>
            <a:ext cx="4937524" cy="7263"/>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7012" y="2661721"/>
            <a:ext cx="4281372" cy="3058122"/>
          </a:xfrm>
          <a:prstGeom prst="rect">
            <a:avLst/>
          </a:prstGeom>
          <a:noFill/>
          <a:extLst>
            <a:ext uri="{909E8E84-426E-40DD-AFC4-6F175D3DCCD1}">
              <a14:hiddenFill xmlns:a14="http://schemas.microsoft.com/office/drawing/2010/main">
                <a:solidFill>
                  <a:srgbClr val="FFFFFF"/>
                </a:solidFill>
              </a14:hiddenFill>
            </a:ext>
          </a:extLst>
        </p:spPr>
      </p:pic>
      <p:sp>
        <p:nvSpPr>
          <p:cNvPr id="86"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a:p>
            <a:pPr marL="0" indent="0">
              <a:buNone/>
            </a:pPr>
            <a:endParaRPr lang="en-US" sz="2800" dirty="0">
              <a:solidFill>
                <a:srgbClr val="FF0000"/>
              </a:solidFill>
            </a:endParaRPr>
          </a:p>
        </p:txBody>
      </p:sp>
      <p:pic>
        <p:nvPicPr>
          <p:cNvPr id="1026" name="Picture 2" descr="C:\Users\NguyenAnhThai\Desktop\Logo_doc_da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34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73"/>
                                        </p:tgtEl>
                                        <p:attrNameLst>
                                          <p:attrName>style.visibility</p:attrName>
                                        </p:attrNameLst>
                                      </p:cBhvr>
                                      <p:to>
                                        <p:strVal val="visible"/>
                                      </p:to>
                                    </p:set>
                                    <p:animEffect transition="in" filter="barn(inVertical)">
                                      <p:cBhvr>
                                        <p:cTn id="7" dur="500"/>
                                        <p:tgtEl>
                                          <p:spTgt spid="827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274"/>
                                        </p:tgtEl>
                                        <p:attrNameLst>
                                          <p:attrName>style.visibility</p:attrName>
                                        </p:attrNameLst>
                                      </p:cBhvr>
                                      <p:to>
                                        <p:strVal val="visible"/>
                                      </p:to>
                                    </p:set>
                                    <p:animEffect transition="in" filter="barn(inVertical)">
                                      <p:cBhvr>
                                        <p:cTn id="10" dur="500"/>
                                        <p:tgtEl>
                                          <p:spTgt spid="827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275"/>
                                        </p:tgtEl>
                                        <p:attrNameLst>
                                          <p:attrName>style.visibility</p:attrName>
                                        </p:attrNameLst>
                                      </p:cBhvr>
                                      <p:to>
                                        <p:strVal val="visible"/>
                                      </p:to>
                                    </p:set>
                                    <p:animEffect transition="in" filter="barn(inVertical)">
                                      <p:cBhvr>
                                        <p:cTn id="13" dur="500"/>
                                        <p:tgtEl>
                                          <p:spTgt spid="827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276"/>
                                        </p:tgtEl>
                                        <p:attrNameLst>
                                          <p:attrName>style.visibility</p:attrName>
                                        </p:attrNameLst>
                                      </p:cBhvr>
                                      <p:to>
                                        <p:strVal val="visible"/>
                                      </p:to>
                                    </p:set>
                                    <p:animEffect transition="in" filter="barn(inVertical)">
                                      <p:cBhvr>
                                        <p:cTn id="16" dur="500"/>
                                        <p:tgtEl>
                                          <p:spTgt spid="827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277"/>
                                        </p:tgtEl>
                                        <p:attrNameLst>
                                          <p:attrName>style.visibility</p:attrName>
                                        </p:attrNameLst>
                                      </p:cBhvr>
                                      <p:to>
                                        <p:strVal val="visible"/>
                                      </p:to>
                                    </p:set>
                                    <p:animEffect transition="in" filter="barn(inVertical)">
                                      <p:cBhvr>
                                        <p:cTn id="19" dur="500"/>
                                        <p:tgtEl>
                                          <p:spTgt spid="827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278"/>
                                        </p:tgtEl>
                                        <p:attrNameLst>
                                          <p:attrName>style.visibility</p:attrName>
                                        </p:attrNameLst>
                                      </p:cBhvr>
                                      <p:to>
                                        <p:strVal val="visible"/>
                                      </p:to>
                                    </p:set>
                                    <p:animEffect transition="in" filter="barn(inVertical)">
                                      <p:cBhvr>
                                        <p:cTn id="22" dur="500"/>
                                        <p:tgtEl>
                                          <p:spTgt spid="827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279"/>
                                        </p:tgtEl>
                                        <p:attrNameLst>
                                          <p:attrName>style.visibility</p:attrName>
                                        </p:attrNameLst>
                                      </p:cBhvr>
                                      <p:to>
                                        <p:strVal val="visible"/>
                                      </p:to>
                                    </p:set>
                                    <p:animEffect transition="in" filter="barn(inVertical)">
                                      <p:cBhvr>
                                        <p:cTn id="25" dur="500"/>
                                        <p:tgtEl>
                                          <p:spTgt spid="827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280"/>
                                        </p:tgtEl>
                                        <p:attrNameLst>
                                          <p:attrName>style.visibility</p:attrName>
                                        </p:attrNameLst>
                                      </p:cBhvr>
                                      <p:to>
                                        <p:strVal val="visible"/>
                                      </p:to>
                                    </p:set>
                                    <p:animEffect transition="in" filter="barn(inVertical)">
                                      <p:cBhvr>
                                        <p:cTn id="28" dur="500"/>
                                        <p:tgtEl>
                                          <p:spTgt spid="828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282"/>
                                        </p:tgtEl>
                                        <p:attrNameLst>
                                          <p:attrName>style.visibility</p:attrName>
                                        </p:attrNameLst>
                                      </p:cBhvr>
                                      <p:to>
                                        <p:strVal val="visible"/>
                                      </p:to>
                                    </p:set>
                                    <p:animEffect transition="in" filter="barn(inVertical)">
                                      <p:cBhvr>
                                        <p:cTn id="31" dur="500"/>
                                        <p:tgtEl>
                                          <p:spTgt spid="8282"/>
                                        </p:tgtEl>
                                      </p:cBhvr>
                                    </p:animEffect>
                                  </p:childTnLst>
                                </p:cTn>
                              </p:par>
                              <p:par>
                                <p:cTn id="32" presetID="16" presetClass="entr" presetSubtype="21" fill="hold" nodeType="withEffect">
                                  <p:stCondLst>
                                    <p:cond delay="0"/>
                                  </p:stCondLst>
                                  <p:childTnLst>
                                    <p:set>
                                      <p:cBhvr>
                                        <p:cTn id="33" dur="1" fill="hold">
                                          <p:stCondLst>
                                            <p:cond delay="0"/>
                                          </p:stCondLst>
                                        </p:cTn>
                                        <p:tgtEl>
                                          <p:spTgt spid="8283"/>
                                        </p:tgtEl>
                                        <p:attrNameLst>
                                          <p:attrName>style.visibility</p:attrName>
                                        </p:attrNameLst>
                                      </p:cBhvr>
                                      <p:to>
                                        <p:strVal val="visible"/>
                                      </p:to>
                                    </p:set>
                                    <p:animEffect transition="in" filter="barn(inVertical)">
                                      <p:cBhvr>
                                        <p:cTn id="34" dur="500"/>
                                        <p:tgtEl>
                                          <p:spTgt spid="8283"/>
                                        </p:tgtEl>
                                      </p:cBhvr>
                                    </p:animEffect>
                                  </p:childTnLst>
                                </p:cTn>
                              </p:par>
                              <p:par>
                                <p:cTn id="35" presetID="16" presetClass="entr" presetSubtype="21" fill="hold" nodeType="withEffect">
                                  <p:stCondLst>
                                    <p:cond delay="0"/>
                                  </p:stCondLst>
                                  <p:childTnLst>
                                    <p:set>
                                      <p:cBhvr>
                                        <p:cTn id="36" dur="1" fill="hold">
                                          <p:stCondLst>
                                            <p:cond delay="0"/>
                                          </p:stCondLst>
                                        </p:cTn>
                                        <p:tgtEl>
                                          <p:spTgt spid="8290"/>
                                        </p:tgtEl>
                                        <p:attrNameLst>
                                          <p:attrName>style.visibility</p:attrName>
                                        </p:attrNameLst>
                                      </p:cBhvr>
                                      <p:to>
                                        <p:strVal val="visible"/>
                                      </p:to>
                                    </p:set>
                                    <p:animEffect transition="in" filter="barn(inVertical)">
                                      <p:cBhvr>
                                        <p:cTn id="37" dur="500"/>
                                        <p:tgtEl>
                                          <p:spTgt spid="8290"/>
                                        </p:tgtEl>
                                      </p:cBhvr>
                                    </p:animEffect>
                                  </p:childTnLst>
                                </p:cTn>
                              </p:par>
                              <p:par>
                                <p:cTn id="38" presetID="16" presetClass="entr" presetSubtype="21" fill="hold" nodeType="withEffect">
                                  <p:stCondLst>
                                    <p:cond delay="0"/>
                                  </p:stCondLst>
                                  <p:childTnLst>
                                    <p:set>
                                      <p:cBhvr>
                                        <p:cTn id="39" dur="1" fill="hold">
                                          <p:stCondLst>
                                            <p:cond delay="0"/>
                                          </p:stCondLst>
                                        </p:cTn>
                                        <p:tgtEl>
                                          <p:spTgt spid="8297"/>
                                        </p:tgtEl>
                                        <p:attrNameLst>
                                          <p:attrName>style.visibility</p:attrName>
                                        </p:attrNameLst>
                                      </p:cBhvr>
                                      <p:to>
                                        <p:strVal val="visible"/>
                                      </p:to>
                                    </p:set>
                                    <p:animEffect transition="in" filter="barn(inVertical)">
                                      <p:cBhvr>
                                        <p:cTn id="40" dur="500"/>
                                        <p:tgtEl>
                                          <p:spTgt spid="8297"/>
                                        </p:tgtEl>
                                      </p:cBhvr>
                                    </p:animEffect>
                                  </p:childTnLst>
                                </p:cTn>
                              </p:par>
                              <p:par>
                                <p:cTn id="41" presetID="16" presetClass="entr" presetSubtype="21" fill="hold" nodeType="withEffect">
                                  <p:stCondLst>
                                    <p:cond delay="0"/>
                                  </p:stCondLst>
                                  <p:childTnLst>
                                    <p:set>
                                      <p:cBhvr>
                                        <p:cTn id="42" dur="1" fill="hold">
                                          <p:stCondLst>
                                            <p:cond delay="0"/>
                                          </p:stCondLst>
                                        </p:cTn>
                                        <p:tgtEl>
                                          <p:spTgt spid="8304"/>
                                        </p:tgtEl>
                                        <p:attrNameLst>
                                          <p:attrName>style.visibility</p:attrName>
                                        </p:attrNameLst>
                                      </p:cBhvr>
                                      <p:to>
                                        <p:strVal val="visible"/>
                                      </p:to>
                                    </p:set>
                                    <p:animEffect transition="in" filter="barn(inVertical)">
                                      <p:cBhvr>
                                        <p:cTn id="43" dur="500"/>
                                        <p:tgtEl>
                                          <p:spTgt spid="8304"/>
                                        </p:tgtEl>
                                      </p:cBhvr>
                                    </p:animEffect>
                                  </p:childTnLst>
                                </p:cTn>
                              </p:par>
                              <p:par>
                                <p:cTn id="44" presetID="16" presetClass="entr" presetSubtype="21" fill="hold" nodeType="withEffect">
                                  <p:stCondLst>
                                    <p:cond delay="0"/>
                                  </p:stCondLst>
                                  <p:childTnLst>
                                    <p:set>
                                      <p:cBhvr>
                                        <p:cTn id="45" dur="1" fill="hold">
                                          <p:stCondLst>
                                            <p:cond delay="0"/>
                                          </p:stCondLst>
                                        </p:cTn>
                                        <p:tgtEl>
                                          <p:spTgt spid="8311"/>
                                        </p:tgtEl>
                                        <p:attrNameLst>
                                          <p:attrName>style.visibility</p:attrName>
                                        </p:attrNameLst>
                                      </p:cBhvr>
                                      <p:to>
                                        <p:strVal val="visible"/>
                                      </p:to>
                                    </p:set>
                                    <p:animEffect transition="in" filter="barn(inVertical)">
                                      <p:cBhvr>
                                        <p:cTn id="46" dur="500"/>
                                        <p:tgtEl>
                                          <p:spTgt spid="83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par>
                                <p:cTn id="53" presetID="16" presetClass="entr" presetSubtype="21"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barn(inVertical)">
                                      <p:cBhvr>
                                        <p:cTn id="55" dur="500"/>
                                        <p:tgtEl>
                                          <p:spTgt spid="6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inVertical)">
                                      <p:cBhvr>
                                        <p:cTn id="58" dur="500"/>
                                        <p:tgtEl>
                                          <p:spTgt spid="7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barn(inVertical)">
                                      <p:cBhvr>
                                        <p:cTn id="61" dur="500"/>
                                        <p:tgtEl>
                                          <p:spTgt spid="77"/>
                                        </p:tgtEl>
                                      </p:cBhvr>
                                    </p:animEffect>
                                  </p:childTnLst>
                                </p:cTn>
                              </p:par>
                              <p:par>
                                <p:cTn id="62" presetID="16" presetClass="entr" presetSubtype="21"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barn(inVertical)">
                                      <p:cBhvr>
                                        <p:cTn id="64" dur="500"/>
                                        <p:tgtEl>
                                          <p:spTgt spid="7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barn(inVertical)">
                                      <p:cBhvr>
                                        <p:cTn id="6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 grpId="0" animBg="1"/>
      <p:bldP spid="8274" grpId="0"/>
      <p:bldP spid="8275" grpId="0" animBg="1"/>
      <p:bldP spid="8276" grpId="0"/>
      <p:bldP spid="8277" grpId="0" animBg="1"/>
      <p:bldP spid="8278" grpId="0"/>
      <p:bldP spid="8279" grpId="0" animBg="1"/>
      <p:bldP spid="8280" grpId="0"/>
      <p:bldP spid="8282" grpId="0"/>
      <p:bldP spid="51" grpId="0" animBg="1"/>
      <p:bldP spid="52" grpId="0"/>
      <p:bldP spid="76" grpId="0" animBg="1"/>
      <p:bldP spid="77" grpId="0"/>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solidFill>
                  <a:schemeClr val="tx1"/>
                </a:solidFill>
              </a:rPr>
              <a:t>Project Risk Management</a:t>
            </a: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20</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58549953"/>
              </p:ext>
            </p:extLst>
          </p:nvPr>
        </p:nvGraphicFramePr>
        <p:xfrm>
          <a:off x="-1" y="1600201"/>
          <a:ext cx="12093606" cy="5181599"/>
        </p:xfrm>
        <a:graphic>
          <a:graphicData uri="http://schemas.openxmlformats.org/drawingml/2006/table">
            <a:tbl>
              <a:tblPr firstRow="1" bandRow="1">
                <a:tableStyleId>{21E4AEA4-8DFA-4A89-87EB-49C32662AFE0}</a:tableStyleId>
              </a:tblPr>
              <a:tblGrid>
                <a:gridCol w="510456"/>
                <a:gridCol w="2470566"/>
                <a:gridCol w="1179988"/>
                <a:gridCol w="1179988"/>
                <a:gridCol w="1179988"/>
                <a:gridCol w="5572620"/>
              </a:tblGrid>
              <a:tr h="706910">
                <a:tc>
                  <a:txBody>
                    <a:bodyPr/>
                    <a:lstStyle/>
                    <a:p>
                      <a:r>
                        <a:rPr lang="en-US" sz="1800" dirty="0" smtClean="0"/>
                        <a:t>No.</a:t>
                      </a:r>
                      <a:endParaRPr lang="en-US" sz="1800" dirty="0"/>
                    </a:p>
                  </a:txBody>
                  <a:tcPr marT="45729" marB="45729"/>
                </a:tc>
                <a:tc>
                  <a:txBody>
                    <a:bodyPr/>
                    <a:lstStyle/>
                    <a:p>
                      <a:pPr algn="ctr"/>
                      <a:r>
                        <a:rPr lang="en-US" sz="1800" dirty="0" smtClean="0"/>
                        <a:t>Risk Description</a:t>
                      </a:r>
                      <a:endParaRPr lang="en-US" sz="1800" dirty="0"/>
                    </a:p>
                  </a:txBody>
                  <a:tcPr marT="45729" marB="45729"/>
                </a:tc>
                <a:tc>
                  <a:txBody>
                    <a:bodyPr/>
                    <a:lstStyle/>
                    <a:p>
                      <a:pPr algn="l"/>
                      <a:r>
                        <a:rPr kumimoji="0" lang="en-US" sz="1800" b="1" kern="1200" dirty="0" smtClean="0">
                          <a:solidFill>
                            <a:schemeClr val="lt1"/>
                          </a:solidFill>
                          <a:effectLst/>
                          <a:latin typeface="+mn-lt"/>
                          <a:ea typeface="+mn-ea"/>
                          <a:cs typeface="+mn-cs"/>
                        </a:rPr>
                        <a:t>Probability</a:t>
                      </a:r>
                      <a:endParaRPr lang="en-US" sz="1800" dirty="0"/>
                    </a:p>
                  </a:txBody>
                  <a:tcPr marT="45729" marB="45729"/>
                </a:tc>
                <a:tc>
                  <a:txBody>
                    <a:bodyPr/>
                    <a:lstStyle/>
                    <a:p>
                      <a:pPr algn="ctr"/>
                      <a:r>
                        <a:rPr kumimoji="0" lang="en-US" sz="1800" b="1" kern="1200" dirty="0" smtClean="0">
                          <a:solidFill>
                            <a:schemeClr val="lt1"/>
                          </a:solidFill>
                          <a:effectLst/>
                          <a:latin typeface="+mn-lt"/>
                          <a:ea typeface="+mn-ea"/>
                          <a:cs typeface="+mn-cs"/>
                        </a:rPr>
                        <a:t>Effect</a:t>
                      </a:r>
                      <a:endParaRPr lang="en-US" sz="1800" dirty="0"/>
                    </a:p>
                  </a:txBody>
                  <a:tcPr marT="45729" marB="45729"/>
                </a:tc>
                <a:tc>
                  <a:txBody>
                    <a:bodyPr/>
                    <a:lstStyle/>
                    <a:p>
                      <a:pPr algn="ctr"/>
                      <a:r>
                        <a:rPr kumimoji="0" lang="en-US" sz="1800" b="1" kern="1200" dirty="0" smtClean="0">
                          <a:solidFill>
                            <a:schemeClr val="lt1"/>
                          </a:solidFill>
                          <a:effectLst/>
                          <a:latin typeface="+mn-lt"/>
                          <a:ea typeface="+mn-ea"/>
                          <a:cs typeface="+mn-cs"/>
                        </a:rPr>
                        <a:t>Status</a:t>
                      </a:r>
                      <a:endParaRPr lang="en-US" sz="1800" dirty="0"/>
                    </a:p>
                  </a:txBody>
                  <a:tcPr marT="45729" marB="45729"/>
                </a:tc>
                <a:tc>
                  <a:txBody>
                    <a:bodyPr/>
                    <a:lstStyle/>
                    <a:p>
                      <a:pPr algn="ctr"/>
                      <a:r>
                        <a:rPr lang="en-US" sz="1800" dirty="0" smtClean="0"/>
                        <a:t>Solutions</a:t>
                      </a:r>
                      <a:endParaRPr lang="en-US" sz="1800" dirty="0"/>
                    </a:p>
                  </a:txBody>
                  <a:tcPr marT="45729" marB="45729"/>
                </a:tc>
              </a:tr>
              <a:tr h="2221677">
                <a:tc>
                  <a:txBody>
                    <a:bodyPr/>
                    <a:lstStyle/>
                    <a:p>
                      <a:r>
                        <a:rPr lang="en-US" sz="1800" dirty="0" smtClean="0"/>
                        <a:t>1</a:t>
                      </a:r>
                      <a:endParaRPr lang="en-US" sz="1800" dirty="0"/>
                    </a:p>
                  </a:txBody>
                  <a:tcPr marT="45729" marB="45729"/>
                </a:tc>
                <a:tc>
                  <a:txBody>
                    <a:bodyPr/>
                    <a:lstStyle/>
                    <a:p>
                      <a:r>
                        <a:rPr kumimoji="0" lang="en-US" sz="1800" kern="1200" dirty="0" smtClean="0">
                          <a:solidFill>
                            <a:schemeClr val="dk1"/>
                          </a:solidFill>
                          <a:effectLst/>
                          <a:latin typeface="+mn-lt"/>
                          <a:ea typeface="+mn-ea"/>
                          <a:cs typeface="+mn-cs"/>
                        </a:rPr>
                        <a:t>The members do not have much</a:t>
                      </a:r>
                      <a:endParaRPr kumimoji="0" lang="vi-VN" sz="1800" kern="1200" dirty="0" smtClean="0">
                        <a:solidFill>
                          <a:schemeClr val="dk1"/>
                        </a:solidFill>
                        <a:effectLst/>
                        <a:latin typeface="+mn-lt"/>
                        <a:ea typeface="+mn-ea"/>
                        <a:cs typeface="+mn-cs"/>
                      </a:endParaRPr>
                    </a:p>
                    <a:p>
                      <a:r>
                        <a:rPr kumimoji="0" lang="en-US" sz="1800" kern="1200" dirty="0" smtClean="0">
                          <a:solidFill>
                            <a:schemeClr val="dk1"/>
                          </a:solidFill>
                          <a:effectLst/>
                          <a:latin typeface="+mn-lt"/>
                          <a:ea typeface="+mn-ea"/>
                          <a:cs typeface="+mn-cs"/>
                        </a:rPr>
                        <a:t>experient to research the important informations and apply it to the project situations.</a:t>
                      </a:r>
                      <a:endParaRPr lang="en-US" sz="1800" dirty="0"/>
                    </a:p>
                  </a:txBody>
                  <a:tcPr marT="45729" marB="45729"/>
                </a:tc>
                <a:tc>
                  <a:txBody>
                    <a:bodyPr/>
                    <a:lstStyle/>
                    <a:p>
                      <a:pPr algn="ctr"/>
                      <a:r>
                        <a:rPr kumimoji="0" lang="en-US" sz="1800" kern="1200" dirty="0" smtClean="0">
                          <a:solidFill>
                            <a:schemeClr val="dk1"/>
                          </a:solidFill>
                          <a:effectLst/>
                          <a:latin typeface="+mn-lt"/>
                          <a:ea typeface="+mn-ea"/>
                          <a:cs typeface="+mn-cs"/>
                        </a:rPr>
                        <a:t>High</a:t>
                      </a:r>
                      <a:endParaRPr lang="en-US" sz="1800" dirty="0"/>
                    </a:p>
                  </a:txBody>
                  <a:tcPr marT="45729" marB="45729"/>
                </a:tc>
                <a:tc>
                  <a:txBody>
                    <a:bodyPr/>
                    <a:lstStyle/>
                    <a:p>
                      <a:pPr algn="ctr"/>
                      <a:r>
                        <a:rPr kumimoji="0" lang="en-US" sz="1800" kern="1200" dirty="0" smtClean="0">
                          <a:solidFill>
                            <a:schemeClr val="dk1"/>
                          </a:solidFill>
                          <a:effectLst/>
                          <a:latin typeface="+mn-lt"/>
                          <a:ea typeface="+mn-ea"/>
                          <a:cs typeface="+mn-cs"/>
                        </a:rPr>
                        <a:t>Tolerable</a:t>
                      </a:r>
                      <a:endParaRPr lang="en-US" sz="1800" dirty="0"/>
                    </a:p>
                  </a:txBody>
                  <a:tcPr marT="45729" marB="45729"/>
                </a:tc>
                <a:tc>
                  <a:txBody>
                    <a:bodyPr/>
                    <a:lstStyle/>
                    <a:p>
                      <a:pPr algn="ctr"/>
                      <a:r>
                        <a:rPr kumimoji="0" lang="en-US" sz="1800" kern="1200" dirty="0" smtClean="0">
                          <a:solidFill>
                            <a:schemeClr val="dk1"/>
                          </a:solidFill>
                          <a:effectLst/>
                          <a:latin typeface="+mn-lt"/>
                          <a:ea typeface="+mn-ea"/>
                          <a:cs typeface="+mn-cs"/>
                        </a:rPr>
                        <a:t>Occurred</a:t>
                      </a:r>
                      <a:endParaRPr lang="en-US" sz="1800" dirty="0"/>
                    </a:p>
                  </a:txBody>
                  <a:tcPr marT="45729" marB="45729"/>
                </a:tc>
                <a:tc>
                  <a:txBody>
                    <a:bodyPr/>
                    <a:lstStyle/>
                    <a:p>
                      <a:pPr marL="285750" indent="-285750">
                        <a:buFontTx/>
                        <a:buChar char="-"/>
                      </a:pPr>
                      <a:r>
                        <a:rPr kumimoji="0" lang="en-US" sz="1800" kern="1200" dirty="0" smtClean="0">
                          <a:solidFill>
                            <a:schemeClr val="dk1"/>
                          </a:solidFill>
                          <a:effectLst/>
                          <a:latin typeface="+mn-lt"/>
                          <a:ea typeface="+mn-ea"/>
                          <a:cs typeface="+mn-cs"/>
                        </a:rPr>
                        <a:t>Plan schedule detailed the works of team and member's responsibilities. </a:t>
                      </a:r>
                    </a:p>
                    <a:p>
                      <a:pPr marL="285750" indent="-285750">
                        <a:buFontTx/>
                        <a:buChar char="-"/>
                      </a:pPr>
                      <a:r>
                        <a:rPr kumimoji="0" lang="en-US" sz="1800" kern="1200" dirty="0" smtClean="0">
                          <a:solidFill>
                            <a:schemeClr val="dk1"/>
                          </a:solidFill>
                          <a:effectLst/>
                          <a:latin typeface="+mn-lt"/>
                          <a:ea typeface="+mn-ea"/>
                          <a:cs typeface="+mn-cs"/>
                        </a:rPr>
                        <a:t>Discuss and connected With each other in usually. </a:t>
                      </a:r>
                    </a:p>
                    <a:p>
                      <a:pPr marL="285750" indent="-285750">
                        <a:buFontTx/>
                        <a:buChar char="-"/>
                      </a:pPr>
                      <a:r>
                        <a:rPr kumimoji="0" lang="en-US" sz="1800" kern="1200" dirty="0" smtClean="0">
                          <a:solidFill>
                            <a:schemeClr val="dk1"/>
                          </a:solidFill>
                          <a:effectLst/>
                          <a:latin typeface="+mn-lt"/>
                          <a:ea typeface="+mn-ea"/>
                          <a:cs typeface="+mn-cs"/>
                        </a:rPr>
                        <a:t>Find more supports from supervisor or other sources</a:t>
                      </a:r>
                      <a:endParaRPr kumimoji="0" lang="vi-VN" sz="1800" kern="1200" dirty="0" smtClean="0">
                        <a:solidFill>
                          <a:schemeClr val="dk1"/>
                        </a:solidFill>
                        <a:effectLst/>
                        <a:latin typeface="+mn-lt"/>
                        <a:ea typeface="+mn-ea"/>
                        <a:cs typeface="+mn-cs"/>
                      </a:endParaRPr>
                    </a:p>
                    <a:p>
                      <a:r>
                        <a:rPr kumimoji="0" lang="en-US" sz="1800" kern="1200" dirty="0" smtClean="0">
                          <a:solidFill>
                            <a:schemeClr val="dk1"/>
                          </a:solidFill>
                          <a:effectLst/>
                          <a:latin typeface="+mn-lt"/>
                          <a:ea typeface="+mn-ea"/>
                          <a:cs typeface="+mn-cs"/>
                        </a:rPr>
                        <a:t>-   </a:t>
                      </a:r>
                      <a:r>
                        <a:rPr kumimoji="0" lang="en-US" sz="1800" kern="1200" baseline="0" dirty="0" smtClean="0">
                          <a:solidFill>
                            <a:schemeClr val="dk1"/>
                          </a:solidFill>
                          <a:effectLst/>
                          <a:latin typeface="+mn-lt"/>
                          <a:ea typeface="+mn-ea"/>
                          <a:cs typeface="+mn-cs"/>
                        </a:rPr>
                        <a:t> </a:t>
                      </a:r>
                      <a:r>
                        <a:rPr kumimoji="0" lang="en-US" sz="1800" kern="1200" dirty="0" smtClean="0">
                          <a:solidFill>
                            <a:schemeClr val="dk1"/>
                          </a:solidFill>
                          <a:effectLst/>
                          <a:latin typeface="+mn-lt"/>
                          <a:ea typeface="+mn-ea"/>
                          <a:cs typeface="+mn-cs"/>
                        </a:rPr>
                        <a:t>Summarize, training for members about what knowledges are used </a:t>
                      </a:r>
                      <a:endParaRPr lang="en-US" sz="1800" dirty="0"/>
                    </a:p>
                  </a:txBody>
                  <a:tcPr marT="45729" marB="45729"/>
                </a:tc>
              </a:tr>
              <a:tr h="1009865">
                <a:tc>
                  <a:txBody>
                    <a:bodyPr/>
                    <a:lstStyle/>
                    <a:p>
                      <a:r>
                        <a:rPr lang="en-US" sz="1800" dirty="0" smtClean="0"/>
                        <a:t>2</a:t>
                      </a:r>
                      <a:endParaRPr lang="en-US" sz="1800" dirty="0"/>
                    </a:p>
                  </a:txBody>
                  <a:tcPr marT="45729" marB="45729"/>
                </a:tc>
                <a:tc>
                  <a:txBody>
                    <a:bodyPr/>
                    <a:lstStyle/>
                    <a:p>
                      <a:r>
                        <a:rPr kumimoji="0" lang="en-US" sz="1800" kern="1200" dirty="0" smtClean="0">
                          <a:solidFill>
                            <a:schemeClr val="dk1"/>
                          </a:solidFill>
                          <a:effectLst/>
                          <a:latin typeface="+mn-lt"/>
                          <a:ea typeface="+mn-ea"/>
                          <a:cs typeface="+mn-cs"/>
                        </a:rPr>
                        <a:t>New technology: Google API, encoding-decoding algorithm</a:t>
                      </a:r>
                      <a:endParaRPr lang="en-US" sz="1800" dirty="0"/>
                    </a:p>
                  </a:txBody>
                  <a:tcPr marT="45729" marB="45729"/>
                </a:tc>
                <a:tc>
                  <a:txBody>
                    <a:bodyPr/>
                    <a:lstStyle/>
                    <a:p>
                      <a:pPr algn="ctr"/>
                      <a:r>
                        <a:rPr kumimoji="0" lang="en-US" sz="1800" kern="1200" dirty="0" smtClean="0">
                          <a:solidFill>
                            <a:schemeClr val="dk1"/>
                          </a:solidFill>
                          <a:effectLst/>
                          <a:latin typeface="+mn-lt"/>
                          <a:ea typeface="+mn-ea"/>
                          <a:cs typeface="+mn-cs"/>
                        </a:rPr>
                        <a:t>High</a:t>
                      </a:r>
                      <a:endParaRPr lang="en-US" sz="1800" dirty="0"/>
                    </a:p>
                  </a:txBody>
                  <a:tcPr marT="45729" marB="45729"/>
                </a:tc>
                <a:tc>
                  <a:txBody>
                    <a:bodyPr/>
                    <a:lstStyle/>
                    <a:p>
                      <a:pPr algn="ctr"/>
                      <a:r>
                        <a:rPr kumimoji="0" lang="en-US" sz="1800" kern="1200" dirty="0" smtClean="0">
                          <a:solidFill>
                            <a:schemeClr val="dk1"/>
                          </a:solidFill>
                          <a:effectLst/>
                          <a:latin typeface="+mn-lt"/>
                          <a:ea typeface="+mn-ea"/>
                          <a:cs typeface="+mn-cs"/>
                        </a:rPr>
                        <a:t>Serious</a:t>
                      </a:r>
                      <a:endParaRPr lang="en-US" sz="1800" dirty="0"/>
                    </a:p>
                  </a:txBody>
                  <a:tcPr marT="45729" marB="45729"/>
                </a:tc>
                <a:tc>
                  <a:txBody>
                    <a:bodyPr/>
                    <a:lstStyle/>
                    <a:p>
                      <a:pPr algn="ctr"/>
                      <a:r>
                        <a:rPr kumimoji="0" lang="en-US" sz="1800" kern="1200" dirty="0" smtClean="0">
                          <a:solidFill>
                            <a:schemeClr val="dk1"/>
                          </a:solidFill>
                          <a:effectLst/>
                          <a:latin typeface="+mn-lt"/>
                          <a:ea typeface="+mn-ea"/>
                          <a:cs typeface="+mn-cs"/>
                        </a:rPr>
                        <a:t>Potential</a:t>
                      </a:r>
                      <a:endParaRPr lang="en-US" sz="1800" dirty="0"/>
                    </a:p>
                  </a:txBody>
                  <a:tcPr marT="45729" marB="45729"/>
                </a:tc>
                <a:tc>
                  <a:txBody>
                    <a:bodyPr/>
                    <a:lstStyle/>
                    <a:p>
                      <a:r>
                        <a:rPr kumimoji="0" lang="en-US" sz="1800" kern="1200" dirty="0" smtClean="0">
                          <a:solidFill>
                            <a:schemeClr val="dk1"/>
                          </a:solidFill>
                          <a:effectLst/>
                          <a:latin typeface="+mn-lt"/>
                          <a:ea typeface="+mn-ea"/>
                          <a:cs typeface="+mn-cs"/>
                        </a:rPr>
                        <a:t>-    Prepare knowledge for new technologies by materials and internet. Request support from friends or someone that is expert of that new technology</a:t>
                      </a:r>
                      <a:endParaRPr lang="en-US" sz="1800" dirty="0"/>
                    </a:p>
                  </a:txBody>
                  <a:tcPr marT="45729" marB="45729"/>
                </a:tc>
              </a:tr>
              <a:tr h="1243147">
                <a:tc>
                  <a:txBody>
                    <a:bodyPr/>
                    <a:lstStyle/>
                    <a:p>
                      <a:r>
                        <a:rPr lang="en-US" sz="1800" dirty="0" smtClean="0"/>
                        <a:t>3</a:t>
                      </a:r>
                      <a:endParaRPr lang="en-US" sz="1800" dirty="0"/>
                    </a:p>
                  </a:txBody>
                  <a:tcPr marT="45729" marB="45729"/>
                </a:tc>
                <a:tc>
                  <a:txBody>
                    <a:bodyPr/>
                    <a:lstStyle/>
                    <a:p>
                      <a:r>
                        <a:rPr kumimoji="0" lang="en-US" sz="1800" kern="1200" dirty="0" smtClean="0">
                          <a:solidFill>
                            <a:schemeClr val="dk1"/>
                          </a:solidFill>
                          <a:effectLst/>
                          <a:latin typeface="+mn-lt"/>
                          <a:ea typeface="+mn-ea"/>
                          <a:cs typeface="+mn-cs"/>
                        </a:rPr>
                        <a:t>Design difficulty: unclear how to design, or interfaces not well defined or controlled</a:t>
                      </a:r>
                      <a:endParaRPr lang="en-US" sz="1800" dirty="0"/>
                    </a:p>
                  </a:txBody>
                  <a:tcPr marT="45729" marB="45729"/>
                </a:tc>
                <a:tc>
                  <a:txBody>
                    <a:bodyPr/>
                    <a:lstStyle/>
                    <a:p>
                      <a:pPr algn="ctr"/>
                      <a:r>
                        <a:rPr kumimoji="0" lang="en-US" sz="1800" kern="1200" dirty="0" smtClean="0">
                          <a:solidFill>
                            <a:schemeClr val="dk1"/>
                          </a:solidFill>
                          <a:effectLst/>
                          <a:latin typeface="+mn-lt"/>
                          <a:ea typeface="+mn-ea"/>
                          <a:cs typeface="+mn-cs"/>
                        </a:rPr>
                        <a:t>Moderate</a:t>
                      </a:r>
                      <a:endParaRPr lang="en-US" sz="1800" dirty="0"/>
                    </a:p>
                  </a:txBody>
                  <a:tcPr marT="45729" marB="45729"/>
                </a:tc>
                <a:tc>
                  <a:txBody>
                    <a:bodyPr/>
                    <a:lstStyle/>
                    <a:p>
                      <a:pPr algn="ctr"/>
                      <a:r>
                        <a:rPr kumimoji="0" lang="en-US" sz="1800" kern="1200" dirty="0" smtClean="0">
                          <a:solidFill>
                            <a:schemeClr val="dk1"/>
                          </a:solidFill>
                          <a:effectLst/>
                          <a:latin typeface="+mn-lt"/>
                          <a:ea typeface="+mn-ea"/>
                          <a:cs typeface="+mn-cs"/>
                        </a:rPr>
                        <a:t>Serious</a:t>
                      </a:r>
                      <a:endParaRPr lang="en-US" sz="1800" dirty="0"/>
                    </a:p>
                  </a:txBody>
                  <a:tcPr marT="45729" marB="45729"/>
                </a:tc>
                <a:tc>
                  <a:txBody>
                    <a:bodyPr/>
                    <a:lstStyle/>
                    <a:p>
                      <a:pPr algn="ctr"/>
                      <a:r>
                        <a:rPr kumimoji="0" lang="en-US" sz="1800" kern="1200" dirty="0" smtClean="0">
                          <a:solidFill>
                            <a:schemeClr val="dk1"/>
                          </a:solidFill>
                          <a:effectLst/>
                          <a:latin typeface="+mn-lt"/>
                          <a:ea typeface="+mn-ea"/>
                          <a:cs typeface="+mn-cs"/>
                        </a:rPr>
                        <a:t>Potential</a:t>
                      </a:r>
                      <a:endParaRPr lang="en-US" sz="1800" dirty="0"/>
                    </a:p>
                  </a:txBody>
                  <a:tcPr marT="45729" marB="45729"/>
                </a:tc>
                <a:tc>
                  <a:txBody>
                    <a:bodyPr/>
                    <a:lstStyle/>
                    <a:p>
                      <a:r>
                        <a:rPr kumimoji="0" lang="en-US" sz="1800" kern="1200" dirty="0" smtClean="0">
                          <a:solidFill>
                            <a:schemeClr val="dk1"/>
                          </a:solidFill>
                          <a:effectLst/>
                          <a:latin typeface="+mn-lt"/>
                          <a:ea typeface="+mn-ea"/>
                          <a:cs typeface="+mn-cs"/>
                        </a:rPr>
                        <a:t>-     All members in team need to discuss and decide one solution for design. Finding support from experience people</a:t>
                      </a:r>
                      <a:endParaRPr lang="en-US" sz="1800" dirty="0"/>
                    </a:p>
                  </a:txBody>
                  <a:tcPr marT="45729" marB="45729"/>
                </a:tc>
              </a:tr>
            </a:tbl>
          </a:graphicData>
        </a:graphic>
      </p:graphicFrame>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817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III - </a:t>
            </a:r>
            <a:r>
              <a:rPr lang="en-US" dirty="0">
                <a:solidFill>
                  <a:schemeClr val="tx1"/>
                </a:solidFill>
              </a:rPr>
              <a:t>Requirement Specifications </a:t>
            </a:r>
          </a:p>
        </p:txBody>
      </p:sp>
      <p:sp>
        <p:nvSpPr>
          <p:cNvPr id="4" name="Content Placeholder 3"/>
          <p:cNvSpPr>
            <a:spLocks noGrp="1"/>
          </p:cNvSpPr>
          <p:nvPr>
            <p:ph sz="quarter" idx="2"/>
          </p:nvPr>
        </p:nvSpPr>
        <p:spPr>
          <a:xfrm>
            <a:off x="836612" y="2021669"/>
            <a:ext cx="6907397" cy="3581400"/>
          </a:xfrm>
        </p:spPr>
        <p:txBody>
          <a:bodyPr>
            <a:normAutofit/>
          </a:bodyPr>
          <a:lstStyle/>
          <a:p>
            <a:pPr marL="0" indent="0">
              <a:buNone/>
            </a:pPr>
            <a:r>
              <a:rPr lang="en-US" b="1" dirty="0"/>
              <a:t>The web applications designed for: </a:t>
            </a:r>
          </a:p>
          <a:p>
            <a:pPr>
              <a:buFont typeface="Wingdings" pitchFamily="2" charset="2"/>
              <a:buChar char="q"/>
            </a:pPr>
            <a:r>
              <a:rPr lang="en-US" b="1" dirty="0" smtClean="0"/>
              <a:t>Guest </a:t>
            </a:r>
            <a:endParaRPr lang="en-US" b="1" dirty="0"/>
          </a:p>
          <a:p>
            <a:pPr>
              <a:buFont typeface="Wingdings" pitchFamily="2" charset="2"/>
              <a:buChar char="q"/>
            </a:pPr>
            <a:r>
              <a:rPr lang="en-US" b="1" dirty="0"/>
              <a:t>Customer</a:t>
            </a:r>
            <a:endParaRPr lang="vi-VN" dirty="0"/>
          </a:p>
          <a:p>
            <a:pPr>
              <a:buFont typeface="Wingdings" pitchFamily="2" charset="2"/>
              <a:buChar char="q"/>
            </a:pPr>
            <a:r>
              <a:rPr lang="en-US" b="1" dirty="0" smtClean="0"/>
              <a:t>Staff</a:t>
            </a:r>
            <a:endParaRPr lang="en-US" b="1" dirty="0">
              <a:solidFill>
                <a:schemeClr val="tx2"/>
              </a:solidFill>
            </a:endParaRPr>
          </a:p>
          <a:p>
            <a:r>
              <a:rPr lang="en-US" b="1" dirty="0" smtClean="0"/>
              <a:t>Manager</a:t>
            </a:r>
            <a:endParaRPr lang="vi-VN" dirty="0"/>
          </a:p>
        </p:txBody>
      </p:sp>
      <p:sp>
        <p:nvSpPr>
          <p:cNvPr id="5" name="Slide Number Placeholder 4"/>
          <p:cNvSpPr>
            <a:spLocks noGrp="1"/>
          </p:cNvSpPr>
          <p:nvPr>
            <p:ph type="sldNum" sz="quarter" idx="16"/>
          </p:nvPr>
        </p:nvSpPr>
        <p:spPr/>
        <p:txBody>
          <a:bodyPr>
            <a:normAutofit fontScale="85000" lnSpcReduction="20000"/>
          </a:bodyPr>
          <a:lstStyle/>
          <a:p>
            <a:fld id="{EB37DED6-D4C7-42EE-AB49-D2E39E64FDE4}" type="slidenum">
              <a:rPr lang="en-US" smtClean="0"/>
              <a:pPr/>
              <a:t>21</a:t>
            </a:fld>
            <a:endParaRPr lang="en-US" dirty="0"/>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955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III - Requirement Specifications </a:t>
            </a:r>
            <a:endParaRPr lang="en-US" dirty="0"/>
          </a:p>
        </p:txBody>
      </p:sp>
      <p:sp>
        <p:nvSpPr>
          <p:cNvPr id="3" name="Content Placeholder 2"/>
          <p:cNvSpPr>
            <a:spLocks noGrp="1"/>
          </p:cNvSpPr>
          <p:nvPr>
            <p:ph sz="quarter" idx="2"/>
          </p:nvPr>
        </p:nvSpPr>
        <p:spPr/>
        <p:txBody>
          <a:bodyPr/>
          <a:lstStyle/>
          <a:p>
            <a:r>
              <a:rPr lang="en-US" dirty="0"/>
              <a:t>View </a:t>
            </a:r>
          </a:p>
          <a:p>
            <a:endParaRPr lang="en-US" dirty="0"/>
          </a:p>
          <a:p>
            <a:endParaRPr lang="en-US" dirty="0"/>
          </a:p>
          <a:p>
            <a:endParaRPr lang="en-US" dirty="0"/>
          </a:p>
          <a:p>
            <a:endParaRPr lang="en-US" dirty="0"/>
          </a:p>
          <a:p>
            <a:endParaRPr lang="vi-VN" dirty="0"/>
          </a:p>
        </p:txBody>
      </p:sp>
      <p:sp>
        <p:nvSpPr>
          <p:cNvPr id="4" name="Content Placeholder 3"/>
          <p:cNvSpPr>
            <a:spLocks noGrp="1"/>
          </p:cNvSpPr>
          <p:nvPr>
            <p:ph sz="quarter" idx="4"/>
          </p:nvPr>
        </p:nvSpPr>
        <p:spPr/>
        <p:txBody>
          <a:bodyPr/>
          <a:lstStyle/>
          <a:p>
            <a:pPr lvl="0"/>
            <a:r>
              <a:rPr lang="en-US" dirty="0"/>
              <a:t>Registration</a:t>
            </a:r>
            <a:endParaRPr lang="vi-VN" dirty="0"/>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EB37DED6-D4C7-42EE-AB49-D2E39E64FDE4}" type="slidenum">
              <a:rPr lang="en-US" smtClean="0"/>
              <a:pPr/>
              <a:t>22</a:t>
            </a:fld>
            <a:endParaRPr lang="en-US" dirty="0"/>
          </a:p>
        </p:txBody>
      </p:sp>
      <p:sp>
        <p:nvSpPr>
          <p:cNvPr id="8" name="Rectangle 7"/>
          <p:cNvSpPr/>
          <p:nvPr/>
        </p:nvSpPr>
        <p:spPr>
          <a:xfrm>
            <a:off x="836612" y="1752600"/>
            <a:ext cx="1116011" cy="461665"/>
          </a:xfrm>
          <a:prstGeom prst="rect">
            <a:avLst/>
          </a:prstGeom>
        </p:spPr>
        <p:txBody>
          <a:bodyPr wrap="none">
            <a:spAutoFit/>
          </a:bodyPr>
          <a:lstStyle/>
          <a:p>
            <a:r>
              <a:rPr lang="en-US" b="1" dirty="0">
                <a:solidFill>
                  <a:srgbClr val="C00000"/>
                </a:solidFill>
                <a:latin typeface="Aharoni" panose="02010803020104030203" pitchFamily="2" charset="-79"/>
                <a:cs typeface="Aharoni" panose="02010803020104030203" pitchFamily="2" charset="-79"/>
              </a:rPr>
              <a:t>GUEST</a:t>
            </a:r>
            <a:endParaRPr lang="en-US" dirty="0">
              <a:latin typeface="Aharoni" panose="02010803020104030203" pitchFamily="2" charset="-79"/>
              <a:cs typeface="Aharoni" panose="02010803020104030203" pitchFamily="2" charset="-79"/>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34" y="3429000"/>
            <a:ext cx="1944216" cy="191840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918" y="3613393"/>
            <a:ext cx="1943100" cy="1549622"/>
          </a:xfrm>
          <a:prstGeom prst="rect">
            <a:avLst/>
          </a:prstGeom>
        </p:spPr>
      </p:pic>
      <p:pic>
        <p:nvPicPr>
          <p:cNvPr id="14"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326"/>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02534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III - Requirement Specifications </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EB37DED6-D4C7-42EE-AB49-D2E39E64FDE4}" type="slidenum">
              <a:rPr lang="en-US" smtClean="0"/>
              <a:pPr/>
              <a:t>23</a:t>
            </a:fld>
            <a:endParaRPr lang="en-US" dirty="0"/>
          </a:p>
        </p:txBody>
      </p:sp>
      <p:pic>
        <p:nvPicPr>
          <p:cNvPr id="14" name="Picture 2" descr="C:\Users\NguyenAnhThai\Desktop\Logo_doc_d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38326"/>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2436812" y="1828800"/>
            <a:ext cx="8000999" cy="4191000"/>
          </a:xfrm>
        </p:spPr>
      </p:pic>
    </p:spTree>
    <p:extLst>
      <p:ext uri="{BB962C8B-B14F-4D97-AF65-F5344CB8AC3E}">
        <p14:creationId xmlns:p14="http://schemas.microsoft.com/office/powerpoint/2010/main" val="140805837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III - Requirement Specifications </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EB37DED6-D4C7-42EE-AB49-D2E39E64FDE4}" type="slidenum">
              <a:rPr lang="en-US" smtClean="0"/>
              <a:pPr/>
              <a:t>24</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03612" y="2618449"/>
            <a:ext cx="7086600" cy="251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itle 1"/>
          <p:cNvSpPr txBox="1">
            <a:spLocks/>
          </p:cNvSpPr>
          <p:nvPr/>
        </p:nvSpPr>
        <p:spPr>
          <a:xfrm>
            <a:off x="760412" y="1600200"/>
            <a:ext cx="22860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400" b="1" dirty="0" smtClean="0">
                <a:solidFill>
                  <a:srgbClr val="C00000"/>
                </a:solidFill>
                <a:latin typeface="Aharoni" panose="02010803020104030203" pitchFamily="2" charset="-79"/>
                <a:cs typeface="Aharoni" panose="02010803020104030203" pitchFamily="2" charset="-79"/>
              </a:rPr>
              <a:t>CUSTOMER</a:t>
            </a:r>
            <a:endParaRPr lang="vi-VN" sz="2400" b="1" dirty="0">
              <a:solidFill>
                <a:srgbClr val="C00000"/>
              </a:solidFill>
              <a:latin typeface="+mn-lt"/>
              <a:cs typeface="Aharoni" pitchFamily="2" charset="-79"/>
            </a:endParaRPr>
          </a:p>
        </p:txBody>
      </p:sp>
      <p:pic>
        <p:nvPicPr>
          <p:cNvPr id="9"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1043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III - Requirement Specifications </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EB37DED6-D4C7-42EE-AB49-D2E39E64FDE4}" type="slidenum">
              <a:rPr lang="en-US" smtClean="0"/>
              <a:pPr/>
              <a:t>25</a:t>
            </a:fld>
            <a:endParaRPr lang="en-US" dirty="0"/>
          </a:p>
        </p:txBody>
      </p:sp>
      <p:pic>
        <p:nvPicPr>
          <p:cNvPr id="14" name="Picture 2" descr="C:\Users\NguyenAnhThai\Desktop\Logo_doc_d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38326"/>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2739106" y="2057400"/>
            <a:ext cx="7622505" cy="3835981"/>
          </a:xfrm>
        </p:spPr>
      </p:pic>
    </p:spTree>
    <p:extLst>
      <p:ext uri="{BB962C8B-B14F-4D97-AF65-F5344CB8AC3E}">
        <p14:creationId xmlns:p14="http://schemas.microsoft.com/office/powerpoint/2010/main" val="100907968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III - Requirement Specifications </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EB37DED6-D4C7-42EE-AB49-D2E39E64FDE4}" type="slidenum">
              <a:rPr lang="en-US" smtClean="0"/>
              <a:pPr/>
              <a:t>26</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6413" y="2204090"/>
            <a:ext cx="7162800" cy="34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71842" y="1649730"/>
            <a:ext cx="1021433" cy="461665"/>
          </a:xfrm>
          <a:prstGeom prst="rect">
            <a:avLst/>
          </a:prstGeom>
        </p:spPr>
        <p:txBody>
          <a:bodyPr wrap="none">
            <a:spAutoFit/>
          </a:bodyPr>
          <a:lstStyle/>
          <a:p>
            <a:r>
              <a:rPr lang="en-US" b="1" dirty="0" smtClean="0">
                <a:solidFill>
                  <a:srgbClr val="C00000"/>
                </a:solidFill>
                <a:latin typeface="Aharoni" pitchFamily="2" charset="-79"/>
                <a:cs typeface="Aharoni" pitchFamily="2" charset="-79"/>
              </a:rPr>
              <a:t>STAFF</a:t>
            </a:r>
            <a:endParaRPr lang="en-US" dirty="0"/>
          </a:p>
        </p:txBody>
      </p:sp>
      <p:pic>
        <p:nvPicPr>
          <p:cNvPr id="9"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37122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III - Requirement Specifications </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EB37DED6-D4C7-42EE-AB49-D2E39E64FDE4}" type="slidenum">
              <a:rPr lang="en-US" smtClean="0"/>
              <a:pPr/>
              <a:t>27</a:t>
            </a:fld>
            <a:endParaRPr lang="en-US" dirty="0"/>
          </a:p>
        </p:txBody>
      </p:sp>
      <p:pic>
        <p:nvPicPr>
          <p:cNvPr id="14" name="Picture 2" descr="C:\Users\NguyenAnhThai\Desktop\Logo_doc_d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38326"/>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711015" y="1828799"/>
            <a:ext cx="10412597" cy="4064581"/>
          </a:xfrm>
        </p:spPr>
      </p:pic>
    </p:spTree>
    <p:extLst>
      <p:ext uri="{BB962C8B-B14F-4D97-AF65-F5344CB8AC3E}">
        <p14:creationId xmlns:p14="http://schemas.microsoft.com/office/powerpoint/2010/main" val="390926572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III - Requirement Specifications </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EB37DED6-D4C7-42EE-AB49-D2E39E64FDE4}" type="slidenum">
              <a:rPr lang="en-US" smtClean="0"/>
              <a:pPr/>
              <a:t>28</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6412" y="2070791"/>
            <a:ext cx="5481247" cy="34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71842" y="1649730"/>
            <a:ext cx="1521570" cy="461665"/>
          </a:xfrm>
          <a:prstGeom prst="rect">
            <a:avLst/>
          </a:prstGeom>
        </p:spPr>
        <p:txBody>
          <a:bodyPr wrap="none">
            <a:spAutoFit/>
          </a:bodyPr>
          <a:lstStyle/>
          <a:p>
            <a:r>
              <a:rPr lang="en-US" b="1" dirty="0" smtClean="0">
                <a:solidFill>
                  <a:srgbClr val="C00000"/>
                </a:solidFill>
                <a:latin typeface="Aharoni" pitchFamily="2" charset="-79"/>
                <a:cs typeface="Aharoni" pitchFamily="2" charset="-79"/>
              </a:rPr>
              <a:t>Manager</a:t>
            </a:r>
            <a:endParaRPr lang="en-US" dirty="0"/>
          </a:p>
        </p:txBody>
      </p:sp>
      <p:pic>
        <p:nvPicPr>
          <p:cNvPr id="9"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48889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III - Requirement Specifications </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EB37DED6-D4C7-42EE-AB49-D2E39E64FDE4}" type="slidenum">
              <a:rPr lang="en-US" smtClean="0"/>
              <a:pPr/>
              <a:t>29</a:t>
            </a:fld>
            <a:endParaRPr lang="en-US" dirty="0"/>
          </a:p>
        </p:txBody>
      </p:sp>
      <p:pic>
        <p:nvPicPr>
          <p:cNvPr id="14" name="Picture 2" descr="C:\Users\NguyenAnhThai\Desktop\Logo_doc_d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38326"/>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379412" y="1752600"/>
            <a:ext cx="10287000" cy="4140781"/>
          </a:xfrm>
        </p:spPr>
      </p:pic>
    </p:spTree>
    <p:extLst>
      <p:ext uri="{BB962C8B-B14F-4D97-AF65-F5344CB8AC3E}">
        <p14:creationId xmlns:p14="http://schemas.microsoft.com/office/powerpoint/2010/main" val="308878110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tx1"/>
                </a:solidFill>
              </a:rPr>
              <a:t>I - </a:t>
            </a:r>
            <a:r>
              <a:rPr lang="en-US" dirty="0">
                <a:solidFill>
                  <a:schemeClr val="tx1"/>
                </a:solidFill>
              </a:rPr>
              <a:t>Introduction (cont.)</a:t>
            </a:r>
            <a:endParaRPr lang="vi-VN"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3</a:t>
            </a:fld>
            <a:endParaRPr lang="en-US" dirty="0"/>
          </a:p>
        </p:txBody>
      </p:sp>
      <p:sp>
        <p:nvSpPr>
          <p:cNvPr id="3" name="Content Placeholder 2"/>
          <p:cNvSpPr>
            <a:spLocks noGrp="1"/>
          </p:cNvSpPr>
          <p:nvPr>
            <p:ph sz="quarter" idx="1"/>
          </p:nvPr>
        </p:nvSpPr>
        <p:spPr/>
        <p:txBody>
          <a:bodyPr/>
          <a:lstStyle/>
          <a:p>
            <a:pPr>
              <a:defRPr/>
            </a:pPr>
            <a:r>
              <a:rPr lang="en-US" dirty="0" smtClean="0"/>
              <a:t>Background</a:t>
            </a:r>
          </a:p>
          <a:p>
            <a:pPr lvl="1">
              <a:defRPr/>
            </a:pPr>
            <a:r>
              <a:rPr lang="en-US" dirty="0" smtClean="0"/>
              <a:t>Cemetery </a:t>
            </a:r>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smtClean="0"/>
          </a:p>
          <a:p>
            <a:pPr lvl="1">
              <a:defRPr/>
            </a:pPr>
            <a:r>
              <a:rPr lang="en-US" dirty="0" smtClean="0"/>
              <a:t>Difficult to find information</a:t>
            </a:r>
            <a:endParaRPr lang="en-US" dirty="0"/>
          </a:p>
          <a:p>
            <a:pPr lvl="1">
              <a:defRPr/>
            </a:pPr>
            <a:endParaRPr lang="en-US" dirty="0" smtClean="0"/>
          </a:p>
          <a:p>
            <a:pPr marL="365760" lvl="1" indent="0">
              <a:buNone/>
              <a:defRPr/>
            </a:pPr>
            <a:endParaRPr lang="en-US" dirty="0" smtClean="0"/>
          </a:p>
          <a:p>
            <a:pPr lvl="1">
              <a:defRPr/>
            </a:pPr>
            <a:endParaRPr lang="en-US" dirty="0"/>
          </a:p>
          <a:p>
            <a:pPr lvl="1">
              <a:defRPr/>
            </a:pPr>
            <a:endParaRPr lang="en-US" dirty="0" smtClean="0"/>
          </a:p>
          <a:p>
            <a:pPr lvl="1">
              <a:defRPr/>
            </a:pPr>
            <a:endParaRPr lang="en-US" dirty="0" smtClean="0"/>
          </a:p>
          <a:p>
            <a:pPr marL="0" indent="0">
              <a:buNone/>
              <a:defRPr/>
            </a:pPr>
            <a:endParaRPr lang="en-US" sz="2800" dirty="0"/>
          </a:p>
          <a:p>
            <a:pPr marL="0" indent="0">
              <a:buNone/>
              <a:defRPr/>
            </a:pPr>
            <a:endParaRPr lang="vi-VN"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28067" y="2057399"/>
            <a:ext cx="313248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1400" y="4267201"/>
            <a:ext cx="224517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99612" y="1"/>
            <a:ext cx="25892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NguyenAnhThai\Desktop\Logo_doc_da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spTree>
    <p:extLst>
      <p:ext uri="{BB962C8B-B14F-4D97-AF65-F5344CB8AC3E}">
        <p14:creationId xmlns:p14="http://schemas.microsoft.com/office/powerpoint/2010/main" val="2584795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30</a:t>
            </a:fld>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12188825" cy="7010400"/>
          </a:xfrm>
        </p:spPr>
      </p:pic>
    </p:spTree>
    <p:extLst>
      <p:ext uri="{BB962C8B-B14F-4D97-AF65-F5344CB8AC3E}">
        <p14:creationId xmlns:p14="http://schemas.microsoft.com/office/powerpoint/2010/main" val="249571998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Non-functional Requirements</a:t>
            </a:r>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31</a:t>
            </a:fld>
            <a:endParaRPr lang="en-US" dirty="0"/>
          </a:p>
        </p:txBody>
      </p:sp>
      <p:sp>
        <p:nvSpPr>
          <p:cNvPr id="4" name="Content Placeholder 3"/>
          <p:cNvSpPr>
            <a:spLocks noGrp="1"/>
          </p:cNvSpPr>
          <p:nvPr>
            <p:ph sz="quarter" idx="1"/>
          </p:nvPr>
        </p:nvSpPr>
        <p:spPr/>
        <p:txBody>
          <a:bodyPr>
            <a:normAutofit/>
          </a:bodyPr>
          <a:lstStyle/>
          <a:p>
            <a:pPr lvl="1">
              <a:buFont typeface="Wingdings" panose="05000000000000000000" pitchFamily="2" charset="2"/>
              <a:buChar char="q"/>
            </a:pPr>
            <a:endParaRPr lang="en-US" dirty="0" smtClean="0"/>
          </a:p>
          <a:p>
            <a:pPr lvl="1">
              <a:buFont typeface="Wingdings" panose="05000000000000000000" pitchFamily="2" charset="2"/>
              <a:buChar char="q"/>
            </a:pPr>
            <a:endParaRPr lang="en-US" dirty="0" smtClean="0"/>
          </a:p>
        </p:txBody>
      </p:sp>
      <p:grpSp>
        <p:nvGrpSpPr>
          <p:cNvPr id="5" name="Group 4"/>
          <p:cNvGrpSpPr/>
          <p:nvPr/>
        </p:nvGrpSpPr>
        <p:grpSpPr>
          <a:xfrm>
            <a:off x="2284411" y="1589125"/>
            <a:ext cx="6155916" cy="4689373"/>
            <a:chOff x="7129003" y="897622"/>
            <a:chExt cx="6046902" cy="5180968"/>
          </a:xfrm>
        </p:grpSpPr>
        <p:sp>
          <p:nvSpPr>
            <p:cNvPr id="6" name="Freeform 5"/>
            <p:cNvSpPr/>
            <p:nvPr/>
          </p:nvSpPr>
          <p:spPr>
            <a:xfrm>
              <a:off x="9013133" y="2220277"/>
              <a:ext cx="2630610" cy="2493764"/>
            </a:xfrm>
            <a:custGeom>
              <a:avLst/>
              <a:gdLst>
                <a:gd name="connsiteX0" fmla="*/ 0 w 2493764"/>
                <a:gd name="connsiteY0" fmla="*/ 1246882 h 2493764"/>
                <a:gd name="connsiteX1" fmla="*/ 1246882 w 2493764"/>
                <a:gd name="connsiteY1" fmla="*/ 0 h 2493764"/>
                <a:gd name="connsiteX2" fmla="*/ 2493764 w 2493764"/>
                <a:gd name="connsiteY2" fmla="*/ 1246882 h 2493764"/>
                <a:gd name="connsiteX3" fmla="*/ 1246882 w 2493764"/>
                <a:gd name="connsiteY3" fmla="*/ 2493764 h 2493764"/>
                <a:gd name="connsiteX4" fmla="*/ 0 w 2493764"/>
                <a:gd name="connsiteY4" fmla="*/ 1246882 h 249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764" h="2493764">
                  <a:moveTo>
                    <a:pt x="0" y="1246882"/>
                  </a:moveTo>
                  <a:cubicBezTo>
                    <a:pt x="0" y="558248"/>
                    <a:pt x="558248" y="0"/>
                    <a:pt x="1246882" y="0"/>
                  </a:cubicBezTo>
                  <a:cubicBezTo>
                    <a:pt x="1935516" y="0"/>
                    <a:pt x="2493764" y="558248"/>
                    <a:pt x="2493764" y="1246882"/>
                  </a:cubicBezTo>
                  <a:cubicBezTo>
                    <a:pt x="2493764" y="1935516"/>
                    <a:pt x="1935516" y="2493764"/>
                    <a:pt x="1246882" y="2493764"/>
                  </a:cubicBezTo>
                  <a:cubicBezTo>
                    <a:pt x="558248" y="2493764"/>
                    <a:pt x="0" y="1935516"/>
                    <a:pt x="0" y="1246882"/>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08383" tIns="408383" rIns="408383" bIns="408383" numCol="1" spcCol="1270" anchor="ctr" anchorCtr="0">
              <a:noAutofit/>
            </a:bodyPr>
            <a:lstStyle/>
            <a:p>
              <a:pPr lvl="0" algn="ctr" defTabSz="1511300">
                <a:lnSpc>
                  <a:spcPct val="90000"/>
                </a:lnSpc>
                <a:spcBef>
                  <a:spcPct val="0"/>
                </a:spcBef>
                <a:spcAft>
                  <a:spcPct val="35000"/>
                </a:spcAft>
              </a:pPr>
              <a:r>
                <a:rPr lang="en-US" sz="3200" kern="1200" dirty="0" smtClean="0"/>
                <a:t>Non-functional</a:t>
              </a:r>
              <a:endParaRPr lang="en-US" sz="3200" kern="1200" dirty="0"/>
            </a:p>
          </p:txBody>
        </p:sp>
        <p:sp>
          <p:nvSpPr>
            <p:cNvPr id="7" name="Freeform 6"/>
            <p:cNvSpPr/>
            <p:nvPr/>
          </p:nvSpPr>
          <p:spPr>
            <a:xfrm>
              <a:off x="9271043" y="897622"/>
              <a:ext cx="2014242" cy="1870324"/>
            </a:xfrm>
            <a:custGeom>
              <a:avLst/>
              <a:gdLst>
                <a:gd name="connsiteX0" fmla="*/ 0 w 1246882"/>
                <a:gd name="connsiteY0" fmla="*/ 623441 h 1246882"/>
                <a:gd name="connsiteX1" fmla="*/ 623441 w 1246882"/>
                <a:gd name="connsiteY1" fmla="*/ 0 h 1246882"/>
                <a:gd name="connsiteX2" fmla="*/ 1246882 w 1246882"/>
                <a:gd name="connsiteY2" fmla="*/ 623441 h 1246882"/>
                <a:gd name="connsiteX3" fmla="*/ 623441 w 1246882"/>
                <a:gd name="connsiteY3" fmla="*/ 1246882 h 1246882"/>
                <a:gd name="connsiteX4" fmla="*/ 0 w 1246882"/>
                <a:gd name="connsiteY4" fmla="*/ 623441 h 124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82" h="1246882">
                  <a:moveTo>
                    <a:pt x="0" y="623441"/>
                  </a:moveTo>
                  <a:cubicBezTo>
                    <a:pt x="0" y="279124"/>
                    <a:pt x="279124" y="0"/>
                    <a:pt x="623441" y="0"/>
                  </a:cubicBezTo>
                  <a:cubicBezTo>
                    <a:pt x="967758" y="0"/>
                    <a:pt x="1246882" y="279124"/>
                    <a:pt x="1246882" y="623441"/>
                  </a:cubicBezTo>
                  <a:cubicBezTo>
                    <a:pt x="1246882" y="967758"/>
                    <a:pt x="967758" y="1246882"/>
                    <a:pt x="623441" y="1246882"/>
                  </a:cubicBezTo>
                  <a:cubicBezTo>
                    <a:pt x="279124" y="1246882"/>
                    <a:pt x="0" y="967758"/>
                    <a:pt x="0" y="623441"/>
                  </a:cubicBezTo>
                  <a:close/>
                </a:path>
              </a:pathLst>
            </a:custGeom>
          </p:spPr>
          <p:style>
            <a:lnRef idx="2">
              <a:schemeClr val="lt1">
                <a:hueOff val="0"/>
                <a:satOff val="0"/>
                <a:lumOff val="0"/>
                <a:alphaOff val="0"/>
              </a:schemeClr>
            </a:lnRef>
            <a:fillRef idx="1">
              <a:schemeClr val="accent2">
                <a:alpha val="50000"/>
                <a:hueOff val="686585"/>
                <a:satOff val="-12202"/>
                <a:lumOff val="392"/>
                <a:alphaOff val="0"/>
              </a:schemeClr>
            </a:fillRef>
            <a:effectRef idx="0">
              <a:schemeClr val="accent2">
                <a:alpha val="50000"/>
                <a:hueOff val="686585"/>
                <a:satOff val="-12202"/>
                <a:lumOff val="392"/>
                <a:alphaOff val="0"/>
              </a:schemeClr>
            </a:effectRef>
            <a:fontRef idx="minor">
              <a:schemeClr val="tx1"/>
            </a:fontRef>
          </p:style>
          <p:txBody>
            <a:bodyPr spcFirstLastPara="0" vert="horz" wrap="square" lIns="196572" tIns="196572" rIns="196572" bIns="196572" numCol="1" spcCol="1270" anchor="ctr" anchorCtr="0">
              <a:noAutofit/>
            </a:bodyPr>
            <a:lstStyle/>
            <a:p>
              <a:pPr lvl="0" algn="ctr" defTabSz="488950">
                <a:lnSpc>
                  <a:spcPct val="90000"/>
                </a:lnSpc>
                <a:spcBef>
                  <a:spcPct val="0"/>
                </a:spcBef>
                <a:spcAft>
                  <a:spcPct val="35000"/>
                </a:spcAft>
              </a:pPr>
              <a:r>
                <a:rPr lang="en-US" smtClean="0"/>
                <a:t>Availability</a:t>
              </a:r>
              <a:endParaRPr lang="en-US" kern="1200" dirty="0"/>
            </a:p>
          </p:txBody>
        </p:sp>
        <p:sp>
          <p:nvSpPr>
            <p:cNvPr id="8" name="Freeform 7"/>
            <p:cNvSpPr/>
            <p:nvPr/>
          </p:nvSpPr>
          <p:spPr>
            <a:xfrm>
              <a:off x="11059261" y="2058965"/>
              <a:ext cx="2116644" cy="1870324"/>
            </a:xfrm>
            <a:custGeom>
              <a:avLst/>
              <a:gdLst>
                <a:gd name="connsiteX0" fmla="*/ 0 w 1246882"/>
                <a:gd name="connsiteY0" fmla="*/ 623441 h 1246882"/>
                <a:gd name="connsiteX1" fmla="*/ 623441 w 1246882"/>
                <a:gd name="connsiteY1" fmla="*/ 0 h 1246882"/>
                <a:gd name="connsiteX2" fmla="*/ 1246882 w 1246882"/>
                <a:gd name="connsiteY2" fmla="*/ 623441 h 1246882"/>
                <a:gd name="connsiteX3" fmla="*/ 623441 w 1246882"/>
                <a:gd name="connsiteY3" fmla="*/ 1246882 h 1246882"/>
                <a:gd name="connsiteX4" fmla="*/ 0 w 1246882"/>
                <a:gd name="connsiteY4" fmla="*/ 623441 h 124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82" h="1246882">
                  <a:moveTo>
                    <a:pt x="0" y="623441"/>
                  </a:moveTo>
                  <a:cubicBezTo>
                    <a:pt x="0" y="279124"/>
                    <a:pt x="279124" y="0"/>
                    <a:pt x="623441" y="0"/>
                  </a:cubicBezTo>
                  <a:cubicBezTo>
                    <a:pt x="967758" y="0"/>
                    <a:pt x="1246882" y="279124"/>
                    <a:pt x="1246882" y="623441"/>
                  </a:cubicBezTo>
                  <a:cubicBezTo>
                    <a:pt x="1246882" y="967758"/>
                    <a:pt x="967758" y="1246882"/>
                    <a:pt x="623441" y="1246882"/>
                  </a:cubicBezTo>
                  <a:cubicBezTo>
                    <a:pt x="279124" y="1246882"/>
                    <a:pt x="0" y="967758"/>
                    <a:pt x="0" y="623441"/>
                  </a:cubicBezTo>
                  <a:close/>
                </a:path>
              </a:pathLst>
            </a:custGeom>
          </p:spPr>
          <p:style>
            <a:lnRef idx="2">
              <a:schemeClr val="lt1">
                <a:hueOff val="0"/>
                <a:satOff val="0"/>
                <a:lumOff val="0"/>
                <a:alphaOff val="0"/>
              </a:schemeClr>
            </a:lnRef>
            <a:fillRef idx="1">
              <a:schemeClr val="accent2">
                <a:alpha val="50000"/>
                <a:hueOff val="1373170"/>
                <a:satOff val="-24404"/>
                <a:lumOff val="785"/>
                <a:alphaOff val="0"/>
              </a:schemeClr>
            </a:fillRef>
            <a:effectRef idx="0">
              <a:schemeClr val="accent2">
                <a:alpha val="50000"/>
                <a:hueOff val="1373170"/>
                <a:satOff val="-24404"/>
                <a:lumOff val="785"/>
                <a:alphaOff val="0"/>
              </a:schemeClr>
            </a:effectRef>
            <a:fontRef idx="minor">
              <a:schemeClr val="tx1"/>
            </a:fontRef>
          </p:style>
          <p:txBody>
            <a:bodyPr spcFirstLastPara="0" vert="horz" wrap="square" lIns="196572" tIns="196572" rIns="196572" bIns="196572" numCol="1" spcCol="1270" anchor="ctr" anchorCtr="0">
              <a:noAutofit/>
            </a:bodyPr>
            <a:lstStyle/>
            <a:p>
              <a:pPr lvl="0" algn="ctr" defTabSz="488950">
                <a:lnSpc>
                  <a:spcPct val="90000"/>
                </a:lnSpc>
                <a:spcBef>
                  <a:spcPct val="0"/>
                </a:spcBef>
                <a:spcAft>
                  <a:spcPct val="35000"/>
                </a:spcAft>
              </a:pPr>
              <a:r>
                <a:rPr lang="en-US" kern="1200" dirty="0" smtClean="0"/>
                <a:t>Reliability</a:t>
              </a:r>
              <a:endParaRPr lang="en-US" kern="1200" dirty="0"/>
            </a:p>
          </p:txBody>
        </p:sp>
        <p:sp>
          <p:nvSpPr>
            <p:cNvPr id="9" name="Freeform 8"/>
            <p:cNvSpPr/>
            <p:nvPr/>
          </p:nvSpPr>
          <p:spPr>
            <a:xfrm>
              <a:off x="8060196" y="4208266"/>
              <a:ext cx="2104694" cy="1870324"/>
            </a:xfrm>
            <a:custGeom>
              <a:avLst/>
              <a:gdLst>
                <a:gd name="connsiteX0" fmla="*/ 0 w 1246882"/>
                <a:gd name="connsiteY0" fmla="*/ 623441 h 1246882"/>
                <a:gd name="connsiteX1" fmla="*/ 623441 w 1246882"/>
                <a:gd name="connsiteY1" fmla="*/ 0 h 1246882"/>
                <a:gd name="connsiteX2" fmla="*/ 1246882 w 1246882"/>
                <a:gd name="connsiteY2" fmla="*/ 623441 h 1246882"/>
                <a:gd name="connsiteX3" fmla="*/ 623441 w 1246882"/>
                <a:gd name="connsiteY3" fmla="*/ 1246882 h 1246882"/>
                <a:gd name="connsiteX4" fmla="*/ 0 w 1246882"/>
                <a:gd name="connsiteY4" fmla="*/ 623441 h 124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82" h="1246882">
                  <a:moveTo>
                    <a:pt x="0" y="623441"/>
                  </a:moveTo>
                  <a:cubicBezTo>
                    <a:pt x="0" y="279124"/>
                    <a:pt x="279124" y="0"/>
                    <a:pt x="623441" y="0"/>
                  </a:cubicBezTo>
                  <a:cubicBezTo>
                    <a:pt x="967758" y="0"/>
                    <a:pt x="1246882" y="279124"/>
                    <a:pt x="1246882" y="623441"/>
                  </a:cubicBezTo>
                  <a:cubicBezTo>
                    <a:pt x="1246882" y="967758"/>
                    <a:pt x="967758" y="1246882"/>
                    <a:pt x="623441" y="1246882"/>
                  </a:cubicBezTo>
                  <a:cubicBezTo>
                    <a:pt x="279124" y="1246882"/>
                    <a:pt x="0" y="967758"/>
                    <a:pt x="0" y="623441"/>
                  </a:cubicBezTo>
                  <a:close/>
                </a:path>
              </a:pathLst>
            </a:custGeom>
          </p:spPr>
          <p:style>
            <a:lnRef idx="2">
              <a:schemeClr val="lt1">
                <a:hueOff val="0"/>
                <a:satOff val="0"/>
                <a:lumOff val="0"/>
                <a:alphaOff val="0"/>
              </a:schemeClr>
            </a:lnRef>
            <a:fillRef idx="1">
              <a:schemeClr val="accent2">
                <a:alpha val="50000"/>
                <a:hueOff val="2059755"/>
                <a:satOff val="-36606"/>
                <a:lumOff val="1177"/>
                <a:alphaOff val="0"/>
              </a:schemeClr>
            </a:fillRef>
            <a:effectRef idx="0">
              <a:schemeClr val="accent2">
                <a:alpha val="50000"/>
                <a:hueOff val="2059755"/>
                <a:satOff val="-36606"/>
                <a:lumOff val="1177"/>
                <a:alphaOff val="0"/>
              </a:schemeClr>
            </a:effectRef>
            <a:fontRef idx="minor">
              <a:schemeClr val="tx1"/>
            </a:fontRef>
          </p:style>
          <p:txBody>
            <a:bodyPr spcFirstLastPara="0" vert="horz" wrap="square" lIns="196572" tIns="196572" rIns="196572" bIns="196572" numCol="1" spcCol="1270" anchor="ctr" anchorCtr="0">
              <a:noAutofit/>
            </a:bodyPr>
            <a:lstStyle/>
            <a:p>
              <a:pPr lvl="0" algn="ctr" defTabSz="488950">
                <a:lnSpc>
                  <a:spcPct val="90000"/>
                </a:lnSpc>
                <a:spcBef>
                  <a:spcPct val="0"/>
                </a:spcBef>
                <a:spcAft>
                  <a:spcPct val="35000"/>
                </a:spcAft>
              </a:pPr>
              <a:r>
                <a:rPr lang="en-US" kern="1200" dirty="0" smtClean="0"/>
                <a:t>Performance</a:t>
              </a:r>
              <a:endParaRPr lang="en-US" kern="1200" dirty="0"/>
            </a:p>
          </p:txBody>
        </p:sp>
        <p:sp>
          <p:nvSpPr>
            <p:cNvPr id="10" name="Freeform 9"/>
            <p:cNvSpPr/>
            <p:nvPr/>
          </p:nvSpPr>
          <p:spPr>
            <a:xfrm>
              <a:off x="7129003" y="2220277"/>
              <a:ext cx="2398096" cy="1922183"/>
            </a:xfrm>
            <a:custGeom>
              <a:avLst/>
              <a:gdLst>
                <a:gd name="connsiteX0" fmla="*/ 0 w 1246882"/>
                <a:gd name="connsiteY0" fmla="*/ 623441 h 1246882"/>
                <a:gd name="connsiteX1" fmla="*/ 623441 w 1246882"/>
                <a:gd name="connsiteY1" fmla="*/ 0 h 1246882"/>
                <a:gd name="connsiteX2" fmla="*/ 1246882 w 1246882"/>
                <a:gd name="connsiteY2" fmla="*/ 623441 h 1246882"/>
                <a:gd name="connsiteX3" fmla="*/ 623441 w 1246882"/>
                <a:gd name="connsiteY3" fmla="*/ 1246882 h 1246882"/>
                <a:gd name="connsiteX4" fmla="*/ 0 w 1246882"/>
                <a:gd name="connsiteY4" fmla="*/ 623441 h 124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82" h="1246882">
                  <a:moveTo>
                    <a:pt x="0" y="623441"/>
                  </a:moveTo>
                  <a:cubicBezTo>
                    <a:pt x="0" y="279124"/>
                    <a:pt x="279124" y="0"/>
                    <a:pt x="623441" y="0"/>
                  </a:cubicBezTo>
                  <a:cubicBezTo>
                    <a:pt x="967758" y="0"/>
                    <a:pt x="1246882" y="279124"/>
                    <a:pt x="1246882" y="623441"/>
                  </a:cubicBezTo>
                  <a:cubicBezTo>
                    <a:pt x="1246882" y="967758"/>
                    <a:pt x="967758" y="1246882"/>
                    <a:pt x="623441" y="1246882"/>
                  </a:cubicBezTo>
                  <a:cubicBezTo>
                    <a:pt x="279124" y="1246882"/>
                    <a:pt x="0" y="967758"/>
                    <a:pt x="0" y="623441"/>
                  </a:cubicBezTo>
                  <a:close/>
                </a:path>
              </a:pathLst>
            </a:custGeom>
          </p:spPr>
          <p:style>
            <a:lnRef idx="2">
              <a:schemeClr val="lt1">
                <a:hueOff val="0"/>
                <a:satOff val="0"/>
                <a:lumOff val="0"/>
                <a:alphaOff val="0"/>
              </a:schemeClr>
            </a:lnRef>
            <a:fillRef idx="1">
              <a:schemeClr val="accent2">
                <a:alpha val="50000"/>
                <a:hueOff val="2746340"/>
                <a:satOff val="-48808"/>
                <a:lumOff val="1569"/>
                <a:alphaOff val="0"/>
              </a:schemeClr>
            </a:fillRef>
            <a:effectRef idx="0">
              <a:schemeClr val="accent2">
                <a:alpha val="50000"/>
                <a:hueOff val="2746340"/>
                <a:satOff val="-48808"/>
                <a:lumOff val="1569"/>
                <a:alphaOff val="0"/>
              </a:schemeClr>
            </a:effectRef>
            <a:fontRef idx="minor">
              <a:schemeClr val="tx1"/>
            </a:fontRef>
          </p:style>
          <p:txBody>
            <a:bodyPr spcFirstLastPara="0" vert="horz" wrap="square" lIns="196572" tIns="196572" rIns="196572" bIns="196572" numCol="1" spcCol="1270" anchor="ctr" anchorCtr="0">
              <a:noAutofit/>
            </a:bodyPr>
            <a:lstStyle/>
            <a:p>
              <a:pPr lvl="0" algn="ctr" defTabSz="488950">
                <a:lnSpc>
                  <a:spcPct val="90000"/>
                </a:lnSpc>
                <a:spcBef>
                  <a:spcPct val="0"/>
                </a:spcBef>
                <a:spcAft>
                  <a:spcPct val="35000"/>
                </a:spcAft>
              </a:pPr>
              <a:r>
                <a:rPr lang="en-US" dirty="0" smtClean="0"/>
                <a:t>Maintainability</a:t>
              </a:r>
              <a:endParaRPr lang="en-US" kern="1200" dirty="0"/>
            </a:p>
          </p:txBody>
        </p:sp>
      </p:grpSp>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866924" y="2270446"/>
            <a:ext cx="184731" cy="461665"/>
          </a:xfrm>
          <a:prstGeom prst="rect">
            <a:avLst/>
          </a:prstGeom>
        </p:spPr>
        <p:txBody>
          <a:bodyPr wrap="none">
            <a:spAutoFit/>
          </a:bodyPr>
          <a:lstStyle/>
          <a:p>
            <a:endParaRPr lang="en-US"/>
          </a:p>
        </p:txBody>
      </p:sp>
      <p:sp>
        <p:nvSpPr>
          <p:cNvPr id="18" name="Freeform 17"/>
          <p:cNvSpPr/>
          <p:nvPr/>
        </p:nvSpPr>
        <p:spPr>
          <a:xfrm>
            <a:off x="5470283" y="4632232"/>
            <a:ext cx="2142638" cy="1692859"/>
          </a:xfrm>
          <a:custGeom>
            <a:avLst/>
            <a:gdLst>
              <a:gd name="connsiteX0" fmla="*/ 0 w 1246882"/>
              <a:gd name="connsiteY0" fmla="*/ 623441 h 1246882"/>
              <a:gd name="connsiteX1" fmla="*/ 623441 w 1246882"/>
              <a:gd name="connsiteY1" fmla="*/ 0 h 1246882"/>
              <a:gd name="connsiteX2" fmla="*/ 1246882 w 1246882"/>
              <a:gd name="connsiteY2" fmla="*/ 623441 h 1246882"/>
              <a:gd name="connsiteX3" fmla="*/ 623441 w 1246882"/>
              <a:gd name="connsiteY3" fmla="*/ 1246882 h 1246882"/>
              <a:gd name="connsiteX4" fmla="*/ 0 w 1246882"/>
              <a:gd name="connsiteY4" fmla="*/ 623441 h 124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82" h="1246882">
                <a:moveTo>
                  <a:pt x="0" y="623441"/>
                </a:moveTo>
                <a:cubicBezTo>
                  <a:pt x="0" y="279124"/>
                  <a:pt x="279124" y="0"/>
                  <a:pt x="623441" y="0"/>
                </a:cubicBezTo>
                <a:cubicBezTo>
                  <a:pt x="967758" y="0"/>
                  <a:pt x="1246882" y="279124"/>
                  <a:pt x="1246882" y="623441"/>
                </a:cubicBezTo>
                <a:cubicBezTo>
                  <a:pt x="1246882" y="967758"/>
                  <a:pt x="967758" y="1246882"/>
                  <a:pt x="623441" y="1246882"/>
                </a:cubicBezTo>
                <a:cubicBezTo>
                  <a:pt x="279124" y="1246882"/>
                  <a:pt x="0" y="967758"/>
                  <a:pt x="0" y="623441"/>
                </a:cubicBezTo>
                <a:close/>
              </a:path>
            </a:pathLst>
          </a:custGeom>
        </p:spPr>
        <p:style>
          <a:lnRef idx="2">
            <a:schemeClr val="lt1">
              <a:hueOff val="0"/>
              <a:satOff val="0"/>
              <a:lumOff val="0"/>
              <a:alphaOff val="0"/>
            </a:schemeClr>
          </a:lnRef>
          <a:fillRef idx="1">
            <a:schemeClr val="accent2">
              <a:alpha val="50000"/>
              <a:hueOff val="2059755"/>
              <a:satOff val="-36606"/>
              <a:lumOff val="1177"/>
              <a:alphaOff val="0"/>
            </a:schemeClr>
          </a:fillRef>
          <a:effectRef idx="0">
            <a:schemeClr val="accent2">
              <a:alpha val="50000"/>
              <a:hueOff val="2059755"/>
              <a:satOff val="-36606"/>
              <a:lumOff val="1177"/>
              <a:alphaOff val="0"/>
            </a:schemeClr>
          </a:effectRef>
          <a:fontRef idx="minor">
            <a:schemeClr val="tx1"/>
          </a:fontRef>
        </p:style>
        <p:txBody>
          <a:bodyPr spcFirstLastPara="0" vert="horz" wrap="square" lIns="196572" tIns="196572" rIns="196572" bIns="196572" numCol="1" spcCol="1270" anchor="ctr" anchorCtr="0">
            <a:noAutofit/>
          </a:bodyPr>
          <a:lstStyle/>
          <a:p>
            <a:pPr lvl="0" algn="ctr" defTabSz="488950">
              <a:lnSpc>
                <a:spcPct val="90000"/>
              </a:lnSpc>
              <a:spcBef>
                <a:spcPct val="0"/>
              </a:spcBef>
              <a:spcAft>
                <a:spcPct val="35000"/>
              </a:spcAft>
            </a:pPr>
            <a:r>
              <a:rPr lang="en-US" kern="1200" smtClean="0"/>
              <a:t>Security</a:t>
            </a:r>
            <a:endParaRPr lang="en-US" kern="1200" dirty="0"/>
          </a:p>
        </p:txBody>
      </p:sp>
    </p:spTree>
    <p:extLst>
      <p:ext uri="{BB962C8B-B14F-4D97-AF65-F5344CB8AC3E}">
        <p14:creationId xmlns:p14="http://schemas.microsoft.com/office/powerpoint/2010/main" val="4203539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760412" y="142876"/>
            <a:ext cx="9067800" cy="1143000"/>
          </a:xfrm>
        </p:spPr>
        <p:txBody>
          <a:bodyPr>
            <a:noAutofit/>
          </a:bodyPr>
          <a:lstStyle/>
          <a:p>
            <a:pPr algn="l" eaLnBrk="1" hangingPunct="1">
              <a:defRPr/>
            </a:pPr>
            <a:r>
              <a:rPr lang="en-US" dirty="0" smtClean="0">
                <a:ln w="0"/>
                <a:solidFill>
                  <a:schemeClr val="tx1"/>
                </a:solidFill>
                <a:effectLst>
                  <a:outerShdw blurRad="38100" dist="25400" dir="5400000" algn="ctr" rotWithShape="0">
                    <a:srgbClr val="6E747A">
                      <a:alpha val="43000"/>
                    </a:srgbClr>
                  </a:outerShdw>
                </a:effectLst>
              </a:rPr>
              <a:t>IV - Software Design Description</a:t>
            </a:r>
            <a:endParaRPr lang="en-US"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32</a:t>
            </a:fld>
            <a:endParaRPr lang="en-US" dirty="0"/>
          </a:p>
        </p:txBody>
      </p:sp>
      <p:sp>
        <p:nvSpPr>
          <p:cNvPr id="3075" name="Rectangle 3"/>
          <p:cNvSpPr>
            <a:spLocks noGrp="1" noChangeArrowheads="1"/>
          </p:cNvSpPr>
          <p:nvPr>
            <p:ph sz="quarter" idx="1"/>
          </p:nvPr>
        </p:nvSpPr>
        <p:spPr>
          <a:xfrm>
            <a:off x="455612" y="1600200"/>
            <a:ext cx="9725025" cy="4351339"/>
          </a:xfrm>
        </p:spPr>
        <p:txBody>
          <a:bodyPr/>
          <a:lstStyle/>
          <a:p>
            <a:r>
              <a:rPr lang="en-US" sz="3200" dirty="0"/>
              <a:t>System architecture design</a:t>
            </a:r>
          </a:p>
          <a:p>
            <a:pPr eaLnBrk="1" hangingPunct="1"/>
            <a:endParaRPr lang="en-US" sz="2600" dirty="0"/>
          </a:p>
        </p:txBody>
      </p:sp>
      <p:sp>
        <p:nvSpPr>
          <p:cNvPr id="3077" name="TextBox 6"/>
          <p:cNvSpPr txBox="1">
            <a:spLocks noChangeArrowheads="1"/>
          </p:cNvSpPr>
          <p:nvPr/>
        </p:nvSpPr>
        <p:spPr bwMode="auto">
          <a:xfrm>
            <a:off x="4707425" y="5738214"/>
            <a:ext cx="2164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i="1" dirty="0"/>
              <a:t>MVC architecture</a:t>
            </a:r>
            <a:endParaRPr lang="en-US" sz="2000" dirty="0"/>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212" y="2097215"/>
            <a:ext cx="4869243" cy="4282664"/>
          </a:xfrm>
          <a:prstGeom prst="rect">
            <a:avLst/>
          </a:prstGeom>
        </p:spPr>
      </p:pic>
    </p:spTree>
    <p:extLst>
      <p:ext uri="{BB962C8B-B14F-4D97-AF65-F5344CB8AC3E}">
        <p14:creationId xmlns:p14="http://schemas.microsoft.com/office/powerpoint/2010/main" val="2335721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inVertical)">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01169" y="29807"/>
            <a:ext cx="8915400" cy="1128877"/>
          </a:xfrm>
        </p:spPr>
        <p:txBody>
          <a:bodyPr>
            <a:noAutofit/>
          </a:bodyPr>
          <a:lstStyle/>
          <a:p>
            <a:pPr algn="l" eaLnBrk="1" hangingPunct="1">
              <a:defRPr/>
            </a:pPr>
            <a:r>
              <a:rPr lang="en-US" dirty="0" smtClean="0">
                <a:ln w="0"/>
                <a:solidFill>
                  <a:schemeClr val="tx1"/>
                </a:solidFill>
                <a:effectLst>
                  <a:outerShdw blurRad="38100" dist="25400" dir="5400000" algn="ctr" rotWithShape="0">
                    <a:srgbClr val="6E747A">
                      <a:alpha val="43000"/>
                    </a:srgbClr>
                  </a:outerShdw>
                </a:effectLst>
              </a:rPr>
              <a:t>IV - Software Design Description (cont.)</a:t>
            </a:r>
            <a:endParaRPr lang="en-US"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33</a:t>
            </a:fld>
            <a:endParaRPr lang="en-US" dirty="0"/>
          </a:p>
        </p:txBody>
      </p:sp>
      <p:sp>
        <p:nvSpPr>
          <p:cNvPr id="4099" name="Rectangle 3"/>
          <p:cNvSpPr>
            <a:spLocks noGrp="1" noChangeArrowheads="1"/>
          </p:cNvSpPr>
          <p:nvPr>
            <p:ph sz="quarter" idx="1"/>
          </p:nvPr>
        </p:nvSpPr>
        <p:spPr>
          <a:xfrm>
            <a:off x="1903412" y="1981200"/>
            <a:ext cx="8229600" cy="4094163"/>
          </a:xfrm>
        </p:spPr>
        <p:txBody>
          <a:bodyPr>
            <a:normAutofit fontScale="85000" lnSpcReduction="20000"/>
          </a:bodyPr>
          <a:lstStyle/>
          <a:p>
            <a:r>
              <a:rPr lang="en-US" sz="3500" dirty="0"/>
              <a:t>System architecture design</a:t>
            </a:r>
          </a:p>
          <a:p>
            <a:pPr lvl="1"/>
            <a:r>
              <a:rPr lang="en-US" sz="3300"/>
              <a:t>Presentation Layer</a:t>
            </a:r>
            <a:r>
              <a:rPr lang="en-US" sz="3300" smtClean="0"/>
              <a:t>: </a:t>
            </a:r>
          </a:p>
          <a:p>
            <a:pPr lvl="2"/>
            <a:r>
              <a:rPr lang="en-US" sz="2600"/>
              <a:t>This layer controls the display to the end </a:t>
            </a:r>
            <a:r>
              <a:rPr lang="en-US" sz="2600" smtClean="0"/>
              <a:t>user.</a:t>
            </a:r>
          </a:p>
          <a:p>
            <a:pPr lvl="1"/>
            <a:r>
              <a:rPr lang="en-US" sz="3300"/>
              <a:t>Business Layer</a:t>
            </a:r>
            <a:r>
              <a:rPr lang="en-US" sz="3300" smtClean="0"/>
              <a:t>: </a:t>
            </a:r>
            <a:endParaRPr lang="en-US" sz="3300" dirty="0"/>
          </a:p>
          <a:p>
            <a:pPr lvl="2"/>
            <a:r>
              <a:rPr lang="en-US" sz="2600"/>
              <a:t>This layer manages the business processing rules and logic. It consists of a set of Business Objects to support business logic implementation of the system</a:t>
            </a:r>
            <a:r>
              <a:rPr lang="en-US" sz="2600" smtClean="0"/>
              <a:t>.</a:t>
            </a:r>
          </a:p>
          <a:p>
            <a:pPr lvl="1"/>
            <a:r>
              <a:rPr lang="en-US" sz="3200"/>
              <a:t>Data Access Layer</a:t>
            </a:r>
            <a:r>
              <a:rPr lang="en-US" sz="3300" smtClean="0"/>
              <a:t>: </a:t>
            </a:r>
          </a:p>
          <a:p>
            <a:pPr lvl="2"/>
            <a:r>
              <a:rPr lang="en-US" sz="2800"/>
              <a:t>This layer manages access to persistent storage via JDBC. It manages reading, writing, updating, and deleting stored data.</a:t>
            </a:r>
          </a:p>
          <a:p>
            <a:pPr marL="685800" lvl="2" indent="0">
              <a:buNone/>
            </a:pPr>
            <a:endParaRPr lang="en-US" sz="2600" dirty="0"/>
          </a:p>
          <a:p>
            <a:pPr eaLnBrk="1" hangingPunct="1"/>
            <a:endParaRPr lang="en-US" sz="2600" dirty="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290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500"/>
                                        <p:tgtEl>
                                          <p:spTgt spid="40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500"/>
                                        <p:tgtEl>
                                          <p:spTgt spid="40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fade">
                                      <p:cBhvr>
                                        <p:cTn id="18" dur="500"/>
                                        <p:tgtEl>
                                          <p:spTgt spid="409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Effect transition="in" filter="fade">
                                      <p:cBhvr>
                                        <p:cTn id="21" dur="500"/>
                                        <p:tgtEl>
                                          <p:spTgt spid="409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099">
                                            <p:txEl>
                                              <p:pRg st="5" end="5"/>
                                            </p:txEl>
                                          </p:spTgt>
                                        </p:tgtEl>
                                        <p:attrNameLst>
                                          <p:attrName>style.visibility</p:attrName>
                                        </p:attrNameLst>
                                      </p:cBhvr>
                                      <p:to>
                                        <p:strVal val="visible"/>
                                      </p:to>
                                    </p:set>
                                    <p:animEffect transition="in" filter="fade">
                                      <p:cBhvr>
                                        <p:cTn id="24" dur="500"/>
                                        <p:tgtEl>
                                          <p:spTgt spid="409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fade">
                                      <p:cBhvr>
                                        <p:cTn id="27"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51" y="228600"/>
            <a:ext cx="10868369" cy="762000"/>
          </a:xfrm>
        </p:spPr>
        <p:txBody>
          <a:bodyPr>
            <a:noAutofit/>
          </a:bodyPr>
          <a:lstStyle/>
          <a:p>
            <a:r>
              <a:rPr lang="en-US" dirty="0">
                <a:ln w="0"/>
                <a:solidFill>
                  <a:schemeClr val="tx1"/>
                </a:solidFill>
                <a:effectLst>
                  <a:outerShdw blurRad="38100" dist="25400" dir="5400000" algn="ctr" rotWithShape="0">
                    <a:srgbClr val="6E747A">
                      <a:alpha val="43000"/>
                    </a:srgbClr>
                  </a:outerShdw>
                </a:effectLst>
              </a:rPr>
              <a:t>IV - Software Design Description </a:t>
            </a:r>
            <a:r>
              <a:rPr lang="en-US" dirty="0" smtClean="0">
                <a:ln w="0"/>
                <a:solidFill>
                  <a:schemeClr val="tx1"/>
                </a:solidFill>
                <a:effectLst>
                  <a:outerShdw blurRad="38100" dist="25400" dir="5400000" algn="ctr" rotWithShape="0">
                    <a:srgbClr val="6E747A">
                      <a:alpha val="43000"/>
                    </a:srgbClr>
                  </a:outerShdw>
                </a:effectLst>
              </a:rPr>
              <a:t/>
            </a:r>
            <a:br>
              <a:rPr lang="en-US" dirty="0" smtClean="0">
                <a:ln w="0"/>
                <a:solidFill>
                  <a:schemeClr val="tx1"/>
                </a:solidFill>
                <a:effectLst>
                  <a:outerShdw blurRad="38100" dist="25400" dir="5400000" algn="ctr" rotWithShape="0">
                    <a:srgbClr val="6E747A">
                      <a:alpha val="43000"/>
                    </a:srgbClr>
                  </a:outerShdw>
                </a:effectLst>
              </a:rPr>
            </a:br>
            <a:r>
              <a:rPr lang="en-US" dirty="0" smtClean="0">
                <a:ln w="0"/>
                <a:solidFill>
                  <a:schemeClr val="tx1"/>
                </a:solidFill>
                <a:effectLst>
                  <a:outerShdw blurRad="38100" dist="25400" dir="5400000" algn="ctr" rotWithShape="0">
                    <a:srgbClr val="6E747A">
                      <a:alpha val="43000"/>
                    </a:srgbClr>
                  </a:outerShdw>
                </a:effectLst>
              </a:rPr>
              <a:t>(</a:t>
            </a:r>
            <a:r>
              <a:rPr lang="en-US" dirty="0">
                <a:ln w="0"/>
                <a:solidFill>
                  <a:schemeClr val="tx1"/>
                </a:solidFill>
                <a:effectLst>
                  <a:outerShdw blurRad="38100" dist="25400" dir="5400000" algn="ctr" rotWithShape="0">
                    <a:srgbClr val="6E747A">
                      <a:alpha val="43000"/>
                    </a:srgbClr>
                  </a:outerShdw>
                </a:effectLst>
              </a:rPr>
              <a:t>cont.)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34</a:t>
            </a:fld>
            <a:endParaRPr lang="en-US" dirty="0"/>
          </a:p>
        </p:txBody>
      </p:sp>
      <p:pic>
        <p:nvPicPr>
          <p:cNvPr id="16" name="Picture 1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3"/>
          <p:cNvSpPr txBox="1">
            <a:spLocks noChangeArrowheads="1"/>
          </p:cNvSpPr>
          <p:nvPr/>
        </p:nvSpPr>
        <p:spPr>
          <a:xfrm>
            <a:off x="1903412" y="1981200"/>
            <a:ext cx="8229600" cy="409416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3000" smtClean="0"/>
              <a:t>System architecture design</a:t>
            </a:r>
          </a:p>
          <a:p>
            <a:pPr lvl="1"/>
            <a:r>
              <a:rPr lang="en-US" sz="2800"/>
              <a:t>Common </a:t>
            </a:r>
            <a:r>
              <a:rPr lang="en-US" sz="2800" smtClean="0"/>
              <a:t>classes:</a:t>
            </a:r>
          </a:p>
          <a:p>
            <a:pPr lvl="2"/>
            <a:r>
              <a:rPr lang="en-US" sz="2400" smtClean="0"/>
              <a:t>Contain </a:t>
            </a:r>
            <a:r>
              <a:rPr lang="en-US" sz="2400"/>
              <a:t>lightweight structures for related business information.</a:t>
            </a:r>
          </a:p>
          <a:p>
            <a:pPr marL="685800" lvl="2" indent="0">
              <a:buFont typeface="Wingdings"/>
              <a:buNone/>
            </a:pPr>
            <a:endParaRPr lang="en-US" sz="2600" smtClean="0"/>
          </a:p>
          <a:p>
            <a:endParaRPr lang="en-US" sz="2600" dirty="0"/>
          </a:p>
        </p:txBody>
      </p:sp>
      <p:pic>
        <p:nvPicPr>
          <p:cNvPr id="6"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spTree>
    <p:extLst>
      <p:ext uri="{BB962C8B-B14F-4D97-AF65-F5344CB8AC3E}">
        <p14:creationId xmlns:p14="http://schemas.microsoft.com/office/powerpoint/2010/main" val="2293816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760412" y="142876"/>
            <a:ext cx="8915400" cy="913145"/>
          </a:xfrm>
        </p:spPr>
        <p:txBody>
          <a:bodyPr>
            <a:noAutofit/>
          </a:bodyPr>
          <a:lstStyle/>
          <a:p>
            <a:pPr algn="l" eaLnBrk="1" hangingPunct="1">
              <a:defRPr/>
            </a:pPr>
            <a:r>
              <a:rPr lang="en-US" dirty="0" smtClean="0">
                <a:ln w="0"/>
                <a:solidFill>
                  <a:schemeClr val="tx1"/>
                </a:solidFill>
                <a:effectLst>
                  <a:outerShdw blurRad="38100" dist="25400" dir="5400000" algn="ctr" rotWithShape="0">
                    <a:srgbClr val="6E747A">
                      <a:alpha val="43000"/>
                    </a:srgbClr>
                  </a:outerShdw>
                </a:effectLst>
              </a:rPr>
              <a:t>IV - Software Design Description (cont.)</a:t>
            </a:r>
            <a:endParaRPr lang="en-US"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35</a:t>
            </a:fld>
            <a:endParaRPr lang="en-US" dirty="0"/>
          </a:p>
        </p:txBody>
      </p:sp>
      <p:sp>
        <p:nvSpPr>
          <p:cNvPr id="9219" name="Rectangle 3"/>
          <p:cNvSpPr>
            <a:spLocks noGrp="1" noChangeArrowheads="1"/>
          </p:cNvSpPr>
          <p:nvPr>
            <p:ph sz="quarter" idx="1"/>
          </p:nvPr>
        </p:nvSpPr>
        <p:spPr>
          <a:xfrm>
            <a:off x="1198472" y="1585118"/>
            <a:ext cx="9239340" cy="4094163"/>
          </a:xfrm>
        </p:spPr>
        <p:txBody>
          <a:bodyPr>
            <a:normAutofit/>
          </a:bodyPr>
          <a:lstStyle/>
          <a:p>
            <a:r>
              <a:rPr lang="en-US" sz="3200" dirty="0"/>
              <a:t>Entity </a:t>
            </a:r>
            <a:endParaRPr lang="en-US" sz="3200" dirty="0" smtClean="0"/>
          </a:p>
          <a:p>
            <a:pPr marL="0" indent="0">
              <a:buNone/>
            </a:pPr>
            <a:r>
              <a:rPr lang="en-US" sz="3200" dirty="0" smtClean="0"/>
              <a:t>Relationship</a:t>
            </a:r>
          </a:p>
          <a:p>
            <a:pPr marL="0" indent="0">
              <a:buNone/>
            </a:pPr>
            <a:r>
              <a:rPr lang="en-US" sz="3200" dirty="0" smtClean="0"/>
              <a:t>Diagram</a:t>
            </a:r>
            <a:endParaRPr lang="en-US" sz="3200"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a:blip r:embed="rId6">
            <a:extLst>
              <a:ext uri="{28A0092B-C50C-407E-A947-70E740481C1C}">
                <a14:useLocalDpi xmlns:a14="http://schemas.microsoft.com/office/drawing/2010/main" val="0"/>
              </a:ext>
            </a:extLst>
          </a:blip>
          <a:stretch>
            <a:fillRect/>
          </a:stretch>
        </p:blipFill>
        <p:spPr>
          <a:xfrm>
            <a:off x="4011776" y="1579322"/>
            <a:ext cx="6654636" cy="4773663"/>
          </a:xfrm>
          <a:prstGeom prst="rect">
            <a:avLst/>
          </a:prstGeom>
        </p:spPr>
      </p:pic>
    </p:spTree>
    <p:extLst>
      <p:ext uri="{BB962C8B-B14F-4D97-AF65-F5344CB8AC3E}">
        <p14:creationId xmlns:p14="http://schemas.microsoft.com/office/powerpoint/2010/main" val="2961468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10868369" cy="990600"/>
          </a:xfrm>
        </p:spPr>
        <p:txBody>
          <a:bodyPr>
            <a:normAutofit fontScale="90000"/>
          </a:bodyPr>
          <a:lstStyle/>
          <a:p>
            <a:r>
              <a:rPr lang="en-US" dirty="0">
                <a:ln w="0"/>
                <a:solidFill>
                  <a:schemeClr val="tx1"/>
                </a:solidFill>
                <a:effectLst>
                  <a:outerShdw blurRad="38100" dist="25400" dir="5400000" algn="ctr" rotWithShape="0">
                    <a:srgbClr val="6E747A">
                      <a:alpha val="43000"/>
                    </a:srgbClr>
                  </a:outerShdw>
                </a:effectLst>
              </a:rPr>
              <a:t>IV - Software Design Description </a:t>
            </a:r>
            <a:r>
              <a:rPr lang="en-US" dirty="0" smtClean="0">
                <a:ln w="0"/>
                <a:solidFill>
                  <a:schemeClr val="tx1"/>
                </a:solidFill>
                <a:effectLst>
                  <a:outerShdw blurRad="38100" dist="25400" dir="5400000" algn="ctr" rotWithShape="0">
                    <a:srgbClr val="6E747A">
                      <a:alpha val="43000"/>
                    </a:srgbClr>
                  </a:outerShdw>
                </a:effectLst>
              </a:rPr>
              <a:t/>
            </a:r>
            <a:br>
              <a:rPr lang="en-US" dirty="0" smtClean="0">
                <a:ln w="0"/>
                <a:solidFill>
                  <a:schemeClr val="tx1"/>
                </a:solidFill>
                <a:effectLst>
                  <a:outerShdw blurRad="38100" dist="25400" dir="5400000" algn="ctr" rotWithShape="0">
                    <a:srgbClr val="6E747A">
                      <a:alpha val="43000"/>
                    </a:srgbClr>
                  </a:outerShdw>
                </a:effectLst>
              </a:rPr>
            </a:br>
            <a:r>
              <a:rPr lang="en-US" dirty="0" smtClean="0">
                <a:ln w="0"/>
                <a:solidFill>
                  <a:schemeClr val="tx1"/>
                </a:solidFill>
                <a:effectLst>
                  <a:outerShdw blurRad="38100" dist="25400" dir="5400000" algn="ctr" rotWithShape="0">
                    <a:srgbClr val="6E747A">
                      <a:alpha val="43000"/>
                    </a:srgbClr>
                  </a:outerShdw>
                </a:effectLst>
              </a:rPr>
              <a:t>(</a:t>
            </a:r>
            <a:r>
              <a:rPr lang="en-US" dirty="0">
                <a:ln w="0"/>
                <a:solidFill>
                  <a:schemeClr val="tx1"/>
                </a:solidFill>
                <a:effectLst>
                  <a:outerShdw blurRad="38100" dist="25400" dir="5400000" algn="ctr" rotWithShape="0">
                    <a:srgbClr val="6E747A">
                      <a:alpha val="43000"/>
                    </a:srgbClr>
                  </a:outerShdw>
                </a:effectLst>
              </a:rPr>
              <a:t>cont.)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36</a:t>
            </a:fld>
            <a:endParaRPr lang="en-US" dirty="0"/>
          </a:p>
        </p:txBody>
      </p:sp>
      <p:sp>
        <p:nvSpPr>
          <p:cNvPr id="4" name="Content Placeholder 3"/>
          <p:cNvSpPr>
            <a:spLocks noGrp="1"/>
          </p:cNvSpPr>
          <p:nvPr>
            <p:ph sz="quarter" idx="1"/>
          </p:nvPr>
        </p:nvSpPr>
        <p:spPr/>
        <p:txBody>
          <a:bodyPr/>
          <a:lstStyle/>
          <a:p>
            <a:r>
              <a:rPr lang="en-US" smtClean="0"/>
              <a:t>Database</a:t>
            </a:r>
          </a:p>
          <a:p>
            <a:pPr marL="0" indent="0">
              <a:buNone/>
            </a:pPr>
            <a:r>
              <a:rPr lang="en-US" smtClean="0"/>
              <a:t> </a:t>
            </a:r>
            <a:r>
              <a:rPr lang="en-US" dirty="0" smtClean="0"/>
              <a:t>design</a:t>
            </a:r>
            <a:endParaRPr lang="en-US" dirty="0"/>
          </a:p>
        </p:txBody>
      </p:sp>
      <p:sp>
        <p:nvSpPr>
          <p:cNvPr id="5"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2" descr="C:\Users\NguyenAnhThai\Desktop\Logo_doc_d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612" y="1600200"/>
            <a:ext cx="7908472" cy="4752787"/>
          </a:xfrm>
          <a:prstGeom prst="rect">
            <a:avLst/>
          </a:prstGeom>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314085"/>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760412" y="142876"/>
            <a:ext cx="8915400" cy="1143000"/>
          </a:xfrm>
        </p:spPr>
        <p:txBody>
          <a:bodyPr>
            <a:noAutofit/>
          </a:bodyPr>
          <a:lstStyle/>
          <a:p>
            <a:pPr algn="l" eaLnBrk="1" hangingPunct="1">
              <a:defRPr/>
            </a:pPr>
            <a:r>
              <a:rPr lang="en-US" dirty="0" smtClean="0">
                <a:ln w="0"/>
                <a:solidFill>
                  <a:schemeClr val="tx1"/>
                </a:solidFill>
                <a:effectLst>
                  <a:outerShdw blurRad="38100" dist="25400" dir="5400000" algn="ctr" rotWithShape="0">
                    <a:srgbClr val="6E747A">
                      <a:alpha val="43000"/>
                    </a:srgbClr>
                  </a:outerShdw>
                </a:effectLst>
              </a:rPr>
              <a:t>IV - Software Design Description (cont.)</a:t>
            </a:r>
            <a:endParaRPr lang="en-US"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37</a:t>
            </a:fld>
            <a:endParaRPr lang="en-US" dirty="0"/>
          </a:p>
        </p:txBody>
      </p:sp>
      <p:sp>
        <p:nvSpPr>
          <p:cNvPr id="7171" name="Rectangle 3"/>
          <p:cNvSpPr>
            <a:spLocks noGrp="1" noChangeArrowheads="1"/>
          </p:cNvSpPr>
          <p:nvPr>
            <p:ph sz="quarter" idx="1"/>
          </p:nvPr>
        </p:nvSpPr>
        <p:spPr>
          <a:xfrm>
            <a:off x="2506" y="1524001"/>
            <a:ext cx="12091100" cy="4974160"/>
          </a:xfrm>
        </p:spPr>
        <p:txBody>
          <a:bodyPr/>
          <a:lstStyle/>
          <a:p>
            <a:r>
              <a:rPr lang="en-US" sz="3200"/>
              <a:t>Class </a:t>
            </a:r>
            <a:r>
              <a:rPr lang="en-US" sz="3200" smtClean="0"/>
              <a:t>diagram</a:t>
            </a:r>
          </a:p>
          <a:p>
            <a:pPr marL="0" indent="0">
              <a:buNone/>
            </a:pPr>
            <a:r>
              <a:rPr lang="en-US" sz="3200" smtClean="0"/>
              <a:t>for customer </a:t>
            </a:r>
          </a:p>
          <a:p>
            <a:pPr marL="0" indent="0">
              <a:buNone/>
            </a:pPr>
            <a:r>
              <a:rPr lang="en-US" sz="3200"/>
              <a:t>m</a:t>
            </a:r>
            <a:r>
              <a:rPr lang="en-US" sz="3200" smtClean="0"/>
              <a:t>odule. </a:t>
            </a:r>
            <a:endParaRPr lang="en-US" sz="3200" dirty="0" smtClean="0"/>
          </a:p>
          <a:p>
            <a:pPr eaLnBrk="1" hangingPunct="1"/>
            <a:endParaRPr lang="en-US" sz="2600" dirty="0"/>
          </a:p>
        </p:txBody>
      </p:sp>
      <p:pic>
        <p:nvPicPr>
          <p:cNvPr id="13"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23412" y="-23179"/>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612" y="1394460"/>
            <a:ext cx="8114506" cy="4974161"/>
          </a:xfrm>
          <a:prstGeom prst="rect">
            <a:avLst/>
          </a:prstGeom>
        </p:spPr>
      </p:pic>
    </p:spTree>
    <p:extLst>
      <p:ext uri="{BB962C8B-B14F-4D97-AF65-F5344CB8AC3E}">
        <p14:creationId xmlns:p14="http://schemas.microsoft.com/office/powerpoint/2010/main" val="1487305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51" y="228600"/>
            <a:ext cx="10868369" cy="762000"/>
          </a:xfrm>
        </p:spPr>
        <p:txBody>
          <a:bodyPr>
            <a:noAutofit/>
          </a:bodyPr>
          <a:lstStyle/>
          <a:p>
            <a:r>
              <a:rPr lang="en-US" dirty="0">
                <a:ln w="0"/>
                <a:solidFill>
                  <a:schemeClr val="tx1"/>
                </a:solidFill>
                <a:effectLst>
                  <a:outerShdw blurRad="38100" dist="25400" dir="5400000" algn="ctr" rotWithShape="0">
                    <a:srgbClr val="6E747A">
                      <a:alpha val="43000"/>
                    </a:srgbClr>
                  </a:outerShdw>
                </a:effectLst>
              </a:rPr>
              <a:t>IV - Software Design Description </a:t>
            </a:r>
            <a:r>
              <a:rPr lang="en-US" dirty="0" smtClean="0">
                <a:ln w="0"/>
                <a:solidFill>
                  <a:schemeClr val="tx1"/>
                </a:solidFill>
                <a:effectLst>
                  <a:outerShdw blurRad="38100" dist="25400" dir="5400000" algn="ctr" rotWithShape="0">
                    <a:srgbClr val="6E747A">
                      <a:alpha val="43000"/>
                    </a:srgbClr>
                  </a:outerShdw>
                </a:effectLst>
              </a:rPr>
              <a:t/>
            </a:r>
            <a:br>
              <a:rPr lang="en-US" dirty="0" smtClean="0">
                <a:ln w="0"/>
                <a:solidFill>
                  <a:schemeClr val="tx1"/>
                </a:solidFill>
                <a:effectLst>
                  <a:outerShdw blurRad="38100" dist="25400" dir="5400000" algn="ctr" rotWithShape="0">
                    <a:srgbClr val="6E747A">
                      <a:alpha val="43000"/>
                    </a:srgbClr>
                  </a:outerShdw>
                </a:effectLst>
              </a:rPr>
            </a:br>
            <a:r>
              <a:rPr lang="en-US" dirty="0" smtClean="0">
                <a:ln w="0"/>
                <a:solidFill>
                  <a:schemeClr val="tx1"/>
                </a:solidFill>
                <a:effectLst>
                  <a:outerShdw blurRad="38100" dist="25400" dir="5400000" algn="ctr" rotWithShape="0">
                    <a:srgbClr val="6E747A">
                      <a:alpha val="43000"/>
                    </a:srgbClr>
                  </a:outerShdw>
                </a:effectLst>
              </a:rPr>
              <a:t>(</a:t>
            </a:r>
            <a:r>
              <a:rPr lang="en-US" dirty="0">
                <a:ln w="0"/>
                <a:solidFill>
                  <a:schemeClr val="tx1"/>
                </a:solidFill>
                <a:effectLst>
                  <a:outerShdw blurRad="38100" dist="25400" dir="5400000" algn="ctr" rotWithShape="0">
                    <a:srgbClr val="6E747A">
                      <a:alpha val="43000"/>
                    </a:srgbClr>
                  </a:outerShdw>
                </a:effectLst>
              </a:rPr>
              <a:t>cont.)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38</a:t>
            </a:fld>
            <a:endParaRPr lang="en-US" dirty="0"/>
          </a:p>
        </p:txBody>
      </p:sp>
      <p:sp>
        <p:nvSpPr>
          <p:cNvPr id="4" name="Content Placeholder 3"/>
          <p:cNvSpPr>
            <a:spLocks noGrp="1"/>
          </p:cNvSpPr>
          <p:nvPr>
            <p:ph sz="quarter" idx="1"/>
          </p:nvPr>
        </p:nvSpPr>
        <p:spPr>
          <a:xfrm>
            <a:off x="0" y="1524000"/>
            <a:ext cx="12093605" cy="4614324"/>
          </a:xfrm>
        </p:spPr>
        <p:txBody>
          <a:bodyPr>
            <a:normAutofit/>
          </a:bodyPr>
          <a:lstStyle/>
          <a:p>
            <a:r>
              <a:rPr lang="en-US" sz="3200" dirty="0" smtClean="0"/>
              <a:t>Sequence </a:t>
            </a:r>
          </a:p>
          <a:p>
            <a:pPr marL="0" indent="0">
              <a:buNone/>
            </a:pPr>
            <a:r>
              <a:rPr lang="en-US" sz="3200" dirty="0" smtClean="0"/>
              <a:t>Diagram for </a:t>
            </a:r>
          </a:p>
          <a:p>
            <a:pPr marL="0" indent="0">
              <a:buNone/>
            </a:pPr>
            <a:r>
              <a:rPr lang="en-US" sz="3200" dirty="0" smtClean="0"/>
              <a:t>register new</a:t>
            </a:r>
          </a:p>
          <a:p>
            <a:pPr marL="0" indent="0">
              <a:buNone/>
            </a:pPr>
            <a:r>
              <a:rPr lang="en-US" sz="3200" dirty="0" smtClean="0"/>
              <a:t>customer.</a:t>
            </a:r>
            <a:endParaRPr lang="en-US" sz="3200" dirty="0"/>
          </a:p>
        </p:txBody>
      </p:sp>
      <p:pic>
        <p:nvPicPr>
          <p:cNvPr id="10"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212" y="1524000"/>
            <a:ext cx="8570834" cy="4813219"/>
          </a:xfrm>
          <a:prstGeom prst="rect">
            <a:avLst/>
          </a:prstGeom>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25350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51" y="228600"/>
            <a:ext cx="10868369" cy="762000"/>
          </a:xfrm>
        </p:spPr>
        <p:txBody>
          <a:bodyPr>
            <a:noAutofit/>
          </a:bodyPr>
          <a:lstStyle/>
          <a:p>
            <a:r>
              <a:rPr lang="en-US" dirty="0">
                <a:ln w="0"/>
                <a:solidFill>
                  <a:schemeClr val="tx1"/>
                </a:solidFill>
                <a:effectLst>
                  <a:outerShdw blurRad="38100" dist="25400" dir="5400000" algn="ctr" rotWithShape="0">
                    <a:srgbClr val="6E747A">
                      <a:alpha val="43000"/>
                    </a:srgbClr>
                  </a:outerShdw>
                </a:effectLst>
              </a:rPr>
              <a:t>IV - Software Design Description </a:t>
            </a:r>
            <a:r>
              <a:rPr lang="en-US" dirty="0" smtClean="0">
                <a:ln w="0"/>
                <a:solidFill>
                  <a:schemeClr val="tx1"/>
                </a:solidFill>
                <a:effectLst>
                  <a:outerShdw blurRad="38100" dist="25400" dir="5400000" algn="ctr" rotWithShape="0">
                    <a:srgbClr val="6E747A">
                      <a:alpha val="43000"/>
                    </a:srgbClr>
                  </a:outerShdw>
                </a:effectLst>
              </a:rPr>
              <a:t/>
            </a:r>
            <a:br>
              <a:rPr lang="en-US" dirty="0" smtClean="0">
                <a:ln w="0"/>
                <a:solidFill>
                  <a:schemeClr val="tx1"/>
                </a:solidFill>
                <a:effectLst>
                  <a:outerShdw blurRad="38100" dist="25400" dir="5400000" algn="ctr" rotWithShape="0">
                    <a:srgbClr val="6E747A">
                      <a:alpha val="43000"/>
                    </a:srgbClr>
                  </a:outerShdw>
                </a:effectLst>
              </a:rPr>
            </a:br>
            <a:r>
              <a:rPr lang="en-US" dirty="0" smtClean="0">
                <a:ln w="0"/>
                <a:solidFill>
                  <a:schemeClr val="tx1"/>
                </a:solidFill>
                <a:effectLst>
                  <a:outerShdw blurRad="38100" dist="25400" dir="5400000" algn="ctr" rotWithShape="0">
                    <a:srgbClr val="6E747A">
                      <a:alpha val="43000"/>
                    </a:srgbClr>
                  </a:outerShdw>
                </a:effectLst>
              </a:rPr>
              <a:t>(</a:t>
            </a:r>
            <a:r>
              <a:rPr lang="en-US" dirty="0">
                <a:ln w="0"/>
                <a:solidFill>
                  <a:schemeClr val="tx1"/>
                </a:solidFill>
                <a:effectLst>
                  <a:outerShdw blurRad="38100" dist="25400" dir="5400000" algn="ctr" rotWithShape="0">
                    <a:srgbClr val="6E747A">
                      <a:alpha val="43000"/>
                    </a:srgbClr>
                  </a:outerShdw>
                </a:effectLst>
              </a:rPr>
              <a:t>cont.)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39</a:t>
            </a:fld>
            <a:endParaRPr lang="en-US" dirty="0"/>
          </a:p>
        </p:txBody>
      </p:sp>
      <p:sp>
        <p:nvSpPr>
          <p:cNvPr id="4" name="Content Placeholder 3"/>
          <p:cNvSpPr>
            <a:spLocks noGrp="1"/>
          </p:cNvSpPr>
          <p:nvPr>
            <p:ph sz="quarter" idx="1"/>
          </p:nvPr>
        </p:nvSpPr>
        <p:spPr>
          <a:xfrm>
            <a:off x="0" y="1524000"/>
            <a:ext cx="12093605" cy="4614324"/>
          </a:xfrm>
        </p:spPr>
        <p:txBody>
          <a:bodyPr>
            <a:normAutofit/>
          </a:bodyPr>
          <a:lstStyle/>
          <a:p>
            <a:pPr marL="0" indent="0">
              <a:buNone/>
            </a:pPr>
            <a:r>
              <a:rPr lang="en-US" sz="3200" dirty="0" smtClean="0"/>
              <a:t>Technology used in project:</a:t>
            </a:r>
          </a:p>
          <a:p>
            <a:pPr marL="0" indent="0">
              <a:buNone/>
            </a:pPr>
            <a:r>
              <a:rPr lang="en-US" sz="3200" dirty="0"/>
              <a:t>	</a:t>
            </a:r>
            <a:endParaRPr lang="en-US" sz="3200" dirty="0" smtClean="0"/>
          </a:p>
          <a:p>
            <a:pPr marL="0" indent="0">
              <a:buNone/>
            </a:pPr>
            <a:r>
              <a:rPr lang="en-US" sz="3200" dirty="0"/>
              <a:t>	</a:t>
            </a:r>
            <a:endParaRPr lang="en-US" sz="3200" dirty="0" smtClean="0"/>
          </a:p>
          <a:p>
            <a:pPr marL="0" indent="0">
              <a:buNone/>
            </a:pPr>
            <a:r>
              <a:rPr lang="en-US" sz="3200" dirty="0"/>
              <a:t>	</a:t>
            </a:r>
          </a:p>
        </p:txBody>
      </p:sp>
      <p:pic>
        <p:nvPicPr>
          <p:cNvPr id="10"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16569" y="-23648"/>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3812" y="2514600"/>
            <a:ext cx="1943100" cy="6477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6070" y="3633622"/>
            <a:ext cx="3028950" cy="150495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885" y="3414547"/>
            <a:ext cx="1943100" cy="19431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7762" y="2295488"/>
            <a:ext cx="3086100" cy="14859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7639" y="3606760"/>
            <a:ext cx="1838325" cy="248602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8552" y="2344856"/>
            <a:ext cx="4067175" cy="1123950"/>
          </a:xfrm>
          <a:prstGeom prst="rect">
            <a:avLst/>
          </a:prstGeom>
        </p:spPr>
      </p:pic>
    </p:spTree>
    <p:extLst>
      <p:ext uri="{BB962C8B-B14F-4D97-AF65-F5344CB8AC3E}">
        <p14:creationId xmlns:p14="http://schemas.microsoft.com/office/powerpoint/2010/main" val="184403467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 - Introduction (cont.)</a:t>
            </a:r>
            <a:endParaRPr lang="vi-VN"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4</a:t>
            </a:fld>
            <a:endParaRPr lang="en-US"/>
          </a:p>
        </p:txBody>
      </p:sp>
      <p:sp>
        <p:nvSpPr>
          <p:cNvPr id="4" name="Content Placeholder 3"/>
          <p:cNvSpPr>
            <a:spLocks noGrp="1"/>
          </p:cNvSpPr>
          <p:nvPr>
            <p:ph sz="quarter" idx="1"/>
          </p:nvPr>
        </p:nvSpPr>
        <p:spPr/>
        <p:txBody>
          <a:bodyPr/>
          <a:lstStyle/>
          <a:p>
            <a:r>
              <a:rPr lang="en-US" dirty="0"/>
              <a:t>Background (cont.)</a:t>
            </a:r>
          </a:p>
          <a:p>
            <a:pPr lvl="1"/>
            <a:r>
              <a:rPr lang="en-US" dirty="0" smtClean="0"/>
              <a:t>Main causes:</a:t>
            </a:r>
          </a:p>
          <a:p>
            <a:pPr lvl="2"/>
            <a:r>
              <a:rPr lang="en-US" dirty="0"/>
              <a:t>Almost cemetery site does not provide a full overview of the planning of the cemetery as a model to map the full interface.</a:t>
            </a:r>
            <a:endParaRPr lang="en-US" dirty="0" smtClean="0"/>
          </a:p>
          <a:p>
            <a:pPr lvl="2"/>
            <a:endParaRPr lang="en-US" dirty="0" smtClean="0"/>
          </a:p>
          <a:p>
            <a:pPr lvl="2"/>
            <a:endParaRPr lang="en-US" dirty="0"/>
          </a:p>
          <a:p>
            <a:pPr lvl="2"/>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7412" y="3571432"/>
            <a:ext cx="825339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NguyenAnhThai\Desktop\Logo_doc_d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99612" y="1"/>
            <a:ext cx="25892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21926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V </a:t>
            </a:r>
            <a:r>
              <a:rPr lang="en-US" dirty="0">
                <a:ln w="0"/>
                <a:solidFill>
                  <a:schemeClr val="tx1"/>
                </a:solidFill>
                <a:effectLst>
                  <a:outerShdw blurRad="38100" dist="25400" dir="5400000" algn="ctr" rotWithShape="0">
                    <a:srgbClr val="6E747A">
                      <a:alpha val="43000"/>
                    </a:srgbClr>
                  </a:outerShdw>
                </a:effectLst>
              </a:rPr>
              <a:t>-</a:t>
            </a:r>
            <a:r>
              <a:rPr lang="en-US" dirty="0" smtClean="0">
                <a:solidFill>
                  <a:schemeClr val="tx1"/>
                </a:solidFill>
              </a:rPr>
              <a:t> </a:t>
            </a:r>
            <a:r>
              <a:rPr lang="en-US" dirty="0">
                <a:solidFill>
                  <a:schemeClr val="tx1"/>
                </a:solidFill>
              </a:rPr>
              <a:t>System Implementation &amp; </a:t>
            </a:r>
            <a:r>
              <a:rPr lang="en-US" dirty="0" smtClean="0">
                <a:solidFill>
                  <a:schemeClr val="tx1"/>
                </a:solidFill>
              </a:rPr>
              <a:t>Test</a:t>
            </a:r>
            <a:endParaRPr lang="vi-VN" dirty="0"/>
          </a:p>
        </p:txBody>
      </p:sp>
      <p:sp>
        <p:nvSpPr>
          <p:cNvPr id="6" name="Slide Number Placeholder 5"/>
          <p:cNvSpPr>
            <a:spLocks noGrp="1"/>
          </p:cNvSpPr>
          <p:nvPr>
            <p:ph type="sldNum" sz="quarter" idx="12"/>
          </p:nvPr>
        </p:nvSpPr>
        <p:spPr/>
        <p:txBody>
          <a:bodyPr>
            <a:normAutofit fontScale="85000" lnSpcReduction="20000"/>
          </a:bodyPr>
          <a:lstStyle/>
          <a:p>
            <a:fld id="{DA60BA0E-20D0-4E7C-B286-26C960A6788F}" type="slidenum">
              <a:rPr lang="en-US" smtClean="0"/>
              <a:pPr/>
              <a:t>40</a:t>
            </a:fld>
            <a:endParaRPr lang="en-US" dirty="0"/>
          </a:p>
        </p:txBody>
      </p:sp>
      <p:sp>
        <p:nvSpPr>
          <p:cNvPr id="3" name="Content Placeholder 2"/>
          <p:cNvSpPr>
            <a:spLocks noGrp="1"/>
          </p:cNvSpPr>
          <p:nvPr>
            <p:ph sz="quarter" idx="1"/>
          </p:nvPr>
        </p:nvSpPr>
        <p:spPr/>
        <p:txBody>
          <a:bodyPr/>
          <a:lstStyle/>
          <a:p>
            <a:pPr>
              <a:defRPr/>
            </a:pPr>
            <a:r>
              <a:rPr lang="en-US" sz="3200" dirty="0" smtClean="0"/>
              <a:t>V-Model</a:t>
            </a:r>
          </a:p>
          <a:p>
            <a:pPr marL="0" indent="0">
              <a:buNone/>
              <a:defRPr/>
            </a:pPr>
            <a:endParaRPr lang="vi-VN" dirty="0"/>
          </a:p>
        </p:txBody>
      </p:sp>
      <p:pic>
        <p:nvPicPr>
          <p:cNvPr id="12"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1" name="Picture 10" descr="10246524_496118193849811_4254480749698117391_n"/>
          <p:cNvPicPr/>
          <p:nvPr/>
        </p:nvPicPr>
        <p:blipFill>
          <a:blip r:embed="rId4">
            <a:extLst>
              <a:ext uri="{28A0092B-C50C-407E-A947-70E740481C1C}">
                <a14:useLocalDpi xmlns:a14="http://schemas.microsoft.com/office/drawing/2010/main" val="0"/>
              </a:ext>
            </a:extLst>
          </a:blip>
          <a:srcRect/>
          <a:stretch>
            <a:fillRect/>
          </a:stretch>
        </p:blipFill>
        <p:spPr bwMode="auto">
          <a:xfrm>
            <a:off x="2753162" y="1737774"/>
            <a:ext cx="8370450" cy="4400550"/>
          </a:xfrm>
          <a:prstGeom prst="rect">
            <a:avLst/>
          </a:prstGeom>
          <a:noFill/>
          <a:ln>
            <a:noFill/>
          </a:ln>
        </p:spPr>
      </p:pic>
    </p:spTree>
    <p:extLst>
      <p:ext uri="{BB962C8B-B14F-4D97-AF65-F5344CB8AC3E}">
        <p14:creationId xmlns:p14="http://schemas.microsoft.com/office/powerpoint/2010/main" val="119285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V </a:t>
            </a:r>
            <a:r>
              <a:rPr lang="en-US" dirty="0">
                <a:ln w="0"/>
                <a:solidFill>
                  <a:schemeClr val="tx1"/>
                </a:solidFill>
                <a:effectLst>
                  <a:outerShdw blurRad="38100" dist="25400" dir="5400000" algn="ctr" rotWithShape="0">
                    <a:srgbClr val="6E747A">
                      <a:alpha val="43000"/>
                    </a:srgbClr>
                  </a:outerShdw>
                </a:effectLst>
              </a:rPr>
              <a:t>-</a:t>
            </a:r>
            <a:r>
              <a:rPr lang="en-US" dirty="0">
                <a:solidFill>
                  <a:schemeClr val="tx1"/>
                </a:solidFill>
              </a:rPr>
              <a:t> System Implementation &amp; Test </a:t>
            </a:r>
            <a:r>
              <a:rPr lang="en-US" dirty="0">
                <a:ln w="0"/>
                <a:solidFill>
                  <a:schemeClr val="tx1"/>
                </a:solidFill>
                <a:effectLst>
                  <a:outerShdw blurRad="38100" dist="25400" dir="5400000" algn="ctr" rotWithShape="0">
                    <a:srgbClr val="6E747A">
                      <a:alpha val="43000"/>
                    </a:srgbClr>
                  </a:outerShdw>
                </a:effectLst>
              </a:rPr>
              <a:t>(cont.)</a:t>
            </a:r>
            <a:endParaRPr lang="vi-VN" dirty="0"/>
          </a:p>
        </p:txBody>
      </p:sp>
      <p:sp>
        <p:nvSpPr>
          <p:cNvPr id="10" name="Slide Number Placeholder 9"/>
          <p:cNvSpPr>
            <a:spLocks noGrp="1"/>
          </p:cNvSpPr>
          <p:nvPr>
            <p:ph type="sldNum" sz="quarter" idx="12"/>
          </p:nvPr>
        </p:nvSpPr>
        <p:spPr/>
        <p:txBody>
          <a:bodyPr>
            <a:normAutofit fontScale="85000" lnSpcReduction="20000"/>
          </a:bodyPr>
          <a:lstStyle/>
          <a:p>
            <a:fld id="{DA60BA0E-20D0-4E7C-B286-26C960A6788F}" type="slidenum">
              <a:rPr lang="en-US" smtClean="0"/>
              <a:pPr/>
              <a:t>41</a:t>
            </a:fld>
            <a:endParaRPr lang="en-US" dirty="0"/>
          </a:p>
        </p:txBody>
      </p:sp>
      <p:sp>
        <p:nvSpPr>
          <p:cNvPr id="3" name="Content Placeholder 2"/>
          <p:cNvSpPr>
            <a:spLocks noGrp="1"/>
          </p:cNvSpPr>
          <p:nvPr>
            <p:ph sz="quarter" idx="1"/>
          </p:nvPr>
        </p:nvSpPr>
        <p:spPr>
          <a:xfrm>
            <a:off x="816651" y="1600200"/>
            <a:ext cx="10868369" cy="3886200"/>
          </a:xfrm>
        </p:spPr>
        <p:txBody>
          <a:bodyPr/>
          <a:lstStyle/>
          <a:p>
            <a:pPr>
              <a:defRPr/>
            </a:pPr>
            <a:r>
              <a:rPr lang="en-US" sz="3200" dirty="0" smtClean="0"/>
              <a:t>Testing Environment</a:t>
            </a:r>
          </a:p>
          <a:p>
            <a:pPr marL="0" indent="0">
              <a:buNone/>
              <a:defRPr/>
            </a:pPr>
            <a:endParaRPr lang="vi-VN" dirty="0"/>
          </a:p>
        </p:txBody>
      </p:sp>
      <p:graphicFrame>
        <p:nvGraphicFramePr>
          <p:cNvPr id="4" name="Diagram 3"/>
          <p:cNvGraphicFramePr/>
          <p:nvPr>
            <p:extLst>
              <p:ext uri="{D42A27DB-BD31-4B8C-83A1-F6EECF244321}">
                <p14:modId xmlns:p14="http://schemas.microsoft.com/office/powerpoint/2010/main" val="2205022744"/>
              </p:ext>
            </p:extLst>
          </p:nvPr>
        </p:nvGraphicFramePr>
        <p:xfrm>
          <a:off x="1983432" y="2204864"/>
          <a:ext cx="7999412" cy="274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894137" y="2349500"/>
            <a:ext cx="6457950" cy="1938992"/>
          </a:xfrm>
          <a:prstGeom prst="rect">
            <a:avLst/>
          </a:prstGeom>
          <a:noFill/>
        </p:spPr>
        <p:txBody>
          <a:bodyPr>
            <a:spAutoFit/>
          </a:bodyPr>
          <a:lstStyle/>
          <a:p>
            <a:pPr marL="285750" indent="-285750">
              <a:buFont typeface="Wingdings" panose="05000000000000000000" pitchFamily="2" charset="2"/>
              <a:buChar char="v"/>
              <a:defRPr/>
            </a:pPr>
            <a:r>
              <a:rPr lang="en-US" dirty="0">
                <a:solidFill>
                  <a:schemeClr val="bg1"/>
                </a:solidFill>
              </a:rPr>
              <a:t> Web application</a:t>
            </a:r>
          </a:p>
          <a:p>
            <a:pPr marL="742950" lvl="1" indent="-285750">
              <a:buFont typeface="Wingdings" panose="05000000000000000000" pitchFamily="2" charset="2"/>
              <a:buChar char="Ø"/>
              <a:defRPr/>
            </a:pPr>
            <a:r>
              <a:rPr lang="en-US" dirty="0">
                <a:solidFill>
                  <a:schemeClr val="bg1"/>
                </a:solidFill>
              </a:rPr>
              <a:t>OS: Windows </a:t>
            </a:r>
            <a:r>
              <a:rPr lang="en-US" dirty="0" smtClean="0">
                <a:solidFill>
                  <a:schemeClr val="bg1"/>
                </a:solidFill>
              </a:rPr>
              <a:t>8</a:t>
            </a:r>
            <a:endParaRPr lang="en-US" dirty="0">
              <a:solidFill>
                <a:schemeClr val="bg1"/>
              </a:solidFill>
            </a:endParaRPr>
          </a:p>
          <a:p>
            <a:pPr marL="742950" lvl="1" indent="-285750">
              <a:buFont typeface="Wingdings" panose="05000000000000000000" pitchFamily="2" charset="2"/>
              <a:buChar char="Ø"/>
              <a:defRPr/>
            </a:pPr>
            <a:r>
              <a:rPr lang="en-US" dirty="0" smtClean="0">
                <a:solidFill>
                  <a:schemeClr val="bg1"/>
                </a:solidFill>
              </a:rPr>
              <a:t>Browser: Chrome 33</a:t>
            </a:r>
            <a:r>
              <a:rPr lang="vi-VN" dirty="0" smtClean="0">
                <a:solidFill>
                  <a:schemeClr val="bg1"/>
                </a:solidFill>
              </a:rPr>
              <a:t>.0.1750.159</a:t>
            </a:r>
            <a:endParaRPr lang="en-US" dirty="0" smtClean="0">
              <a:solidFill>
                <a:schemeClr val="bg1"/>
              </a:solidFill>
            </a:endParaRPr>
          </a:p>
          <a:p>
            <a:pPr marL="1676187" lvl="3">
              <a:defRPr/>
            </a:pPr>
            <a:r>
              <a:rPr lang="en-US" dirty="0" smtClean="0">
                <a:solidFill>
                  <a:schemeClr val="bg1"/>
                </a:solidFill>
              </a:rPr>
              <a:t>	</a:t>
            </a:r>
            <a:endParaRPr lang="vi-VN" dirty="0">
              <a:solidFill>
                <a:schemeClr val="bg1"/>
              </a:solidFill>
            </a:endParaRPr>
          </a:p>
          <a:p>
            <a:pPr marL="1676187" lvl="3">
              <a:defRPr/>
            </a:pPr>
            <a:endParaRPr lang="vi-VN" dirty="0"/>
          </a:p>
        </p:txBody>
      </p:sp>
      <p:pic>
        <p:nvPicPr>
          <p:cNvPr id="15" name="Picture 2" descr="C:\Users\NguyenAnhThai\Desktop\trinh-duyet-google-chrome-6a92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4765" y="2197801"/>
            <a:ext cx="17934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NguyenAnhThai\Desktop\Logo_doc_da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84764" y="2883601"/>
            <a:ext cx="1793486" cy="1143001"/>
          </a:xfrm>
          <a:prstGeom prst="rect">
            <a:avLst/>
          </a:prstGeom>
        </p:spPr>
      </p:pic>
    </p:spTree>
    <p:extLst>
      <p:ext uri="{BB962C8B-B14F-4D97-AF65-F5344CB8AC3E}">
        <p14:creationId xmlns:p14="http://schemas.microsoft.com/office/powerpoint/2010/main" val="2822507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V </a:t>
            </a:r>
            <a:r>
              <a:rPr lang="en-US" dirty="0">
                <a:ln w="0"/>
                <a:solidFill>
                  <a:schemeClr val="tx1"/>
                </a:solidFill>
                <a:effectLst>
                  <a:outerShdw blurRad="38100" dist="25400" dir="5400000" algn="ctr" rotWithShape="0">
                    <a:srgbClr val="6E747A">
                      <a:alpha val="43000"/>
                    </a:srgbClr>
                  </a:outerShdw>
                </a:effectLst>
              </a:rPr>
              <a:t>-</a:t>
            </a:r>
            <a:r>
              <a:rPr lang="en-US" dirty="0">
                <a:solidFill>
                  <a:schemeClr val="tx1"/>
                </a:solidFill>
              </a:rPr>
              <a:t> System Implementation &amp; Test </a:t>
            </a:r>
            <a:r>
              <a:rPr lang="en-US" dirty="0">
                <a:ln w="0"/>
                <a:solidFill>
                  <a:schemeClr val="tx1"/>
                </a:solidFill>
                <a:effectLst>
                  <a:outerShdw blurRad="38100" dist="25400" dir="5400000" algn="ctr" rotWithShape="0">
                    <a:srgbClr val="6E747A">
                      <a:alpha val="43000"/>
                    </a:srgbClr>
                  </a:outerShdw>
                </a:effectLst>
              </a:rPr>
              <a:t>(cont.)</a:t>
            </a:r>
            <a:endParaRPr lang="vi-VN" dirty="0"/>
          </a:p>
        </p:txBody>
      </p:sp>
      <p:sp>
        <p:nvSpPr>
          <p:cNvPr id="7" name="Slide Number Placeholder 6"/>
          <p:cNvSpPr>
            <a:spLocks noGrp="1"/>
          </p:cNvSpPr>
          <p:nvPr>
            <p:ph type="sldNum" sz="quarter" idx="12"/>
          </p:nvPr>
        </p:nvSpPr>
        <p:spPr/>
        <p:txBody>
          <a:bodyPr>
            <a:normAutofit fontScale="85000" lnSpcReduction="20000"/>
          </a:bodyPr>
          <a:lstStyle/>
          <a:p>
            <a:fld id="{DA60BA0E-20D0-4E7C-B286-26C960A6788F}" type="slidenum">
              <a:rPr lang="en-US" smtClean="0"/>
              <a:pPr/>
              <a:t>42</a:t>
            </a:fld>
            <a:endParaRPr lang="en-US" dirty="0"/>
          </a:p>
        </p:txBody>
      </p:sp>
      <p:sp>
        <p:nvSpPr>
          <p:cNvPr id="3" name="Content Placeholder 2"/>
          <p:cNvSpPr>
            <a:spLocks noGrp="1"/>
          </p:cNvSpPr>
          <p:nvPr>
            <p:ph sz="quarter" idx="1"/>
          </p:nvPr>
        </p:nvSpPr>
        <p:spPr/>
        <p:txBody>
          <a:bodyPr/>
          <a:lstStyle/>
          <a:p>
            <a:pPr>
              <a:defRPr/>
            </a:pPr>
            <a:r>
              <a:rPr lang="en-US" sz="3200" dirty="0"/>
              <a:t>T</a:t>
            </a:r>
            <a:r>
              <a:rPr lang="en-US" sz="3200" dirty="0" smtClean="0"/>
              <a:t>est case</a:t>
            </a:r>
          </a:p>
          <a:p>
            <a:pPr marL="0" indent="0">
              <a:buNone/>
              <a:defRPr/>
            </a:pPr>
            <a:endParaRPr lang="vi-VN" dirty="0"/>
          </a:p>
        </p:txBody>
      </p:sp>
      <p:pic>
        <p:nvPicPr>
          <p:cNvPr id="13"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12" y="2174701"/>
            <a:ext cx="10286999" cy="3963624"/>
          </a:xfrm>
          <a:prstGeom prst="rect">
            <a:avLst/>
          </a:prstGeom>
        </p:spPr>
      </p:pic>
    </p:spTree>
    <p:extLst>
      <p:ext uri="{BB962C8B-B14F-4D97-AF65-F5344CB8AC3E}">
        <p14:creationId xmlns:p14="http://schemas.microsoft.com/office/powerpoint/2010/main" val="1939828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V </a:t>
            </a:r>
            <a:r>
              <a:rPr lang="en-US" dirty="0">
                <a:ln w="0"/>
                <a:solidFill>
                  <a:schemeClr val="tx1"/>
                </a:solidFill>
                <a:effectLst>
                  <a:outerShdw blurRad="38100" dist="25400" dir="5400000" algn="ctr" rotWithShape="0">
                    <a:srgbClr val="6E747A">
                      <a:alpha val="43000"/>
                    </a:srgbClr>
                  </a:outerShdw>
                </a:effectLst>
              </a:rPr>
              <a:t>-</a:t>
            </a:r>
            <a:r>
              <a:rPr lang="en-US" dirty="0">
                <a:solidFill>
                  <a:schemeClr val="tx1"/>
                </a:solidFill>
              </a:rPr>
              <a:t> System Implementation &amp; Test </a:t>
            </a:r>
            <a:r>
              <a:rPr lang="en-US" dirty="0">
                <a:ln w="0"/>
                <a:solidFill>
                  <a:schemeClr val="tx1"/>
                </a:solidFill>
                <a:effectLst>
                  <a:outerShdw blurRad="38100" dist="25400" dir="5400000" algn="ctr" rotWithShape="0">
                    <a:srgbClr val="6E747A">
                      <a:alpha val="43000"/>
                    </a:srgbClr>
                  </a:outerShdw>
                </a:effectLst>
              </a:rPr>
              <a:t>(cont.)</a:t>
            </a:r>
            <a:endParaRPr lang="vi-VN"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43</a:t>
            </a:fld>
            <a:endParaRPr lang="en-US"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36812" y="1447801"/>
            <a:ext cx="7543800" cy="5050360"/>
          </a:xfrm>
        </p:spPr>
      </p:pic>
      <p:pic>
        <p:nvPicPr>
          <p:cNvPr id="11"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spTree>
    <p:extLst>
      <p:ext uri="{BB962C8B-B14F-4D97-AF65-F5344CB8AC3E}">
        <p14:creationId xmlns:p14="http://schemas.microsoft.com/office/powerpoint/2010/main" val="372272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VI </a:t>
            </a:r>
            <a:r>
              <a:rPr lang="en-US" dirty="0">
                <a:solidFill>
                  <a:schemeClr val="tx1"/>
                </a:solidFill>
              </a:rPr>
              <a:t>- Lesson Learned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44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117" y="1548782"/>
            <a:ext cx="1259739" cy="13468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332" y="3083506"/>
            <a:ext cx="1672281" cy="13030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0839" y="4710584"/>
            <a:ext cx="1536479" cy="1360789"/>
          </a:xfrm>
          <a:prstGeom prst="rect">
            <a:avLst/>
          </a:prstGeom>
        </p:spPr>
      </p:pic>
      <p:sp>
        <p:nvSpPr>
          <p:cNvPr id="8" name="Rounded Rectangle 7"/>
          <p:cNvSpPr/>
          <p:nvPr/>
        </p:nvSpPr>
        <p:spPr bwMode="auto">
          <a:xfrm>
            <a:off x="4875213" y="1624982"/>
            <a:ext cx="3810000" cy="1194418"/>
          </a:xfrm>
          <a:prstGeom prst="roundRect">
            <a:avLst/>
          </a:prstGeom>
          <a:solidFill>
            <a:schemeClr val="bg1"/>
          </a:solidFill>
          <a:ln w="2857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Arial" charset="0"/>
              </a:rPr>
              <a:t>Communication</a:t>
            </a:r>
            <a:endParaRPr kumimoji="0" lang="en-US" sz="2000" b="0" i="0" u="none" strike="noStrike" cap="none" normalizeH="0" baseline="0" dirty="0" smtClean="0">
              <a:ln>
                <a:noFill/>
              </a:ln>
              <a:solidFill>
                <a:schemeClr val="tx1"/>
              </a:solidFill>
              <a:effectLst/>
              <a:latin typeface="Arial" charset="0"/>
            </a:endParaRPr>
          </a:p>
          <a:p>
            <a:pPr marL="742950" lvl="1" indent="-285750" algn="l">
              <a:buFont typeface="Arial" pitchFamily="34" charset="0"/>
              <a:buChar char="•"/>
            </a:pPr>
            <a:r>
              <a:rPr kumimoji="0" lang="en-US" sz="2000" b="0" i="0" u="none" strike="noStrike" cap="none" normalizeH="0" baseline="0" dirty="0" smtClean="0">
                <a:ln>
                  <a:noFill/>
                </a:ln>
                <a:solidFill>
                  <a:schemeClr val="tx1"/>
                </a:solidFill>
                <a:effectLst/>
                <a:latin typeface="Arial" charset="0"/>
              </a:rPr>
              <a:t>Team work skill</a:t>
            </a:r>
          </a:p>
          <a:p>
            <a:pPr marL="742950" lvl="1" indent="-285750" algn="l">
              <a:buFont typeface="Arial" pitchFamily="34" charset="0"/>
              <a:buChar char="•"/>
            </a:pPr>
            <a:r>
              <a:rPr lang="en-US" sz="2000" dirty="0" smtClean="0"/>
              <a:t>Resolve conflict skill</a:t>
            </a:r>
            <a:endParaRPr kumimoji="0" lang="en-US" sz="2000" b="0" i="0" u="none" strike="noStrike" cap="none" normalizeH="0" baseline="0" dirty="0" smtClean="0">
              <a:ln>
                <a:noFill/>
              </a:ln>
              <a:solidFill>
                <a:schemeClr val="tx1"/>
              </a:solidFill>
              <a:effectLst/>
              <a:latin typeface="Arial" charset="0"/>
            </a:endParaRPr>
          </a:p>
        </p:txBody>
      </p:sp>
      <p:sp>
        <p:nvSpPr>
          <p:cNvPr id="9" name="Rounded Rectangle 8"/>
          <p:cNvSpPr/>
          <p:nvPr/>
        </p:nvSpPr>
        <p:spPr bwMode="auto">
          <a:xfrm>
            <a:off x="4845906" y="4743277"/>
            <a:ext cx="3839307" cy="1328095"/>
          </a:xfrm>
          <a:prstGeom prst="roundRect">
            <a:avLst/>
          </a:prstGeom>
          <a:solidFill>
            <a:schemeClr val="bg1"/>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tabLst/>
            </a:pPr>
            <a:r>
              <a:rPr lang="en-US" sz="2800" dirty="0" smtClean="0"/>
              <a:t>Technical</a:t>
            </a:r>
            <a:endParaRPr kumimoji="0" lang="en-US" sz="2000" b="0" i="0" u="none" strike="noStrike" cap="none" normalizeH="0" baseline="0" dirty="0" smtClean="0">
              <a:ln>
                <a:noFill/>
              </a:ln>
              <a:solidFill>
                <a:schemeClr val="tx1"/>
              </a:solidFill>
              <a:effectLst/>
              <a:latin typeface="Arial" charset="0"/>
            </a:endParaRPr>
          </a:p>
          <a:p>
            <a:pPr marL="742950" lvl="1" indent="-285750" algn="l">
              <a:buFont typeface="Arial" pitchFamily="34" charset="0"/>
              <a:buChar char="•"/>
            </a:pPr>
            <a:r>
              <a:rPr kumimoji="0" lang="en-US" sz="2000" b="0" i="0" u="none" strike="noStrike" cap="none" normalizeH="0" baseline="0" dirty="0" smtClean="0">
                <a:ln>
                  <a:noFill/>
                </a:ln>
                <a:solidFill>
                  <a:schemeClr val="tx1"/>
                </a:solidFill>
                <a:effectLst/>
                <a:latin typeface="Arial" charset="0"/>
              </a:rPr>
              <a:t>Java Strust2</a:t>
            </a:r>
          </a:p>
          <a:p>
            <a:pPr marL="742950" lvl="1" indent="-285750" algn="l">
              <a:buFont typeface="Arial" pitchFamily="34" charset="0"/>
              <a:buChar char="•"/>
            </a:pPr>
            <a:r>
              <a:rPr kumimoji="0" lang="en-US" sz="2000" b="0" i="0" u="none" strike="noStrike" cap="none" normalizeH="0" baseline="0" dirty="0" smtClean="0">
                <a:ln>
                  <a:noFill/>
                </a:ln>
                <a:solidFill>
                  <a:schemeClr val="tx1"/>
                </a:solidFill>
                <a:effectLst/>
                <a:latin typeface="Arial" charset="0"/>
              </a:rPr>
              <a:t>SQL server</a:t>
            </a:r>
            <a:endParaRPr kumimoji="0" lang="en-US" sz="2000" b="0" i="0" u="none" strike="noStrike" cap="none" normalizeH="0" dirty="0" smtClean="0">
              <a:ln>
                <a:noFill/>
              </a:ln>
              <a:solidFill>
                <a:schemeClr val="tx1"/>
              </a:solidFill>
              <a:effectLst/>
              <a:latin typeface="Arial" charset="0"/>
            </a:endParaRPr>
          </a:p>
          <a:p>
            <a:pPr marL="742950" lvl="1" indent="-285750" algn="l">
              <a:buFont typeface="Arial" pitchFamily="34" charset="0"/>
              <a:buChar char="•"/>
            </a:pPr>
            <a:r>
              <a:rPr lang="en-US" sz="2000" dirty="0" err="1" smtClean="0"/>
              <a:t>Jquery</a:t>
            </a:r>
            <a:r>
              <a:rPr lang="en-US" sz="2000" dirty="0" smtClean="0"/>
              <a:t>, CSS, </a:t>
            </a:r>
            <a:r>
              <a:rPr lang="en-US" sz="2000" dirty="0" err="1" smtClean="0"/>
              <a:t>javascript</a:t>
            </a:r>
            <a:endParaRPr kumimoji="0" lang="en-US" sz="20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4845906" y="3144754"/>
            <a:ext cx="3810001" cy="1180602"/>
          </a:xfrm>
          <a:prstGeom prst="roundRect">
            <a:avLst/>
          </a:prstGeom>
          <a:solidFill>
            <a:schemeClr val="bg1"/>
          </a:solidFill>
          <a:ln w="28575" cap="flat" cmpd="sng" algn="ctr">
            <a:solidFill>
              <a:srgbClr val="D9463B"/>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Arial" charset="0"/>
              </a:rPr>
              <a:t>Management</a:t>
            </a:r>
            <a:endParaRPr kumimoji="0" lang="en-US" sz="2000" b="0" i="0" u="none" strike="noStrike" cap="none" normalizeH="0" baseline="0" dirty="0" smtClean="0">
              <a:ln>
                <a:noFill/>
              </a:ln>
              <a:solidFill>
                <a:schemeClr val="tx1"/>
              </a:solidFill>
              <a:effectLst/>
              <a:latin typeface="Arial" charset="0"/>
            </a:endParaRPr>
          </a:p>
          <a:p>
            <a:pPr marL="742950" lvl="1" indent="-285750" algn="l">
              <a:buFont typeface="Arial" pitchFamily="34" charset="0"/>
              <a:buChar char="•"/>
            </a:pPr>
            <a:r>
              <a:rPr lang="en-US" sz="2000" dirty="0" smtClean="0"/>
              <a:t>Organization </a:t>
            </a:r>
            <a:endParaRPr kumimoji="0" lang="en-US" sz="2000" b="0" i="0" u="none" strike="noStrike" cap="none" normalizeH="0" baseline="0" dirty="0" smtClean="0">
              <a:ln>
                <a:noFill/>
              </a:ln>
              <a:solidFill>
                <a:schemeClr val="tx1"/>
              </a:solidFill>
              <a:effectLst/>
              <a:latin typeface="Arial" charset="0"/>
            </a:endParaRPr>
          </a:p>
          <a:p>
            <a:pPr marL="742950" lvl="1" indent="-285750" algn="l">
              <a:buFont typeface="Arial" pitchFamily="34" charset="0"/>
              <a:buChar char="•"/>
            </a:pPr>
            <a:r>
              <a:rPr kumimoji="0" lang="en-US" sz="2000" b="0" i="0" u="none" strike="noStrike" cap="none" normalizeH="0" baseline="0" dirty="0" smtClean="0">
                <a:ln>
                  <a:noFill/>
                </a:ln>
                <a:solidFill>
                  <a:schemeClr val="tx1"/>
                </a:solidFill>
                <a:effectLst/>
                <a:latin typeface="Arial" charset="0"/>
              </a:rPr>
              <a:t>Make plan</a:t>
            </a:r>
          </a:p>
        </p:txBody>
      </p:sp>
      <p:pic>
        <p:nvPicPr>
          <p:cNvPr id="15" name="Picture 2" descr="C:\Users\NguyenAnhThai\Desktop\Logo_doc_da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3" name="Picture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523412" y="0"/>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20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VIII - Demo and Q&amp;A</a:t>
            </a:r>
            <a:endParaRPr lang="en-US" dirty="0"/>
          </a:p>
        </p:txBody>
      </p:sp>
      <p:sp>
        <p:nvSpPr>
          <p:cNvPr id="4" name="Slide Number Placeholder 3"/>
          <p:cNvSpPr>
            <a:spLocks noGrp="1"/>
          </p:cNvSpPr>
          <p:nvPr>
            <p:ph type="sldNum" sz="quarter" idx="11"/>
          </p:nvPr>
        </p:nvSpPr>
        <p:spPr/>
        <p:txBody>
          <a:bodyPr/>
          <a:lstStyle/>
          <a:p>
            <a:fld id="{1F3A6A5D-0E76-4452-8F93-59FAEEB7A3A1}" type="slidenum">
              <a:rPr lang="en-US" smtClean="0"/>
              <a:pPr/>
              <a:t>45</a:t>
            </a:fld>
            <a:endParaRPr lang="en-US" dirty="0"/>
          </a:p>
        </p:txBody>
      </p:sp>
      <p:pic>
        <p:nvPicPr>
          <p:cNvPr id="9"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18612" y="0"/>
            <a:ext cx="2970213"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87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6718" y="1676400"/>
            <a:ext cx="8633751" cy="1828800"/>
          </a:xfrm>
        </p:spPr>
        <p:txBody>
          <a:bodyPr>
            <a:normAutofit/>
          </a:bodyPr>
          <a:lstStyle/>
          <a:p>
            <a:r>
              <a:rPr lang="en-US" sz="8800" dirty="0" smtClean="0">
                <a:solidFill>
                  <a:srgbClr val="C00000"/>
                </a:solidFill>
              </a:rPr>
              <a:t>Thank You!</a:t>
            </a:r>
            <a:endParaRPr lang="en-US" sz="8800" dirty="0">
              <a:solidFill>
                <a:srgbClr val="C00000"/>
              </a:solidFill>
            </a:endParaRPr>
          </a:p>
        </p:txBody>
      </p:sp>
      <p:sp>
        <p:nvSpPr>
          <p:cNvPr id="3" name="Subtitle 2"/>
          <p:cNvSpPr>
            <a:spLocks noGrp="1"/>
          </p:cNvSpPr>
          <p:nvPr>
            <p:ph type="subTitle" idx="1"/>
          </p:nvPr>
        </p:nvSpPr>
        <p:spPr/>
        <p:txBody>
          <a:bodyPr/>
          <a:lstStyle/>
          <a:p>
            <a:r>
              <a:rPr lang="en-US" dirty="0" smtClean="0"/>
              <a:t>Capstone Project</a:t>
            </a:r>
            <a:endParaRPr lang="en-US" dirty="0"/>
          </a:p>
        </p:txBody>
      </p:sp>
      <p:sp>
        <p:nvSpPr>
          <p:cNvPr id="4" name="TextBox 3"/>
          <p:cNvSpPr txBox="1"/>
          <p:nvPr/>
        </p:nvSpPr>
        <p:spPr>
          <a:xfrm>
            <a:off x="0" y="6162104"/>
            <a:ext cx="2013436" cy="492443"/>
          </a:xfrm>
          <a:prstGeom prst="rect">
            <a:avLst/>
          </a:prstGeom>
          <a:noFill/>
        </p:spPr>
        <p:txBody>
          <a:bodyPr wrap="none" rtlCol="0">
            <a:spAutoFit/>
          </a:bodyPr>
          <a:lstStyle/>
          <a:p>
            <a:r>
              <a:rPr lang="en-US" sz="2600" dirty="0" smtClean="0">
                <a:solidFill>
                  <a:schemeClr val="bg1"/>
                </a:solidFill>
              </a:rPr>
              <a:t>FPT University</a:t>
            </a:r>
            <a:endParaRPr lang="en-US" sz="2600" dirty="0">
              <a:solidFill>
                <a:schemeClr val="bg1"/>
              </a:solidFill>
            </a:endParaRPr>
          </a:p>
        </p:txBody>
      </p:sp>
    </p:spTree>
    <p:extLst>
      <p:ext uri="{BB962C8B-B14F-4D97-AF65-F5344CB8AC3E}">
        <p14:creationId xmlns:p14="http://schemas.microsoft.com/office/powerpoint/2010/main" val="3583139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 - Introduction (cont.)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A60BA0E-20D0-4E7C-B286-26C960A6788F}" type="slidenum">
              <a:rPr lang="en-US" smtClean="0"/>
              <a:pPr/>
              <a:t>5</a:t>
            </a:fld>
            <a:endParaRPr lang="en-US" dirty="0"/>
          </a:p>
        </p:txBody>
      </p:sp>
      <p:sp>
        <p:nvSpPr>
          <p:cNvPr id="4" name="Content Placeholder 3"/>
          <p:cNvSpPr>
            <a:spLocks noGrp="1"/>
          </p:cNvSpPr>
          <p:nvPr>
            <p:ph sz="quarter" idx="1"/>
          </p:nvPr>
        </p:nvSpPr>
        <p:spPr/>
        <p:txBody>
          <a:bodyPr/>
          <a:lstStyle/>
          <a:p>
            <a:pPr marL="320040" lvl="2" indent="-320040">
              <a:spcBef>
                <a:spcPts val="700"/>
              </a:spcBef>
              <a:buSzPct val="60000"/>
              <a:buFont typeface="Wingdings"/>
              <a:buChar char=""/>
            </a:pPr>
            <a:r>
              <a:rPr lang="en-US" dirty="0" smtClean="0"/>
              <a:t>A </a:t>
            </a:r>
            <a:r>
              <a:rPr lang="en-US" dirty="0"/>
              <a:t>major of customers who believe in spirituality, they will need more as the direction, location and number of grave</a:t>
            </a:r>
            <a:r>
              <a:rPr lang="en-US" dirty="0" smtClean="0"/>
              <a:t>.</a:t>
            </a:r>
          </a:p>
          <a:p>
            <a:pPr marL="320040" lvl="2" indent="-320040">
              <a:spcBef>
                <a:spcPts val="700"/>
              </a:spcBef>
              <a:buSzPct val="60000"/>
              <a:buFont typeface="Wingdings"/>
              <a:buChar char=""/>
            </a:pPr>
            <a:r>
              <a:rPr lang="en-US" dirty="0"/>
              <a:t>Some people want to buy before the graves for relatives like grandparents or father, their mother. Even buy a grave for themselves</a:t>
            </a:r>
            <a:r>
              <a:rPr lang="en-US" dirty="0" smtClean="0"/>
              <a:t>.</a:t>
            </a:r>
          </a:p>
          <a:p>
            <a:pPr marL="320040" lvl="2" indent="-320040">
              <a:spcBef>
                <a:spcPts val="700"/>
              </a:spcBef>
              <a:buSzPct val="60000"/>
              <a:buFont typeface="Wingdings"/>
              <a:buChar char=""/>
            </a:pPr>
            <a:r>
              <a:rPr lang="en-US" dirty="0"/>
              <a:t>Or distant relatives, they do not have facility for care grave on holidays, festival, or anniversary... but nowhere provides grave care services.</a:t>
            </a:r>
          </a:p>
        </p:txBody>
      </p:sp>
      <p:pic>
        <p:nvPicPr>
          <p:cNvPr id="6"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94812" y="1"/>
            <a:ext cx="28940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61497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olidFill>
                  <a:schemeClr val="tx1"/>
                </a:solidFill>
              </a:rPr>
              <a:t>I - Introduction (cont.)</a:t>
            </a:r>
            <a:endParaRPr lang="vi-VN"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6</a:t>
            </a:fld>
            <a:endParaRPr lang="en-US" dirty="0"/>
          </a:p>
        </p:txBody>
      </p:sp>
      <p:sp>
        <p:nvSpPr>
          <p:cNvPr id="3" name="Content Placeholder 2"/>
          <p:cNvSpPr>
            <a:spLocks noGrp="1"/>
          </p:cNvSpPr>
          <p:nvPr>
            <p:ph sz="quarter" idx="1"/>
          </p:nvPr>
        </p:nvSpPr>
        <p:spPr/>
        <p:txBody>
          <a:bodyPr/>
          <a:lstStyle/>
          <a:p>
            <a:pPr>
              <a:defRPr/>
            </a:pPr>
            <a:r>
              <a:rPr lang="en-US" dirty="0" smtClean="0"/>
              <a:t>Background (cont.)</a:t>
            </a:r>
          </a:p>
          <a:p>
            <a:pPr lvl="1">
              <a:defRPr/>
            </a:pPr>
            <a:r>
              <a:rPr lang="en-US" dirty="0"/>
              <a:t>Solution</a:t>
            </a:r>
            <a:r>
              <a:rPr lang="en-US" dirty="0" smtClean="0"/>
              <a:t>: </a:t>
            </a:r>
          </a:p>
          <a:p>
            <a:pPr lvl="2">
              <a:defRPr/>
            </a:pPr>
            <a:r>
              <a:rPr lang="en-US" dirty="0"/>
              <a:t>Project online management cemetery will overcome all the disadvantages mentioned </a:t>
            </a:r>
            <a:r>
              <a:rPr lang="en-US" dirty="0" smtClean="0"/>
              <a:t>above.</a:t>
            </a:r>
          </a:p>
          <a:p>
            <a:pPr lvl="2">
              <a:defRPr/>
            </a:pPr>
            <a:r>
              <a:rPr lang="en-US" dirty="0"/>
              <a:t>Helping to build one the easiest way to manage for the manager, while creating the most detailed information page for the burial </a:t>
            </a:r>
            <a:r>
              <a:rPr lang="en-US" dirty="0" smtClean="0"/>
              <a:t>service.</a:t>
            </a:r>
            <a:endParaRPr lang="en-US" dirty="0"/>
          </a:p>
        </p:txBody>
      </p:sp>
      <p:pic>
        <p:nvPicPr>
          <p:cNvPr id="11" name="Picture 2" descr="C:\Users\NguyenAnhThai\Desktop\Logo_doc_d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smtClean="0">
                <a:solidFill>
                  <a:srgbClr val="FF0000"/>
                </a:solidFill>
              </a:rPr>
              <a:t>Cemetery Information Management System</a:t>
            </a:r>
            <a:endParaRPr lang="en-US" sz="2800" dirty="0">
              <a:solidFill>
                <a:srgbClr val="FF0000"/>
              </a:solidFill>
            </a:endParaRP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23412" y="-18393"/>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9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chemeClr val="tx1"/>
                </a:solidFill>
              </a:rPr>
              <a:t>I - Introduction (cont.)</a:t>
            </a:r>
            <a:endParaRPr lang="vi-VN"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7</a:t>
            </a:fld>
            <a:endParaRPr lang="en-US" dirty="0"/>
          </a:p>
        </p:txBody>
      </p:sp>
      <p:sp>
        <p:nvSpPr>
          <p:cNvPr id="3" name="Content Placeholder 2"/>
          <p:cNvSpPr>
            <a:spLocks noGrp="1"/>
          </p:cNvSpPr>
          <p:nvPr>
            <p:ph sz="quarter" idx="1"/>
          </p:nvPr>
        </p:nvSpPr>
        <p:spPr/>
        <p:txBody>
          <a:bodyPr/>
          <a:lstStyle/>
          <a:p>
            <a:pPr>
              <a:defRPr/>
            </a:pPr>
            <a:r>
              <a:rPr lang="en-US" dirty="0" smtClean="0"/>
              <a:t>Solution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2244" y="3810000"/>
            <a:ext cx="3962400" cy="2133600"/>
          </a:xfrm>
          <a:prstGeom prst="rect">
            <a:avLst/>
          </a:prstGeom>
        </p:spPr>
      </p:pic>
      <p:sp>
        <p:nvSpPr>
          <p:cNvPr id="9" name="Cloud Callout 8"/>
          <p:cNvSpPr/>
          <p:nvPr/>
        </p:nvSpPr>
        <p:spPr>
          <a:xfrm>
            <a:off x="6780212" y="2871839"/>
            <a:ext cx="4572000" cy="187632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Help customer order and manage service </a:t>
            </a:r>
            <a:r>
              <a:rPr lang="en-US" smtClean="0"/>
              <a:t>easily.</a:t>
            </a:r>
            <a:endParaRPr lang="en-US"/>
          </a:p>
        </p:txBody>
      </p:sp>
      <p:sp>
        <p:nvSpPr>
          <p:cNvPr id="8" name="Cloud Callout 7"/>
          <p:cNvSpPr/>
          <p:nvPr/>
        </p:nvSpPr>
        <p:spPr>
          <a:xfrm>
            <a:off x="2208212" y="1684020"/>
            <a:ext cx="5181600" cy="187632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t>An </a:t>
            </a:r>
            <a:r>
              <a:rPr lang="en-US" dirty="0" smtClean="0"/>
              <a:t>web application that help manager easily </a:t>
            </a:r>
            <a:r>
              <a:rPr lang="en-US" dirty="0"/>
              <a:t>manage </a:t>
            </a:r>
            <a:r>
              <a:rPr lang="en-US" dirty="0" smtClean="0"/>
              <a:t>Cemetery </a:t>
            </a:r>
            <a:endParaRPr lang="en-US" dirty="0"/>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7033" y="-23179"/>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NguyenAnhThai\Desktop\Logo_doc_d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23412" y="-18393"/>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568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tx1"/>
                </a:solidFill>
              </a:rPr>
              <a:t>I - Introduction (cont.)</a:t>
            </a:r>
            <a:endParaRPr lang="vi-VN"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8</a:t>
            </a:fld>
            <a:endParaRPr lang="en-US" dirty="0"/>
          </a:p>
        </p:txBody>
      </p:sp>
      <p:sp>
        <p:nvSpPr>
          <p:cNvPr id="8195" name="Content Placeholder 2"/>
          <p:cNvSpPr>
            <a:spLocks noGrp="1"/>
          </p:cNvSpPr>
          <p:nvPr>
            <p:ph sz="quarter" idx="1"/>
          </p:nvPr>
        </p:nvSpPr>
        <p:spPr/>
        <p:txBody>
          <a:bodyPr/>
          <a:lstStyle/>
          <a:p>
            <a:r>
              <a:rPr lang="en-US" dirty="0" smtClean="0"/>
              <a:t>Why web application?</a:t>
            </a:r>
            <a:endParaRPr lang="vi-VN" dirty="0" smtClean="0"/>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NguyenAnhThai\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292" y="1828800"/>
            <a:ext cx="4043363" cy="40433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NguyenAnhThai\Desktop\Logo_doc_d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smtClean="0">
                <a:solidFill>
                  <a:srgbClr val="FF0000"/>
                </a:solidFill>
              </a:rPr>
              <a:t>Cemetery Information Management System</a:t>
            </a:r>
            <a:endParaRPr lang="en-US" sz="2800" dirty="0">
              <a:solidFill>
                <a:srgbClr val="FF0000"/>
              </a:solidFill>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23412" y="-18393"/>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069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inVertical)">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solidFill>
                  <a:schemeClr val="tx1"/>
                </a:solidFill>
              </a:rPr>
              <a:t>I - Introduction (cont.)</a:t>
            </a:r>
            <a:endParaRPr lang="vi-VN" dirty="0" smtClean="0">
              <a:solidFill>
                <a:schemeClr val="tx1"/>
              </a:solidFill>
            </a:endParaRPr>
          </a:p>
        </p:txBody>
      </p:sp>
      <p:sp>
        <p:nvSpPr>
          <p:cNvPr id="2" name="Slide Number Placeholder 1"/>
          <p:cNvSpPr>
            <a:spLocks noGrp="1"/>
          </p:cNvSpPr>
          <p:nvPr>
            <p:ph type="sldNum" sz="quarter" idx="12"/>
          </p:nvPr>
        </p:nvSpPr>
        <p:spPr/>
        <p:txBody>
          <a:bodyPr>
            <a:normAutofit fontScale="85000" lnSpcReduction="20000"/>
          </a:bodyPr>
          <a:lstStyle/>
          <a:p>
            <a:fld id="{DA60BA0E-20D0-4E7C-B286-26C960A6788F}" type="slidenum">
              <a:rPr lang="en-US" smtClean="0"/>
              <a:pPr/>
              <a:t>9</a:t>
            </a:fld>
            <a:endParaRPr lang="en-US" dirty="0"/>
          </a:p>
        </p:txBody>
      </p:sp>
      <p:sp>
        <p:nvSpPr>
          <p:cNvPr id="6" name="Content Placeholder 2"/>
          <p:cNvSpPr txBox="1">
            <a:spLocks/>
          </p:cNvSpPr>
          <p:nvPr/>
        </p:nvSpPr>
        <p:spPr>
          <a:xfrm>
            <a:off x="816651" y="1600200"/>
            <a:ext cx="10868369"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Most of people use internet for find information </a:t>
            </a:r>
            <a:r>
              <a:rPr lang="en-US" dirty="0" err="1" smtClean="0"/>
              <a:t>everytime</a:t>
            </a:r>
            <a:r>
              <a:rPr lang="en-US" dirty="0" smtClean="0"/>
              <a:t> and everywhere</a:t>
            </a:r>
          </a:p>
          <a:p>
            <a:r>
              <a:rPr lang="en-US" dirty="0" smtClean="0"/>
              <a:t>Technique:</a:t>
            </a:r>
          </a:p>
          <a:p>
            <a:pPr lvl="1"/>
            <a:r>
              <a:rPr lang="en-US" dirty="0" smtClean="0"/>
              <a:t>Java language.</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9327" y="3657600"/>
            <a:ext cx="384002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2585" y="0"/>
            <a:ext cx="2311792"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NguyenAnhThai\Desktop\Logo_doc_d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 y="6138324"/>
            <a:ext cx="2739106" cy="719674"/>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5865811" y="6352985"/>
            <a:ext cx="6227795" cy="523301"/>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dirty="0">
                <a:solidFill>
                  <a:srgbClr val="FF0000"/>
                </a:solidFill>
              </a:rPr>
              <a:t>Cemetery Information Management System</a:t>
            </a:r>
          </a:p>
          <a:p>
            <a:pPr marL="0" indent="0">
              <a:buNone/>
            </a:pPr>
            <a:endParaRPr lang="en-US" sz="2800" dirty="0">
              <a:solidFill>
                <a:srgbClr val="FF0000"/>
              </a:solidFill>
            </a:endParaRP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23412" y="-18393"/>
            <a:ext cx="2665413"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72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17641ace46f65fd3dcdf24c2310d5b95a8538df"/>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1501</Words>
  <Application>Microsoft Office PowerPoint</Application>
  <PresentationFormat>Custom</PresentationFormat>
  <Paragraphs>357</Paragraphs>
  <Slides>46</Slides>
  <Notes>27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Median</vt:lpstr>
      <vt:lpstr>PowerPoint Presentation</vt:lpstr>
      <vt:lpstr>Contents</vt:lpstr>
      <vt:lpstr>I - Introduction (cont.)</vt:lpstr>
      <vt:lpstr>I - Introduction (cont.)</vt:lpstr>
      <vt:lpstr>I - Introduction (cont.)</vt:lpstr>
      <vt:lpstr>I - Introduction (cont.)</vt:lpstr>
      <vt:lpstr>I - Introduction (cont.)</vt:lpstr>
      <vt:lpstr>I - Introduction (cont.)</vt:lpstr>
      <vt:lpstr>I - Introduction (cont.)</vt:lpstr>
      <vt:lpstr>I - Introduction (cont.)</vt:lpstr>
      <vt:lpstr>II – Project Management Plan </vt:lpstr>
      <vt:lpstr>Development Environment</vt:lpstr>
      <vt:lpstr>Development Environment</vt:lpstr>
      <vt:lpstr>Process Model</vt:lpstr>
      <vt:lpstr>Task sheet</vt:lpstr>
      <vt:lpstr>Task sheet(Cont.)</vt:lpstr>
      <vt:lpstr>Task sheet(Cont.)</vt:lpstr>
      <vt:lpstr>Task sheet(Cont.)</vt:lpstr>
      <vt:lpstr>Project Communication</vt:lpstr>
      <vt:lpstr>Project Risk Management</vt:lpstr>
      <vt:lpstr>III - Requirement Specifications </vt:lpstr>
      <vt:lpstr>III - Requirement Specifications </vt:lpstr>
      <vt:lpstr>III - Requirement Specifications </vt:lpstr>
      <vt:lpstr>III - Requirement Specifications </vt:lpstr>
      <vt:lpstr>III - Requirement Specifications </vt:lpstr>
      <vt:lpstr>III - Requirement Specifications </vt:lpstr>
      <vt:lpstr>III - Requirement Specifications </vt:lpstr>
      <vt:lpstr>III - Requirement Specifications </vt:lpstr>
      <vt:lpstr>III - Requirement Specifications </vt:lpstr>
      <vt:lpstr>PowerPoint Presentation</vt:lpstr>
      <vt:lpstr>Non-functional Requirements</vt:lpstr>
      <vt:lpstr>IV - Software Design Description</vt:lpstr>
      <vt:lpstr>IV - Software Design Description (cont.)</vt:lpstr>
      <vt:lpstr>IV - Software Design Description  (cont.)</vt:lpstr>
      <vt:lpstr>IV - Software Design Description (cont.)</vt:lpstr>
      <vt:lpstr>IV - Software Design Description  (cont.)</vt:lpstr>
      <vt:lpstr>IV - Software Design Description (cont.)</vt:lpstr>
      <vt:lpstr>IV - Software Design Description  (cont.)</vt:lpstr>
      <vt:lpstr>IV - Software Design Description  (cont.)</vt:lpstr>
      <vt:lpstr>V - System Implementation &amp; Test</vt:lpstr>
      <vt:lpstr>V - System Implementation &amp; Test (cont.)</vt:lpstr>
      <vt:lpstr>V - System Implementation &amp; Test (cont.)</vt:lpstr>
      <vt:lpstr>V - System Implementation &amp; Test (cont.)</vt:lpstr>
      <vt:lpstr>VI - Lesson Learned</vt:lpstr>
      <vt:lpstr>VIII - Demo and Q&amp;A</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2012-08-18T01:23:48Z</dcterms:created>
  <dcterms:modified xsi:type="dcterms:W3CDTF">2014-04-17T07:45:19Z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