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76"/>
  </p:notesMasterIdLst>
  <p:handoutMasterIdLst>
    <p:handoutMasterId r:id="rId77"/>
  </p:handoutMasterIdLst>
  <p:sldIdLst>
    <p:sldId id="272" r:id="rId3"/>
    <p:sldId id="265" r:id="rId4"/>
    <p:sldId id="284" r:id="rId5"/>
    <p:sldId id="285" r:id="rId6"/>
    <p:sldId id="286" r:id="rId7"/>
    <p:sldId id="287" r:id="rId8"/>
    <p:sldId id="331" r:id="rId9"/>
    <p:sldId id="332" r:id="rId10"/>
    <p:sldId id="333" r:id="rId11"/>
    <p:sldId id="334" r:id="rId12"/>
    <p:sldId id="335" r:id="rId13"/>
    <p:sldId id="336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288" r:id="rId38"/>
    <p:sldId id="290" r:id="rId39"/>
    <p:sldId id="289" r:id="rId40"/>
    <p:sldId id="291" r:id="rId41"/>
    <p:sldId id="292" r:id="rId42"/>
    <p:sldId id="293" r:id="rId43"/>
    <p:sldId id="295" r:id="rId44"/>
    <p:sldId id="296" r:id="rId45"/>
    <p:sldId id="297" r:id="rId46"/>
    <p:sldId id="298" r:id="rId47"/>
    <p:sldId id="280" r:id="rId48"/>
    <p:sldId id="299" r:id="rId49"/>
    <p:sldId id="302" r:id="rId50"/>
    <p:sldId id="300" r:id="rId51"/>
    <p:sldId id="273" r:id="rId52"/>
    <p:sldId id="275" r:id="rId53"/>
    <p:sldId id="276" r:id="rId54"/>
    <p:sldId id="277" r:id="rId55"/>
    <p:sldId id="278" r:id="rId56"/>
    <p:sldId id="279" r:id="rId57"/>
    <p:sldId id="281" r:id="rId58"/>
    <p:sldId id="282" r:id="rId59"/>
    <p:sldId id="283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27" r:id="rId70"/>
    <p:sldId id="328" r:id="rId71"/>
    <p:sldId id="329" r:id="rId72"/>
    <p:sldId id="330" r:id="rId73"/>
    <p:sldId id="266" r:id="rId74"/>
    <p:sldId id="326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81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7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193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EC8B6-1418-4AD9-9C00-9D472B062B3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56EE3D-0105-4698-A134-9D19A6D500C7}">
      <dgm:prSet phldrT="[Text]"/>
      <dgm:spPr/>
      <dgm:t>
        <a:bodyPr/>
        <a:lstStyle/>
        <a:p>
          <a:pPr algn="ctr"/>
          <a:endParaRPr lang="en-US" dirty="0" smtClean="0"/>
        </a:p>
        <a:p>
          <a:pPr algn="ctr"/>
          <a:r>
            <a:rPr lang="en-US" dirty="0" smtClean="0"/>
            <a:t>Test Model	</a:t>
          </a:r>
          <a:endParaRPr lang="en-US" dirty="0"/>
        </a:p>
      </dgm:t>
    </dgm:pt>
    <dgm:pt modelId="{6F46B513-90CE-47A8-BE9E-B90C95A9C6DE}" type="parTrans" cxnId="{D7A2C185-BB9B-4585-AB60-C9B880B5C634}">
      <dgm:prSet/>
      <dgm:spPr/>
      <dgm:t>
        <a:bodyPr/>
        <a:lstStyle/>
        <a:p>
          <a:endParaRPr lang="en-US"/>
        </a:p>
      </dgm:t>
    </dgm:pt>
    <dgm:pt modelId="{3A96CF0C-ADCC-437E-A252-90F854306CAD}" type="sibTrans" cxnId="{D7A2C185-BB9B-4585-AB60-C9B880B5C634}">
      <dgm:prSet/>
      <dgm:spPr/>
      <dgm:t>
        <a:bodyPr/>
        <a:lstStyle/>
        <a:p>
          <a:endParaRPr lang="en-US"/>
        </a:p>
      </dgm:t>
    </dgm:pt>
    <dgm:pt modelId="{0EF5CBCD-A923-41BB-9ADE-9C61E4AA5C19}">
      <dgm:prSet phldrT="[Text]"/>
      <dgm:spPr/>
      <dgm:t>
        <a:bodyPr/>
        <a:lstStyle/>
        <a:p>
          <a:r>
            <a:rPr lang="en-US" dirty="0" smtClean="0"/>
            <a:t>Test Types</a:t>
          </a:r>
          <a:endParaRPr lang="en-US" dirty="0"/>
        </a:p>
      </dgm:t>
    </dgm:pt>
    <dgm:pt modelId="{544EDCDC-6656-4F65-8CF3-572E1B97E1E4}" type="parTrans" cxnId="{E4202EA7-0DDC-4103-9BBF-830CAD07768E}">
      <dgm:prSet/>
      <dgm:spPr/>
      <dgm:t>
        <a:bodyPr/>
        <a:lstStyle/>
        <a:p>
          <a:endParaRPr lang="en-US"/>
        </a:p>
      </dgm:t>
    </dgm:pt>
    <dgm:pt modelId="{73C56B16-5B4F-4CDB-970B-E585F846DBC5}" type="sibTrans" cxnId="{E4202EA7-0DDC-4103-9BBF-830CAD07768E}">
      <dgm:prSet/>
      <dgm:spPr/>
      <dgm:t>
        <a:bodyPr/>
        <a:lstStyle/>
        <a:p>
          <a:endParaRPr lang="en-US"/>
        </a:p>
      </dgm:t>
    </dgm:pt>
    <dgm:pt modelId="{9FC0CF1C-B441-4D3C-93A3-816760F2C24A}">
      <dgm:prSet phldrT="[Text]"/>
      <dgm:spPr/>
      <dgm:t>
        <a:bodyPr/>
        <a:lstStyle/>
        <a:p>
          <a:r>
            <a:rPr lang="en-US" dirty="0" smtClean="0"/>
            <a:t>Tools and Environments</a:t>
          </a:r>
          <a:endParaRPr lang="en-US" dirty="0"/>
        </a:p>
      </dgm:t>
    </dgm:pt>
    <dgm:pt modelId="{3024EEC7-E549-4A9F-B0F3-25A2D1A82D71}" type="parTrans" cxnId="{01A5CF2B-D34F-40D0-BCCD-E7C589D07B07}">
      <dgm:prSet/>
      <dgm:spPr/>
      <dgm:t>
        <a:bodyPr/>
        <a:lstStyle/>
        <a:p>
          <a:endParaRPr lang="en-US"/>
        </a:p>
      </dgm:t>
    </dgm:pt>
    <dgm:pt modelId="{2607D640-A405-4E7E-8820-FE028AD9F822}" type="sibTrans" cxnId="{01A5CF2B-D34F-40D0-BCCD-E7C589D07B07}">
      <dgm:prSet/>
      <dgm:spPr/>
      <dgm:t>
        <a:bodyPr/>
        <a:lstStyle/>
        <a:p>
          <a:endParaRPr lang="en-US"/>
        </a:p>
      </dgm:t>
    </dgm:pt>
    <dgm:pt modelId="{6AF7AFD8-F00D-4B81-B32B-A9FDD18B652A}">
      <dgm:prSet phldrT="[Text]"/>
      <dgm:spPr/>
      <dgm:t>
        <a:bodyPr/>
        <a:lstStyle/>
        <a:p>
          <a:r>
            <a:rPr lang="en-US" dirty="0" smtClean="0"/>
            <a:t>Test Report</a:t>
          </a:r>
          <a:endParaRPr lang="en-US" dirty="0"/>
        </a:p>
      </dgm:t>
    </dgm:pt>
    <dgm:pt modelId="{4BDE6CEF-1B8C-4974-90E7-ADD4E1EA5A4B}" type="parTrans" cxnId="{1BEAF39C-0719-472A-92C5-4576F981716A}">
      <dgm:prSet/>
      <dgm:spPr/>
      <dgm:t>
        <a:bodyPr/>
        <a:lstStyle/>
        <a:p>
          <a:endParaRPr lang="en-US"/>
        </a:p>
      </dgm:t>
    </dgm:pt>
    <dgm:pt modelId="{93CE5EA1-2BF5-4F17-8D80-7B2763B4F408}" type="sibTrans" cxnId="{1BEAF39C-0719-472A-92C5-4576F981716A}">
      <dgm:prSet/>
      <dgm:spPr/>
      <dgm:t>
        <a:bodyPr/>
        <a:lstStyle/>
        <a:p>
          <a:endParaRPr lang="en-US"/>
        </a:p>
      </dgm:t>
    </dgm:pt>
    <dgm:pt modelId="{90B48F6B-186A-4A97-AC82-888853676897}" type="pres">
      <dgm:prSet presAssocID="{527EC8B6-1418-4AD9-9C00-9D472B062B3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1BB373-3362-4A3D-9776-D6A58B90926B}" type="pres">
      <dgm:prSet presAssocID="{0C56EE3D-0105-4698-A134-9D19A6D500C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E7840-9062-4B7E-A647-E09B6794FAAD}" type="pres">
      <dgm:prSet presAssocID="{3A96CF0C-ADCC-437E-A252-90F854306CAD}" presName="sibTrans" presStyleCnt="0"/>
      <dgm:spPr/>
    </dgm:pt>
    <dgm:pt modelId="{64D148DA-181C-4B99-AC8F-DB75E522AAB7}" type="pres">
      <dgm:prSet presAssocID="{0EF5CBCD-A923-41BB-9ADE-9C61E4AA5C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1C49F-7420-4BCB-B9E3-DEFA0A220F92}" type="pres">
      <dgm:prSet presAssocID="{73C56B16-5B4F-4CDB-970B-E585F846DBC5}" presName="sibTrans" presStyleCnt="0"/>
      <dgm:spPr/>
    </dgm:pt>
    <dgm:pt modelId="{F20BEAF5-E7F8-44A0-A659-0744A83B0101}" type="pres">
      <dgm:prSet presAssocID="{9FC0CF1C-B441-4D3C-93A3-816760F2C24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7FD3A-A963-4129-9CBD-F872A1171050}" type="pres">
      <dgm:prSet presAssocID="{2607D640-A405-4E7E-8820-FE028AD9F822}" presName="sibTrans" presStyleCnt="0"/>
      <dgm:spPr/>
    </dgm:pt>
    <dgm:pt modelId="{6F8E0002-313B-4536-AD83-337B01D6500D}" type="pres">
      <dgm:prSet presAssocID="{6AF7AFD8-F00D-4B81-B32B-A9FDD18B65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1CF2CE-7881-4CD2-AAD7-BEED10A1A8E8}" type="presOf" srcId="{527EC8B6-1418-4AD9-9C00-9D472B062B3A}" destId="{90B48F6B-186A-4A97-AC82-888853676897}" srcOrd="0" destOrd="0" presId="urn:microsoft.com/office/officeart/2005/8/layout/default#1"/>
    <dgm:cxn modelId="{CDF6E29D-F0EF-40E5-AF79-C30EA1A990F1}" type="presOf" srcId="{6AF7AFD8-F00D-4B81-B32B-A9FDD18B652A}" destId="{6F8E0002-313B-4536-AD83-337B01D6500D}" srcOrd="0" destOrd="0" presId="urn:microsoft.com/office/officeart/2005/8/layout/default#1"/>
    <dgm:cxn modelId="{E4202EA7-0DDC-4103-9BBF-830CAD07768E}" srcId="{527EC8B6-1418-4AD9-9C00-9D472B062B3A}" destId="{0EF5CBCD-A923-41BB-9ADE-9C61E4AA5C19}" srcOrd="1" destOrd="0" parTransId="{544EDCDC-6656-4F65-8CF3-572E1B97E1E4}" sibTransId="{73C56B16-5B4F-4CDB-970B-E585F846DBC5}"/>
    <dgm:cxn modelId="{01A5CF2B-D34F-40D0-BCCD-E7C589D07B07}" srcId="{527EC8B6-1418-4AD9-9C00-9D472B062B3A}" destId="{9FC0CF1C-B441-4D3C-93A3-816760F2C24A}" srcOrd="2" destOrd="0" parTransId="{3024EEC7-E549-4A9F-B0F3-25A2D1A82D71}" sibTransId="{2607D640-A405-4E7E-8820-FE028AD9F822}"/>
    <dgm:cxn modelId="{B2FF584F-2EDB-4A0F-B513-224619210E56}" type="presOf" srcId="{0C56EE3D-0105-4698-A134-9D19A6D500C7}" destId="{B41BB373-3362-4A3D-9776-D6A58B90926B}" srcOrd="0" destOrd="0" presId="urn:microsoft.com/office/officeart/2005/8/layout/default#1"/>
    <dgm:cxn modelId="{0F2BEA6D-21C2-4C0C-A09A-08D31B0516FA}" type="presOf" srcId="{0EF5CBCD-A923-41BB-9ADE-9C61E4AA5C19}" destId="{64D148DA-181C-4B99-AC8F-DB75E522AAB7}" srcOrd="0" destOrd="0" presId="urn:microsoft.com/office/officeart/2005/8/layout/default#1"/>
    <dgm:cxn modelId="{D7A2C185-BB9B-4585-AB60-C9B880B5C634}" srcId="{527EC8B6-1418-4AD9-9C00-9D472B062B3A}" destId="{0C56EE3D-0105-4698-A134-9D19A6D500C7}" srcOrd="0" destOrd="0" parTransId="{6F46B513-90CE-47A8-BE9E-B90C95A9C6DE}" sibTransId="{3A96CF0C-ADCC-437E-A252-90F854306CAD}"/>
    <dgm:cxn modelId="{C9CA5AE6-0139-4510-9674-2517EA5330DB}" type="presOf" srcId="{9FC0CF1C-B441-4D3C-93A3-816760F2C24A}" destId="{F20BEAF5-E7F8-44A0-A659-0744A83B0101}" srcOrd="0" destOrd="0" presId="urn:microsoft.com/office/officeart/2005/8/layout/default#1"/>
    <dgm:cxn modelId="{1BEAF39C-0719-472A-92C5-4576F981716A}" srcId="{527EC8B6-1418-4AD9-9C00-9D472B062B3A}" destId="{6AF7AFD8-F00D-4B81-B32B-A9FDD18B652A}" srcOrd="3" destOrd="0" parTransId="{4BDE6CEF-1B8C-4974-90E7-ADD4E1EA5A4B}" sibTransId="{93CE5EA1-2BF5-4F17-8D80-7B2763B4F408}"/>
    <dgm:cxn modelId="{EE530CDC-AB50-4BD9-B7EA-68FEAD40BDA7}" type="presParOf" srcId="{90B48F6B-186A-4A97-AC82-888853676897}" destId="{B41BB373-3362-4A3D-9776-D6A58B90926B}" srcOrd="0" destOrd="0" presId="urn:microsoft.com/office/officeart/2005/8/layout/default#1"/>
    <dgm:cxn modelId="{F7C94758-C1C7-44D1-9F46-27935D0F527A}" type="presParOf" srcId="{90B48F6B-186A-4A97-AC82-888853676897}" destId="{D9EE7840-9062-4B7E-A647-E09B6794FAAD}" srcOrd="1" destOrd="0" presId="urn:microsoft.com/office/officeart/2005/8/layout/default#1"/>
    <dgm:cxn modelId="{1587B694-C6EF-4C7F-BBF8-B8C40F8FBC37}" type="presParOf" srcId="{90B48F6B-186A-4A97-AC82-888853676897}" destId="{64D148DA-181C-4B99-AC8F-DB75E522AAB7}" srcOrd="2" destOrd="0" presId="urn:microsoft.com/office/officeart/2005/8/layout/default#1"/>
    <dgm:cxn modelId="{8EE59564-E544-4F0D-ACAD-CAF356C12087}" type="presParOf" srcId="{90B48F6B-186A-4A97-AC82-888853676897}" destId="{3671C49F-7420-4BCB-B9E3-DEFA0A220F92}" srcOrd="3" destOrd="0" presId="urn:microsoft.com/office/officeart/2005/8/layout/default#1"/>
    <dgm:cxn modelId="{AE5B211D-C7E0-4429-BE9B-15025AC20E17}" type="presParOf" srcId="{90B48F6B-186A-4A97-AC82-888853676897}" destId="{F20BEAF5-E7F8-44A0-A659-0744A83B0101}" srcOrd="4" destOrd="0" presId="urn:microsoft.com/office/officeart/2005/8/layout/default#1"/>
    <dgm:cxn modelId="{73C9B43B-1139-4DE1-9403-BE75FCA60BE0}" type="presParOf" srcId="{90B48F6B-186A-4A97-AC82-888853676897}" destId="{DD97FD3A-A963-4129-9CBD-F872A1171050}" srcOrd="5" destOrd="0" presId="urn:microsoft.com/office/officeart/2005/8/layout/default#1"/>
    <dgm:cxn modelId="{516E8A3F-D2C9-4E03-98EC-96935D429E23}" type="presParOf" srcId="{90B48F6B-186A-4A97-AC82-888853676897}" destId="{6F8E0002-313B-4536-AD83-337B01D6500D}" srcOrd="6" destOrd="0" presId="urn:microsoft.com/office/officeart/2005/8/layout/default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4/17/2014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4/17/2014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Rectangle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Rectangle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1" name="Group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Rectangle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4" name="Group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Rectangle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Rectangle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Rectangle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987506"/>
            <a:ext cx="9601200" cy="1018452"/>
          </a:xfrm>
        </p:spPr>
        <p:txBody>
          <a:bodyPr/>
          <a:lstStyle/>
          <a:p>
            <a:r>
              <a:rPr lang="en-US" dirty="0" smtClean="0"/>
              <a:t>Interesting Fact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88677" y="3878323"/>
          <a:ext cx="5612809" cy="1973043"/>
        </p:xfrm>
        <a:graphic>
          <a:graphicData uri="http://schemas.openxmlformats.org/drawingml/2006/table">
            <a:tbl>
              <a:tblPr/>
              <a:tblGrid>
                <a:gridCol w="1608025"/>
                <a:gridCol w="2002392"/>
                <a:gridCol w="2002392"/>
              </a:tblGrid>
              <a:tr h="16921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Group Members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Cù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Hữu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Hoàng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Đặng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Ngọc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Dũng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Đặng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Hùng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Phạm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Đức</a:t>
                      </a: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300" dirty="0" err="1">
                          <a:latin typeface="Times New Roman"/>
                          <a:ea typeface="Calibri"/>
                          <a:cs typeface="Times New Roman"/>
                        </a:rPr>
                        <a:t>Vũ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SE01966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SE02251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SE02063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latin typeface="Times New Roman"/>
                          <a:ea typeface="Calibri"/>
                          <a:cs typeface="Times New Roman"/>
                        </a:rPr>
                        <a:t>SE02129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latin typeface="Times New Roman"/>
                          <a:ea typeface="Calibri"/>
                          <a:cs typeface="Times New Roman"/>
                        </a:rPr>
                        <a:t>Supervisor</a:t>
                      </a:r>
                      <a:endParaRPr lang="en-US" sz="13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Bùi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Ngọc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Anh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MSc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3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740980"/>
            <a:ext cx="9601200" cy="6779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97" y="1466193"/>
            <a:ext cx="10830909" cy="458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708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2418738"/>
              </p:ext>
            </p:extLst>
          </p:nvPr>
        </p:nvGraphicFramePr>
        <p:xfrm>
          <a:off x="1401379" y="1949376"/>
          <a:ext cx="8127999" cy="19529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55766"/>
                <a:gridCol w="2862900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Metrics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Committed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Start Date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6-Jan-2014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6-Jan-2014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End Date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11-Apr-2014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16-Apr-2014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580"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 </a:t>
                      </a:r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 </a:t>
                      </a:r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Team member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792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Not complete tasks on time</a:t>
            </a:r>
          </a:p>
          <a:p>
            <a:r>
              <a:rPr lang="en-US" dirty="0" smtClean="0"/>
              <a:t>Project’s scope too large to manage</a:t>
            </a:r>
          </a:p>
          <a:p>
            <a:r>
              <a:rPr lang="en-US" dirty="0" smtClean="0"/>
              <a:t>Conflict between team member</a:t>
            </a:r>
          </a:p>
          <a:p>
            <a:r>
              <a:rPr lang="en-US" dirty="0" smtClean="0"/>
              <a:t>Project is behind schedule</a:t>
            </a:r>
          </a:p>
          <a:p>
            <a:r>
              <a:rPr lang="en-US" dirty="0" smtClean="0"/>
              <a:t>Failure to manage user expectations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Misunderstanding requirements</a:t>
            </a:r>
          </a:p>
          <a:p>
            <a:r>
              <a:rPr lang="en-US" dirty="0" smtClean="0"/>
              <a:t>Scope changes</a:t>
            </a:r>
          </a:p>
          <a:p>
            <a:r>
              <a:rPr lang="en-US" dirty="0" smtClean="0"/>
              <a:t>Poor communications</a:t>
            </a:r>
          </a:p>
          <a:p>
            <a:r>
              <a:rPr lang="en-US" dirty="0" smtClean="0"/>
              <a:t>Impossible deadlines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1470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Member </a:t>
            </a:r>
            <a:r>
              <a:rPr lang="en-US" dirty="0" err="1" smtClean="0"/>
              <a:t>Usecase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regi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1190" y="465860"/>
            <a:ext cx="11800810" cy="5846602"/>
          </a:xfrm>
        </p:spPr>
      </p:pic>
      <p:sp>
        <p:nvSpPr>
          <p:cNvPr id="8" name="Rectangle 7"/>
          <p:cNvSpPr/>
          <p:nvPr/>
        </p:nvSpPr>
        <p:spPr>
          <a:xfrm>
            <a:off x="6360459" y="457200"/>
            <a:ext cx="4679576" cy="6992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210801" y="1152872"/>
            <a:ext cx="89646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Login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0494" y="1290918"/>
            <a:ext cx="3751730" cy="2514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50942" y="3788495"/>
            <a:ext cx="112506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Register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33565" y="3818965"/>
            <a:ext cx="753035" cy="26894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379780" y="4091750"/>
            <a:ext cx="208104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Recover password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2609"/>
            <a:ext cx="12192000" cy="60327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4483" y="5975883"/>
            <a:ext cx="214364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-Display newsfeed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-Load more post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0237" y="924271"/>
            <a:ext cx="896469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Log out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09257" y="2989400"/>
            <a:ext cx="168536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Display notification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66729" y="995082"/>
            <a:ext cx="2554942" cy="255494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639235" y="712694"/>
            <a:ext cx="336177" cy="4437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388659" y="2649071"/>
            <a:ext cx="5876365" cy="38727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669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detail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089"/>
            <a:ext cx="12192000" cy="6005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7282" y="5612812"/>
            <a:ext cx="173467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Display post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8353" y="1021976"/>
            <a:ext cx="5997388" cy="49216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detai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0524"/>
            <a:ext cx="12192000" cy="59969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5578" y="1713165"/>
            <a:ext cx="173467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View post by tag/category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6212" y="2618601"/>
            <a:ext cx="338417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Like and comment post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0694" y="4182942"/>
            <a:ext cx="175259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Like and reply comment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06270" y="1627094"/>
            <a:ext cx="5688105" cy="64545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9718" y="2393576"/>
            <a:ext cx="5647764" cy="201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51729" y="4020671"/>
            <a:ext cx="645459" cy="1613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 descr="pro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2750"/>
            <a:ext cx="12192000" cy="60325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671047" y="2353235"/>
            <a:ext cx="5419165" cy="129091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82436" y="3353706"/>
            <a:ext cx="1734670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Post on own wall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334871"/>
            <a:ext cx="1653988" cy="155985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57399" y="4814047"/>
            <a:ext cx="123713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Display user profile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8118" y="2931459"/>
            <a:ext cx="1492623" cy="34962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07173" y="3358190"/>
            <a:ext cx="110080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Change profile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8859" y="403412"/>
            <a:ext cx="2568388" cy="48409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8965" y="426730"/>
            <a:ext cx="173467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Search another person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19565" y="3845859"/>
            <a:ext cx="228600" cy="201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20910" y="4057435"/>
            <a:ext cx="2114125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Edit post/delete post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52329" y="5862918"/>
            <a:ext cx="228600" cy="2017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79476" y="6092423"/>
            <a:ext cx="251073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Edit post/delete comment</a:t>
            </a: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other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448"/>
            <a:ext cx="12192000" cy="6001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8494" y="874059"/>
            <a:ext cx="7974106" cy="57822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04690" y="5989330"/>
            <a:ext cx="2054463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Display one’s page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4329" y="2864224"/>
            <a:ext cx="1465730" cy="44375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81049" y="3331294"/>
            <a:ext cx="169757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Follow/</a:t>
            </a:r>
            <a:r>
              <a:rPr lang="en-US" sz="1400" dirty="0" err="1" smtClean="0">
                <a:solidFill>
                  <a:schemeClr val="bg1"/>
                </a:solidFill>
                <a:latin typeface="+mj-lt"/>
              </a:rPr>
              <a:t>unfollow</a:t>
            </a:r>
            <a:endParaRPr lang="en-US" sz="1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7094" y="5540188"/>
            <a:ext cx="1627094" cy="18825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97424" y="5769694"/>
            <a:ext cx="1488141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Report user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52329" y="3792071"/>
            <a:ext cx="255495" cy="228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93423" y="4079848"/>
            <a:ext cx="1488141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Report post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84494" y="2326341"/>
            <a:ext cx="5338482" cy="12102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43145" y="2995120"/>
            <a:ext cx="1730961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Post on another person’s wall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Idea</a:t>
            </a:r>
          </a:p>
          <a:p>
            <a:r>
              <a:rPr lang="en-US" dirty="0" smtClean="0"/>
              <a:t>Plan</a:t>
            </a:r>
          </a:p>
          <a:p>
            <a:r>
              <a:rPr lang="en-US" dirty="0" smtClean="0"/>
              <a:t>Risk</a:t>
            </a:r>
          </a:p>
          <a:p>
            <a:r>
              <a:rPr lang="en-US" dirty="0" smtClean="0"/>
              <a:t>Member </a:t>
            </a:r>
            <a:r>
              <a:rPr lang="en-US" dirty="0" err="1" smtClean="0"/>
              <a:t>Usecase</a:t>
            </a:r>
            <a:endParaRPr lang="en-US" dirty="0" smtClean="0"/>
          </a:p>
          <a:p>
            <a:r>
              <a:rPr lang="en-US" dirty="0" smtClean="0"/>
              <a:t>Admin </a:t>
            </a:r>
            <a:r>
              <a:rPr lang="en-US" dirty="0" err="1" smtClean="0"/>
              <a:t>Usecase</a:t>
            </a:r>
            <a:endParaRPr lang="en-US" dirty="0" smtClean="0"/>
          </a:p>
          <a:p>
            <a:r>
              <a:rPr lang="en-US" dirty="0" smtClean="0"/>
              <a:t>Architecture design</a:t>
            </a:r>
          </a:p>
          <a:p>
            <a:r>
              <a:rPr lang="en-US" dirty="0" smtClean="0"/>
              <a:t>ERD &amp; Database</a:t>
            </a:r>
          </a:p>
          <a:p>
            <a:r>
              <a:rPr lang="en-US" dirty="0" smtClean="0"/>
              <a:t>Newsfeed &amp; Simulator</a:t>
            </a:r>
          </a:p>
          <a:p>
            <a:r>
              <a:rPr lang="en-US" dirty="0" smtClean="0"/>
              <a:t>Testing</a:t>
            </a:r>
          </a:p>
          <a:p>
            <a:r>
              <a:rPr lang="en-US" dirty="0" smtClean="0"/>
              <a:t>Project Result</a:t>
            </a:r>
          </a:p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follow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0524"/>
            <a:ext cx="12192000" cy="5996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80882" y="1882588"/>
            <a:ext cx="7395883" cy="45182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64166" y="5993815"/>
            <a:ext cx="2691577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Display follower/following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set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0940"/>
            <a:ext cx="12192000" cy="5203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6753" y="2407024"/>
            <a:ext cx="7678271" cy="194982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47012" y="3721262"/>
            <a:ext cx="2796988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Display and change setting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 descr="changepasswo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5854"/>
            <a:ext cx="12192000" cy="60462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7776" y="1936376"/>
            <a:ext cx="7543800" cy="20036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27695" y="3425427"/>
            <a:ext cx="254149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Change password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 descr="ran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0524"/>
            <a:ext cx="12192000" cy="59969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3988" y="1008529"/>
            <a:ext cx="7490012" cy="54191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89059" y="5980368"/>
            <a:ext cx="254149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Display rank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 descr="te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1395"/>
            <a:ext cx="12192000" cy="60552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8459" y="1143000"/>
            <a:ext cx="7651376" cy="508298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63871" y="5724874"/>
            <a:ext cx="2541496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j-lt"/>
              </a:rPr>
              <a:t>View FAQs and Rules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Administrator &amp; Manager </a:t>
            </a:r>
            <a:r>
              <a:rPr lang="en-US" dirty="0" err="1" smtClean="0"/>
              <a:t>Usecase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002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Administrator &amp; </a:t>
            </a:r>
            <a:r>
              <a:rPr lang="en-US" dirty="0" smtClean="0"/>
              <a:t>Manager Role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1341120" y="1869621"/>
            <a:ext cx="9525544" cy="4393039"/>
          </a:xfrm>
        </p:spPr>
        <p:txBody>
          <a:bodyPr>
            <a:normAutofit/>
          </a:bodyPr>
          <a:lstStyle/>
          <a:p>
            <a:r>
              <a:rPr lang="en-US" dirty="0"/>
              <a:t>Post Manager</a:t>
            </a:r>
          </a:p>
          <a:p>
            <a:r>
              <a:rPr lang="en-US" dirty="0"/>
              <a:t>User Manager</a:t>
            </a:r>
          </a:p>
          <a:p>
            <a:r>
              <a:rPr lang="en-US" dirty="0"/>
              <a:t>Role Manager</a:t>
            </a:r>
          </a:p>
          <a:p>
            <a:r>
              <a:rPr lang="en-US" dirty="0"/>
              <a:t>Category Manager</a:t>
            </a:r>
          </a:p>
          <a:p>
            <a:r>
              <a:rPr lang="en-US" dirty="0"/>
              <a:t>Tag Manager</a:t>
            </a:r>
          </a:p>
          <a:p>
            <a:r>
              <a:rPr lang="en-US" dirty="0"/>
              <a:t>Report Manager</a:t>
            </a:r>
          </a:p>
          <a:p>
            <a:r>
              <a:rPr lang="en-US" dirty="0"/>
              <a:t>Configuration Manager</a:t>
            </a:r>
          </a:p>
          <a:p>
            <a:r>
              <a:rPr lang="en-US" dirty="0"/>
              <a:t>Announce Manager</a:t>
            </a:r>
          </a:p>
          <a:p>
            <a:r>
              <a:rPr lang="en-US" dirty="0"/>
              <a:t>Simulator Manager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2822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6963933"/>
              </p:ext>
            </p:extLst>
          </p:nvPr>
        </p:nvGraphicFramePr>
        <p:xfrm>
          <a:off x="759282" y="719666"/>
          <a:ext cx="10613568" cy="47447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04008"/>
                <a:gridCol w="1149759"/>
                <a:gridCol w="1149759"/>
                <a:gridCol w="1149759"/>
                <a:gridCol w="1149759"/>
                <a:gridCol w="1149759"/>
                <a:gridCol w="1149759"/>
                <a:gridCol w="20110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Create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Search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Details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Edit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Block / Inactivate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Unblock / Activate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Other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Post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User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Send private</a:t>
                      </a:r>
                      <a:r>
                        <a:rPr lang="en-US" sz="1200" baseline="0" dirty="0" smtClean="0"/>
                        <a:t> message to user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Role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Category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Tag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Report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Configuration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Announce Manager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x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Simulator Manager</a:t>
                      </a:r>
                    </a:p>
                    <a:p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/>
                        <a:t>Run / Stop / Pause</a:t>
                      </a:r>
                      <a:r>
                        <a:rPr lang="en-US" sz="1200" baseline="0" dirty="0" smtClean="0"/>
                        <a:t> simulator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baseline="0" dirty="0" smtClean="0"/>
                        <a:t>Delete simulate data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119477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Post Manager 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002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6" y="576961"/>
            <a:ext cx="11388436" cy="601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06286" y="1494064"/>
            <a:ext cx="9723664" cy="7837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6285" y="2277835"/>
            <a:ext cx="9723665" cy="43240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89029" y="2861953"/>
            <a:ext cx="751114" cy="35796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03670" y="1885949"/>
            <a:ext cx="1721827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Filter box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1306286" y="6192564"/>
            <a:ext cx="1952749" cy="40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Post table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8336478" y="6044540"/>
            <a:ext cx="1852551" cy="397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Action box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2699919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5" grpId="0" animBg="1"/>
      <p:bldP spid="5" grpId="1" animBg="1"/>
      <p:bldP spid="8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798"/>
            <a:ext cx="10034587" cy="628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6362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10058400" cy="659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4843" y="5641521"/>
            <a:ext cx="6008914" cy="11075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576457" y="6388925"/>
            <a:ext cx="1257300" cy="360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Edit lifetime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971084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38150"/>
            <a:ext cx="10506075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4335236"/>
            <a:ext cx="7233557" cy="18369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75221" y="5795158"/>
            <a:ext cx="1444336" cy="377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Block box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886452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Role Manager </a:t>
            </a:r>
            <a:r>
              <a:rPr lang="en-US" dirty="0"/>
              <a:t>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7296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28638"/>
            <a:ext cx="11315700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8021" y="1453242"/>
            <a:ext cx="11168743" cy="8409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8021" y="2294164"/>
            <a:ext cx="11168743" cy="387803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2557" y="2563586"/>
            <a:ext cx="832757" cy="352697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8021" y="5762919"/>
            <a:ext cx="1952749" cy="40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Role table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8709808" y="5681276"/>
            <a:ext cx="1952749" cy="4092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Action box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9944936" y="1873702"/>
            <a:ext cx="1721827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Filter box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1481853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742950"/>
            <a:ext cx="91916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88821" y="2481944"/>
            <a:ext cx="2398815" cy="206630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87636" y="4191991"/>
            <a:ext cx="1472541" cy="356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List role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507182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Architecture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Package Diagram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 MVC 4 – Dot Net</a:t>
            </a:r>
            <a:r>
              <a:rPr lang="en-US" dirty="0"/>
              <a:t> </a:t>
            </a:r>
            <a:r>
              <a:rPr lang="en-US" dirty="0" smtClean="0"/>
              <a:t>4.0</a:t>
            </a:r>
          </a:p>
          <a:p>
            <a:pPr>
              <a:buFontTx/>
              <a:buChar char="-"/>
            </a:pPr>
            <a:r>
              <a:rPr lang="en-US" dirty="0" smtClean="0"/>
              <a:t> Entity Framework</a:t>
            </a:r>
          </a:p>
          <a:p>
            <a:pPr>
              <a:buFontTx/>
              <a:buChar char="-"/>
            </a:pPr>
            <a:r>
              <a:rPr lang="en-US" dirty="0" smtClean="0"/>
              <a:t> Asp </a:t>
            </a:r>
            <a:r>
              <a:rPr lang="en-US" dirty="0" err="1" smtClean="0"/>
              <a:t>.Net</a:t>
            </a:r>
            <a:endParaRPr lang="en-US" dirty="0" smtClean="0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186" y="538655"/>
            <a:ext cx="6513786" cy="550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111874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1139222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 Network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Facebook</a:t>
            </a:r>
            <a:r>
              <a:rPr lang="en-US" dirty="0" smtClean="0"/>
              <a:t>, Zing me</a:t>
            </a:r>
          </a:p>
          <a:p>
            <a:pPr>
              <a:buFontTx/>
              <a:buChar char="-"/>
            </a:pPr>
            <a:r>
              <a:rPr lang="en-US" dirty="0" smtClean="0"/>
              <a:t> Get news from their friends, following.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D:\Dropbox\Hoàng\Đồ án\haingoisaode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49" y="1022130"/>
            <a:ext cx="6603125" cy="426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2" descr="D:\Dropbox\Hoàng\Document\Diagram\E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-17967"/>
            <a:ext cx="9753600" cy="687596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138160" y="4206239"/>
            <a:ext cx="3657600" cy="208945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Rank</a:t>
            </a:r>
          </a:p>
          <a:p>
            <a:r>
              <a:rPr lang="en-US" dirty="0" smtClean="0"/>
              <a:t>Manager</a:t>
            </a:r>
          </a:p>
          <a:p>
            <a:r>
              <a:rPr lang="en-US" dirty="0" smtClean="0"/>
              <a:t>Like</a:t>
            </a:r>
          </a:p>
          <a:p>
            <a:r>
              <a:rPr lang="en-US" dirty="0" smtClean="0"/>
              <a:t>Comment</a:t>
            </a:r>
          </a:p>
          <a:p>
            <a:r>
              <a:rPr lang="en-US" dirty="0" smtClean="0"/>
              <a:t>Newsfeed</a:t>
            </a:r>
          </a:p>
          <a:p>
            <a:r>
              <a:rPr lang="en-US" dirty="0" smtClean="0"/>
              <a:t>Notification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421" y="672661"/>
            <a:ext cx="7509641" cy="570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Tag</a:t>
            </a:r>
          </a:p>
          <a:p>
            <a:r>
              <a:rPr lang="en-US" dirty="0" smtClean="0"/>
              <a:t>Image</a:t>
            </a:r>
          </a:p>
          <a:p>
            <a:r>
              <a:rPr lang="en-US" dirty="0" smtClean="0"/>
              <a:t>Category</a:t>
            </a:r>
          </a:p>
          <a:p>
            <a:r>
              <a:rPr lang="en-US" dirty="0" smtClean="0"/>
              <a:t>Like</a:t>
            </a:r>
          </a:p>
          <a:p>
            <a:r>
              <a:rPr lang="en-US" dirty="0" smtClean="0"/>
              <a:t>Comment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7462"/>
            <a:ext cx="7735614" cy="49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Report User</a:t>
            </a:r>
          </a:p>
          <a:p>
            <a:r>
              <a:rPr lang="en-US" dirty="0" smtClean="0"/>
              <a:t>Block User</a:t>
            </a:r>
          </a:p>
          <a:p>
            <a:r>
              <a:rPr lang="en-US" dirty="0" smtClean="0"/>
              <a:t>Role</a:t>
            </a:r>
          </a:p>
          <a:p>
            <a:r>
              <a:rPr lang="en-US" dirty="0" smtClean="0"/>
              <a:t>Announcement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30" y="430929"/>
            <a:ext cx="7672552" cy="600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br>
              <a:rPr lang="en-US" dirty="0" smtClean="0"/>
            </a:br>
            <a:r>
              <a:rPr lang="en-US" dirty="0" smtClean="0"/>
              <a:t>Simulator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Report Post</a:t>
            </a:r>
          </a:p>
          <a:p>
            <a:r>
              <a:rPr lang="en-US" dirty="0" smtClean="0"/>
              <a:t>Block Post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517"/>
            <a:ext cx="7726731" cy="542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2953407"/>
            <a:ext cx="3657600" cy="2898753"/>
          </a:xfrm>
        </p:spPr>
        <p:txBody>
          <a:bodyPr>
            <a:normAutofit/>
          </a:bodyPr>
          <a:lstStyle/>
          <a:p>
            <a:r>
              <a:rPr lang="en-US" dirty="0" smtClean="0"/>
              <a:t>Post</a:t>
            </a:r>
          </a:p>
          <a:p>
            <a:r>
              <a:rPr lang="en-US" dirty="0" smtClean="0"/>
              <a:t>Category</a:t>
            </a:r>
          </a:p>
          <a:p>
            <a:r>
              <a:rPr lang="en-US" dirty="0" smtClean="0"/>
              <a:t>Tag</a:t>
            </a:r>
          </a:p>
          <a:p>
            <a:r>
              <a:rPr lang="en-US" dirty="0" smtClean="0"/>
              <a:t>Rank</a:t>
            </a:r>
          </a:p>
          <a:p>
            <a:r>
              <a:rPr lang="en-US" dirty="0" smtClean="0"/>
              <a:t>Users</a:t>
            </a:r>
          </a:p>
          <a:p>
            <a:r>
              <a:rPr lang="en-US" dirty="0" smtClean="0"/>
              <a:t>Comment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6539"/>
            <a:ext cx="7688317" cy="543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60" y="2953407"/>
            <a:ext cx="3657600" cy="2898753"/>
          </a:xfrm>
        </p:spPr>
        <p:txBody>
          <a:bodyPr>
            <a:normAutofit/>
          </a:bodyPr>
          <a:lstStyle/>
          <a:p>
            <a:r>
              <a:rPr lang="en-US" dirty="0" smtClean="0"/>
              <a:t>User</a:t>
            </a:r>
          </a:p>
          <a:p>
            <a:r>
              <a:rPr lang="en-US" dirty="0" smtClean="0"/>
              <a:t>Role</a:t>
            </a:r>
          </a:p>
          <a:p>
            <a:r>
              <a:rPr lang="en-US" dirty="0" smtClean="0"/>
              <a:t>Profile</a:t>
            </a:r>
          </a:p>
          <a:p>
            <a:r>
              <a:rPr lang="en-US" dirty="0" smtClean="0"/>
              <a:t>Membership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7766"/>
            <a:ext cx="7746124" cy="536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Newsfeed formula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Network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You tube, </a:t>
            </a:r>
            <a:r>
              <a:rPr lang="en-US" dirty="0" err="1" smtClean="0"/>
              <a:t>Pinterest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Get news from any node in network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idx="1"/>
          </p:nvPr>
        </p:nvSpPr>
        <p:spPr/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9" descr="D:\Dropbox\Hoàng\Đồ án\haingoisa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483" y="935421"/>
            <a:ext cx="6550572" cy="470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Rate Formula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46197" y="3563006"/>
            <a:ext cx="6793887" cy="1944415"/>
          </a:xfrm>
        </p:spPr>
        <p:txBody>
          <a:bodyPr>
            <a:normAutofit/>
          </a:bodyPr>
          <a:lstStyle/>
          <a:p>
            <a:r>
              <a:rPr lang="en-US" dirty="0" err="1" smtClean="0"/>
              <a:t>GetQueue</a:t>
            </a:r>
            <a:r>
              <a:rPr lang="en-US" dirty="0" smtClean="0"/>
              <a:t>&lt;</a:t>
            </a:r>
            <a:r>
              <a:rPr lang="en-US" dirty="0" err="1" smtClean="0"/>
              <a:t>GetTime</a:t>
            </a:r>
            <a:r>
              <a:rPr lang="en-US" dirty="0" smtClean="0"/>
              <a:t>: </a:t>
            </a:r>
            <a:r>
              <a:rPr lang="en-US" dirty="0" err="1" smtClean="0"/>
              <a:t>DateTime</a:t>
            </a:r>
            <a:r>
              <a:rPr lang="en-US" dirty="0" smtClean="0"/>
              <a:t>&gt;</a:t>
            </a:r>
          </a:p>
          <a:p>
            <a:r>
              <a:rPr lang="en-US" dirty="0" err="1" smtClean="0"/>
              <a:t>PushQueue</a:t>
            </a:r>
            <a:r>
              <a:rPr lang="en-US" dirty="0" smtClean="0"/>
              <a:t>&lt;</a:t>
            </a:r>
            <a:r>
              <a:rPr lang="en-US" dirty="0" err="1" smtClean="0"/>
              <a:t>GetTime</a:t>
            </a:r>
            <a:r>
              <a:rPr lang="en-US" dirty="0" smtClean="0"/>
              <a:t>: </a:t>
            </a:r>
            <a:r>
              <a:rPr lang="en-US" dirty="0" err="1" smtClean="0"/>
              <a:t>DateTime</a:t>
            </a:r>
            <a:r>
              <a:rPr lang="en-US" dirty="0" smtClean="0"/>
              <a:t>, </a:t>
            </a:r>
            <a:r>
              <a:rPr lang="en-US" dirty="0" err="1" smtClean="0"/>
              <a:t>PushNumber</a:t>
            </a:r>
            <a:r>
              <a:rPr lang="en-US" dirty="0" smtClean="0"/>
              <a:t>: </a:t>
            </a:r>
            <a:r>
              <a:rPr lang="en-US" dirty="0" err="1" smtClean="0"/>
              <a:t>int</a:t>
            </a:r>
            <a:r>
              <a:rPr lang="en-US" dirty="0" smtClean="0"/>
              <a:t>&gt;</a:t>
            </a:r>
          </a:p>
          <a:p>
            <a:r>
              <a:rPr lang="en-US" dirty="0" err="1" smtClean="0"/>
              <a:t>OutRate</a:t>
            </a:r>
            <a:r>
              <a:rPr lang="en-US" dirty="0" smtClean="0"/>
              <a:t>: Post Out Rate</a:t>
            </a:r>
          </a:p>
          <a:p>
            <a:r>
              <a:rPr lang="en-US" dirty="0" smtClean="0"/>
              <a:t>Count: Total number of item in queue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54962" y="2112579"/>
            <a:ext cx="5240036" cy="861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Like Rate Formula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846197" y="3563006"/>
            <a:ext cx="6793887" cy="1944415"/>
          </a:xfrm>
        </p:spPr>
        <p:txBody>
          <a:bodyPr>
            <a:normAutofit/>
          </a:bodyPr>
          <a:lstStyle/>
          <a:p>
            <a:r>
              <a:rPr lang="en-US" dirty="0" err="1" smtClean="0"/>
              <a:t>LikeRate</a:t>
            </a:r>
            <a:r>
              <a:rPr lang="en-US" dirty="0" smtClean="0"/>
              <a:t>: Reflect user feedback speed.</a:t>
            </a:r>
          </a:p>
          <a:p>
            <a:r>
              <a:rPr lang="en-US" dirty="0" err="1" smtClean="0"/>
              <a:t>LikeNumber</a:t>
            </a:r>
            <a:r>
              <a:rPr lang="en-US" dirty="0" smtClean="0"/>
              <a:t>: Total like made in concerning time.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6164" y="1965434"/>
            <a:ext cx="53340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Remain Formula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52210" y="3510455"/>
            <a:ext cx="8021500" cy="1944415"/>
          </a:xfrm>
        </p:spPr>
        <p:txBody>
          <a:bodyPr>
            <a:normAutofit/>
          </a:bodyPr>
          <a:lstStyle/>
          <a:p>
            <a:r>
              <a:rPr lang="en-US" dirty="0" err="1" smtClean="0"/>
              <a:t>TimeRemain</a:t>
            </a:r>
            <a:r>
              <a:rPr lang="en-US" dirty="0" smtClean="0"/>
              <a:t>: Number of time that a post can be get to read</a:t>
            </a:r>
          </a:p>
          <a:p>
            <a:r>
              <a:rPr lang="en-US" dirty="0" err="1" smtClean="0"/>
              <a:t>RankingRate</a:t>
            </a:r>
            <a:r>
              <a:rPr lang="en-US" dirty="0" smtClean="0"/>
              <a:t>: Depend on user’s ranking</a:t>
            </a:r>
          </a:p>
          <a:p>
            <a:r>
              <a:rPr lang="en-US" dirty="0" err="1" smtClean="0"/>
              <a:t>ActionRate</a:t>
            </a:r>
            <a:r>
              <a:rPr lang="en-US" dirty="0" smtClean="0"/>
              <a:t>: Depend on action type (create, like, comment)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2249" y="2291255"/>
            <a:ext cx="11746004" cy="5675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Time Per Post Formula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52210" y="4099034"/>
            <a:ext cx="8021500" cy="1355836"/>
          </a:xfrm>
        </p:spPr>
        <p:txBody>
          <a:bodyPr>
            <a:normAutofit/>
          </a:bodyPr>
          <a:lstStyle/>
          <a:p>
            <a:r>
              <a:rPr lang="en-US" dirty="0" err="1" smtClean="0"/>
              <a:t>GetTimePerPost</a:t>
            </a:r>
            <a:r>
              <a:rPr lang="en-US" dirty="0" smtClean="0"/>
              <a:t>: Average time for each post to get in </a:t>
            </a:r>
            <a:r>
              <a:rPr lang="en-US" dirty="0" err="1" smtClean="0"/>
              <a:t>spreadqueue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29710" y="2054772"/>
            <a:ext cx="9933907" cy="1140372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Time Per Post Formula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352210" y="4099034"/>
            <a:ext cx="8021500" cy="1355836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TakeOutQueueNumber</a:t>
            </a:r>
            <a:r>
              <a:rPr lang="en-US" dirty="0" smtClean="0"/>
              <a:t>: How many times need to get from </a:t>
            </a:r>
            <a:r>
              <a:rPr lang="en-US" dirty="0" err="1" smtClean="0"/>
              <a:t>spreadqueue</a:t>
            </a:r>
            <a:r>
              <a:rPr lang="en-US" dirty="0" smtClean="0"/>
              <a:t> before a post is taken out</a:t>
            </a:r>
          </a:p>
          <a:p>
            <a:r>
              <a:rPr lang="en-US" dirty="0" err="1" smtClean="0"/>
              <a:t>Spreadqueue</a:t>
            </a:r>
            <a:r>
              <a:rPr lang="en-US" dirty="0" smtClean="0"/>
              <a:t>: A queue that store new post and those posts which have high positive feedback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5740" y="2243960"/>
            <a:ext cx="8870730" cy="1115377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668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Time Gain Formula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81373" y="3840480"/>
            <a:ext cx="9542034" cy="180728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LifeTimeGain</a:t>
            </a:r>
            <a:r>
              <a:rPr lang="en-US" dirty="0" smtClean="0"/>
              <a:t>: Lifetime that a post can gain after being put to </a:t>
            </a:r>
            <a:r>
              <a:rPr lang="en-US" dirty="0" err="1" smtClean="0"/>
              <a:t>spreadqueue</a:t>
            </a:r>
            <a:endParaRPr lang="en-US" dirty="0" smtClean="0"/>
          </a:p>
          <a:p>
            <a:r>
              <a:rPr lang="en-US" dirty="0" err="1" smtClean="0"/>
              <a:t>NewTimeRemain</a:t>
            </a:r>
            <a:r>
              <a:rPr lang="en-US" dirty="0" smtClean="0"/>
              <a:t>: </a:t>
            </a:r>
            <a:r>
              <a:rPr lang="en-US" dirty="0" err="1" smtClean="0"/>
              <a:t>TimeRemain</a:t>
            </a:r>
            <a:r>
              <a:rPr lang="en-US" dirty="0" smtClean="0"/>
              <a:t> of a post when it put to spread queue</a:t>
            </a:r>
          </a:p>
          <a:p>
            <a:r>
              <a:rPr lang="en-US" dirty="0" err="1" smtClean="0"/>
              <a:t>OldTimeRemain</a:t>
            </a:r>
            <a:r>
              <a:rPr lang="en-US" dirty="0" smtClean="0"/>
              <a:t>: Number of time remain which a post already has in spread queue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668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785"/>
          <a:stretch>
            <a:fillRect/>
          </a:stretch>
        </p:blipFill>
        <p:spPr bwMode="auto">
          <a:xfrm>
            <a:off x="1718874" y="2051002"/>
            <a:ext cx="8436345" cy="13873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Simulator formula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Formula (1)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668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830318" y="1825022"/>
          <a:ext cx="10636468" cy="3840054"/>
        </p:xfrm>
        <a:graphic>
          <a:graphicData uri="http://schemas.openxmlformats.org/drawingml/2006/table">
            <a:tbl>
              <a:tblPr/>
              <a:tblGrid>
                <a:gridCol w="3577296"/>
                <a:gridCol w="7059172"/>
              </a:tblGrid>
              <a:tr h="1280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NextReadDate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+=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BaseReadTime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ReadActiveStatistic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122" marR="64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NextReadDate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: The next time a certain simulator user will load newsfeed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BaseReadTime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TimeSpan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ReadActiveStatistic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(r and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BaseReadTime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can be edit by configuration, 0 &lt; r&lt; 1)</a:t>
                      </a:r>
                    </a:p>
                  </a:txBody>
                  <a:tcPr marL="64122" marR="64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NextWriteDate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+=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BaseWriteTime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WriteActiveStatistic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122" marR="64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NextWriteDate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: The next time a certain simulator user will create a post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BaseWriteTime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: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TimeSpan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WriteActiveStatistic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(w and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BaseReadTime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can be edit by configuration, 0 &lt; w &lt; 1)</a:t>
                      </a:r>
                    </a:p>
                  </a:txBody>
                  <a:tcPr marL="64122" marR="64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0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LikeChance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LikeActiveStatistic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LikeStatistic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CategoryConcern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4122" marR="64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LikeActiveStatistic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LikeStatistic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CategoryConcern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= 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(0 &lt; k, l, v &lt; 1)</a:t>
                      </a:r>
                    </a:p>
                  </a:txBody>
                  <a:tcPr marL="64122" marR="641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9986" y="2459422"/>
            <a:ext cx="189186" cy="465688"/>
          </a:xfrm>
          <a:prstGeom prst="rect">
            <a:avLst/>
          </a:prstGeom>
          <a:noFill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2028" y="3710153"/>
            <a:ext cx="252248" cy="474820"/>
          </a:xfrm>
          <a:prstGeom prst="rect">
            <a:avLst/>
          </a:prstGeom>
          <a:noFill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1710" y="4740167"/>
            <a:ext cx="367862" cy="272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Formula 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8858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668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924254" y="2002640"/>
          <a:ext cx="10290284" cy="3651926"/>
        </p:xfrm>
        <a:graphic>
          <a:graphicData uri="http://schemas.openxmlformats.org/drawingml/2006/table">
            <a:tbl>
              <a:tblPr/>
              <a:tblGrid>
                <a:gridCol w="4751332"/>
                <a:gridCol w="5538952"/>
              </a:tblGrid>
              <a:tr h="15078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CommentChance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LikeActiveStatistic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CommentStatistic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*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CategoryConcern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LikeActiveStatistic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CommentStatistic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CategoryConcern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= 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(0 &lt; k, c, v &lt; 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41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ReadPostNum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WritePostNum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= </a:t>
                      </a:r>
                      <a:endParaRPr lang="en-US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BalanceRatio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18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=</a:t>
                      </a: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: Number of active simulator users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: A random duration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latin typeface="Times New Roman"/>
                          <a:ea typeface="Calibri"/>
                          <a:cs typeface="Times New Roman"/>
                        </a:rPr>
                        <a:t>BalanceRatio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: Ratio of total system’s post and total post read by single user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8470" y="2364829"/>
            <a:ext cx="409903" cy="277287"/>
          </a:xfrm>
          <a:prstGeom prst="rect">
            <a:avLst/>
          </a:prstGeom>
          <a:noFill/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1973" y="3794234"/>
            <a:ext cx="1524000" cy="465667"/>
          </a:xfrm>
          <a:prstGeom prst="rect">
            <a:avLst/>
          </a:prstGeom>
          <a:noFill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0648" y="4424855"/>
            <a:ext cx="1420399" cy="451945"/>
          </a:xfrm>
          <a:prstGeom prst="rect">
            <a:avLst/>
          </a:prstGeom>
          <a:noFill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8910" y="5044964"/>
            <a:ext cx="1177796" cy="451945"/>
          </a:xfrm>
          <a:prstGeom prst="rect">
            <a:avLst/>
          </a:prstGeom>
          <a:noFill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298" y="5023944"/>
            <a:ext cx="1691528" cy="493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9324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 social network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News Feed – where posts all over the network are collected.</a:t>
            </a:r>
          </a:p>
          <a:p>
            <a:r>
              <a:rPr lang="en-US" dirty="0" smtClean="0"/>
              <a:t>Lifetime – To determine the value of a post</a:t>
            </a:r>
          </a:p>
          <a:p>
            <a:r>
              <a:rPr lang="en-US" dirty="0" smtClean="0"/>
              <a:t>Ranking – To determine users’ reputation</a:t>
            </a:r>
          </a:p>
          <a:p>
            <a:r>
              <a:rPr lang="en-US" dirty="0" smtClean="0"/>
              <a:t>Simulator – To emulate a system with virtual users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806564"/>
          </a:xfrm>
        </p:spPr>
        <p:txBody>
          <a:bodyPr/>
          <a:lstStyle/>
          <a:p>
            <a:pPr algn="ctr"/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296336619"/>
              </p:ext>
            </p:extLst>
          </p:nvPr>
        </p:nvGraphicFramePr>
        <p:xfrm>
          <a:off x="2394607" y="1434662"/>
          <a:ext cx="7380014" cy="4687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7925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204952"/>
            <a:ext cx="9509760" cy="63062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Test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690" y="1008993"/>
            <a:ext cx="8119241" cy="5332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3686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72510" y="567559"/>
            <a:ext cx="11023250" cy="4887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Type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640" y="1466192"/>
            <a:ext cx="7223760" cy="4477407"/>
          </a:xfrm>
        </p:spPr>
        <p:txBody>
          <a:bodyPr/>
          <a:lstStyle/>
          <a:p>
            <a:r>
              <a:rPr lang="en-US" dirty="0" smtClean="0"/>
              <a:t>Unit Testing: Developers</a:t>
            </a:r>
          </a:p>
          <a:p>
            <a:r>
              <a:rPr lang="en-US" dirty="0" smtClean="0"/>
              <a:t>Integration Testing: Testers</a:t>
            </a:r>
          </a:p>
          <a:p>
            <a:r>
              <a:rPr lang="en-US" dirty="0" smtClean="0"/>
              <a:t>System Testing: Testers</a:t>
            </a:r>
          </a:p>
          <a:p>
            <a:r>
              <a:rPr lang="en-US" dirty="0" smtClean="0"/>
              <a:t>Acceptance Testing: our friends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764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8276" y="438912"/>
            <a:ext cx="10062604" cy="49125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Test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487" y="1324302"/>
            <a:ext cx="10352307" cy="409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481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8069" y="409904"/>
            <a:ext cx="58766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Test Case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124" y="1028700"/>
            <a:ext cx="11430391" cy="500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274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1696" y="1220545"/>
            <a:ext cx="10574513" cy="51329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379" y="472966"/>
            <a:ext cx="59059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Defect Log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xmlns="" val="189142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204952"/>
            <a:ext cx="9509760" cy="630620"/>
          </a:xfrm>
        </p:spPr>
        <p:txBody>
          <a:bodyPr>
            <a:normAutofit/>
          </a:bodyPr>
          <a:lstStyle/>
          <a:p>
            <a:r>
              <a:rPr lang="en-US" dirty="0" smtClean="0"/>
              <a:t>Tools and Environments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9148198"/>
              </p:ext>
            </p:extLst>
          </p:nvPr>
        </p:nvGraphicFramePr>
        <p:xfrm>
          <a:off x="1497724" y="1261241"/>
          <a:ext cx="8497615" cy="49346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2207695"/>
                <a:gridCol w="2497778"/>
                <a:gridCol w="2585856"/>
                <a:gridCol w="1206286"/>
              </a:tblGrid>
              <a:tr h="611054"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38671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" dirty="0">
                          <a:effectLst/>
                        </a:rPr>
                        <a:t>P</a:t>
                      </a:r>
                      <a:r>
                        <a:rPr lang="en-US" sz="1800" spc="5" dirty="0">
                          <a:effectLst/>
                        </a:rPr>
                        <a:t>u</a:t>
                      </a:r>
                      <a:r>
                        <a:rPr lang="en-US" sz="1800" spc="-5" dirty="0">
                          <a:effectLst/>
                        </a:rPr>
                        <a:t>r</a:t>
                      </a:r>
                      <a:r>
                        <a:rPr lang="en-US" sz="1800" spc="5" dirty="0">
                          <a:effectLst/>
                        </a:rPr>
                        <a:t>p</a:t>
                      </a:r>
                      <a:r>
                        <a:rPr lang="en-US" sz="1800" dirty="0">
                          <a:effectLst/>
                        </a:rPr>
                        <a:t>ose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5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2311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Tools</a:t>
                      </a:r>
                      <a:r>
                        <a:rPr lang="en-US" sz="1800" spc="5" dirty="0">
                          <a:effectLst/>
                        </a:rPr>
                        <a:t>/</a:t>
                      </a:r>
                      <a:r>
                        <a:rPr lang="en-US" sz="1800" spc="-5" dirty="0">
                          <a:effectLst/>
                        </a:rPr>
                        <a:t>E</a:t>
                      </a:r>
                      <a:r>
                        <a:rPr lang="en-US" sz="1800" spc="5" dirty="0">
                          <a:effectLst/>
                        </a:rPr>
                        <a:t>n</a:t>
                      </a:r>
                      <a:r>
                        <a:rPr lang="en-US" sz="1800" dirty="0">
                          <a:effectLst/>
                        </a:rPr>
                        <a:t>viron</a:t>
                      </a:r>
                      <a:r>
                        <a:rPr lang="en-US" sz="1800" spc="-10" dirty="0">
                          <a:effectLst/>
                        </a:rPr>
                        <a:t>m</a:t>
                      </a:r>
                      <a:r>
                        <a:rPr lang="en-US" sz="1800" spc="-5" dirty="0">
                          <a:effectLst/>
                        </a:rPr>
                        <a:t>e</a:t>
                      </a:r>
                      <a:r>
                        <a:rPr lang="en-US" sz="1800" spc="5" dirty="0">
                          <a:effectLst/>
                        </a:rPr>
                        <a:t>n</a:t>
                      </a: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8805" marR="541655" algn="ctr">
                        <a:lnSpc>
                          <a:spcPct val="115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V</a:t>
                      </a:r>
                      <a:r>
                        <a:rPr lang="en-US" sz="1800" spc="-5">
                          <a:effectLst/>
                        </a:rPr>
                        <a:t>er</a:t>
                      </a:r>
                      <a:r>
                        <a:rPr lang="en-US" sz="1800">
                          <a:effectLst/>
                        </a:rPr>
                        <a:t>sion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4310" marR="0">
                        <a:lnSpc>
                          <a:spcPct val="115000"/>
                        </a:lnSpc>
                        <a:spcBef>
                          <a:spcPts val="275"/>
                        </a:spcBef>
                        <a:spcAft>
                          <a:spcPts val="0"/>
                        </a:spcAft>
                      </a:pPr>
                      <a:r>
                        <a:rPr lang="en-US" sz="1800" spc="5">
                          <a:effectLst/>
                        </a:rPr>
                        <a:t>S</a:t>
                      </a:r>
                      <a:r>
                        <a:rPr lang="en-US" sz="1800">
                          <a:effectLst/>
                        </a:rPr>
                        <a:t>o</a:t>
                      </a:r>
                      <a:r>
                        <a:rPr lang="en-US" sz="1800" spc="5">
                          <a:effectLst/>
                        </a:rPr>
                        <a:t>u</a:t>
                      </a:r>
                      <a:r>
                        <a:rPr lang="en-US" sz="1800" spc="-5">
                          <a:effectLst/>
                        </a:rPr>
                        <a:t>rc</a:t>
                      </a:r>
                      <a:r>
                        <a:rPr lang="en-US" sz="1800">
                          <a:effectLst/>
                        </a:rPr>
                        <a:t>e</a:t>
                      </a:r>
                      <a:endParaRPr lang="en-US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366">
                <a:tc>
                  <a:txBody>
                    <a:bodyPr/>
                    <a:lstStyle/>
                    <a:p>
                      <a:pPr marL="64770" marR="12192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</a:t>
                      </a:r>
                      <a:r>
                        <a:rPr lang="en-US" sz="1800" spc="-5" dirty="0">
                          <a:effectLst/>
                        </a:rPr>
                        <a:t>cce</a:t>
                      </a:r>
                      <a:r>
                        <a:rPr lang="en-US" sz="1800" dirty="0">
                          <a:effectLst/>
                        </a:rPr>
                        <a:t>ss </a:t>
                      </a:r>
                      <a:r>
                        <a:rPr lang="en-US" sz="1800" spc="5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o </a:t>
                      </a:r>
                      <a:r>
                        <a:rPr lang="en-US" sz="1800" spc="10" dirty="0">
                          <a:effectLst/>
                        </a:rPr>
                        <a:t>w</a:t>
                      </a:r>
                      <a:r>
                        <a:rPr lang="en-US" sz="1800" spc="-5" dirty="0">
                          <a:effectLst/>
                        </a:rPr>
                        <a:t>e</a:t>
                      </a:r>
                      <a:r>
                        <a:rPr lang="en-US" sz="1800" dirty="0">
                          <a:effectLst/>
                        </a:rPr>
                        <a:t>b </a:t>
                      </a:r>
                      <a:r>
                        <a:rPr lang="en-US" sz="1800" spc="-5" dirty="0">
                          <a:effectLst/>
                        </a:rPr>
                        <a:t>f</a:t>
                      </a:r>
                      <a:r>
                        <a:rPr lang="en-US" sz="1800" spc="10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r </a:t>
                      </a:r>
                      <a:r>
                        <a:rPr lang="en-US" sz="1800" spc="-5" dirty="0">
                          <a:effectLst/>
                        </a:rPr>
                        <a:t>user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Chrome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33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Goo</a:t>
                      </a:r>
                      <a:r>
                        <a:rPr lang="en-US" sz="1800" spc="-15" dirty="0">
                          <a:effectLst/>
                        </a:rPr>
                        <a:t>g</a:t>
                      </a:r>
                      <a:r>
                        <a:rPr lang="en-US" sz="1800" dirty="0">
                          <a:effectLst/>
                        </a:rPr>
                        <a:t>le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366">
                <a:tc>
                  <a:txBody>
                    <a:bodyPr/>
                    <a:lstStyle/>
                    <a:p>
                      <a:pPr marL="64770" marR="12192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Firefox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28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Mo</a:t>
                      </a:r>
                      <a:r>
                        <a:rPr lang="en-US" sz="1800" spc="5" dirty="0">
                          <a:effectLst/>
                        </a:rPr>
                        <a:t>z</a:t>
                      </a:r>
                      <a:r>
                        <a:rPr lang="en-US" sz="1800" dirty="0">
                          <a:effectLst/>
                        </a:rPr>
                        <a:t>i</a:t>
                      </a:r>
                      <a:r>
                        <a:rPr lang="en-US" sz="1800" spc="5" dirty="0">
                          <a:effectLst/>
                        </a:rPr>
                        <a:t>l</a:t>
                      </a:r>
                      <a:r>
                        <a:rPr lang="en-US" sz="1800" dirty="0">
                          <a:effectLst/>
                        </a:rPr>
                        <a:t>la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26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 Report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</a:t>
                      </a:r>
                      <a:r>
                        <a:rPr lang="en-US" sz="1800" spc="-5" dirty="0">
                          <a:effectLst/>
                        </a:rPr>
                        <a:t>c</a:t>
                      </a:r>
                      <a:r>
                        <a:rPr lang="en-US" sz="1800" dirty="0">
                          <a:effectLst/>
                        </a:rPr>
                        <a:t>roso</a:t>
                      </a:r>
                      <a:r>
                        <a:rPr lang="en-US" sz="1800" spc="-5" dirty="0">
                          <a:effectLst/>
                        </a:rPr>
                        <a:t>f</a:t>
                      </a:r>
                      <a:r>
                        <a:rPr lang="en-US" sz="1800" dirty="0">
                          <a:effectLst/>
                        </a:rPr>
                        <a:t>t Wo</a:t>
                      </a:r>
                      <a:r>
                        <a:rPr lang="en-US" sz="1800" spc="-5" dirty="0">
                          <a:effectLst/>
                        </a:rPr>
                        <a:t>r</a:t>
                      </a:r>
                      <a:r>
                        <a:rPr lang="en-US" sz="1800" dirty="0">
                          <a:effectLst/>
                        </a:rPr>
                        <a:t>d Office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0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</a:t>
                      </a:r>
                      <a:r>
                        <a:rPr lang="en-US" sz="1800" spc="-5" dirty="0">
                          <a:effectLst/>
                        </a:rPr>
                        <a:t>c</a:t>
                      </a:r>
                      <a:r>
                        <a:rPr lang="en-US" sz="1800" dirty="0">
                          <a:effectLst/>
                        </a:rPr>
                        <a:t>roso</a:t>
                      </a:r>
                      <a:r>
                        <a:rPr lang="en-US" sz="1800" spc="-5" dirty="0">
                          <a:effectLst/>
                        </a:rPr>
                        <a:t>f</a:t>
                      </a: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4126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 Plan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</a:t>
                      </a:r>
                      <a:r>
                        <a:rPr lang="en-US" sz="1800" spc="-5" dirty="0">
                          <a:effectLst/>
                        </a:rPr>
                        <a:t>c</a:t>
                      </a:r>
                      <a:r>
                        <a:rPr lang="en-US" sz="1800" dirty="0">
                          <a:effectLst/>
                        </a:rPr>
                        <a:t>roso</a:t>
                      </a:r>
                      <a:r>
                        <a:rPr lang="en-US" sz="1800" spc="-5" dirty="0">
                          <a:effectLst/>
                        </a:rPr>
                        <a:t>f</a:t>
                      </a:r>
                      <a:r>
                        <a:rPr lang="en-US" sz="1800" dirty="0">
                          <a:effectLst/>
                        </a:rPr>
                        <a:t>t Word Office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0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</a:t>
                      </a:r>
                      <a:r>
                        <a:rPr lang="en-US" sz="1800" spc="-5" dirty="0">
                          <a:effectLst/>
                        </a:rPr>
                        <a:t>c</a:t>
                      </a:r>
                      <a:r>
                        <a:rPr lang="en-US" sz="1800" dirty="0">
                          <a:effectLst/>
                        </a:rPr>
                        <a:t>roso</a:t>
                      </a:r>
                      <a:r>
                        <a:rPr lang="en-US" sz="1800" spc="-5" dirty="0">
                          <a:effectLst/>
                        </a:rPr>
                        <a:t>f</a:t>
                      </a: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84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 Case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</a:t>
                      </a:r>
                      <a:r>
                        <a:rPr lang="en-US" sz="1800" spc="-5" dirty="0">
                          <a:effectLst/>
                        </a:rPr>
                        <a:t>c</a:t>
                      </a:r>
                      <a:r>
                        <a:rPr lang="en-US" sz="1800" dirty="0">
                          <a:effectLst/>
                        </a:rPr>
                        <a:t>roso</a:t>
                      </a:r>
                      <a:r>
                        <a:rPr lang="en-US" sz="1800" spc="-5" dirty="0">
                          <a:effectLst/>
                        </a:rPr>
                        <a:t>f</a:t>
                      </a:r>
                      <a:r>
                        <a:rPr lang="en-US" sz="1800" dirty="0">
                          <a:effectLst/>
                        </a:rPr>
                        <a:t>t E</a:t>
                      </a:r>
                      <a:r>
                        <a:rPr lang="en-US" sz="1800" spc="10" dirty="0">
                          <a:effectLst/>
                        </a:rPr>
                        <a:t>x</a:t>
                      </a:r>
                      <a:r>
                        <a:rPr lang="en-US" sz="1800" spc="-5" dirty="0">
                          <a:effectLst/>
                        </a:rPr>
                        <a:t>ce</a:t>
                      </a:r>
                      <a:r>
                        <a:rPr lang="en-US" sz="1800" dirty="0">
                          <a:effectLst/>
                        </a:rPr>
                        <a:t>l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0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</a:t>
                      </a:r>
                      <a:r>
                        <a:rPr lang="en-US" sz="1800" spc="-5" dirty="0">
                          <a:effectLst/>
                        </a:rPr>
                        <a:t>c</a:t>
                      </a:r>
                      <a:r>
                        <a:rPr lang="en-US" sz="1800" dirty="0">
                          <a:effectLst/>
                        </a:rPr>
                        <a:t>roso</a:t>
                      </a:r>
                      <a:r>
                        <a:rPr lang="en-US" sz="1800" spc="-5" dirty="0">
                          <a:effectLst/>
                        </a:rPr>
                        <a:t>f</a:t>
                      </a: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84"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47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Test Log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marR="0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</a:t>
                      </a:r>
                      <a:r>
                        <a:rPr lang="en-US" sz="1800" spc="-5" dirty="0">
                          <a:effectLst/>
                        </a:rPr>
                        <a:t>c</a:t>
                      </a:r>
                      <a:r>
                        <a:rPr lang="en-US" sz="1800" dirty="0">
                          <a:effectLst/>
                        </a:rPr>
                        <a:t>roso</a:t>
                      </a:r>
                      <a:r>
                        <a:rPr lang="en-US" sz="1800" spc="-5" dirty="0">
                          <a:effectLst/>
                        </a:rPr>
                        <a:t>f</a:t>
                      </a:r>
                      <a:r>
                        <a:rPr lang="en-US" sz="1800" dirty="0">
                          <a:effectLst/>
                        </a:rPr>
                        <a:t>t E</a:t>
                      </a:r>
                      <a:r>
                        <a:rPr lang="en-US" sz="1800" spc="10" dirty="0">
                          <a:effectLst/>
                        </a:rPr>
                        <a:t>x</a:t>
                      </a:r>
                      <a:r>
                        <a:rPr lang="en-US" sz="1800" spc="-5" dirty="0">
                          <a:effectLst/>
                        </a:rPr>
                        <a:t>ce</a:t>
                      </a:r>
                      <a:r>
                        <a:rPr lang="en-US" sz="1800" dirty="0">
                          <a:effectLst/>
                        </a:rPr>
                        <a:t>l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0">
                        <a:lnSpc>
                          <a:spcPct val="115000"/>
                        </a:lnSpc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2010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3975" marR="0">
                        <a:lnSpc>
                          <a:spcPct val="115000"/>
                        </a:lnSpc>
                        <a:spcBef>
                          <a:spcPts val="255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Mi</a:t>
                      </a:r>
                      <a:r>
                        <a:rPr lang="en-US" sz="1800" spc="-5" dirty="0">
                          <a:effectLst/>
                        </a:rPr>
                        <a:t>c</a:t>
                      </a:r>
                      <a:r>
                        <a:rPr lang="en-US" sz="1800" dirty="0">
                          <a:effectLst/>
                        </a:rPr>
                        <a:t>roso</a:t>
                      </a:r>
                      <a:r>
                        <a:rPr lang="en-US" sz="1800" spc="-5" dirty="0">
                          <a:effectLst/>
                        </a:rPr>
                        <a:t>f</a:t>
                      </a:r>
                      <a:r>
                        <a:rPr lang="en-US" sz="1800" dirty="0">
                          <a:effectLst/>
                        </a:rPr>
                        <a:t>t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78188" y="2705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36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204952"/>
            <a:ext cx="9509760" cy="630620"/>
          </a:xfrm>
        </p:spPr>
        <p:txBody>
          <a:bodyPr>
            <a:normAutofit/>
          </a:bodyPr>
          <a:lstStyle/>
          <a:p>
            <a:r>
              <a:rPr lang="en-US" dirty="0" smtClean="0"/>
              <a:t>Test Report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78188" y="2705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4188070"/>
              </p:ext>
            </p:extLst>
          </p:nvPr>
        </p:nvGraphicFramePr>
        <p:xfrm>
          <a:off x="1811283" y="1778000"/>
          <a:ext cx="8128000" cy="18007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Module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Fail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Untested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Case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 Testing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GUI Testing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01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530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571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3682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Result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Result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technologies have been applied successfully</a:t>
            </a:r>
          </a:p>
          <a:p>
            <a:r>
              <a:rPr lang="en-US" dirty="0" smtClean="0"/>
              <a:t>Completed objective as plan</a:t>
            </a:r>
          </a:p>
          <a:p>
            <a:r>
              <a:rPr lang="en-US" dirty="0" smtClean="0"/>
              <a:t>Have more experiences and skill:</a:t>
            </a:r>
          </a:p>
          <a:p>
            <a:pPr lvl="1"/>
            <a:r>
              <a:rPr lang="en-US" dirty="0" smtClean="0"/>
              <a:t>Team work</a:t>
            </a:r>
          </a:p>
          <a:p>
            <a:pPr lvl="1"/>
            <a:r>
              <a:rPr lang="en-US" dirty="0" smtClean="0"/>
              <a:t>Solve conflict</a:t>
            </a:r>
          </a:p>
          <a:p>
            <a:pPr lvl="1"/>
            <a:r>
              <a:rPr lang="en-US" dirty="0" smtClean="0"/>
              <a:t>Technical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Project Management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70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79360" y="1940106"/>
          <a:ext cx="9129037" cy="3964932"/>
        </p:xfrm>
        <a:graphic>
          <a:graphicData uri="http://schemas.openxmlformats.org/drawingml/2006/table">
            <a:tbl>
              <a:tblPr/>
              <a:tblGrid>
                <a:gridCol w="3067799"/>
                <a:gridCol w="2965793"/>
                <a:gridCol w="3095445"/>
              </a:tblGrid>
              <a:tr h="9912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Main objective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Develop interesting fact – a social network that can share information that people want to read. Create an mechanism that could rank a 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post.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Purpose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Provide both admin and member function in website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4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Plan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Actual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30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Releases Date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11/04/2014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16/04/2014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Releases version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83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88</a:t>
                      </a: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Test cases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571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Defects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Document pages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343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Lines of code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10000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&amp; Expectation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 </a:t>
            </a:r>
            <a:endParaRPr lang="en-US" dirty="0" smtClean="0"/>
          </a:p>
          <a:p>
            <a:pPr lvl="1"/>
            <a:r>
              <a:rPr lang="en-US" dirty="0" smtClean="0"/>
              <a:t>Do not have GUI for smart phone</a:t>
            </a:r>
            <a:endParaRPr lang="en-US" dirty="0" smtClean="0"/>
          </a:p>
          <a:p>
            <a:pPr lvl="1"/>
            <a:r>
              <a:rPr lang="en-US" dirty="0" smtClean="0"/>
              <a:t>Reduced system </a:t>
            </a:r>
            <a:r>
              <a:rPr lang="en-US" dirty="0" smtClean="0"/>
              <a:t>speed </a:t>
            </a:r>
            <a:r>
              <a:rPr lang="en-US" dirty="0" smtClean="0"/>
              <a:t>due to a large number of </a:t>
            </a:r>
            <a:r>
              <a:rPr lang="en-US" dirty="0" smtClean="0"/>
              <a:t>calculation</a:t>
            </a:r>
          </a:p>
          <a:p>
            <a:r>
              <a:rPr lang="en-US" dirty="0" smtClean="0"/>
              <a:t>Expectation</a:t>
            </a:r>
          </a:p>
          <a:p>
            <a:pPr lvl="1"/>
            <a:r>
              <a:rPr lang="en-US" dirty="0" smtClean="0"/>
              <a:t>Continue improving lifetime mechanism</a:t>
            </a:r>
          </a:p>
          <a:p>
            <a:pPr lvl="1"/>
            <a:r>
              <a:rPr lang="en-US" dirty="0" smtClean="0"/>
              <a:t>Add more function to website as video, sound, location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Thank you for your listening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Iterative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375" y="1918951"/>
            <a:ext cx="8203841" cy="37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97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20" y="268014"/>
            <a:ext cx="9509760" cy="59908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Roles and Responsibilities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760" y="1072055"/>
            <a:ext cx="11500833" cy="5199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4333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0897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C5747AC-80AD-4ABE-94D9-19832B174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TS102920897</Template>
  <TotalTime>0</TotalTime>
  <Words>1090</Words>
  <Application>Microsoft Office PowerPoint</Application>
  <PresentationFormat>Custom</PresentationFormat>
  <Paragraphs>435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TS102920897</vt:lpstr>
      <vt:lpstr>Interesting Fact</vt:lpstr>
      <vt:lpstr>Summary</vt:lpstr>
      <vt:lpstr>Idea</vt:lpstr>
      <vt:lpstr>Close Network</vt:lpstr>
      <vt:lpstr>Open Network</vt:lpstr>
      <vt:lpstr>Interesting fact social network</vt:lpstr>
      <vt:lpstr>Software Project Management Plan</vt:lpstr>
      <vt:lpstr>Iterative Model</vt:lpstr>
      <vt:lpstr>Roles and Responsibilities</vt:lpstr>
      <vt:lpstr>Schedule</vt:lpstr>
      <vt:lpstr>Objective</vt:lpstr>
      <vt:lpstr>Risks</vt:lpstr>
      <vt:lpstr>Member Usecase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Administrator &amp; Manager Usecase</vt:lpstr>
      <vt:lpstr>Administrator &amp; Manager Role</vt:lpstr>
      <vt:lpstr>Slide 27</vt:lpstr>
      <vt:lpstr>Post Manager View</vt:lpstr>
      <vt:lpstr>Slide 29</vt:lpstr>
      <vt:lpstr>Slide 30</vt:lpstr>
      <vt:lpstr>Slide 31</vt:lpstr>
      <vt:lpstr>Slide 32</vt:lpstr>
      <vt:lpstr>Role Manager View</vt:lpstr>
      <vt:lpstr>Slide 34</vt:lpstr>
      <vt:lpstr>Slide 35</vt:lpstr>
      <vt:lpstr>Architecture design</vt:lpstr>
      <vt:lpstr>Package Diagram</vt:lpstr>
      <vt:lpstr>Slide 38</vt:lpstr>
      <vt:lpstr>Slide 39</vt:lpstr>
      <vt:lpstr>ERD</vt:lpstr>
      <vt:lpstr>Slide 41</vt:lpstr>
      <vt:lpstr>User</vt:lpstr>
      <vt:lpstr>Post</vt:lpstr>
      <vt:lpstr>Report</vt:lpstr>
      <vt:lpstr>Configuration Simulator</vt:lpstr>
      <vt:lpstr>Database</vt:lpstr>
      <vt:lpstr>Slide 47</vt:lpstr>
      <vt:lpstr>Slide 48</vt:lpstr>
      <vt:lpstr>Newsfeed formula</vt:lpstr>
      <vt:lpstr>Out Rate Formula</vt:lpstr>
      <vt:lpstr>Like Rate Formula</vt:lpstr>
      <vt:lpstr>Time Remain Formula</vt:lpstr>
      <vt:lpstr>Get Time Per Post Formula</vt:lpstr>
      <vt:lpstr>Get Time Per Post Formula</vt:lpstr>
      <vt:lpstr>Life Time Gain Formula</vt:lpstr>
      <vt:lpstr>Simulator formula</vt:lpstr>
      <vt:lpstr>Simulator Formula (1)</vt:lpstr>
      <vt:lpstr>Simulator Formula (2)</vt:lpstr>
      <vt:lpstr>Testing</vt:lpstr>
      <vt:lpstr>Testing</vt:lpstr>
      <vt:lpstr>Test Model</vt:lpstr>
      <vt:lpstr>Test Type</vt:lpstr>
      <vt:lpstr>Test Process</vt:lpstr>
      <vt:lpstr>Slide 64</vt:lpstr>
      <vt:lpstr>Slide 65</vt:lpstr>
      <vt:lpstr>Tools and Environments</vt:lpstr>
      <vt:lpstr>Test Report</vt:lpstr>
      <vt:lpstr>Project Result</vt:lpstr>
      <vt:lpstr>Project Result</vt:lpstr>
      <vt:lpstr>Comparison</vt:lpstr>
      <vt:lpstr>Limitation &amp; Expectation</vt:lpstr>
      <vt:lpstr>Demo</vt:lpstr>
      <vt:lpstr>Thank you for your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2014-04-16T11:27:01Z</dcterms:created>
  <dcterms:modified xsi:type="dcterms:W3CDTF">2014-04-17T04:28:26Z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